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06" r:id="rId3"/>
    <p:sldId id="270" r:id="rId4"/>
    <p:sldId id="272" r:id="rId5"/>
    <p:sldId id="271" r:id="rId6"/>
    <p:sldId id="268" r:id="rId7"/>
    <p:sldId id="274" r:id="rId8"/>
    <p:sldId id="273" r:id="rId9"/>
    <p:sldId id="289" r:id="rId10"/>
    <p:sldId id="280" r:id="rId11"/>
    <p:sldId id="301" r:id="rId12"/>
    <p:sldId id="303" r:id="rId13"/>
    <p:sldId id="286" r:id="rId14"/>
    <p:sldId id="307" r:id="rId15"/>
    <p:sldId id="287" r:id="rId16"/>
    <p:sldId id="300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98CC3-C25A-FE97-43FE-9A0A0D044373}" v="9" dt="2025-02-20T17:27:48.887"/>
    <p1510:client id="{6539C72F-FC8D-DB51-2A90-111B96902F1F}" v="156" dt="2025-02-19T19:28:57.063"/>
    <p1510:client id="{AA3759D5-0ED6-B65E-AFF5-18159613C761}" v="227" dt="2025-02-19T13:11:43.357"/>
    <p1510:client id="{B7794652-7BA2-43FC-FCAB-3C2E1DAF20F2}" v="20" dt="2025-02-20T15:21:40.5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343DF-D05D-47C0-9093-2A81566512BC}" type="datetimeFigureOut">
              <a:t>13/09/2025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F0430-1A49-4EF7-AB68-0DEF559C2D0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185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13/09/2025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13/09/2025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13/09/2025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13/09/2025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13/09/2025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13/09/2025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13/09/2025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13/09/2025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13/09/2025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13/09/2025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13/09/2025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13/09/2025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jpe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www.nationalgeographic.com.es%2Fciencia%2Fcuanto-sabes-sobre-alan-turing_14314&amp;psig=AOvVaw15VlzxiVwT4tf2HWBjFBHo&amp;ust=1602490770608000&amp;source=images&amp;cd=vfe&amp;ved=2ahUKEwjY4a-6jazsAhXgDmMBHVGjDDMQr4kDegUIARDTAQ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www.nationalgeographic.com.es%2Fciencia%2Fcuanto-sabes-sobre-alan-turing_14314&amp;psig=AOvVaw15VlzxiVwT4tf2HWBjFBHo&amp;ust=1602490770608000&amp;source=images&amp;cd=vfe&amp;ved=2ahUKEwjY4a-6jazsAhXgDmMBHVGjDDMQr4kDegUIARDTAQ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68E0F85-E671-40DA-2D8A-046EB51747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7427" b="2632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Autofit/>
          </a:bodyPr>
          <a:lstStyle/>
          <a:p>
            <a:r>
              <a:rPr lang="es-ES" sz="4800" dirty="0">
                <a:solidFill>
                  <a:srgbClr val="FFFFFF"/>
                </a:solidFill>
                <a:ea typeface="+mj-lt"/>
                <a:cs typeface="+mj-lt"/>
              </a:rPr>
              <a:t>INTRODUCCIÓN A LA PROGRAMACIÓN EN PYTHON PARA EL DESARROLLO DE SOLUCIONES IA EN SMART CITIES</a:t>
            </a:r>
            <a:endParaRPr lang="es-ES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4146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Fernando Terroso Sáenz</a:t>
            </a:r>
          </a:p>
          <a:p>
            <a:r>
              <a:rPr lang="es-ES" i="1" dirty="0">
                <a:solidFill>
                  <a:srgbClr val="FFFFFF"/>
                </a:solidFill>
                <a:ea typeface="+mn-lt"/>
                <a:cs typeface="+mn-lt"/>
              </a:rPr>
              <a:t> División de Sistemas e Ingeniería Electrónica</a:t>
            </a:r>
            <a:endParaRPr lang="es-ES" i="1" dirty="0"/>
          </a:p>
          <a:p>
            <a:r>
              <a:rPr lang="es-ES" dirty="0">
                <a:solidFill>
                  <a:srgbClr val="FFFFFF"/>
                </a:solidFill>
              </a:rPr>
              <a:t>Universidad Politécnica de Cartagena (UPCT)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1A490-D621-BBBD-AB41-34B4A6AF8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Redes Neuronales Artificiales</a:t>
            </a:r>
            <a:endParaRPr lang="es-ES" dirty="0" err="1"/>
          </a:p>
        </p:txBody>
      </p:sp>
      <p:pic>
        <p:nvPicPr>
          <p:cNvPr id="4" name="Imagen 3" descr="Diagrama, Esquemático&#10;&#10;Descripción generada automáticamente">
            <a:extLst>
              <a:ext uri="{FF2B5EF4-FFF2-40B4-BE49-F238E27FC236}">
                <a16:creationId xmlns:a16="http://schemas.microsoft.com/office/drawing/2014/main" id="{73F17075-CB9E-87CA-9642-F3D50D9BA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563" y="2615497"/>
            <a:ext cx="5140272" cy="323346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65DF28C-6330-FD48-ECEC-0602578CA39E}"/>
              </a:ext>
            </a:extLst>
          </p:cNvPr>
          <p:cNvSpPr txBox="1"/>
          <p:nvPr/>
        </p:nvSpPr>
        <p:spPr>
          <a:xfrm>
            <a:off x="206445" y="6339800"/>
            <a:ext cx="38409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Fuente: geeksforgeeks.org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E9704787-0BD0-3A37-338A-F7EF0C824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30" y="2766753"/>
            <a:ext cx="4349261" cy="2930556"/>
          </a:xfrm>
          <a:prstGeom prst="rect">
            <a:avLst/>
          </a:prstGeom>
        </p:spPr>
      </p:pic>
      <p:sp>
        <p:nvSpPr>
          <p:cNvPr id="23" name="Elipse 22">
            <a:extLst>
              <a:ext uri="{FF2B5EF4-FFF2-40B4-BE49-F238E27FC236}">
                <a16:creationId xmlns:a16="http://schemas.microsoft.com/office/drawing/2014/main" id="{ADC31F49-E681-B2A4-F445-3579A4168D31}"/>
              </a:ext>
            </a:extLst>
          </p:cNvPr>
          <p:cNvSpPr/>
          <p:nvPr/>
        </p:nvSpPr>
        <p:spPr>
          <a:xfrm>
            <a:off x="6518030" y="3423139"/>
            <a:ext cx="586153" cy="55098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D6AB7319-5175-B903-04C2-6E7068686584}"/>
              </a:ext>
            </a:extLst>
          </p:cNvPr>
          <p:cNvCxnSpPr/>
          <p:nvPr/>
        </p:nvCxnSpPr>
        <p:spPr>
          <a:xfrm flipV="1">
            <a:off x="7010400" y="3505199"/>
            <a:ext cx="832338" cy="164123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C7BD782-D283-2E51-2B53-BC8A80A352EF}"/>
              </a:ext>
            </a:extLst>
          </p:cNvPr>
          <p:cNvCxnSpPr/>
          <p:nvPr/>
        </p:nvCxnSpPr>
        <p:spPr>
          <a:xfrm>
            <a:off x="7010399" y="3739661"/>
            <a:ext cx="844061" cy="199292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AD0E90D3-2B4D-D45D-8C01-F1F751F4B819}"/>
              </a:ext>
            </a:extLst>
          </p:cNvPr>
          <p:cNvCxnSpPr/>
          <p:nvPr/>
        </p:nvCxnSpPr>
        <p:spPr>
          <a:xfrm>
            <a:off x="6998676" y="3821722"/>
            <a:ext cx="867507" cy="539261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C4D3B152-035C-DF52-D3B6-846EE9D9A517}"/>
              </a:ext>
            </a:extLst>
          </p:cNvPr>
          <p:cNvCxnSpPr/>
          <p:nvPr/>
        </p:nvCxnSpPr>
        <p:spPr>
          <a:xfrm>
            <a:off x="7010400" y="3880338"/>
            <a:ext cx="808893" cy="984738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588653D-3BBB-7E76-D0BB-45FC20AB1C35}"/>
              </a:ext>
            </a:extLst>
          </p:cNvPr>
          <p:cNvCxnSpPr/>
          <p:nvPr/>
        </p:nvCxnSpPr>
        <p:spPr>
          <a:xfrm>
            <a:off x="6893168" y="3880338"/>
            <a:ext cx="1090246" cy="1418492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06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1A490-D621-BBBD-AB41-34B4A6AF8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+mj-lt"/>
                <a:cs typeface="+mj-lt"/>
              </a:rPr>
              <a:t>Redes Neuronales Artificiales</a:t>
            </a:r>
          </a:p>
        </p:txBody>
      </p:sp>
      <p:pic>
        <p:nvPicPr>
          <p:cNvPr id="4" name="Imagen 3" descr="Diagrama, Esquemático&#10;&#10;Descripción generada automáticamente">
            <a:extLst>
              <a:ext uri="{FF2B5EF4-FFF2-40B4-BE49-F238E27FC236}">
                <a16:creationId xmlns:a16="http://schemas.microsoft.com/office/drawing/2014/main" id="{73F17075-CB9E-87CA-9642-F3D50D9BA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963" y="2498266"/>
            <a:ext cx="5140272" cy="323346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65DF28C-6330-FD48-ECEC-0602578CA39E}"/>
              </a:ext>
            </a:extLst>
          </p:cNvPr>
          <p:cNvSpPr txBox="1"/>
          <p:nvPr/>
        </p:nvSpPr>
        <p:spPr>
          <a:xfrm>
            <a:off x="206445" y="6339800"/>
            <a:ext cx="38409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Fuente: geeksforgeeks.org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CF2B769-0218-66C1-78B6-79E9AD9FA58B}"/>
              </a:ext>
            </a:extLst>
          </p:cNvPr>
          <p:cNvSpPr txBox="1"/>
          <p:nvPr/>
        </p:nvSpPr>
        <p:spPr>
          <a:xfrm>
            <a:off x="585756" y="3242594"/>
            <a:ext cx="23708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Datos Numéricos</a:t>
            </a:r>
          </a:p>
        </p:txBody>
      </p:sp>
      <p:pic>
        <p:nvPicPr>
          <p:cNvPr id="8" name="Imagen 7" descr="Imagen que contiene Forma&#10;&#10;Descripción generada automáticamente">
            <a:extLst>
              <a:ext uri="{FF2B5EF4-FFF2-40B4-BE49-F238E27FC236}">
                <a16:creationId xmlns:a16="http://schemas.microsoft.com/office/drawing/2014/main" id="{57766CDB-C176-4839-2BA8-8D100A6B2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29" y="3599965"/>
            <a:ext cx="2134247" cy="1337053"/>
          </a:xfrm>
          <a:prstGeom prst="rect">
            <a:avLst/>
          </a:prstGeom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600381EA-D4BA-13A9-5237-BF8095952801}"/>
              </a:ext>
            </a:extLst>
          </p:cNvPr>
          <p:cNvSpPr/>
          <p:nvPr/>
        </p:nvSpPr>
        <p:spPr>
          <a:xfrm>
            <a:off x="2957592" y="4003728"/>
            <a:ext cx="490779" cy="5166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B773CC14-D630-4FE9-7DB0-848AB5728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9676" y="3424802"/>
            <a:ext cx="3421735" cy="1855277"/>
          </a:xfrm>
          <a:prstGeom prst="rect">
            <a:avLst/>
          </a:prstGeom>
        </p:spPr>
      </p:pic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B40FC4F2-74BA-5D2A-382B-E3342A5CF9CA}"/>
              </a:ext>
            </a:extLst>
          </p:cNvPr>
          <p:cNvSpPr/>
          <p:nvPr/>
        </p:nvSpPr>
        <p:spPr>
          <a:xfrm>
            <a:off x="8084947" y="4003727"/>
            <a:ext cx="490779" cy="5166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B0C2F56F-D9B1-6B59-606B-A391D5E1F7CE}"/>
              </a:ext>
            </a:extLst>
          </p:cNvPr>
          <p:cNvCxnSpPr/>
          <p:nvPr/>
        </p:nvCxnSpPr>
        <p:spPr>
          <a:xfrm flipV="1">
            <a:off x="4187336" y="3399874"/>
            <a:ext cx="841864" cy="1403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DEF421C-79E0-D842-06FD-0A294E1FF0B6}"/>
              </a:ext>
            </a:extLst>
          </p:cNvPr>
          <p:cNvCxnSpPr>
            <a:cxnSpLocks/>
          </p:cNvCxnSpPr>
          <p:nvPr/>
        </p:nvCxnSpPr>
        <p:spPr>
          <a:xfrm flipV="1">
            <a:off x="5287107" y="3364520"/>
            <a:ext cx="937846" cy="351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E4AAF9D-1E8A-C6DD-1351-276998EA5CD5}"/>
              </a:ext>
            </a:extLst>
          </p:cNvPr>
          <p:cNvCxnSpPr>
            <a:cxnSpLocks/>
          </p:cNvCxnSpPr>
          <p:nvPr/>
        </p:nvCxnSpPr>
        <p:spPr>
          <a:xfrm>
            <a:off x="5310553" y="3434860"/>
            <a:ext cx="890953" cy="3516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CD1B985-D67E-EE71-89E5-58D27275C23E}"/>
              </a:ext>
            </a:extLst>
          </p:cNvPr>
          <p:cNvCxnSpPr>
            <a:cxnSpLocks/>
          </p:cNvCxnSpPr>
          <p:nvPr/>
        </p:nvCxnSpPr>
        <p:spPr>
          <a:xfrm>
            <a:off x="5240215" y="3470028"/>
            <a:ext cx="937845" cy="7502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C84C45CC-58A0-B494-F5E1-10B144029F89}"/>
              </a:ext>
            </a:extLst>
          </p:cNvPr>
          <p:cNvCxnSpPr>
            <a:cxnSpLocks/>
          </p:cNvCxnSpPr>
          <p:nvPr/>
        </p:nvCxnSpPr>
        <p:spPr>
          <a:xfrm>
            <a:off x="5251937" y="3505199"/>
            <a:ext cx="926123" cy="11840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501838C-3309-35AB-6997-D8BCB7C88C1C}"/>
              </a:ext>
            </a:extLst>
          </p:cNvPr>
          <p:cNvCxnSpPr>
            <a:cxnSpLocks/>
          </p:cNvCxnSpPr>
          <p:nvPr/>
        </p:nvCxnSpPr>
        <p:spPr>
          <a:xfrm>
            <a:off x="5169875" y="3505199"/>
            <a:ext cx="1008185" cy="16529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404F9B0-8632-8847-CDD7-B949987E314C}"/>
              </a:ext>
            </a:extLst>
          </p:cNvPr>
          <p:cNvCxnSpPr>
            <a:cxnSpLocks/>
          </p:cNvCxnSpPr>
          <p:nvPr/>
        </p:nvCxnSpPr>
        <p:spPr>
          <a:xfrm flipV="1">
            <a:off x="6412520" y="3704486"/>
            <a:ext cx="1043353" cy="14771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7128AC8-E87B-FCC0-9DD4-F8964C877A8C}"/>
              </a:ext>
            </a:extLst>
          </p:cNvPr>
          <p:cNvCxnSpPr>
            <a:cxnSpLocks/>
          </p:cNvCxnSpPr>
          <p:nvPr/>
        </p:nvCxnSpPr>
        <p:spPr>
          <a:xfrm flipV="1">
            <a:off x="6412520" y="3669316"/>
            <a:ext cx="1043352" cy="10902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B04CDE3-9F63-4E97-C563-B331F9F9448E}"/>
              </a:ext>
            </a:extLst>
          </p:cNvPr>
          <p:cNvCxnSpPr>
            <a:cxnSpLocks/>
          </p:cNvCxnSpPr>
          <p:nvPr/>
        </p:nvCxnSpPr>
        <p:spPr>
          <a:xfrm flipV="1">
            <a:off x="6471135" y="3634145"/>
            <a:ext cx="914398" cy="1758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B80B457-12AE-58AB-2723-E8756C5A5958}"/>
              </a:ext>
            </a:extLst>
          </p:cNvPr>
          <p:cNvCxnSpPr>
            <a:cxnSpLocks/>
          </p:cNvCxnSpPr>
          <p:nvPr/>
        </p:nvCxnSpPr>
        <p:spPr>
          <a:xfrm>
            <a:off x="6471135" y="3387965"/>
            <a:ext cx="914398" cy="1289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6CE364D-DA9D-328B-456A-14BC9F4972D2}"/>
              </a:ext>
            </a:extLst>
          </p:cNvPr>
          <p:cNvCxnSpPr>
            <a:cxnSpLocks/>
          </p:cNvCxnSpPr>
          <p:nvPr/>
        </p:nvCxnSpPr>
        <p:spPr>
          <a:xfrm flipV="1">
            <a:off x="6494580" y="3622423"/>
            <a:ext cx="867506" cy="5978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n 21" descr="Imagen que contiene animal, baloncesto, coral, competencia de atletismo&#10;&#10;Descripción generada automáticamente">
            <a:extLst>
              <a:ext uri="{FF2B5EF4-FFF2-40B4-BE49-F238E27FC236}">
                <a16:creationId xmlns:a16="http://schemas.microsoft.com/office/drawing/2014/main" id="{91223C10-F1DA-456A-EDD7-33BDBFCF2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5942" y="364517"/>
            <a:ext cx="3626006" cy="2491436"/>
          </a:xfrm>
          <a:prstGeom prst="rect">
            <a:avLst/>
          </a:prstGeom>
        </p:spPr>
      </p:pic>
      <p:sp>
        <p:nvSpPr>
          <p:cNvPr id="23" name="Elipse 22">
            <a:extLst>
              <a:ext uri="{FF2B5EF4-FFF2-40B4-BE49-F238E27FC236}">
                <a16:creationId xmlns:a16="http://schemas.microsoft.com/office/drawing/2014/main" id="{75706288-A9CD-5380-73E1-F2A44FFE5888}"/>
              </a:ext>
            </a:extLst>
          </p:cNvPr>
          <p:cNvSpPr/>
          <p:nvPr/>
        </p:nvSpPr>
        <p:spPr>
          <a:xfrm>
            <a:off x="3643312" y="3393281"/>
            <a:ext cx="535781" cy="46434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78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3187F-729F-074A-EB74-710C7392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+mj-lt"/>
                <a:cs typeface="+mj-lt"/>
              </a:rPr>
              <a:t>Redes Neuronales Artificiales</a:t>
            </a:r>
          </a:p>
        </p:txBody>
      </p:sp>
      <p:pic>
        <p:nvPicPr>
          <p:cNvPr id="4" name="Marcador de contenido 3" descr="Ave azul parado en una rama&#10;&#10;Descripción generada automáticamente">
            <a:extLst>
              <a:ext uri="{FF2B5EF4-FFF2-40B4-BE49-F238E27FC236}">
                <a16:creationId xmlns:a16="http://schemas.microsoft.com/office/drawing/2014/main" id="{02D39FDD-38B3-16C2-9A92-32FAC3599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877" y="3610455"/>
            <a:ext cx="4300780" cy="2274562"/>
          </a:xfrm>
        </p:spPr>
      </p:pic>
      <p:sp>
        <p:nvSpPr>
          <p:cNvPr id="5" name="CuadroTexto 20">
            <a:extLst>
              <a:ext uri="{FF2B5EF4-FFF2-40B4-BE49-F238E27FC236}">
                <a16:creationId xmlns:a16="http://schemas.microsoft.com/office/drawing/2014/main" id="{70DEE2FA-546A-AF08-2491-41E6DD7B5307}"/>
              </a:ext>
            </a:extLst>
          </p:cNvPr>
          <p:cNvSpPr txBox="1"/>
          <p:nvPr/>
        </p:nvSpPr>
        <p:spPr>
          <a:xfrm>
            <a:off x="287018" y="2303547"/>
            <a:ext cx="11617750" cy="9541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i="1" dirty="0"/>
              <a:t>"Aunque los aviones se inspiraron en los pájaros no tienen que batir las alas para volar"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68DFD95-F3C3-0AE5-DA0E-478D8CAA2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565" y="4023492"/>
            <a:ext cx="6096000" cy="152604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A323AD2-4EB8-EC6C-9158-6D916E584B8D}"/>
              </a:ext>
            </a:extLst>
          </p:cNvPr>
          <p:cNvSpPr txBox="1"/>
          <p:nvPr/>
        </p:nvSpPr>
        <p:spPr>
          <a:xfrm>
            <a:off x="283369" y="6354640"/>
            <a:ext cx="43148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Fuente: Deep </a:t>
            </a:r>
            <a:r>
              <a:rPr lang="es-ES" dirty="0" err="1"/>
              <a:t>Learning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 Python​</a:t>
            </a:r>
          </a:p>
        </p:txBody>
      </p:sp>
    </p:spTree>
    <p:extLst>
      <p:ext uri="{BB962C8B-B14F-4D97-AF65-F5344CB8AC3E}">
        <p14:creationId xmlns:p14="http://schemas.microsoft.com/office/powerpoint/2010/main" val="320503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1A490-D621-BBBD-AB41-34B4A6AF8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+mj-lt"/>
                <a:cs typeface="+mj-lt"/>
              </a:rPr>
              <a:t>Redes Neuronales Artificiales</a:t>
            </a:r>
          </a:p>
        </p:txBody>
      </p:sp>
      <p:pic>
        <p:nvPicPr>
          <p:cNvPr id="4" name="Imagen 3" descr="Diagrama, Esquemático&#10;&#10;Descripción generada automáticamente">
            <a:extLst>
              <a:ext uri="{FF2B5EF4-FFF2-40B4-BE49-F238E27FC236}">
                <a16:creationId xmlns:a16="http://schemas.microsoft.com/office/drawing/2014/main" id="{73F17075-CB9E-87CA-9642-F3D50D9BA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691" y="2937384"/>
            <a:ext cx="5140272" cy="323346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65DF28C-6330-FD48-ECEC-0602578CA39E}"/>
              </a:ext>
            </a:extLst>
          </p:cNvPr>
          <p:cNvSpPr txBox="1"/>
          <p:nvPr/>
        </p:nvSpPr>
        <p:spPr>
          <a:xfrm>
            <a:off x="206445" y="6339800"/>
            <a:ext cx="38409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Fuente: geeksforgeeks.org</a:t>
            </a:r>
          </a:p>
        </p:txBody>
      </p:sp>
      <p:pic>
        <p:nvPicPr>
          <p:cNvPr id="8" name="Imagen 7" descr="Imagen que contiene Forma&#10;&#10;Descripción generada automáticamente">
            <a:extLst>
              <a:ext uri="{FF2B5EF4-FFF2-40B4-BE49-F238E27FC236}">
                <a16:creationId xmlns:a16="http://schemas.microsoft.com/office/drawing/2014/main" id="{57766CDB-C176-4839-2BA8-8D100A6B2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333" y="4981898"/>
            <a:ext cx="1023536" cy="652545"/>
          </a:xfrm>
          <a:prstGeom prst="rect">
            <a:avLst/>
          </a:prstGeom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600381EA-D4BA-13A9-5237-BF8095952801}"/>
              </a:ext>
            </a:extLst>
          </p:cNvPr>
          <p:cNvSpPr/>
          <p:nvPr/>
        </p:nvSpPr>
        <p:spPr>
          <a:xfrm>
            <a:off x="4571999" y="2143932"/>
            <a:ext cx="490779" cy="5166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054F073-6F15-5DAF-5E2C-DE4E0F0A4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243" y="1862379"/>
            <a:ext cx="1009650" cy="1066800"/>
          </a:xfrm>
          <a:prstGeom prst="rect">
            <a:avLst/>
          </a:prstGeom>
        </p:spPr>
      </p:pic>
      <p:pic>
        <p:nvPicPr>
          <p:cNvPr id="5" name="Imagen 4" descr="Imagen que contiene tabla, papel, pequeño, pañal&#10;&#10;Descripción generada automáticamente">
            <a:extLst>
              <a:ext uri="{FF2B5EF4-FFF2-40B4-BE49-F238E27FC236}">
                <a16:creationId xmlns:a16="http://schemas.microsoft.com/office/drawing/2014/main" id="{85D9ABC3-F636-2E45-C241-E8E80F8C1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188" y="1868272"/>
            <a:ext cx="1177388" cy="108084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FD21C97-4CDF-31DF-EACF-271E5A7428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1681" y="1868435"/>
            <a:ext cx="1356264" cy="1080524"/>
          </a:xfrm>
          <a:prstGeom prst="rect">
            <a:avLst/>
          </a:prstGeom>
        </p:spPr>
      </p:pic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B0C12E18-7920-2A9F-6234-24CCD5A34D4D}"/>
              </a:ext>
            </a:extLst>
          </p:cNvPr>
          <p:cNvSpPr/>
          <p:nvPr/>
        </p:nvSpPr>
        <p:spPr>
          <a:xfrm>
            <a:off x="6250981" y="2143931"/>
            <a:ext cx="490779" cy="5166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AAD69CCE-92B9-27C4-D89A-02AE368EA112}"/>
              </a:ext>
            </a:extLst>
          </p:cNvPr>
          <p:cNvSpPr/>
          <p:nvPr/>
        </p:nvSpPr>
        <p:spPr>
          <a:xfrm>
            <a:off x="2957592" y="4300779"/>
            <a:ext cx="490779" cy="5166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063EB235-AC1C-8FBA-6E88-4434C78FA6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8976" y="1709261"/>
            <a:ext cx="1360945" cy="1892570"/>
          </a:xfrm>
          <a:prstGeom prst="rect">
            <a:avLst/>
          </a:prstGeom>
        </p:spPr>
      </p:pic>
      <p:pic>
        <p:nvPicPr>
          <p:cNvPr id="16" name="Imagen 15" descr="Gato sentado en el pasto&#10;&#10;Descripción generada automáticamente">
            <a:extLst>
              <a:ext uri="{FF2B5EF4-FFF2-40B4-BE49-F238E27FC236}">
                <a16:creationId xmlns:a16="http://schemas.microsoft.com/office/drawing/2014/main" id="{19548785-65EA-47D3-3806-2C33D61560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0442" y="3535148"/>
            <a:ext cx="1581150" cy="1285875"/>
          </a:xfrm>
          <a:prstGeom prst="rect">
            <a:avLst/>
          </a:prstGeom>
        </p:spPr>
      </p:pic>
      <p:pic>
        <p:nvPicPr>
          <p:cNvPr id="17" name="Imagen 16" descr="Gato con la boca abierta&#10;&#10;Descripción generada automáticamente">
            <a:extLst>
              <a:ext uri="{FF2B5EF4-FFF2-40B4-BE49-F238E27FC236}">
                <a16:creationId xmlns:a16="http://schemas.microsoft.com/office/drawing/2014/main" id="{1BE76EAD-8C3D-6582-9C1B-61D1DB7E63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72916" y="3921878"/>
            <a:ext cx="1562100" cy="1390650"/>
          </a:xfrm>
          <a:prstGeom prst="rect">
            <a:avLst/>
          </a:prstGeom>
        </p:spPr>
      </p:pic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DD5B43F7-8635-069E-69F7-89197E88C946}"/>
              </a:ext>
            </a:extLst>
          </p:cNvPr>
          <p:cNvSpPr/>
          <p:nvPr/>
        </p:nvSpPr>
        <p:spPr>
          <a:xfrm>
            <a:off x="8097862" y="4300778"/>
            <a:ext cx="490779" cy="5166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EF23FFCA-48FC-A45C-EC3E-96ABA771CD11}"/>
              </a:ext>
            </a:extLst>
          </p:cNvPr>
          <p:cNvSpPr/>
          <p:nvPr/>
        </p:nvSpPr>
        <p:spPr>
          <a:xfrm>
            <a:off x="8171796" y="2138180"/>
            <a:ext cx="490779" cy="5166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29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B787B-2BA0-41FB-FDC4-0968A453B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5336A-C0E5-36E8-2EC8-C8F7B29E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+mj-lt"/>
                <a:cs typeface="+mj-lt"/>
              </a:rPr>
              <a:t>Redes Neuronales Artificiales</a:t>
            </a:r>
          </a:p>
        </p:txBody>
      </p:sp>
      <p:pic>
        <p:nvPicPr>
          <p:cNvPr id="4" name="Imagen 3" descr="Diagrama, Esquemático&#10;&#10;Descripción generada automáticamente">
            <a:extLst>
              <a:ext uri="{FF2B5EF4-FFF2-40B4-BE49-F238E27FC236}">
                <a16:creationId xmlns:a16="http://schemas.microsoft.com/office/drawing/2014/main" id="{83845DEF-8ACD-DA68-A559-CA01F7164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92" y="2401401"/>
            <a:ext cx="4984802" cy="313647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12EE747-0000-2CF4-CCBC-7E60DDCDD6A1}"/>
              </a:ext>
            </a:extLst>
          </p:cNvPr>
          <p:cNvSpPr txBox="1"/>
          <p:nvPr/>
        </p:nvSpPr>
        <p:spPr>
          <a:xfrm>
            <a:off x="206445" y="6339800"/>
            <a:ext cx="38409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Fuente: geeksforgeeks.org</a:t>
            </a:r>
          </a:p>
        </p:txBody>
      </p:sp>
      <p:pic>
        <p:nvPicPr>
          <p:cNvPr id="7" name="Imagen 6" descr="Imagen que contiene Forma&#10;&#10;El contenido generado por inteligencia artificial puede ser incorrecto.">
            <a:extLst>
              <a:ext uri="{FF2B5EF4-FFF2-40B4-BE49-F238E27FC236}">
                <a16:creationId xmlns:a16="http://schemas.microsoft.com/office/drawing/2014/main" id="{0676EB50-4581-EA5B-A844-BDEF01979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031" y="1610264"/>
            <a:ext cx="4066996" cy="471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52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CDED3-5369-D47C-5AAF-7AB4ACF3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Recurrent</a:t>
            </a:r>
            <a:r>
              <a:rPr lang="es-ES" dirty="0"/>
              <a:t> Neural </a:t>
            </a:r>
            <a:r>
              <a:rPr lang="es-ES" dirty="0" err="1"/>
              <a:t>Netwoks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052995-A929-F1A8-A2FA-3EC81CD04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505" y="17093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dirty="0"/>
              <a:t>Natural </a:t>
            </a:r>
            <a:r>
              <a:rPr lang="es-ES" dirty="0" err="1"/>
              <a:t>Language</a:t>
            </a:r>
            <a:r>
              <a:rPr lang="es-ES" dirty="0"/>
              <a:t> </a:t>
            </a:r>
            <a:r>
              <a:rPr lang="es-ES" dirty="0" err="1"/>
              <a:t>follows</a:t>
            </a:r>
            <a:r>
              <a:rPr lang="es-ES" dirty="0"/>
              <a:t> </a:t>
            </a:r>
            <a:r>
              <a:rPr lang="es-ES" dirty="0" err="1"/>
              <a:t>sequential</a:t>
            </a:r>
            <a:r>
              <a:rPr lang="es-ES" dirty="0"/>
              <a:t> </a:t>
            </a:r>
            <a:r>
              <a:rPr lang="es-ES" dirty="0" err="1"/>
              <a:t>pattern</a:t>
            </a:r>
            <a:endParaRPr lang="es-ES" dirty="0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92441A94-119A-1234-190C-54A98F326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432764" y="3108338"/>
            <a:ext cx="1555631" cy="1570008"/>
          </a:xfrm>
          <a:prstGeom prst="rect">
            <a:avLst/>
          </a:prstGeom>
        </p:spPr>
      </p:pic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8CF8ED4C-E4FD-675D-99E6-5E1C7D8CD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681968" y="3092254"/>
            <a:ext cx="1555631" cy="1570008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4A06AFA8-C644-BB24-8F83-FC159B112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809817" y="3092253"/>
            <a:ext cx="1555631" cy="1570008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5EB5401C-DF54-F709-7BEE-C8FC4721E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750760" y="3106630"/>
            <a:ext cx="1555631" cy="1570008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1286C20A-A82E-E0B7-76FE-715CC8E435FE}"/>
              </a:ext>
            </a:extLst>
          </p:cNvPr>
          <p:cNvSpPr/>
          <p:nvPr/>
        </p:nvSpPr>
        <p:spPr>
          <a:xfrm>
            <a:off x="1523999" y="2750948"/>
            <a:ext cx="1356101" cy="3487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output 1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0E6C99-1CFC-9407-072E-A337AF0BA771}"/>
              </a:ext>
            </a:extLst>
          </p:cNvPr>
          <p:cNvSpPr/>
          <p:nvPr/>
        </p:nvSpPr>
        <p:spPr>
          <a:xfrm>
            <a:off x="3784168" y="2750947"/>
            <a:ext cx="1356101" cy="3487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/>
              <a:t>output 2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A62E77E-D7EA-9A26-7160-59841C84E352}"/>
              </a:ext>
            </a:extLst>
          </p:cNvPr>
          <p:cNvSpPr/>
          <p:nvPr/>
        </p:nvSpPr>
        <p:spPr>
          <a:xfrm>
            <a:off x="5902269" y="2750946"/>
            <a:ext cx="1356101" cy="34871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/>
              <a:t>output 3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75AE0A-0B25-EAD7-83E0-4AC155C6010E}"/>
              </a:ext>
            </a:extLst>
          </p:cNvPr>
          <p:cNvSpPr/>
          <p:nvPr/>
        </p:nvSpPr>
        <p:spPr>
          <a:xfrm>
            <a:off x="7852473" y="2750946"/>
            <a:ext cx="1356101" cy="34871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/>
              <a:t>output 4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B26028F-F69F-E087-8F38-02BC5AEAC990}"/>
              </a:ext>
            </a:extLst>
          </p:cNvPr>
          <p:cNvSpPr txBox="1"/>
          <p:nvPr/>
        </p:nvSpPr>
        <p:spPr>
          <a:xfrm>
            <a:off x="1821050" y="4817390"/>
            <a:ext cx="780081" cy="5361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800" err="1"/>
              <a:t>The</a:t>
            </a:r>
            <a:endParaRPr lang="es-ES" sz="280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721F155-658C-A6D1-E7AD-D97D4ED7475F}"/>
              </a:ext>
            </a:extLst>
          </p:cNvPr>
          <p:cNvSpPr txBox="1"/>
          <p:nvPr/>
        </p:nvSpPr>
        <p:spPr>
          <a:xfrm>
            <a:off x="3874576" y="4817390"/>
            <a:ext cx="9608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800" dirty="0"/>
              <a:t>cake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838C2CF-B22F-C928-5730-31EEE31141F7}"/>
              </a:ext>
            </a:extLst>
          </p:cNvPr>
          <p:cNvSpPr txBox="1"/>
          <p:nvPr/>
        </p:nvSpPr>
        <p:spPr>
          <a:xfrm>
            <a:off x="6070169" y="4817389"/>
            <a:ext cx="8317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800" err="1"/>
              <a:t>was</a:t>
            </a:r>
            <a:endParaRPr lang="es-ES" sz="280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B6676DA-09EF-5EA5-9686-5849077571B5}"/>
              </a:ext>
            </a:extLst>
          </p:cNvPr>
          <p:cNvSpPr txBox="1"/>
          <p:nvPr/>
        </p:nvSpPr>
        <p:spPr>
          <a:xfrm>
            <a:off x="7749152" y="4830305"/>
            <a:ext cx="16066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800" err="1"/>
              <a:t>delicious</a:t>
            </a:r>
            <a:endParaRPr lang="es-ES" sz="280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0B82B0B-CB3D-CD48-6B30-211708470126}"/>
              </a:ext>
            </a:extLst>
          </p:cNvPr>
          <p:cNvSpPr/>
          <p:nvPr/>
        </p:nvSpPr>
        <p:spPr>
          <a:xfrm>
            <a:off x="3680846" y="5346913"/>
            <a:ext cx="1356101" cy="3487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output 1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8327992-84B9-3D9C-E4C6-0197FAFFF945}"/>
              </a:ext>
            </a:extLst>
          </p:cNvPr>
          <p:cNvSpPr/>
          <p:nvPr/>
        </p:nvSpPr>
        <p:spPr>
          <a:xfrm>
            <a:off x="5811862" y="5359828"/>
            <a:ext cx="1356101" cy="3487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/>
              <a:t>output 2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910F845-1F32-FC62-59BD-4C4DFAFE9338}"/>
              </a:ext>
            </a:extLst>
          </p:cNvPr>
          <p:cNvSpPr/>
          <p:nvPr/>
        </p:nvSpPr>
        <p:spPr>
          <a:xfrm>
            <a:off x="7852472" y="5359827"/>
            <a:ext cx="1356101" cy="34871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/>
              <a:t>output 3</a:t>
            </a:r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90287DD7-C396-60AD-054F-1B8076398FF5}"/>
              </a:ext>
            </a:extLst>
          </p:cNvPr>
          <p:cNvCxnSpPr/>
          <p:nvPr/>
        </p:nvCxnSpPr>
        <p:spPr>
          <a:xfrm>
            <a:off x="2893016" y="2957592"/>
            <a:ext cx="774915" cy="2544305"/>
          </a:xfrm>
          <a:prstGeom prst="bentConnector3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2DB7D526-876C-6A23-6D32-91BC888EC7AB}"/>
              </a:ext>
            </a:extLst>
          </p:cNvPr>
          <p:cNvCxnSpPr/>
          <p:nvPr/>
        </p:nvCxnSpPr>
        <p:spPr>
          <a:xfrm>
            <a:off x="5140271" y="2918848"/>
            <a:ext cx="671592" cy="2608880"/>
          </a:xfrm>
          <a:prstGeom prst="bentConnector3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A6FA02E8-5F2A-FF5B-405D-DD810932AD81}"/>
              </a:ext>
            </a:extLst>
          </p:cNvPr>
          <p:cNvCxnSpPr/>
          <p:nvPr/>
        </p:nvCxnSpPr>
        <p:spPr>
          <a:xfrm>
            <a:off x="7258373" y="2918848"/>
            <a:ext cx="594100" cy="2608881"/>
          </a:xfrm>
          <a:prstGeom prst="bentConnector3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5C2D059-1AE8-494B-BC7E-A84712CD3C95}"/>
              </a:ext>
            </a:extLst>
          </p:cNvPr>
          <p:cNvSpPr txBox="1"/>
          <p:nvPr/>
        </p:nvSpPr>
        <p:spPr>
          <a:xfrm>
            <a:off x="1833144" y="2204818"/>
            <a:ext cx="780081" cy="5361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800" dirty="0"/>
              <a:t>La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0DBA603-67CF-6A02-6F92-1FE21A66A305}"/>
              </a:ext>
            </a:extLst>
          </p:cNvPr>
          <p:cNvSpPr txBox="1"/>
          <p:nvPr/>
        </p:nvSpPr>
        <p:spPr>
          <a:xfrm>
            <a:off x="3935051" y="2204818"/>
            <a:ext cx="1045560" cy="535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800" dirty="0"/>
              <a:t>tarta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4E6E9E6-36B9-2715-09F8-364DF1CB9CE6}"/>
              </a:ext>
            </a:extLst>
          </p:cNvPr>
          <p:cNvSpPr txBox="1"/>
          <p:nvPr/>
        </p:nvSpPr>
        <p:spPr>
          <a:xfrm>
            <a:off x="5949216" y="2204817"/>
            <a:ext cx="127926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800" dirty="0"/>
              <a:t>estaba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49D737C-01F1-BC48-5896-FFC92B3017A2}"/>
              </a:ext>
            </a:extLst>
          </p:cNvPr>
          <p:cNvSpPr txBox="1"/>
          <p:nvPr/>
        </p:nvSpPr>
        <p:spPr>
          <a:xfrm>
            <a:off x="7724961" y="2205637"/>
            <a:ext cx="16066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800" dirty="0"/>
              <a:t>deliciosa</a:t>
            </a:r>
          </a:p>
        </p:txBody>
      </p:sp>
    </p:spTree>
    <p:extLst>
      <p:ext uri="{BB962C8B-B14F-4D97-AF65-F5344CB8AC3E}">
        <p14:creationId xmlns:p14="http://schemas.microsoft.com/office/powerpoint/2010/main" val="87641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8" grpId="0" animBg="1"/>
      <p:bldP spid="19" grpId="0" animBg="1"/>
      <p:bldP spid="20" grpId="0" animBg="1"/>
      <p:bldP spid="8" grpId="0"/>
      <p:bldP spid="13" grpId="0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objeto, tabla, sostener&#10;&#10;Descripción generada automáticamente">
            <a:extLst>
              <a:ext uri="{FF2B5EF4-FFF2-40B4-BE49-F238E27FC236}">
                <a16:creationId xmlns:a16="http://schemas.microsoft.com/office/drawing/2014/main" id="{7EE5605D-49A0-85F9-3907-01F935321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770" y="422031"/>
            <a:ext cx="7989410" cy="600221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57FBC4D-8FCE-8C55-1D05-5C0202784410}"/>
              </a:ext>
            </a:extLst>
          </p:cNvPr>
          <p:cNvSpPr txBox="1"/>
          <p:nvPr/>
        </p:nvSpPr>
        <p:spPr>
          <a:xfrm>
            <a:off x="4185138" y="4759568"/>
            <a:ext cx="32004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3200" dirty="0"/>
              <a:t>@f_terroso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92799DE-65B2-579B-1DD7-703EFE6BB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678" y="5052647"/>
            <a:ext cx="550986" cy="574432"/>
          </a:xfrm>
          <a:prstGeom prst="rect">
            <a:avLst/>
          </a:prstGeom>
        </p:spPr>
      </p:pic>
      <p:pic>
        <p:nvPicPr>
          <p:cNvPr id="9" name="Imagen 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C1C5566-0E34-BAA9-C20C-AD9CC6681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1170" y="4333142"/>
            <a:ext cx="687999" cy="55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2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049E0-8252-5C6C-CF2C-B663F0F4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5E0E54-48E0-6D16-F8FA-CFB2DB67D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092382" cy="5914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01. Introducción al lenguaje de programación Python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C0E098E-D4EA-FABF-0417-3381F052AD7D}"/>
              </a:ext>
            </a:extLst>
          </p:cNvPr>
          <p:cNvSpPr txBox="1"/>
          <p:nvPr/>
        </p:nvSpPr>
        <p:spPr>
          <a:xfrm>
            <a:off x="834571" y="2409278"/>
            <a:ext cx="7572010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800" dirty="0"/>
              <a:t>02. Librerías Python para el análisis de datos</a:t>
            </a:r>
          </a:p>
          <a:p>
            <a:pPr marL="742950" lvl="1" indent="-285750">
              <a:buFont typeface="Arial"/>
              <a:buChar char="•"/>
            </a:pPr>
            <a:r>
              <a:rPr lang="es-ES" sz="2400" dirty="0"/>
              <a:t>02a.Numpy</a:t>
            </a:r>
          </a:p>
          <a:p>
            <a:pPr marL="742950" lvl="1" indent="-285750">
              <a:buFont typeface="Arial"/>
              <a:buChar char="•"/>
            </a:pPr>
            <a:r>
              <a:rPr lang="es-ES" sz="2400" dirty="0"/>
              <a:t>02b.Pandas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5738333-04BC-E8BC-D477-FFDB3C32FF74}"/>
              </a:ext>
            </a:extLst>
          </p:cNvPr>
          <p:cNvSpPr txBox="1"/>
          <p:nvPr/>
        </p:nvSpPr>
        <p:spPr>
          <a:xfrm>
            <a:off x="834571" y="3829274"/>
            <a:ext cx="7012819" cy="22775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800" dirty="0"/>
              <a:t>03. Deep </a:t>
            </a:r>
            <a:r>
              <a:rPr lang="es-ES" sz="2800" dirty="0" err="1"/>
              <a:t>Learning</a:t>
            </a:r>
            <a:r>
              <a:rPr lang="es-ES" sz="2800" dirty="0"/>
              <a:t> en Python</a:t>
            </a:r>
          </a:p>
          <a:p>
            <a:pPr marL="742950" lvl="1" indent="-285750">
              <a:buFont typeface="Arial"/>
              <a:buChar char="•"/>
            </a:pPr>
            <a:r>
              <a:rPr lang="es-ES" sz="2400" dirty="0"/>
              <a:t>03a.Redes Densas (</a:t>
            </a:r>
            <a:r>
              <a:rPr lang="es-ES" sz="2400" dirty="0" err="1"/>
              <a:t>MLPs</a:t>
            </a:r>
            <a:r>
              <a:rPr lang="es-ES" sz="2400" dirty="0"/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s-ES" sz="2400" dirty="0"/>
              <a:t>03b.Redes Recurrentes (</a:t>
            </a:r>
            <a:r>
              <a:rPr lang="es-ES" sz="2400" dirty="0" err="1"/>
              <a:t>RNNs</a:t>
            </a:r>
            <a:r>
              <a:rPr lang="es-ES" sz="2400" dirty="0"/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s-ES" sz="2400" dirty="0"/>
              <a:t>03c.Redes Convolucionales (</a:t>
            </a:r>
            <a:r>
              <a:rPr lang="es-ES" sz="2400" dirty="0" err="1"/>
              <a:t>CNNs</a:t>
            </a:r>
            <a:r>
              <a:rPr lang="es-ES" sz="2400" dirty="0"/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s-ES" sz="2400"/>
              <a:t>03d.Redes </a:t>
            </a:r>
            <a:r>
              <a:rPr lang="es-ES" sz="2400" dirty="0"/>
              <a:t>Neuronales para Grafos (</a:t>
            </a:r>
            <a:r>
              <a:rPr lang="es-ES" sz="2400" dirty="0" err="1"/>
              <a:t>GNNs</a:t>
            </a:r>
            <a:r>
              <a:rPr lang="es-ES" sz="2400" dirty="0"/>
              <a:t>)</a:t>
            </a:r>
          </a:p>
          <a:p>
            <a:pPr marL="742950" lvl="1" indent="-285750">
              <a:buFont typeface="Arial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297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01315-13F8-5D49-96C8-304445A8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funciona la IA?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92B94FC-C60F-9780-0737-4485ADF6437F}"/>
              </a:ext>
            </a:extLst>
          </p:cNvPr>
          <p:cNvSpPr txBox="1"/>
          <p:nvPr/>
        </p:nvSpPr>
        <p:spPr>
          <a:xfrm>
            <a:off x="1356101" y="2834007"/>
            <a:ext cx="169706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800" dirty="0"/>
              <a:t>Entrada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C60159C-8294-449E-A44A-AFF89420BC93}"/>
              </a:ext>
            </a:extLst>
          </p:cNvPr>
          <p:cNvCxnSpPr/>
          <p:nvPr/>
        </p:nvCxnSpPr>
        <p:spPr>
          <a:xfrm flipV="1">
            <a:off x="3048000" y="3156886"/>
            <a:ext cx="1214033" cy="12916"/>
          </a:xfrm>
          <a:prstGeom prst="straightConnector1">
            <a:avLst/>
          </a:prstGeom>
          <a:ln w="57150">
            <a:solidFill>
              <a:srgbClr val="4472C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1F3DB9A-4A54-3FDA-48B4-7ECEA912DC7C}"/>
              </a:ext>
            </a:extLst>
          </p:cNvPr>
          <p:cNvCxnSpPr>
            <a:cxnSpLocks/>
          </p:cNvCxnSpPr>
          <p:nvPr/>
        </p:nvCxnSpPr>
        <p:spPr>
          <a:xfrm flipV="1">
            <a:off x="7490847" y="3143970"/>
            <a:ext cx="1459423" cy="25831"/>
          </a:xfrm>
          <a:prstGeom prst="straightConnector1">
            <a:avLst/>
          </a:prstGeom>
          <a:ln w="57150">
            <a:solidFill>
              <a:srgbClr val="4472C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A0B906BE-CDE5-58A8-B0DC-10DB893D5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006" y="3831064"/>
            <a:ext cx="2048361" cy="203544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419F411-B51E-F613-C41A-CCE8F8A72CDE}"/>
              </a:ext>
            </a:extLst>
          </p:cNvPr>
          <p:cNvSpPr txBox="1"/>
          <p:nvPr/>
        </p:nvSpPr>
        <p:spPr>
          <a:xfrm>
            <a:off x="59572" y="6385827"/>
            <a:ext cx="48384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Fuente: Peter </a:t>
            </a:r>
            <a:r>
              <a:rPr lang="es-ES" dirty="0" err="1"/>
              <a:t>Norvig</a:t>
            </a:r>
            <a:r>
              <a:rPr lang="es-ES" dirty="0"/>
              <a:t> - </a:t>
            </a: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computers</a:t>
            </a:r>
            <a:r>
              <a:rPr lang="es-ES" dirty="0"/>
              <a:t> </a:t>
            </a:r>
            <a:r>
              <a:rPr lang="es-ES" dirty="0" err="1"/>
              <a:t>Learn</a:t>
            </a:r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1611029-9164-0182-7ED9-7952D3BE929D}"/>
              </a:ext>
            </a:extLst>
          </p:cNvPr>
          <p:cNvSpPr/>
          <p:nvPr/>
        </p:nvSpPr>
        <p:spPr>
          <a:xfrm>
            <a:off x="4611149" y="2419307"/>
            <a:ext cx="2606459" cy="1327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800" dirty="0"/>
              <a:t>PROGRAMA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212A716-DF79-F18F-0632-DA2CACADB38B}"/>
              </a:ext>
            </a:extLst>
          </p:cNvPr>
          <p:cNvSpPr txBox="1"/>
          <p:nvPr/>
        </p:nvSpPr>
        <p:spPr>
          <a:xfrm>
            <a:off x="9363558" y="2885667"/>
            <a:ext cx="169706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800" dirty="0"/>
              <a:t>Salida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995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01315-13F8-5D49-96C8-304445A8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funciona la IA?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92B94FC-C60F-9780-0737-4485ADF6437F}"/>
              </a:ext>
            </a:extLst>
          </p:cNvPr>
          <p:cNvSpPr txBox="1"/>
          <p:nvPr/>
        </p:nvSpPr>
        <p:spPr>
          <a:xfrm>
            <a:off x="1356101" y="2834007"/>
            <a:ext cx="169706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dirty="0"/>
              <a:t>A &gt; B,</a:t>
            </a:r>
          </a:p>
          <a:p>
            <a:r>
              <a:rPr lang="es-ES" sz="2800" dirty="0"/>
              <a:t>B &gt; C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C60159C-8294-449E-A44A-AFF89420BC93}"/>
              </a:ext>
            </a:extLst>
          </p:cNvPr>
          <p:cNvCxnSpPr/>
          <p:nvPr/>
        </p:nvCxnSpPr>
        <p:spPr>
          <a:xfrm flipV="1">
            <a:off x="3048000" y="3156886"/>
            <a:ext cx="1214033" cy="12916"/>
          </a:xfrm>
          <a:prstGeom prst="straightConnector1">
            <a:avLst/>
          </a:prstGeom>
          <a:ln w="57150">
            <a:solidFill>
              <a:srgbClr val="4472C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1F3DB9A-4A54-3FDA-48B4-7ECEA912DC7C}"/>
              </a:ext>
            </a:extLst>
          </p:cNvPr>
          <p:cNvCxnSpPr>
            <a:cxnSpLocks/>
          </p:cNvCxnSpPr>
          <p:nvPr/>
        </p:nvCxnSpPr>
        <p:spPr>
          <a:xfrm flipV="1">
            <a:off x="7490847" y="3143970"/>
            <a:ext cx="1459423" cy="25831"/>
          </a:xfrm>
          <a:prstGeom prst="straightConnector1">
            <a:avLst/>
          </a:prstGeom>
          <a:ln w="57150">
            <a:solidFill>
              <a:srgbClr val="4472C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A0B906BE-CDE5-58A8-B0DC-10DB893D5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006" y="3831064"/>
            <a:ext cx="2048361" cy="203544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419F411-B51E-F613-C41A-CCE8F8A72CDE}"/>
              </a:ext>
            </a:extLst>
          </p:cNvPr>
          <p:cNvSpPr txBox="1"/>
          <p:nvPr/>
        </p:nvSpPr>
        <p:spPr>
          <a:xfrm>
            <a:off x="59572" y="6385827"/>
            <a:ext cx="48384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Fuente: Peter </a:t>
            </a:r>
            <a:r>
              <a:rPr lang="es-ES" dirty="0" err="1"/>
              <a:t>Norvig</a:t>
            </a:r>
            <a:r>
              <a:rPr lang="es-ES" dirty="0"/>
              <a:t> - </a:t>
            </a: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computers</a:t>
            </a:r>
            <a:r>
              <a:rPr lang="es-ES" dirty="0"/>
              <a:t> </a:t>
            </a:r>
            <a:r>
              <a:rPr lang="es-ES" dirty="0" err="1"/>
              <a:t>Learn</a:t>
            </a:r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1611029-9164-0182-7ED9-7952D3BE929D}"/>
              </a:ext>
            </a:extLst>
          </p:cNvPr>
          <p:cNvSpPr/>
          <p:nvPr/>
        </p:nvSpPr>
        <p:spPr>
          <a:xfrm>
            <a:off x="4611149" y="2419307"/>
            <a:ext cx="2606459" cy="1327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800" dirty="0"/>
              <a:t>PROGRAMA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212A716-DF79-F18F-0632-DA2CACADB38B}"/>
              </a:ext>
            </a:extLst>
          </p:cNvPr>
          <p:cNvSpPr txBox="1"/>
          <p:nvPr/>
        </p:nvSpPr>
        <p:spPr>
          <a:xfrm>
            <a:off x="9363558" y="2885667"/>
            <a:ext cx="169706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dirty="0"/>
              <a:t>A &gt; 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178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01315-13F8-5D49-96C8-304445A8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funciona la IA?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BE08B7E-4DA6-6B18-E911-272E5CF0DFF4}"/>
              </a:ext>
            </a:extLst>
          </p:cNvPr>
          <p:cNvSpPr/>
          <p:nvPr/>
        </p:nvSpPr>
        <p:spPr>
          <a:xfrm>
            <a:off x="4262437" y="2607468"/>
            <a:ext cx="3381373" cy="18573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800" dirty="0"/>
              <a:t>IA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92B94FC-C60F-9780-0737-4485ADF6437F}"/>
              </a:ext>
            </a:extLst>
          </p:cNvPr>
          <p:cNvSpPr txBox="1"/>
          <p:nvPr/>
        </p:nvSpPr>
        <p:spPr>
          <a:xfrm>
            <a:off x="1110711" y="3267559"/>
            <a:ext cx="169706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800" dirty="0"/>
              <a:t>Ejemplos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C60159C-8294-449E-A44A-AFF89420BC93}"/>
              </a:ext>
            </a:extLst>
          </p:cNvPr>
          <p:cNvCxnSpPr/>
          <p:nvPr/>
        </p:nvCxnSpPr>
        <p:spPr>
          <a:xfrm flipV="1">
            <a:off x="2802610" y="3577523"/>
            <a:ext cx="1459423" cy="25831"/>
          </a:xfrm>
          <a:prstGeom prst="straightConnector1">
            <a:avLst/>
          </a:prstGeom>
          <a:ln w="57150">
            <a:solidFill>
              <a:srgbClr val="4472C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1F3DB9A-4A54-3FDA-48B4-7ECEA912DC7C}"/>
              </a:ext>
            </a:extLst>
          </p:cNvPr>
          <p:cNvCxnSpPr>
            <a:cxnSpLocks/>
          </p:cNvCxnSpPr>
          <p:nvPr/>
        </p:nvCxnSpPr>
        <p:spPr>
          <a:xfrm flipV="1">
            <a:off x="7645830" y="3577522"/>
            <a:ext cx="1459423" cy="25831"/>
          </a:xfrm>
          <a:prstGeom prst="straightConnector1">
            <a:avLst/>
          </a:prstGeom>
          <a:ln w="57150">
            <a:solidFill>
              <a:srgbClr val="4472C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8A2997C3-AF1F-140B-47EA-D8D80BF7E2F8}"/>
              </a:ext>
            </a:extLst>
          </p:cNvPr>
          <p:cNvSpPr/>
          <p:nvPr/>
        </p:nvSpPr>
        <p:spPr>
          <a:xfrm>
            <a:off x="9156873" y="2852859"/>
            <a:ext cx="2606459" cy="1327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800" dirty="0"/>
              <a:t>PROGRAMA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A9B2DFE-2495-B302-40BE-1B30F39051EF}"/>
              </a:ext>
            </a:extLst>
          </p:cNvPr>
          <p:cNvSpPr txBox="1"/>
          <p:nvPr/>
        </p:nvSpPr>
        <p:spPr>
          <a:xfrm>
            <a:off x="59572" y="6385827"/>
            <a:ext cx="48384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Fuente: Peter </a:t>
            </a:r>
            <a:r>
              <a:rPr lang="es-ES" dirty="0" err="1"/>
              <a:t>Norvig</a:t>
            </a:r>
            <a:r>
              <a:rPr lang="es-ES" dirty="0"/>
              <a:t> - </a:t>
            </a: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computers</a:t>
            </a:r>
            <a:r>
              <a:rPr lang="es-ES" dirty="0"/>
              <a:t> </a:t>
            </a:r>
            <a:r>
              <a:rPr lang="es-ES" dirty="0" err="1"/>
              <a:t>Learn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5611745-4D0C-A08B-6E50-7767B4807D98}"/>
              </a:ext>
            </a:extLst>
          </p:cNvPr>
          <p:cNvSpPr txBox="1"/>
          <p:nvPr/>
        </p:nvSpPr>
        <p:spPr>
          <a:xfrm>
            <a:off x="9922032" y="1244317"/>
            <a:ext cx="169706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dirty="0"/>
              <a:t>A &gt; B,</a:t>
            </a:r>
          </a:p>
          <a:p>
            <a:r>
              <a:rPr lang="es-ES" sz="2800" dirty="0"/>
              <a:t>B &gt; C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F44E5CC-6F0F-B027-B34B-ED0F29611C6A}"/>
              </a:ext>
            </a:extLst>
          </p:cNvPr>
          <p:cNvSpPr txBox="1"/>
          <p:nvPr/>
        </p:nvSpPr>
        <p:spPr>
          <a:xfrm>
            <a:off x="9862799" y="4830080"/>
            <a:ext cx="169706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dirty="0"/>
              <a:t>A &gt; C</a:t>
            </a:r>
            <a:endParaRPr lang="es-ES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4D8D439-6E1C-D956-76BF-50CEF6AAD8C2}"/>
              </a:ext>
            </a:extLst>
          </p:cNvPr>
          <p:cNvCxnSpPr/>
          <p:nvPr/>
        </p:nvCxnSpPr>
        <p:spPr>
          <a:xfrm flipH="1">
            <a:off x="10378963" y="2194035"/>
            <a:ext cx="13140" cy="65689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D60849D-2FCE-C3C9-3E03-75A1662C37FE}"/>
              </a:ext>
            </a:extLst>
          </p:cNvPr>
          <p:cNvCxnSpPr>
            <a:cxnSpLocks/>
          </p:cNvCxnSpPr>
          <p:nvPr/>
        </p:nvCxnSpPr>
        <p:spPr>
          <a:xfrm flipH="1">
            <a:off x="10378963" y="4177862"/>
            <a:ext cx="13140" cy="65689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86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29F67-D153-93BE-3AC4-CBF26D5DD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Terminología 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9340F8CA-5EB2-0C4E-1AB9-23B36A5D40C2}"/>
              </a:ext>
            </a:extLst>
          </p:cNvPr>
          <p:cNvSpPr/>
          <p:nvPr/>
        </p:nvSpPr>
        <p:spPr>
          <a:xfrm>
            <a:off x="3821906" y="1559717"/>
            <a:ext cx="4822029" cy="46196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3600" dirty="0"/>
              <a:t>IA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B115992-35C4-1D47-E04E-346A0FF9CB79}"/>
              </a:ext>
            </a:extLst>
          </p:cNvPr>
          <p:cNvSpPr/>
          <p:nvPr/>
        </p:nvSpPr>
        <p:spPr>
          <a:xfrm>
            <a:off x="4452938" y="2940844"/>
            <a:ext cx="3548062" cy="305990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2000" dirty="0"/>
              <a:t>Aprendizaje Máquina</a:t>
            </a:r>
          </a:p>
          <a:p>
            <a:pPr algn="ctr"/>
            <a:r>
              <a:rPr lang="es-ES" sz="2000" dirty="0"/>
              <a:t>(</a:t>
            </a:r>
            <a:r>
              <a:rPr lang="es-ES" sz="2000" i="1" dirty="0"/>
              <a:t>Machine </a:t>
            </a:r>
            <a:r>
              <a:rPr lang="es-ES" sz="2000" i="1" err="1"/>
              <a:t>Learning</a:t>
            </a:r>
            <a:r>
              <a:rPr lang="es-ES" sz="2000" dirty="0"/>
              <a:t>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53FD55F-37BB-8FCC-6502-5D572CD0BB2A}"/>
              </a:ext>
            </a:extLst>
          </p:cNvPr>
          <p:cNvSpPr/>
          <p:nvPr/>
        </p:nvSpPr>
        <p:spPr>
          <a:xfrm>
            <a:off x="4976812" y="4176789"/>
            <a:ext cx="2524125" cy="1704900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2000" dirty="0"/>
              <a:t>Aprendizaje Profundo (</a:t>
            </a:r>
            <a:r>
              <a:rPr lang="es-ES" sz="2000" i="1" dirty="0"/>
              <a:t>Deep </a:t>
            </a:r>
            <a:r>
              <a:rPr lang="es-ES" sz="2000" i="1" dirty="0" err="1"/>
              <a:t>Learning</a:t>
            </a:r>
            <a:r>
              <a:rPr lang="es-ES" sz="2000" dirty="0"/>
              <a:t>)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234E16A-E8E2-D3E5-A937-C7393062CBED}"/>
              </a:ext>
            </a:extLst>
          </p:cNvPr>
          <p:cNvSpPr txBox="1"/>
          <p:nvPr/>
        </p:nvSpPr>
        <p:spPr>
          <a:xfrm>
            <a:off x="485775" y="5998369"/>
            <a:ext cx="34694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Fuente: hardzone.com</a:t>
            </a:r>
          </a:p>
        </p:txBody>
      </p:sp>
    </p:spTree>
    <p:extLst>
      <p:ext uri="{BB962C8B-B14F-4D97-AF65-F5344CB8AC3E}">
        <p14:creationId xmlns:p14="http://schemas.microsoft.com/office/powerpoint/2010/main" val="293326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51C10-EEC9-60BE-E837-457678B74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Aprendizaje Máquina</a:t>
            </a:r>
          </a:p>
        </p:txBody>
      </p:sp>
      <p:pic>
        <p:nvPicPr>
          <p:cNvPr id="4" name="Imagen 3" descr="The 3 Types of Machine Learning - The Basics of AI">
            <a:extLst>
              <a:ext uri="{FF2B5EF4-FFF2-40B4-BE49-F238E27FC236}">
                <a16:creationId xmlns:a16="http://schemas.microsoft.com/office/drawing/2014/main" id="{EE8B57FF-477B-77CB-C8C6-3A3237637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8" y="1499497"/>
            <a:ext cx="7362825" cy="4610100"/>
          </a:xfrm>
          <a:prstGeom prst="rect">
            <a:avLst/>
          </a:prstGeom>
        </p:spPr>
      </p:pic>
      <p:sp>
        <p:nvSpPr>
          <p:cNvPr id="5" name="CuadroTexto 1">
            <a:extLst>
              <a:ext uri="{FF2B5EF4-FFF2-40B4-BE49-F238E27FC236}">
                <a16:creationId xmlns:a16="http://schemas.microsoft.com/office/drawing/2014/main" id="{EA0D2FC9-6717-46B6-B128-8E4ED78F57C5}"/>
              </a:ext>
            </a:extLst>
          </p:cNvPr>
          <p:cNvSpPr txBox="1"/>
          <p:nvPr/>
        </p:nvSpPr>
        <p:spPr>
          <a:xfrm>
            <a:off x="280793" y="6237312"/>
            <a:ext cx="5508135" cy="61555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/>
              <a:t>Fuente: ceralytics.com/3-types-of-machine-learning/</a:t>
            </a:r>
            <a:endParaRPr lang="es-ES" sz="1600" dirty="0">
              <a:hlinkClick r:id="rId3" tooltip="Cuánto sabes sobre Alan Turing?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9299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01315-13F8-5D49-96C8-304445A8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+mj-lt"/>
                <a:cs typeface="+mj-lt"/>
              </a:rPr>
              <a:t>Deep </a:t>
            </a:r>
            <a:r>
              <a:rPr lang="es-ES" dirty="0" err="1">
                <a:ea typeface="+mj-lt"/>
                <a:cs typeface="+mj-lt"/>
              </a:rPr>
              <a:t>Learning</a:t>
            </a:r>
            <a:r>
              <a:rPr lang="es-ES" dirty="0">
                <a:ea typeface="+mj-lt"/>
                <a:cs typeface="+mj-lt"/>
              </a:rPr>
              <a:t> vs Machine </a:t>
            </a:r>
            <a:r>
              <a:rPr lang="es-ES" dirty="0" err="1">
                <a:ea typeface="+mj-lt"/>
                <a:cs typeface="+mj-lt"/>
              </a:rPr>
              <a:t>Learning</a:t>
            </a:r>
            <a:endParaRPr lang="es-ES" dirty="0" err="1"/>
          </a:p>
        </p:txBody>
      </p:sp>
      <p:pic>
        <p:nvPicPr>
          <p:cNvPr id="5" name="Imagen 4" descr="Insights of The Machine Learning and The Deep Learning - Thinkwik Blogs">
            <a:extLst>
              <a:ext uri="{FF2B5EF4-FFF2-40B4-BE49-F238E27FC236}">
                <a16:creationId xmlns:a16="http://schemas.microsoft.com/office/drawing/2014/main" id="{F5ABCA70-5127-B55D-68F0-56A64E98C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779" y="2021744"/>
            <a:ext cx="9182100" cy="3990975"/>
          </a:xfrm>
          <a:prstGeom prst="rect">
            <a:avLst/>
          </a:prstGeom>
        </p:spPr>
      </p:pic>
      <p:sp>
        <p:nvSpPr>
          <p:cNvPr id="8" name="CuadroTexto 1">
            <a:extLst>
              <a:ext uri="{FF2B5EF4-FFF2-40B4-BE49-F238E27FC236}">
                <a16:creationId xmlns:a16="http://schemas.microsoft.com/office/drawing/2014/main" id="{EA0D2FC9-6717-46B6-B128-8E4ED78F57C5}"/>
              </a:ext>
            </a:extLst>
          </p:cNvPr>
          <p:cNvSpPr txBox="1"/>
          <p:nvPr/>
        </p:nvSpPr>
        <p:spPr>
          <a:xfrm>
            <a:off x="-2308" y="6396574"/>
            <a:ext cx="3093149" cy="61555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/>
              <a:t>Fuente: blog.thinkwik.com/</a:t>
            </a:r>
            <a:endParaRPr lang="es-ES" sz="1600" dirty="0">
              <a:hlinkClick r:id="rId3" tooltip="Cuánto sabes sobre Alan Turing?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7967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5FC92FE-39F0-8901-7025-EB888B7FB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126" y="313267"/>
            <a:ext cx="3723238" cy="2796419"/>
          </a:xfrm>
          <a:prstGeom prst="rect">
            <a:avLst/>
          </a:prstGeom>
        </p:spPr>
      </p:pic>
      <p:pic>
        <p:nvPicPr>
          <p:cNvPr id="5" name="Imagen 4" descr="Imagen que contiene persona, celular, teléfono, viendo&#10;&#10;Descripción generada automáticamente">
            <a:extLst>
              <a:ext uri="{FF2B5EF4-FFF2-40B4-BE49-F238E27FC236}">
                <a16:creationId xmlns:a16="http://schemas.microsoft.com/office/drawing/2014/main" id="{F8C99C4C-67BB-5B0B-4652-F34CF0A3E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020" y="368502"/>
            <a:ext cx="3576663" cy="2881086"/>
          </a:xfrm>
          <a:prstGeom prst="rect">
            <a:avLst/>
          </a:prstGeom>
        </p:spPr>
      </p:pic>
      <p:pic>
        <p:nvPicPr>
          <p:cNvPr id="6" name="Imagen 5" descr="Un hombre con una playera de color naranja&#10;&#10;Descripción generada automáticamente">
            <a:extLst>
              <a:ext uri="{FF2B5EF4-FFF2-40B4-BE49-F238E27FC236}">
                <a16:creationId xmlns:a16="http://schemas.microsoft.com/office/drawing/2014/main" id="{31B14A97-D0C2-D075-CFA7-32BCE800C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424" y="3222173"/>
            <a:ext cx="3585246" cy="363099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3EA4C5B5-3846-7739-6E36-58F16A134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3808" y="4020283"/>
            <a:ext cx="5328139" cy="202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9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302</Words>
  <Application>Microsoft Office PowerPoint</Application>
  <PresentationFormat>Panorámica</PresentationFormat>
  <Paragraphs>73</Paragraphs>
  <Slides>16</Slides>
  <Notes>0</Notes>
  <HiddenSlides>2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Tema de Office</vt:lpstr>
      <vt:lpstr>INTRODUCCIÓN A LA PROGRAMACIÓN EN PYTHON PARA EL DESARROLLO DE SOLUCIONES IA EN SMART CITIES</vt:lpstr>
      <vt:lpstr>Agenda</vt:lpstr>
      <vt:lpstr>¿Cómo funciona la IA?</vt:lpstr>
      <vt:lpstr>¿Cómo funciona la IA?</vt:lpstr>
      <vt:lpstr>¿Cómo funciona la IA?</vt:lpstr>
      <vt:lpstr>Terminología IA</vt:lpstr>
      <vt:lpstr>Tipos de Aprendizaje Máquina</vt:lpstr>
      <vt:lpstr>Deep Learning vs Machine Learning</vt:lpstr>
      <vt:lpstr>Presentación de PowerPoint</vt:lpstr>
      <vt:lpstr>Redes Neuronales Artificiales</vt:lpstr>
      <vt:lpstr>Redes Neuronales Artificiales</vt:lpstr>
      <vt:lpstr>Redes Neuronales Artificiales</vt:lpstr>
      <vt:lpstr>Redes Neuronales Artificiales</vt:lpstr>
      <vt:lpstr>Redes Neuronales Artificiales</vt:lpstr>
      <vt:lpstr>Recurrent Neural Netwoks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TERROSO SÁENZ, FERNANDO</cp:lastModifiedBy>
  <cp:revision>2316</cp:revision>
  <dcterms:created xsi:type="dcterms:W3CDTF">2024-05-10T14:37:15Z</dcterms:created>
  <dcterms:modified xsi:type="dcterms:W3CDTF">2025-09-13T15:40:13Z</dcterms:modified>
</cp:coreProperties>
</file>