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98" autoAdjust="0"/>
  </p:normalViewPr>
  <p:slideViewPr>
    <p:cSldViewPr snapToGrid="0" snapToObjects="1">
      <p:cViewPr>
        <p:scale>
          <a:sx n="100" d="100"/>
          <a:sy n="100" d="100"/>
        </p:scale>
        <p:origin x="660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>
        <a:ln>
          <a:noFill/>
        </a:ln>
      </dgm:spPr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Use Case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Implementierung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6" cy="101723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Use Case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6" cy="101723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Implementierung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1"/>
        <a:ext cx="7500416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06.11.2011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06.11.2011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Modellierung:</a:t>
            </a:r>
            <a:r>
              <a:rPr lang="de-DE" baseline="0" dirty="0" smtClean="0"/>
              <a:t> Klassendiagramm der Entwurfsphase</a:t>
            </a:r>
          </a:p>
          <a:p>
            <a:r>
              <a:rPr lang="de-DE" baseline="0" dirty="0" smtClean="0"/>
              <a:t>Implementierung: ein paar erwähnenswerte Sachen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5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Spiel:</a:t>
            </a:r>
            <a:r>
              <a:rPr lang="de-DE" baseline="0" dirty="0" smtClean="0"/>
              <a:t> zentrale Klasse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dirty="0" smtClean="0"/>
              <a:t>hat</a:t>
            </a:r>
            <a:r>
              <a:rPr lang="de-DE" baseline="0" dirty="0" smtClean="0"/>
              <a:t> Märkte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hier ist Hauptteil der Spiellogik abgebildet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Märkte verwalten Typen</a:t>
            </a:r>
            <a:endParaRPr lang="de-DE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kennt Unternehmen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dient Spielern zum Zugriff auf Funktionen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Hat Abteilungen (Einkauf, Produktion, Verkauf, Finanzen, Personal) -&gt; Industrieunternehmen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kennt Spielrunden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Datenspeicher: Spielstory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Transaktionen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zur Datenspeicherung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Rundenende: Transaktionen -&gt; </a:t>
            </a:r>
            <a:r>
              <a:rPr lang="de-DE" baseline="0" dirty="0" err="1" smtClean="0"/>
              <a:t>SpielRunde</a:t>
            </a:r>
            <a:r>
              <a:rPr lang="de-DE" baseline="0" dirty="0" smtClean="0"/>
              <a:t> (Auswertung)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34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generische</a:t>
            </a:r>
            <a:r>
              <a:rPr lang="de-DE" baseline="0" dirty="0" smtClean="0"/>
              <a:t> Klassen oft für Obertypen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alle Märkte verwalten Typen: so einmal implementieren -&gt; trotzdem nicht </a:t>
            </a:r>
            <a:r>
              <a:rPr lang="de-DE" baseline="0" dirty="0" err="1" smtClean="0"/>
              <a:t>casten</a:t>
            </a:r>
            <a:endParaRPr lang="de-DE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ähnlich für Transaktion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dirty="0" smtClean="0"/>
              <a:t>Problem</a:t>
            </a:r>
            <a:r>
              <a:rPr lang="de-DE" baseline="0" dirty="0" smtClean="0"/>
              <a:t> Datenhaltung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hauptsächlich </a:t>
            </a:r>
            <a:r>
              <a:rPr lang="de-DE" baseline="0" dirty="0" err="1" smtClean="0"/>
              <a:t>Vector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HashMap</a:t>
            </a:r>
            <a:r>
              <a:rPr lang="de-DE" baseline="0" dirty="0" smtClean="0"/>
              <a:t> verwendet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DB-Anbindung hätte an einigen Stellen das Leben erleichtert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Ausgabe: zunächst unübersichtlich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alles in Tabellen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schneller zu erfassen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trotzdem in Konsole möglich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abgestimmt mit </a:t>
            </a:r>
            <a:r>
              <a:rPr lang="de-DE" baseline="0" dirty="0" err="1" smtClean="0"/>
              <a:t>Mockups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3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Haupt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Testcase</a:t>
            </a:r>
            <a:endParaRPr lang="de-DE" baseline="0" dirty="0" smtClean="0"/>
          </a:p>
          <a:p>
            <a:r>
              <a:rPr lang="de-DE" baseline="0" dirty="0" smtClean="0"/>
              <a:t>3 Unternehmen - Archetypen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5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zunächst Unternehmen definiert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dann Runde</a:t>
            </a:r>
            <a:r>
              <a:rPr lang="de-DE" baseline="0" dirty="0" smtClean="0"/>
              <a:t> für Runde (10 Stück) durchgegangen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Informationsphase für Unternehmen: wie ist die Lage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basierend auf Verhaltenstyp Entscheidungen getroffen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zum </a:t>
            </a:r>
            <a:r>
              <a:rPr lang="de-DE" baseline="0" dirty="0" err="1" smtClean="0"/>
              <a:t>Schluß</a:t>
            </a:r>
            <a:r>
              <a:rPr lang="de-DE" baseline="0" dirty="0" smtClean="0"/>
              <a:t> Bewertung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LIVE anschauen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39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</p:spTree>
    <p:extLst>
      <p:ext uri="{BB962C8B-B14F-4D97-AF65-F5344CB8AC3E}">
        <p14:creationId xmlns:p14="http://schemas.microsoft.com/office/powerpoint/2010/main" val="20090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196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Risikos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3237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Risikos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3331575"/>
            <a:ext cx="2178947" cy="1935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Dumping-Strategie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Überschwemmung des Marktes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niedrigste Preise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0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32374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Risikos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3331575"/>
            <a:ext cx="2178947" cy="3237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Dumping-Strategie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Überschwemmung des Marktes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niedrigste Preise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3331575"/>
            <a:ext cx="2178947" cy="1935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qualitativer Ansatz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investitionsbereit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782851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Use</a:t>
            </a:r>
            <a:r>
              <a:rPr lang="de-DE" dirty="0" smtClean="0">
                <a:solidFill>
                  <a:srgbClr val="E4C402"/>
                </a:solidFill>
              </a:rPr>
              <a:t> Case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Modellierung &amp; Implementierung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Entwurfsphase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606833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Spiel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20588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Unternehmen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13813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Markt</a:t>
            </a:r>
          </a:p>
        </p:txBody>
      </p:sp>
      <p:sp>
        <p:nvSpPr>
          <p:cNvPr id="11" name="Rechteck 10"/>
          <p:cNvSpPr/>
          <p:nvPr/>
        </p:nvSpPr>
        <p:spPr>
          <a:xfrm>
            <a:off x="3606833" y="399784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SpielRunde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816072" y="5495635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RaumschiffTyp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13813" y="549563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BauteilTyp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8330" y="5495635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PersonalTyp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 flipH="1">
            <a:off x="2020587" y="2576794"/>
            <a:ext cx="1586245" cy="400110"/>
            <a:chOff x="5406833" y="2553123"/>
            <a:chExt cx="1706980" cy="400110"/>
          </a:xfrm>
          <a:solidFill>
            <a:schemeClr val="tx2"/>
          </a:solidFill>
        </p:grpSpPr>
        <p:cxnSp>
          <p:nvCxnSpPr>
            <p:cNvPr id="20" name="Gerade Verbindung mit Pfeil 19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6772940" y="2553123"/>
              <a:ext cx="2764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Rechteck 21"/>
          <p:cNvSpPr/>
          <p:nvPr/>
        </p:nvSpPr>
        <p:spPr>
          <a:xfrm>
            <a:off x="220587" y="3997841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Abteilung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 rot="16200000" flipH="1">
            <a:off x="4122548" y="3413512"/>
            <a:ext cx="768554" cy="400110"/>
            <a:chOff x="5406833" y="2574617"/>
            <a:chExt cx="1706980" cy="326344"/>
          </a:xfrm>
          <a:noFill/>
        </p:grpSpPr>
        <p:cxnSp>
          <p:nvCxnSpPr>
            <p:cNvPr id="27" name="Gerade Verbindung mit Pfeil 26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9" name="Rechteck 28"/>
          <p:cNvSpPr/>
          <p:nvPr/>
        </p:nvSpPr>
        <p:spPr>
          <a:xfrm>
            <a:off x="7113813" y="399784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Typ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0" name="Gruppieren 29"/>
          <p:cNvGrpSpPr/>
          <p:nvPr/>
        </p:nvGrpSpPr>
        <p:grpSpPr>
          <a:xfrm rot="16200000" flipH="1">
            <a:off x="7629528" y="3432198"/>
            <a:ext cx="768554" cy="400110"/>
            <a:chOff x="5406833" y="2574617"/>
            <a:chExt cx="1706980" cy="326344"/>
          </a:xfrm>
          <a:noFill/>
        </p:grpSpPr>
        <p:cxnSp>
          <p:nvCxnSpPr>
            <p:cNvPr id="31" name="Gerade Verbindung mit Pfeil 30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8060736" y="4717844"/>
            <a:ext cx="228600" cy="777790"/>
            <a:chOff x="8060736" y="4717844"/>
            <a:chExt cx="228600" cy="777790"/>
          </a:xfrm>
          <a:noFill/>
        </p:grpSpPr>
        <p:cxnSp>
          <p:nvCxnSpPr>
            <p:cNvPr id="36" name="Gerade Verbindung 35"/>
            <p:cNvCxnSpPr>
              <a:endCxn id="39" idx="3"/>
            </p:cNvCxnSpPr>
            <p:nvPr/>
          </p:nvCxnSpPr>
          <p:spPr>
            <a:xfrm flipV="1">
              <a:off x="8175028" y="4922343"/>
              <a:ext cx="8" cy="573291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Gleichschenkliges Dreieck 38"/>
            <p:cNvSpPr/>
            <p:nvPr/>
          </p:nvSpPr>
          <p:spPr>
            <a:xfrm>
              <a:off x="8060736" y="4717844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4318330" y="4475975"/>
            <a:ext cx="2794906" cy="1019659"/>
            <a:chOff x="4318330" y="4475975"/>
            <a:chExt cx="2794906" cy="1019659"/>
          </a:xfrm>
          <a:noFill/>
        </p:grpSpPr>
        <p:cxnSp>
          <p:nvCxnSpPr>
            <p:cNvPr id="50" name="Gerade Verbindung 49"/>
            <p:cNvCxnSpPr>
              <a:endCxn id="51" idx="3"/>
            </p:cNvCxnSpPr>
            <p:nvPr/>
          </p:nvCxnSpPr>
          <p:spPr>
            <a:xfrm flipV="1">
              <a:off x="4318330" y="4616647"/>
              <a:ext cx="2593867" cy="878987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leichschenkliges Dreieck 50"/>
            <p:cNvSpPr/>
            <p:nvPr/>
          </p:nvSpPr>
          <p:spPr>
            <a:xfrm rot="4503194">
              <a:off x="6896687" y="4488025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6616072" y="4655654"/>
            <a:ext cx="867102" cy="839981"/>
            <a:chOff x="6616072" y="4655654"/>
            <a:chExt cx="867102" cy="839981"/>
          </a:xfrm>
          <a:noFill/>
        </p:grpSpPr>
        <p:cxnSp>
          <p:nvCxnSpPr>
            <p:cNvPr id="56" name="Gerade Verbindung 55"/>
            <p:cNvCxnSpPr>
              <a:endCxn id="57" idx="3"/>
            </p:cNvCxnSpPr>
            <p:nvPr/>
          </p:nvCxnSpPr>
          <p:spPr>
            <a:xfrm flipV="1">
              <a:off x="6616072" y="4840131"/>
              <a:ext cx="690489" cy="655504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leichschenkliges Dreieck 56"/>
            <p:cNvSpPr/>
            <p:nvPr/>
          </p:nvSpPr>
          <p:spPr>
            <a:xfrm rot="2799545">
              <a:off x="7266625" y="4667704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43" name="Rechteck 42"/>
          <p:cNvSpPr/>
          <p:nvPr/>
        </p:nvSpPr>
        <p:spPr>
          <a:xfrm>
            <a:off x="220588" y="549563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Transaktion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 rot="16200000" flipH="1">
            <a:off x="698286" y="4911302"/>
            <a:ext cx="768554" cy="400110"/>
            <a:chOff x="5406833" y="2574617"/>
            <a:chExt cx="1706980" cy="326344"/>
          </a:xfrm>
          <a:solidFill>
            <a:schemeClr val="tx2"/>
          </a:solidFill>
        </p:grpSpPr>
        <p:cxnSp>
          <p:nvCxnSpPr>
            <p:cNvPr id="45" name="Gerade Verbindung mit Pfeil 44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 flipH="1">
            <a:off x="2020586" y="4706384"/>
            <a:ext cx="1586246" cy="760244"/>
            <a:chOff x="5406832" y="2869288"/>
            <a:chExt cx="1706981" cy="760244"/>
          </a:xfrm>
          <a:solidFill>
            <a:schemeClr val="tx2"/>
          </a:solidFill>
        </p:grpSpPr>
        <p:cxnSp>
          <p:nvCxnSpPr>
            <p:cNvPr id="53" name="Gerade Verbindung mit Pfeil 52"/>
            <p:cNvCxnSpPr/>
            <p:nvPr/>
          </p:nvCxnSpPr>
          <p:spPr>
            <a:xfrm>
              <a:off x="5406832" y="2869288"/>
              <a:ext cx="1706981" cy="760244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6772940" y="3171837"/>
              <a:ext cx="2764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882508" y="3229288"/>
            <a:ext cx="452718" cy="768556"/>
            <a:chOff x="882508" y="3229288"/>
            <a:chExt cx="452718" cy="768556"/>
          </a:xfrm>
        </p:grpSpPr>
        <p:grpSp>
          <p:nvGrpSpPr>
            <p:cNvPr id="23" name="Gruppieren 22"/>
            <p:cNvGrpSpPr/>
            <p:nvPr/>
          </p:nvGrpSpPr>
          <p:grpSpPr>
            <a:xfrm rot="16200000" flipH="1">
              <a:off x="698286" y="3413512"/>
              <a:ext cx="768554" cy="400110"/>
              <a:chOff x="5406833" y="2574617"/>
              <a:chExt cx="1706980" cy="326344"/>
            </a:xfrm>
            <a:solidFill>
              <a:schemeClr val="tx2"/>
            </a:solidFill>
          </p:grpSpPr>
          <p:cxnSp>
            <p:nvCxnSpPr>
              <p:cNvPr id="24" name="Gerade Verbindung mit Pfeil 23"/>
              <p:cNvCxnSpPr/>
              <p:nvPr/>
            </p:nvCxnSpPr>
            <p:spPr>
              <a:xfrm>
                <a:off x="5406833" y="2869288"/>
                <a:ext cx="1706980" cy="0"/>
              </a:xfrm>
              <a:prstGeom prst="straightConnector1">
                <a:avLst/>
              </a:prstGeom>
              <a:grpFill/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/>
              <p:cNvSpPr txBox="1"/>
              <p:nvPr/>
            </p:nvSpPr>
            <p:spPr>
              <a:xfrm>
                <a:off x="6772943" y="2574617"/>
                <a:ext cx="276447" cy="326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chemeClr val="tx2"/>
                    </a:solidFill>
                  </a:rPr>
                  <a:t>*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8" name="Raute 47"/>
            <p:cNvSpPr/>
            <p:nvPr/>
          </p:nvSpPr>
          <p:spPr>
            <a:xfrm>
              <a:off x="1152346" y="3229288"/>
              <a:ext cx="182880" cy="342900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5406833" y="2553123"/>
            <a:ext cx="1706980" cy="407326"/>
            <a:chOff x="5406833" y="2553123"/>
            <a:chExt cx="1706980" cy="407326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5406833" y="2553123"/>
              <a:ext cx="1706980" cy="400110"/>
              <a:chOff x="5406833" y="2553123"/>
              <a:chExt cx="1706980" cy="400110"/>
            </a:xfrm>
            <a:noFill/>
          </p:grpSpPr>
          <p:cxnSp>
            <p:nvCxnSpPr>
              <p:cNvPr id="16" name="Gerade Verbindung mit Pfeil 15"/>
              <p:cNvCxnSpPr>
                <a:stCxn id="7" idx="3"/>
                <a:endCxn id="10" idx="1"/>
              </p:cNvCxnSpPr>
              <p:nvPr/>
            </p:nvCxnSpPr>
            <p:spPr>
              <a:xfrm>
                <a:off x="5406833" y="2869288"/>
                <a:ext cx="1706980" cy="0"/>
              </a:xfrm>
              <a:prstGeom prst="straightConnector1">
                <a:avLst/>
              </a:prstGeom>
              <a:grpFill/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feld 16"/>
              <p:cNvSpPr txBox="1"/>
              <p:nvPr/>
            </p:nvSpPr>
            <p:spPr>
              <a:xfrm>
                <a:off x="6772940" y="2553123"/>
                <a:ext cx="276447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chemeClr val="tx2"/>
                    </a:solidFill>
                  </a:rPr>
                  <a:t>*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9" name="Raute 58"/>
            <p:cNvSpPr/>
            <p:nvPr/>
          </p:nvSpPr>
          <p:spPr>
            <a:xfrm>
              <a:off x="5406833" y="2776849"/>
              <a:ext cx="342000" cy="183600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2033249" y="3230880"/>
            <a:ext cx="5190511" cy="2664865"/>
            <a:chOff x="2033249" y="3230880"/>
            <a:chExt cx="5190511" cy="2664865"/>
          </a:xfrm>
        </p:grpSpPr>
        <p:sp>
          <p:nvSpPr>
            <p:cNvPr id="78" name="Freihandform 77"/>
            <p:cNvSpPr/>
            <p:nvPr/>
          </p:nvSpPr>
          <p:spPr>
            <a:xfrm>
              <a:off x="2033249" y="3230880"/>
              <a:ext cx="5190511" cy="2379813"/>
            </a:xfrm>
            <a:custGeom>
              <a:avLst/>
              <a:gdLst>
                <a:gd name="connsiteX0" fmla="*/ 5190511 w 5190511"/>
                <a:gd name="connsiteY0" fmla="*/ 0 h 2379813"/>
                <a:gd name="connsiteX1" fmla="*/ 4276111 w 5190511"/>
                <a:gd name="connsiteY1" fmla="*/ 1303020 h 2379813"/>
                <a:gd name="connsiteX2" fmla="*/ 3201691 w 5190511"/>
                <a:gd name="connsiteY2" fmla="*/ 1767840 h 2379813"/>
                <a:gd name="connsiteX3" fmla="*/ 1365271 w 5190511"/>
                <a:gd name="connsiteY3" fmla="*/ 1882140 h 2379813"/>
                <a:gd name="connsiteX4" fmla="*/ 1291 w 5190511"/>
                <a:gd name="connsiteY4" fmla="*/ 2377440 h 237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511" h="2379813">
                  <a:moveTo>
                    <a:pt x="5190511" y="0"/>
                  </a:moveTo>
                  <a:cubicBezTo>
                    <a:pt x="4899046" y="504190"/>
                    <a:pt x="4607581" y="1008380"/>
                    <a:pt x="4276111" y="1303020"/>
                  </a:cubicBezTo>
                  <a:cubicBezTo>
                    <a:pt x="3944641" y="1597660"/>
                    <a:pt x="3686831" y="1671320"/>
                    <a:pt x="3201691" y="1767840"/>
                  </a:cubicBezTo>
                  <a:cubicBezTo>
                    <a:pt x="2716551" y="1864360"/>
                    <a:pt x="1898671" y="1780540"/>
                    <a:pt x="1365271" y="1882140"/>
                  </a:cubicBezTo>
                  <a:cubicBezTo>
                    <a:pt x="831871" y="1983740"/>
                    <a:pt x="-38079" y="2415540"/>
                    <a:pt x="1291" y="237744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feld 78"/>
            <p:cNvSpPr txBox="1"/>
            <p:nvPr/>
          </p:nvSpPr>
          <p:spPr>
            <a:xfrm flipH="1">
              <a:off x="2156655" y="5495635"/>
              <a:ext cx="2568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9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9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generische Klassen</a:t>
            </a:r>
          </a:p>
          <a:p>
            <a:r>
              <a:rPr lang="de-DE" dirty="0"/>
              <a:t>Datenhaltung</a:t>
            </a:r>
          </a:p>
          <a:p>
            <a:pPr lvl="1"/>
            <a:r>
              <a:rPr lang="de-DE" dirty="0" err="1"/>
              <a:t>Vector</a:t>
            </a:r>
            <a:endParaRPr lang="de-DE" dirty="0"/>
          </a:p>
          <a:p>
            <a:pPr lvl="1"/>
            <a:r>
              <a:rPr lang="de-DE" dirty="0" err="1" smtClean="0"/>
              <a:t>HashMap</a:t>
            </a:r>
            <a:endParaRPr lang="de-DE" dirty="0" smtClean="0"/>
          </a:p>
          <a:p>
            <a:r>
              <a:rPr lang="de-DE" dirty="0" smtClean="0"/>
              <a:t>Ausgabe: Tabellenform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26" y="2424112"/>
            <a:ext cx="3281535" cy="2711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59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330</Words>
  <Application>Microsoft Office PowerPoint</Application>
  <PresentationFormat>Bildschirmpräsentation (4:3)</PresentationFormat>
  <Paragraphs>152</Paragraphs>
  <Slides>14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StarGreg</vt:lpstr>
      <vt:lpstr>Star Greg</vt:lpstr>
      <vt:lpstr>Agenda</vt:lpstr>
      <vt:lpstr>Spielwelt</vt:lpstr>
      <vt:lpstr>PowerPoint-Präsentation</vt:lpstr>
      <vt:lpstr>Use Case</vt:lpstr>
      <vt:lpstr>PowerPoint-Präsentation</vt:lpstr>
      <vt:lpstr>Modellierung &amp; Implementierung</vt:lpstr>
      <vt:lpstr>Entwurfsphase</vt:lpstr>
      <vt:lpstr>Implementierung</vt:lpstr>
      <vt:lpstr>jUnit</vt:lpstr>
      <vt:lpstr>jUnit</vt:lpstr>
      <vt:lpstr>jUnit</vt:lpstr>
      <vt:lpstr>jUnit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Fredrik Teschke</cp:lastModifiedBy>
  <cp:revision>23</cp:revision>
  <dcterms:created xsi:type="dcterms:W3CDTF">2011-10-28T09:45:02Z</dcterms:created>
  <dcterms:modified xsi:type="dcterms:W3CDTF">2011-11-06T22:20:40Z</dcterms:modified>
</cp:coreProperties>
</file>