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4973-999D-4BF4-9414-3FD5092385E0}" type="datetimeFigureOut">
              <a:rPr lang="de-DE" smtClean="0"/>
              <a:pPr/>
              <a:t>27.09.2011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5898-06EB-4123-8E78-99C51BE87B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4973-999D-4BF4-9414-3FD5092385E0}" type="datetimeFigureOut">
              <a:rPr lang="de-DE" smtClean="0"/>
              <a:pPr/>
              <a:t>27.09.2011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5898-06EB-4123-8E78-99C51BE87B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4973-999D-4BF4-9414-3FD5092385E0}" type="datetimeFigureOut">
              <a:rPr lang="de-DE" smtClean="0"/>
              <a:pPr/>
              <a:t>27.09.2011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5898-06EB-4123-8E78-99C51BE87B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4973-999D-4BF4-9414-3FD5092385E0}" type="datetimeFigureOut">
              <a:rPr lang="de-DE" smtClean="0"/>
              <a:pPr/>
              <a:t>27.09.2011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5898-06EB-4123-8E78-99C51BE87B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4973-999D-4BF4-9414-3FD5092385E0}" type="datetimeFigureOut">
              <a:rPr lang="de-DE" smtClean="0"/>
              <a:pPr/>
              <a:t>27.09.2011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5898-06EB-4123-8E78-99C51BE87B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4973-999D-4BF4-9414-3FD5092385E0}" type="datetimeFigureOut">
              <a:rPr lang="de-DE" smtClean="0"/>
              <a:pPr/>
              <a:t>27.09.2011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5898-06EB-4123-8E78-99C51BE87B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4973-999D-4BF4-9414-3FD5092385E0}" type="datetimeFigureOut">
              <a:rPr lang="de-DE" smtClean="0"/>
              <a:pPr/>
              <a:t>27.09.2011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5898-06EB-4123-8E78-99C51BE87B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4973-999D-4BF4-9414-3FD5092385E0}" type="datetimeFigureOut">
              <a:rPr lang="de-DE" smtClean="0"/>
              <a:pPr/>
              <a:t>27.09.2011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5898-06EB-4123-8E78-99C51BE87B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4973-999D-4BF4-9414-3FD5092385E0}" type="datetimeFigureOut">
              <a:rPr lang="de-DE" smtClean="0"/>
              <a:pPr/>
              <a:t>27.09.2011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5898-06EB-4123-8E78-99C51BE87B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4973-999D-4BF4-9414-3FD5092385E0}" type="datetimeFigureOut">
              <a:rPr lang="de-DE" smtClean="0"/>
              <a:pPr/>
              <a:t>27.09.2011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5898-06EB-4123-8E78-99C51BE87B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4973-999D-4BF4-9414-3FD5092385E0}" type="datetimeFigureOut">
              <a:rPr lang="de-DE" smtClean="0"/>
              <a:pPr/>
              <a:t>27.09.2011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5898-06EB-4123-8E78-99C51BE87B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4973-999D-4BF4-9414-3FD5092385E0}" type="datetimeFigureOut">
              <a:rPr lang="de-DE" smtClean="0"/>
              <a:pPr/>
              <a:t>27.09.2011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5898-06EB-4123-8E78-99C51BE87B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14480" y="642918"/>
            <a:ext cx="5815026" cy="135732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de-DE" dirty="0" smtClean="0"/>
              <a:t>Lager </a:t>
            </a:r>
            <a:r>
              <a:rPr lang="de-DE" dirty="0" smtClean="0"/>
              <a:t>&amp; </a:t>
            </a:r>
            <a:r>
              <a:rPr lang="de-DE" dirty="0" smtClean="0"/>
              <a:t>Personal</a:t>
            </a:r>
            <a:br>
              <a:rPr lang="de-DE" dirty="0" smtClean="0"/>
            </a:b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Fallstudie 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– Unternehmensplanspiel</a:t>
            </a:r>
            <a:b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27.09.2011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erade Verbindung mit Pfeil 186"/>
          <p:cNvCxnSpPr/>
          <p:nvPr/>
        </p:nvCxnSpPr>
        <p:spPr>
          <a:xfrm rot="5400000">
            <a:off x="7357288" y="4214818"/>
            <a:ext cx="858050" cy="7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2752330" y="2071678"/>
            <a:ext cx="1440000" cy="10715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752330" y="242886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Einkauf</a:t>
            </a:r>
            <a:endParaRPr lang="de-DE" sz="2000" dirty="0"/>
          </a:p>
        </p:txBody>
      </p:sp>
      <p:sp>
        <p:nvSpPr>
          <p:cNvPr id="7" name="Rechteck 6"/>
          <p:cNvSpPr/>
          <p:nvPr/>
        </p:nvSpPr>
        <p:spPr>
          <a:xfrm>
            <a:off x="2346182" y="4643446"/>
            <a:ext cx="1511438" cy="1071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357422" y="4866513"/>
            <a:ext cx="1500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Personal-</a:t>
            </a:r>
          </a:p>
          <a:p>
            <a:pPr algn="ctr"/>
            <a:r>
              <a:rPr lang="de-DE" sz="2000" dirty="0" smtClean="0"/>
              <a:t>markt</a:t>
            </a:r>
            <a:endParaRPr lang="de-DE" sz="2000" dirty="0"/>
          </a:p>
        </p:txBody>
      </p:sp>
      <p:sp>
        <p:nvSpPr>
          <p:cNvPr id="9" name="Rechteck 8"/>
          <p:cNvSpPr/>
          <p:nvPr/>
        </p:nvSpPr>
        <p:spPr>
          <a:xfrm>
            <a:off x="6703900" y="2071678"/>
            <a:ext cx="1440000" cy="10715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703900" y="242886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Verkauf</a:t>
            </a:r>
            <a:endParaRPr lang="de-DE" sz="2000" dirty="0"/>
          </a:p>
        </p:txBody>
      </p:sp>
      <p:sp>
        <p:nvSpPr>
          <p:cNvPr id="11" name="Rechteck 10"/>
          <p:cNvSpPr/>
          <p:nvPr/>
        </p:nvSpPr>
        <p:spPr>
          <a:xfrm>
            <a:off x="4763834" y="2071678"/>
            <a:ext cx="1440000" cy="10715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763834" y="242886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Produktion</a:t>
            </a:r>
            <a:endParaRPr lang="de-DE" sz="2000" dirty="0"/>
          </a:p>
        </p:txBody>
      </p:sp>
      <p:cxnSp>
        <p:nvCxnSpPr>
          <p:cNvPr id="14" name="Gerade Verbindung mit Pfeil 13"/>
          <p:cNvCxnSpPr>
            <a:stCxn id="6" idx="3"/>
            <a:endCxn id="12" idx="1"/>
          </p:cNvCxnSpPr>
          <p:nvPr/>
        </p:nvCxnSpPr>
        <p:spPr>
          <a:xfrm>
            <a:off x="4181090" y="2628923"/>
            <a:ext cx="582744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3"/>
            <a:endCxn id="10" idx="1"/>
          </p:cNvCxnSpPr>
          <p:nvPr/>
        </p:nvCxnSpPr>
        <p:spPr>
          <a:xfrm>
            <a:off x="6203834" y="2607463"/>
            <a:ext cx="500066" cy="2146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917950" y="4652199"/>
            <a:ext cx="1440000" cy="1071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917950" y="5009389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Personal</a:t>
            </a:r>
            <a:endParaRPr lang="de-DE" sz="2000" dirty="0"/>
          </a:p>
        </p:txBody>
      </p:sp>
      <p:sp>
        <p:nvSpPr>
          <p:cNvPr id="40" name="Rechteck 39"/>
          <p:cNvSpPr/>
          <p:nvPr/>
        </p:nvSpPr>
        <p:spPr>
          <a:xfrm>
            <a:off x="6858016" y="4652199"/>
            <a:ext cx="1571636" cy="1071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858016" y="4866513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Kapazitäts-</a:t>
            </a:r>
          </a:p>
          <a:p>
            <a:pPr algn="ctr"/>
            <a:r>
              <a:rPr lang="de-DE" sz="2000" dirty="0" smtClean="0"/>
              <a:t>grenze</a:t>
            </a:r>
            <a:endParaRPr lang="de-DE" sz="2000" dirty="0"/>
          </a:p>
        </p:txBody>
      </p:sp>
      <p:sp>
        <p:nvSpPr>
          <p:cNvPr id="42" name="Rechteck 41"/>
          <p:cNvSpPr/>
          <p:nvPr/>
        </p:nvSpPr>
        <p:spPr>
          <a:xfrm>
            <a:off x="4775074" y="214290"/>
            <a:ext cx="1440000" cy="10715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4775074" y="57148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Lager</a:t>
            </a:r>
            <a:endParaRPr lang="de-DE" sz="2000" dirty="0"/>
          </a:p>
        </p:txBody>
      </p:sp>
      <p:cxnSp>
        <p:nvCxnSpPr>
          <p:cNvPr id="45" name="Gerade Verbindung mit Pfeil 44"/>
          <p:cNvCxnSpPr/>
          <p:nvPr/>
        </p:nvCxnSpPr>
        <p:spPr>
          <a:xfrm rot="5400000" flipH="1" flipV="1">
            <a:off x="5256281" y="1673149"/>
            <a:ext cx="785818" cy="1124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H="1" flipV="1">
            <a:off x="4750595" y="1678769"/>
            <a:ext cx="785818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H="1">
            <a:off x="4887851" y="1673149"/>
            <a:ext cx="785818" cy="1124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143372" y="1500174"/>
            <a:ext cx="92869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smtClean="0"/>
              <a:t>Einlagern/</a:t>
            </a:r>
          </a:p>
          <a:p>
            <a:r>
              <a:rPr lang="de-DE" sz="1200" b="1" dirty="0" smtClean="0"/>
              <a:t>entnehmen</a:t>
            </a:r>
            <a:endParaRPr lang="de-DE" sz="1200" b="1" dirty="0"/>
          </a:p>
        </p:txBody>
      </p:sp>
      <p:sp>
        <p:nvSpPr>
          <p:cNvPr id="49" name="Textfeld 48"/>
          <p:cNvSpPr txBox="1"/>
          <p:nvPr/>
        </p:nvSpPr>
        <p:spPr>
          <a:xfrm>
            <a:off x="5715008" y="1500174"/>
            <a:ext cx="100013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smtClean="0"/>
              <a:t>Kap. prüfen/</a:t>
            </a:r>
          </a:p>
          <a:p>
            <a:r>
              <a:rPr lang="de-DE" sz="1200" b="1" dirty="0" smtClean="0"/>
              <a:t>Lager lesen</a:t>
            </a:r>
            <a:endParaRPr lang="de-DE" sz="1200" b="1" dirty="0"/>
          </a:p>
        </p:txBody>
      </p:sp>
      <p:cxnSp>
        <p:nvCxnSpPr>
          <p:cNvPr id="59" name="Gerade Verbindung 58"/>
          <p:cNvCxnSpPr/>
          <p:nvPr/>
        </p:nvCxnSpPr>
        <p:spPr>
          <a:xfrm rot="10800000">
            <a:off x="3929058" y="5009389"/>
            <a:ext cx="988892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Gerade Verbindung 60"/>
          <p:cNvCxnSpPr/>
          <p:nvPr/>
        </p:nvCxnSpPr>
        <p:spPr>
          <a:xfrm rot="5400000" flipH="1" flipV="1">
            <a:off x="3715538" y="4794281"/>
            <a:ext cx="428628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3929058" y="5438017"/>
            <a:ext cx="988892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9" name="Textfeld 68"/>
          <p:cNvSpPr txBox="1"/>
          <p:nvPr/>
        </p:nvSpPr>
        <p:spPr>
          <a:xfrm>
            <a:off x="3929058" y="4652199"/>
            <a:ext cx="85725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smtClean="0"/>
              <a:t>einstellen</a:t>
            </a:r>
            <a:endParaRPr lang="de-DE" sz="1200" b="1" dirty="0"/>
          </a:p>
        </p:txBody>
      </p:sp>
      <p:cxnSp>
        <p:nvCxnSpPr>
          <p:cNvPr id="70" name="Gerade Verbindung 69"/>
          <p:cNvCxnSpPr/>
          <p:nvPr/>
        </p:nvCxnSpPr>
        <p:spPr>
          <a:xfrm rot="10800000">
            <a:off x="5202114" y="6223835"/>
            <a:ext cx="571504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1" name="Gerade Verbindung 70"/>
          <p:cNvCxnSpPr/>
          <p:nvPr/>
        </p:nvCxnSpPr>
        <p:spPr>
          <a:xfrm rot="5400000" flipH="1" flipV="1">
            <a:off x="4952081" y="5973802"/>
            <a:ext cx="500066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5400000" flipH="1" flipV="1">
            <a:off x="5560098" y="6008727"/>
            <a:ext cx="42862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8" name="Textfeld 77"/>
          <p:cNvSpPr txBox="1"/>
          <p:nvPr/>
        </p:nvSpPr>
        <p:spPr>
          <a:xfrm>
            <a:off x="5132264" y="6295273"/>
            <a:ext cx="92869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schulen</a:t>
            </a:r>
            <a:endParaRPr lang="de-DE" sz="1200" b="1" dirty="0"/>
          </a:p>
        </p:txBody>
      </p:sp>
      <p:cxnSp>
        <p:nvCxnSpPr>
          <p:cNvPr id="81" name="Gerade Verbindung mit Pfeil 80"/>
          <p:cNvCxnSpPr/>
          <p:nvPr/>
        </p:nvCxnSpPr>
        <p:spPr>
          <a:xfrm rot="10800000">
            <a:off x="8358214" y="5213361"/>
            <a:ext cx="500066" cy="158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>
            <a:stCxn id="43" idx="3"/>
          </p:cNvCxnSpPr>
          <p:nvPr/>
        </p:nvCxnSpPr>
        <p:spPr>
          <a:xfrm>
            <a:off x="6203834" y="771535"/>
            <a:ext cx="2654446" cy="14259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>
            <a:off x="6215074" y="6438149"/>
            <a:ext cx="928694" cy="158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/>
          <p:nvPr/>
        </p:nvCxnSpPr>
        <p:spPr>
          <a:xfrm rot="5400000" flipH="1" flipV="1">
            <a:off x="6826662" y="6112313"/>
            <a:ext cx="642942" cy="873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rot="5400000" flipH="1" flipV="1">
            <a:off x="5857884" y="6080959"/>
            <a:ext cx="714380" cy="158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7358082" y="5795207"/>
            <a:ext cx="107157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smtClean="0"/>
              <a:t>++ Je höher Anzahl der Mitarbeiter</a:t>
            </a:r>
            <a:endParaRPr lang="de-DE" sz="1200" b="1" dirty="0"/>
          </a:p>
        </p:txBody>
      </p:sp>
      <p:cxnSp>
        <p:nvCxnSpPr>
          <p:cNvPr id="119" name="Gerade Verbindung 118"/>
          <p:cNvCxnSpPr/>
          <p:nvPr/>
        </p:nvCxnSpPr>
        <p:spPr>
          <a:xfrm rot="5400000">
            <a:off x="6644496" y="3000372"/>
            <a:ext cx="4428362" cy="79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/>
          <p:nvPr/>
        </p:nvCxnSpPr>
        <p:spPr>
          <a:xfrm rot="5400000">
            <a:off x="2965439" y="3892553"/>
            <a:ext cx="1499405" cy="79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/>
          <p:cNvSpPr txBox="1"/>
          <p:nvPr/>
        </p:nvSpPr>
        <p:spPr>
          <a:xfrm>
            <a:off x="2786050" y="3286124"/>
            <a:ext cx="857256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smtClean="0"/>
              <a:t>erwerben</a:t>
            </a:r>
          </a:p>
        </p:txBody>
      </p:sp>
      <p:sp>
        <p:nvSpPr>
          <p:cNvPr id="139" name="Textfeld 138"/>
          <p:cNvSpPr txBox="1"/>
          <p:nvPr/>
        </p:nvSpPr>
        <p:spPr>
          <a:xfrm>
            <a:off x="8143900" y="3429000"/>
            <a:ext cx="64294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smtClean="0"/>
              <a:t>++ Je größer Lager </a:t>
            </a:r>
            <a:endParaRPr lang="de-DE" sz="1200" b="1" dirty="0"/>
          </a:p>
        </p:txBody>
      </p:sp>
      <p:sp>
        <p:nvSpPr>
          <p:cNvPr id="142" name="Rechteck 141"/>
          <p:cNvSpPr/>
          <p:nvPr/>
        </p:nvSpPr>
        <p:spPr>
          <a:xfrm>
            <a:off x="1500166" y="214290"/>
            <a:ext cx="1440000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Textfeld 142"/>
          <p:cNvSpPr txBox="1"/>
          <p:nvPr/>
        </p:nvSpPr>
        <p:spPr>
          <a:xfrm>
            <a:off x="1500166" y="57148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Finance</a:t>
            </a:r>
            <a:endParaRPr lang="de-DE" sz="2000" dirty="0"/>
          </a:p>
        </p:txBody>
      </p:sp>
      <p:cxnSp>
        <p:nvCxnSpPr>
          <p:cNvPr id="145" name="Gerade Verbindung 144"/>
          <p:cNvCxnSpPr>
            <a:stCxn id="142" idx="2"/>
          </p:cNvCxnSpPr>
          <p:nvPr/>
        </p:nvCxnSpPr>
        <p:spPr>
          <a:xfrm rot="5400000">
            <a:off x="645720" y="2854686"/>
            <a:ext cx="3143272" cy="562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/>
          <p:nvPr/>
        </p:nvCxnSpPr>
        <p:spPr>
          <a:xfrm rot="5400000">
            <a:off x="5393537" y="4536289"/>
            <a:ext cx="21431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Textfeld 152"/>
          <p:cNvSpPr txBox="1"/>
          <p:nvPr/>
        </p:nvSpPr>
        <p:spPr>
          <a:xfrm>
            <a:off x="2285984" y="3714752"/>
            <a:ext cx="100013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smtClean="0"/>
              <a:t>Sprungfixe Kosten nach Anzahl</a:t>
            </a:r>
          </a:p>
        </p:txBody>
      </p:sp>
      <p:cxnSp>
        <p:nvCxnSpPr>
          <p:cNvPr id="157" name="Gerade Verbindung 156"/>
          <p:cNvCxnSpPr/>
          <p:nvPr/>
        </p:nvCxnSpPr>
        <p:spPr>
          <a:xfrm>
            <a:off x="2214546" y="4429132"/>
            <a:ext cx="3286148" cy="158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Gerade Verbindung mit Pfeil 161"/>
          <p:cNvCxnSpPr>
            <a:stCxn id="142" idx="3"/>
            <a:endCxn id="43" idx="1"/>
          </p:cNvCxnSpPr>
          <p:nvPr/>
        </p:nvCxnSpPr>
        <p:spPr>
          <a:xfrm>
            <a:off x="2940166" y="750075"/>
            <a:ext cx="1834908" cy="214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5" name="Textfeld 164"/>
          <p:cNvSpPr txBox="1"/>
          <p:nvPr/>
        </p:nvSpPr>
        <p:spPr>
          <a:xfrm>
            <a:off x="3143240" y="214290"/>
            <a:ext cx="142876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smtClean="0"/>
              <a:t>Sprungfixe Kosten nach Größe</a:t>
            </a:r>
          </a:p>
        </p:txBody>
      </p:sp>
      <p:sp>
        <p:nvSpPr>
          <p:cNvPr id="169" name="Rechteck 168"/>
          <p:cNvSpPr/>
          <p:nvPr/>
        </p:nvSpPr>
        <p:spPr>
          <a:xfrm>
            <a:off x="560232" y="2071678"/>
            <a:ext cx="1440000" cy="1071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Textfeld 169"/>
          <p:cNvSpPr txBox="1"/>
          <p:nvPr/>
        </p:nvSpPr>
        <p:spPr>
          <a:xfrm>
            <a:off x="560232" y="242886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Bank</a:t>
            </a:r>
            <a:endParaRPr lang="de-DE" sz="2000" dirty="0"/>
          </a:p>
        </p:txBody>
      </p:sp>
      <p:cxnSp>
        <p:nvCxnSpPr>
          <p:cNvPr id="174" name="Gerade Verbindung mit Pfeil 173"/>
          <p:cNvCxnSpPr/>
          <p:nvPr/>
        </p:nvCxnSpPr>
        <p:spPr>
          <a:xfrm rot="5400000" flipH="1" flipV="1">
            <a:off x="1250927" y="1677975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 rot="16200000" flipH="1">
            <a:off x="1388183" y="1672355"/>
            <a:ext cx="785818" cy="112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6" name="Rechteck 175"/>
          <p:cNvSpPr/>
          <p:nvPr/>
        </p:nvSpPr>
        <p:spPr>
          <a:xfrm>
            <a:off x="706480" y="3714752"/>
            <a:ext cx="1008000" cy="7143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Textfeld 176"/>
          <p:cNvSpPr txBox="1"/>
          <p:nvPr/>
        </p:nvSpPr>
        <p:spPr>
          <a:xfrm>
            <a:off x="714348" y="3714752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Kapital-</a:t>
            </a:r>
            <a:r>
              <a:rPr lang="de-DE" sz="2000" dirty="0" err="1" smtClean="0"/>
              <a:t>markt</a:t>
            </a:r>
            <a:endParaRPr lang="de-DE" sz="2000" dirty="0"/>
          </a:p>
        </p:txBody>
      </p:sp>
      <p:cxnSp>
        <p:nvCxnSpPr>
          <p:cNvPr id="179" name="Gerade Verbindung 178"/>
          <p:cNvCxnSpPr/>
          <p:nvPr/>
        </p:nvCxnSpPr>
        <p:spPr>
          <a:xfrm rot="5400000">
            <a:off x="750067" y="3607595"/>
            <a:ext cx="1071570" cy="8572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/>
          <p:cNvCxnSpPr/>
          <p:nvPr/>
        </p:nvCxnSpPr>
        <p:spPr>
          <a:xfrm rot="16200000" flipV="1">
            <a:off x="678629" y="3607595"/>
            <a:ext cx="1071570" cy="8572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6143636" y="3786190"/>
            <a:ext cx="1643074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0" name="Textfeld 189"/>
          <p:cNvSpPr txBox="1"/>
          <p:nvPr/>
        </p:nvSpPr>
        <p:spPr>
          <a:xfrm>
            <a:off x="6858016" y="3929066"/>
            <a:ext cx="85725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smtClean="0"/>
              <a:t>begrenzt</a:t>
            </a:r>
            <a:endParaRPr lang="de-DE" sz="1200" b="1" dirty="0"/>
          </a:p>
        </p:txBody>
      </p:sp>
      <p:cxnSp>
        <p:nvCxnSpPr>
          <p:cNvPr id="193" name="Gerade Verbindung mit Pfeil 192"/>
          <p:cNvCxnSpPr/>
          <p:nvPr/>
        </p:nvCxnSpPr>
        <p:spPr>
          <a:xfrm rot="5400000" flipH="1" flipV="1">
            <a:off x="5822165" y="3463925"/>
            <a:ext cx="642148" cy="7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98" name="Gerade Verbindung mit Pfeil 197"/>
          <p:cNvCxnSpPr/>
          <p:nvPr/>
        </p:nvCxnSpPr>
        <p:spPr>
          <a:xfrm rot="5400000" flipH="1" flipV="1">
            <a:off x="5072066" y="4000504"/>
            <a:ext cx="1286678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0" name="Textfeld 199"/>
          <p:cNvSpPr txBox="1"/>
          <p:nvPr/>
        </p:nvSpPr>
        <p:spPr>
          <a:xfrm>
            <a:off x="4714876" y="3571876"/>
            <a:ext cx="92869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-- Je mehr Schulungen</a:t>
            </a:r>
            <a:endParaRPr lang="de-DE" sz="1200" b="1" dirty="0"/>
          </a:p>
        </p:txBody>
      </p:sp>
      <p:sp>
        <p:nvSpPr>
          <p:cNvPr id="225" name="Rechteck 224"/>
          <p:cNvSpPr/>
          <p:nvPr/>
        </p:nvSpPr>
        <p:spPr>
          <a:xfrm>
            <a:off x="4572000" y="2928934"/>
            <a:ext cx="1214446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Textfeld 225"/>
          <p:cNvSpPr txBox="1"/>
          <p:nvPr/>
        </p:nvSpPr>
        <p:spPr>
          <a:xfrm>
            <a:off x="4572000" y="292893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Ausschuss</a:t>
            </a:r>
          </a:p>
        </p:txBody>
      </p:sp>
      <p:sp>
        <p:nvSpPr>
          <p:cNvPr id="231" name="Textfeld 230"/>
          <p:cNvSpPr txBox="1"/>
          <p:nvPr/>
        </p:nvSpPr>
        <p:spPr>
          <a:xfrm>
            <a:off x="571472" y="1500174"/>
            <a:ext cx="100013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smtClean="0"/>
              <a:t>Anlegen / entnehmen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Lagerhaltung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521497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b="1" dirty="0" smtClean="0"/>
              <a:t>Variante </a:t>
            </a:r>
            <a:r>
              <a:rPr lang="de-DE" b="1" dirty="0"/>
              <a:t>A: „Dynamisches Lager</a:t>
            </a:r>
            <a:r>
              <a:rPr lang="de-DE" b="1" dirty="0" smtClean="0"/>
              <a:t>“</a:t>
            </a:r>
            <a:endParaRPr lang="de-DE" dirty="0"/>
          </a:p>
          <a:p>
            <a:pPr lvl="0"/>
            <a:r>
              <a:rPr lang="de-DE" dirty="0"/>
              <a:t>Keine fixe Lagergröße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keine Fixkosten</a:t>
            </a:r>
            <a:endParaRPr lang="de-DE" dirty="0"/>
          </a:p>
          <a:p>
            <a:pPr lvl="0"/>
            <a:r>
              <a:rPr lang="de-DE" dirty="0"/>
              <a:t>Pro fertiges Erzeugnis fallen lediglich variable Kosten an</a:t>
            </a:r>
          </a:p>
          <a:p>
            <a:pPr lvl="0">
              <a:buNone/>
            </a:pPr>
            <a:r>
              <a:rPr lang="de-DE" dirty="0"/>
              <a:t>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Jederzeit </a:t>
            </a:r>
            <a:r>
              <a:rPr lang="de-DE" dirty="0"/>
              <a:t>können fertige Erzeugnisse eingelagert </a:t>
            </a:r>
            <a:r>
              <a:rPr lang="de-DE" dirty="0" smtClean="0"/>
              <a:t>werden</a:t>
            </a:r>
          </a:p>
          <a:p>
            <a:pPr lvl="0">
              <a:buNone/>
            </a:pPr>
            <a:r>
              <a:rPr lang="de-DE" dirty="0"/>
              <a:t>	</a:t>
            </a:r>
            <a:r>
              <a:rPr lang="de-DE" dirty="0" smtClean="0">
                <a:sym typeface="Wingdings" pitchFamily="2" charset="2"/>
              </a:rPr>
              <a:t> 0 Raumschiffe = keine Kosten</a:t>
            </a:r>
            <a:endParaRPr lang="de-DE" dirty="0" smtClean="0"/>
          </a:p>
          <a:p>
            <a:pPr lvl="0">
              <a:buNone/>
            </a:pPr>
            <a:r>
              <a:rPr lang="de-DE" dirty="0"/>
              <a:t>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optional </a:t>
            </a:r>
            <a:r>
              <a:rPr lang="de-DE" dirty="0"/>
              <a:t>Begrenzung durch Obergrenze der </a:t>
            </a:r>
            <a:r>
              <a:rPr lang="de-DE" dirty="0" smtClean="0"/>
              <a:t>Lagerplätze</a:t>
            </a:r>
            <a:endParaRPr lang="de-DE" dirty="0"/>
          </a:p>
          <a:p>
            <a:pPr lvl="0"/>
            <a:r>
              <a:rPr lang="de-DE" dirty="0"/>
              <a:t>Abbildung des Lagers als Array (Größe dynamisch oder </a:t>
            </a:r>
            <a:r>
              <a:rPr lang="de-DE" dirty="0" smtClean="0"/>
              <a:t>fest)</a:t>
            </a:r>
          </a:p>
          <a:p>
            <a:pPr lvl="0">
              <a:buNone/>
            </a:pPr>
            <a:r>
              <a:rPr lang="de-DE" dirty="0">
                <a:sym typeface="Wingdings" pitchFamily="2" charset="2"/>
              </a:rPr>
              <a:t>	</a:t>
            </a: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Pro </a:t>
            </a:r>
            <a:r>
              <a:rPr lang="de-DE" dirty="0" err="1" smtClean="0"/>
              <a:t>belegtems</a:t>
            </a:r>
            <a:r>
              <a:rPr lang="de-DE" dirty="0" smtClean="0"/>
              <a:t> </a:t>
            </a:r>
            <a:r>
              <a:rPr lang="de-DE" dirty="0"/>
              <a:t>Feld wird </a:t>
            </a:r>
            <a:r>
              <a:rPr lang="de-DE" dirty="0" smtClean="0"/>
              <a:t>ein festgelegter </a:t>
            </a:r>
            <a:r>
              <a:rPr lang="de-DE" dirty="0"/>
              <a:t>Betrag </a:t>
            </a:r>
            <a:r>
              <a:rPr lang="de-DE" dirty="0" smtClean="0"/>
              <a:t>kalkuliert</a:t>
            </a: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/>
              <a:t>Variante B: „ Reales Lager</a:t>
            </a:r>
            <a:r>
              <a:rPr lang="de-DE" b="1" dirty="0" smtClean="0"/>
              <a:t>“</a:t>
            </a:r>
            <a:r>
              <a:rPr lang="de-DE" dirty="0"/>
              <a:t> </a:t>
            </a:r>
          </a:p>
          <a:p>
            <a:pPr lvl="0"/>
            <a:r>
              <a:rPr lang="de-DE" dirty="0"/>
              <a:t>Reales Lager, d.h. Lager hat eine gewisse Kapazität und es fallen pro Periode fixe Kosten </a:t>
            </a:r>
            <a:r>
              <a:rPr lang="de-DE" dirty="0" smtClean="0"/>
              <a:t>an </a:t>
            </a:r>
            <a:r>
              <a:rPr lang="de-DE" dirty="0"/>
              <a:t>(unabhängig von Belegung der Lagerplätze)</a:t>
            </a:r>
          </a:p>
          <a:p>
            <a:pPr lvl="0"/>
            <a:r>
              <a:rPr lang="de-DE" dirty="0" smtClean="0"/>
              <a:t>Kapazitätsgrenze </a:t>
            </a:r>
            <a:r>
              <a:rPr lang="de-DE" dirty="0"/>
              <a:t>des Lagers kann durch Zusatzinvestitionen erhöht </a:t>
            </a:r>
            <a:r>
              <a:rPr lang="de-DE" dirty="0" smtClean="0"/>
              <a:t>werden</a:t>
            </a:r>
            <a:r>
              <a:rPr lang="de-DE" dirty="0"/>
              <a:t>?</a:t>
            </a:r>
            <a:endParaRPr lang="de-DE" dirty="0" smtClean="0"/>
          </a:p>
          <a:p>
            <a:pPr lvl="0">
              <a:buNone/>
            </a:pPr>
            <a:r>
              <a:rPr lang="de-DE" dirty="0" smtClean="0">
                <a:sym typeface="Wingdings" pitchFamily="2" charset="2"/>
              </a:rPr>
              <a:t>	</a:t>
            </a:r>
            <a:r>
              <a:rPr lang="de-DE" dirty="0" smtClean="0"/>
              <a:t>Je größer Lagerkapazität, umso höher die Kapazität der Gesamtproduktion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034" y="-71454"/>
            <a:ext cx="8229600" cy="1143000"/>
          </a:xfrm>
        </p:spPr>
        <p:txBody>
          <a:bodyPr/>
          <a:lstStyle/>
          <a:p>
            <a:r>
              <a:rPr lang="de-DE" dirty="0" smtClean="0"/>
              <a:t>Personalmarkt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14382"/>
            <a:ext cx="8229600" cy="1185858"/>
          </a:xfrm>
        </p:spPr>
        <p:txBody>
          <a:bodyPr>
            <a:noAutofit/>
          </a:bodyPr>
          <a:lstStyle/>
          <a:p>
            <a:r>
              <a:rPr lang="de-DE" sz="2000" dirty="0" smtClean="0"/>
              <a:t>Erwerb von Mitarbeiter über Einkauf</a:t>
            </a:r>
          </a:p>
          <a:p>
            <a:r>
              <a:rPr lang="de-DE" sz="2000" dirty="0" smtClean="0"/>
              <a:t>3 Kategorien der </a:t>
            </a:r>
            <a:r>
              <a:rPr lang="de-DE" sz="2000" dirty="0" err="1" smtClean="0"/>
              <a:t>Qualifiziertheit</a:t>
            </a:r>
            <a:r>
              <a:rPr lang="de-DE" sz="2000" dirty="0" smtClean="0"/>
              <a:t> (* - **- ***) zu je unterschiedlichen, festgelegten Erwerbs- und Gehaltskosten</a:t>
            </a:r>
          </a:p>
          <a:p>
            <a:endParaRPr lang="de-DE" sz="20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00034" y="17144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Personal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14366" y="2571744"/>
            <a:ext cx="8658228" cy="4071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000" dirty="0" smtClean="0"/>
              <a:t>Schulungen </a:t>
            </a:r>
            <a:r>
              <a:rPr lang="de-DE" sz="2000" dirty="0" smtClean="0">
                <a:sym typeface="Wingdings" pitchFamily="2" charset="2"/>
              </a:rPr>
              <a:t> Vermindern die Ausschussrate</a:t>
            </a:r>
            <a:endParaRPr lang="de-DE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000" b="1" dirty="0" smtClean="0"/>
              <a:t>Variante 1: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/>
              <a:t>Personal wird „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 einen Schlag“ geschult</a:t>
            </a:r>
            <a:r>
              <a:rPr lang="de-DE" sz="2000" dirty="0"/>
              <a:t> </a:t>
            </a:r>
            <a:r>
              <a:rPr lang="de-DE" sz="2000" dirty="0" smtClean="0">
                <a:sym typeface="Wingdings" pitchFamily="2" charset="2"/>
              </a:rPr>
              <a:t> </a:t>
            </a:r>
            <a:r>
              <a:rPr lang="de-DE" sz="2000" baseline="0" dirty="0" smtClean="0"/>
              <a:t>Hohe Kosten, hoher Effekt!</a:t>
            </a:r>
            <a:endParaRPr lang="de-DE" sz="2000" dirty="0"/>
          </a:p>
          <a:p>
            <a:pPr marL="342900" indent="-342900">
              <a:spcBef>
                <a:spcPct val="20000"/>
              </a:spcBef>
            </a:pPr>
            <a:r>
              <a:rPr lang="de-DE" sz="2000" b="1" dirty="0" smtClean="0"/>
              <a:t>Variante 2: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baseline="0" dirty="0" smtClean="0"/>
              <a:t>Eine</a:t>
            </a:r>
            <a:r>
              <a:rPr lang="de-DE" sz="2000" dirty="0" smtClean="0"/>
              <a:t> Teilmenge wird geschult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 smtClean="0"/>
              <a:t>	</a:t>
            </a:r>
            <a:r>
              <a:rPr lang="de-DE" sz="2000" dirty="0" smtClean="0">
                <a:sym typeface="Wingdings" pitchFamily="2" charset="2"/>
              </a:rPr>
              <a:t> </a:t>
            </a:r>
            <a:r>
              <a:rPr lang="de-DE" sz="2000" dirty="0" smtClean="0"/>
              <a:t>Komplizierter?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/>
              <a:t>	</a:t>
            </a:r>
            <a:r>
              <a:rPr lang="de-DE" sz="2000" dirty="0" smtClean="0">
                <a:sym typeface="Wingdings" pitchFamily="2" charset="2"/>
              </a:rPr>
              <a:t> flexiblere Durchführung für den Spieler  Bei „geringem“ Restkapital in einer Runde, kann er dieses für Schulungen nutzen!</a:t>
            </a:r>
            <a:endParaRPr lang="de-DE" sz="2000" dirty="0" smtClean="0"/>
          </a:p>
          <a:p>
            <a:pPr marL="342900" indent="-342900">
              <a:spcBef>
                <a:spcPct val="20000"/>
              </a:spcBef>
            </a:pPr>
            <a:endParaRPr lang="de-DE" sz="1050" dirty="0" smtClean="0"/>
          </a:p>
          <a:p>
            <a:pPr marL="342900" indent="-342900">
              <a:spcBef>
                <a:spcPct val="20000"/>
              </a:spcBef>
            </a:pPr>
            <a:r>
              <a:rPr lang="de-DE" sz="2000" b="1" i="1" dirty="0" smtClean="0">
                <a:solidFill>
                  <a:srgbClr val="C00000"/>
                </a:solidFill>
              </a:rPr>
              <a:t>Je geschulter/qualifizierter die Mitarbeiter, umso geringer der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b="1" i="1" dirty="0" smtClean="0">
                <a:solidFill>
                  <a:srgbClr val="C00000"/>
                </a:solidFill>
              </a:rPr>
              <a:t>Ausschuss! 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b="1" i="1" dirty="0" smtClean="0">
                <a:solidFill>
                  <a:srgbClr val="C00000"/>
                </a:solidFill>
              </a:rPr>
              <a:t>Je mehr Mitarbeiter, umso höher die Kapazität der Gesamtproduktion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de-DE" sz="2000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Optional: 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1"/>
          </a:xfrm>
        </p:spPr>
        <p:txBody>
          <a:bodyPr>
            <a:normAutofit/>
          </a:bodyPr>
          <a:lstStyle/>
          <a:p>
            <a:r>
              <a:rPr lang="de-DE" sz="2200" dirty="0" smtClean="0"/>
              <a:t>Geld anlegen </a:t>
            </a:r>
            <a:r>
              <a:rPr lang="de-DE" sz="2200" dirty="0" smtClean="0">
                <a:sym typeface="Wingdings" pitchFamily="2" charset="2"/>
              </a:rPr>
              <a:t> Kapitalschöpfung über Zinsen</a:t>
            </a:r>
          </a:p>
          <a:p>
            <a:r>
              <a:rPr lang="de-DE" sz="2200" dirty="0" smtClean="0">
                <a:sym typeface="Wingdings" pitchFamily="2" charset="2"/>
              </a:rPr>
              <a:t>Zinssätze für Spielrunden vereinbaren</a:t>
            </a:r>
            <a:endParaRPr lang="de-DE" sz="22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28596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Optional: Finance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28596" y="3671903"/>
            <a:ext cx="8229600" cy="1042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Finanzabteilung</a:t>
            </a:r>
            <a:r>
              <a:rPr kumimoji="0" lang="de-DE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Abwicklung der Finanzen</a:t>
            </a: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Bildschirmpräsentation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Lager &amp; Personal Fallstudie – Unternehmensplanspiel 27.09.2011</vt:lpstr>
      <vt:lpstr>Folie 2</vt:lpstr>
      <vt:lpstr>Lagerhaltung</vt:lpstr>
      <vt:lpstr>Personalmarkt</vt:lpstr>
      <vt:lpstr>Optional: Bank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Britta</dc:creator>
  <cp:lastModifiedBy>Britta</cp:lastModifiedBy>
  <cp:revision>3</cp:revision>
  <dcterms:created xsi:type="dcterms:W3CDTF">2011-09-27T05:50:37Z</dcterms:created>
  <dcterms:modified xsi:type="dcterms:W3CDTF">2011-09-27T07:14:08Z</dcterms:modified>
</cp:coreProperties>
</file>