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86"/>
  </p:notesMasterIdLst>
  <p:handoutMasterIdLst>
    <p:handoutMasterId r:id="rId87"/>
  </p:handoutMasterIdLst>
  <p:sldIdLst>
    <p:sldId id="2146847856" r:id="rId5"/>
    <p:sldId id="2146847794" r:id="rId6"/>
    <p:sldId id="2146847746" r:id="rId7"/>
    <p:sldId id="2146847841" r:id="rId8"/>
    <p:sldId id="2146847836" r:id="rId9"/>
    <p:sldId id="2146847721" r:id="rId10"/>
    <p:sldId id="2146847726" r:id="rId11"/>
    <p:sldId id="2146847749" r:id="rId12"/>
    <p:sldId id="2146847727" r:id="rId13"/>
    <p:sldId id="2146847745" r:id="rId14"/>
    <p:sldId id="2146847740" r:id="rId15"/>
    <p:sldId id="2146847741" r:id="rId16"/>
    <p:sldId id="2146847775" r:id="rId17"/>
    <p:sldId id="2146847750" r:id="rId18"/>
    <p:sldId id="2146847773" r:id="rId19"/>
    <p:sldId id="2146847761" r:id="rId20"/>
    <p:sldId id="2146847779" r:id="rId21"/>
    <p:sldId id="2146847796" r:id="rId22"/>
    <p:sldId id="2146847797" r:id="rId23"/>
    <p:sldId id="2146847760" r:id="rId24"/>
    <p:sldId id="2146847784" r:id="rId25"/>
    <p:sldId id="2146847783" r:id="rId26"/>
    <p:sldId id="2146847825" r:id="rId27"/>
    <p:sldId id="2146847780" r:id="rId28"/>
    <p:sldId id="2146847782" r:id="rId29"/>
    <p:sldId id="2146847781" r:id="rId30"/>
    <p:sldId id="2146847757" r:id="rId31"/>
    <p:sldId id="2146847795" r:id="rId32"/>
    <p:sldId id="2146847799" r:id="rId33"/>
    <p:sldId id="2146847801" r:id="rId34"/>
    <p:sldId id="2146847802" r:id="rId35"/>
    <p:sldId id="2146847752" r:id="rId36"/>
    <p:sldId id="2146847828" r:id="rId37"/>
    <p:sldId id="2146847829" r:id="rId38"/>
    <p:sldId id="2146847830" r:id="rId39"/>
    <p:sldId id="2146847832" r:id="rId40"/>
    <p:sldId id="2146847831" r:id="rId41"/>
    <p:sldId id="2146847833" r:id="rId42"/>
    <p:sldId id="2146847809" r:id="rId43"/>
    <p:sldId id="2146847803" r:id="rId44"/>
    <p:sldId id="2146847804" r:id="rId45"/>
    <p:sldId id="2146847817" r:id="rId46"/>
    <p:sldId id="2146847807" r:id="rId47"/>
    <p:sldId id="2146847755" r:id="rId48"/>
    <p:sldId id="2146847805" r:id="rId49"/>
    <p:sldId id="2146847754" r:id="rId50"/>
    <p:sldId id="2146847812" r:id="rId51"/>
    <p:sldId id="2146847756" r:id="rId52"/>
    <p:sldId id="2146847806" r:id="rId53"/>
    <p:sldId id="2146847771" r:id="rId54"/>
    <p:sldId id="2146847774" r:id="rId55"/>
    <p:sldId id="2146847788" r:id="rId56"/>
    <p:sldId id="2146847789" r:id="rId57"/>
    <p:sldId id="2146847790" r:id="rId58"/>
    <p:sldId id="2146847772" r:id="rId59"/>
    <p:sldId id="2146847818" r:id="rId60"/>
    <p:sldId id="2146847819" r:id="rId61"/>
    <p:sldId id="2146847777" r:id="rId62"/>
    <p:sldId id="2146847786" r:id="rId63"/>
    <p:sldId id="2146847753" r:id="rId64"/>
    <p:sldId id="2146847808" r:id="rId65"/>
    <p:sldId id="2146847816" r:id="rId66"/>
    <p:sldId id="2146847814" r:id="rId67"/>
    <p:sldId id="2146847778" r:id="rId68"/>
    <p:sldId id="2146847842" r:id="rId69"/>
    <p:sldId id="2146847843" r:id="rId70"/>
    <p:sldId id="2146847845" r:id="rId71"/>
    <p:sldId id="2146847846" r:id="rId72"/>
    <p:sldId id="2146847847" r:id="rId73"/>
    <p:sldId id="2146847848" r:id="rId74"/>
    <p:sldId id="2146847849" r:id="rId75"/>
    <p:sldId id="2146847850" r:id="rId76"/>
    <p:sldId id="2146847851" r:id="rId77"/>
    <p:sldId id="2146847852" r:id="rId78"/>
    <p:sldId id="2146847853" r:id="rId79"/>
    <p:sldId id="2146847854" r:id="rId80"/>
    <p:sldId id="2146847855" r:id="rId81"/>
    <p:sldId id="2146846904" r:id="rId82"/>
    <p:sldId id="2146847800" r:id="rId83"/>
    <p:sldId id="2146847838" r:id="rId84"/>
    <p:sldId id="2146847785" r:id="rId85"/>
  </p:sldIdLst>
  <p:sldSz cx="12192000" cy="6858000"/>
  <p:notesSz cx="6858000" cy="9144000"/>
  <p:custShowLst>
    <p:custShow name="Chapter 1" id="0">
      <p:sldLst/>
    </p:custShow>
    <p:custShow name="Chapter 2" id="1">
      <p:sldLst/>
    </p:custShow>
    <p:custShow name="Chapter 3" id="2">
      <p:sldLst/>
    </p:custShow>
    <p:custShow name="Chapter 4" id="3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E701EF-831C-4FFA-8308-759EC7CFF54F}">
          <p14:sldIdLst>
            <p14:sldId id="2146847856"/>
          </p14:sldIdLst>
        </p14:section>
        <p14:section name="Sumário" id="{5A8473D7-A47E-462B-A4AF-3C13B9011149}">
          <p14:sldIdLst>
            <p14:sldId id="2146847794"/>
          </p14:sldIdLst>
        </p14:section>
        <p14:section name="Conceitos" id="{B6CC6888-17C7-42BC-986F-081234DC719A}">
          <p14:sldIdLst>
            <p14:sldId id="2146847746"/>
            <p14:sldId id="2146847841"/>
            <p14:sldId id="2146847836"/>
            <p14:sldId id="2146847721"/>
            <p14:sldId id="2146847726"/>
            <p14:sldId id="2146847749"/>
            <p14:sldId id="2146847727"/>
            <p14:sldId id="2146847745"/>
            <p14:sldId id="2146847740"/>
            <p14:sldId id="2146847741"/>
            <p14:sldId id="2146847775"/>
            <p14:sldId id="2146847750"/>
            <p14:sldId id="2146847773"/>
            <p14:sldId id="2146847761"/>
            <p14:sldId id="2146847779"/>
            <p14:sldId id="2146847796"/>
            <p14:sldId id="2146847797"/>
            <p14:sldId id="2146847760"/>
            <p14:sldId id="2146847784"/>
            <p14:sldId id="2146847783"/>
            <p14:sldId id="2146847825"/>
            <p14:sldId id="2146847780"/>
            <p14:sldId id="2146847782"/>
            <p14:sldId id="2146847781"/>
            <p14:sldId id="2146847757"/>
            <p14:sldId id="2146847795"/>
            <p14:sldId id="2146847799"/>
            <p14:sldId id="2146847801"/>
            <p14:sldId id="2146847802"/>
            <p14:sldId id="2146847752"/>
            <p14:sldId id="2146847828"/>
            <p14:sldId id="2146847829"/>
            <p14:sldId id="2146847830"/>
            <p14:sldId id="2146847832"/>
            <p14:sldId id="2146847831"/>
            <p14:sldId id="2146847833"/>
            <p14:sldId id="2146847809"/>
            <p14:sldId id="2146847803"/>
            <p14:sldId id="2146847804"/>
            <p14:sldId id="2146847817"/>
            <p14:sldId id="2146847807"/>
            <p14:sldId id="2146847755"/>
            <p14:sldId id="2146847805"/>
            <p14:sldId id="2146847754"/>
            <p14:sldId id="2146847812"/>
            <p14:sldId id="2146847756"/>
            <p14:sldId id="2146847806"/>
            <p14:sldId id="2146847771"/>
            <p14:sldId id="2146847774"/>
            <p14:sldId id="2146847788"/>
            <p14:sldId id="2146847789"/>
            <p14:sldId id="2146847790"/>
            <p14:sldId id="2146847772"/>
            <p14:sldId id="2146847818"/>
            <p14:sldId id="2146847819"/>
            <p14:sldId id="2146847777"/>
            <p14:sldId id="2146847786"/>
            <p14:sldId id="2146847753"/>
            <p14:sldId id="2146847808"/>
            <p14:sldId id="2146847816"/>
            <p14:sldId id="2146847814"/>
          </p14:sldIdLst>
        </p14:section>
        <p14:section name="LAB" id="{0A14646E-A728-49FD-BF34-78062DA05D0E}">
          <p14:sldIdLst>
            <p14:sldId id="2146847778"/>
            <p14:sldId id="2146847842"/>
            <p14:sldId id="2146847843"/>
            <p14:sldId id="2146847845"/>
            <p14:sldId id="2146847846"/>
            <p14:sldId id="2146847847"/>
            <p14:sldId id="2146847848"/>
            <p14:sldId id="2146847849"/>
            <p14:sldId id="2146847850"/>
            <p14:sldId id="2146847851"/>
            <p14:sldId id="2146847852"/>
            <p14:sldId id="2146847853"/>
            <p14:sldId id="2146847854"/>
            <p14:sldId id="2146847855"/>
            <p14:sldId id="2146846904"/>
            <p14:sldId id="2146847800"/>
            <p14:sldId id="2146847838"/>
            <p14:sldId id="214684778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gura, Fernando" initials="SF" lastIdx="15" clrIdx="0">
    <p:extLst>
      <p:ext uri="{19B8F6BF-5375-455C-9EA6-DF929625EA0E}">
        <p15:presenceInfo xmlns:p15="http://schemas.microsoft.com/office/powerpoint/2012/main" userId="S::fernando.segura@accenture.com::b91bd1a3-b732-4de0-9aa6-640bc9f49067" providerId="AD"/>
      </p:ext>
    </p:extLst>
  </p:cmAuthor>
  <p:cmAuthor id="2" name="Fischetti, Samantha V." initials="FSV" lastIdx="16" clrIdx="1">
    <p:extLst>
      <p:ext uri="{19B8F6BF-5375-455C-9EA6-DF929625EA0E}">
        <p15:presenceInfo xmlns:p15="http://schemas.microsoft.com/office/powerpoint/2012/main" userId="S::samantha.v.fischetti@accenture.com::f0f85d50-de1d-4a0e-ad23-3e648ef47a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00D6"/>
    <a:srgbClr val="5F0095"/>
    <a:srgbClr val="856D98"/>
    <a:srgbClr val="8E58B6"/>
    <a:srgbClr val="C3B4DB"/>
    <a:srgbClr val="C9BDDD"/>
    <a:srgbClr val="FF00FF"/>
    <a:srgbClr val="CC66FF"/>
    <a:srgbClr val="7800D5"/>
    <a:srgbClr val="FDB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2046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73686-7C46-4D94-BBFE-EF9293A09238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pt-BR"/>
        </a:p>
      </dgm:t>
    </dgm:pt>
    <dgm:pt modelId="{6F131163-F375-4218-86D0-CBE56ECCD673}">
      <dgm:prSet phldrT="[Text]" custT="1"/>
      <dgm:spPr/>
      <dgm:t>
        <a:bodyPr/>
        <a:lstStyle/>
        <a:p>
          <a:r>
            <a:rPr lang="pt-BR" sz="1600" b="1" dirty="0">
              <a:solidFill>
                <a:schemeClr val="tx1"/>
              </a:solidFill>
            </a:rPr>
            <a:t>Variável de Ambiente</a:t>
          </a:r>
        </a:p>
      </dgm:t>
    </dgm:pt>
    <dgm:pt modelId="{480D18DB-5984-43CD-914F-8C089562E867}" type="parTrans" cxnId="{F152150D-5E7A-41D5-876B-1DF0B3296CA3}">
      <dgm:prSet/>
      <dgm:spPr/>
      <dgm:t>
        <a:bodyPr/>
        <a:lstStyle/>
        <a:p>
          <a:endParaRPr lang="pt-BR"/>
        </a:p>
      </dgm:t>
    </dgm:pt>
    <dgm:pt modelId="{3FA39827-3C29-4DF6-BA7A-40179BDC0791}" type="sibTrans" cxnId="{F152150D-5E7A-41D5-876B-1DF0B3296CA3}">
      <dgm:prSet/>
      <dgm:spPr/>
      <dgm:t>
        <a:bodyPr/>
        <a:lstStyle/>
        <a:p>
          <a:endParaRPr lang="pt-BR"/>
        </a:p>
      </dgm:t>
    </dgm:pt>
    <dgm:pt modelId="{690A9B9F-C43E-4945-AF29-E324C4DB9219}">
      <dgm:prSet phldrT="[Text]" custT="1"/>
      <dgm:spPr/>
      <dgm:t>
        <a:bodyPr/>
        <a:lstStyle/>
        <a:p>
          <a:r>
            <a:rPr lang="pt-BR" sz="1600" b="1" dirty="0">
              <a:solidFill>
                <a:schemeClr val="tx1"/>
              </a:solidFill>
            </a:rPr>
            <a:t>Arquivo </a:t>
          </a:r>
          <a:r>
            <a:rPr lang="pt-BR" sz="1600" b="1" dirty="0" err="1">
              <a:solidFill>
                <a:schemeClr val="tx1"/>
              </a:solidFill>
            </a:rPr>
            <a:t>terraform.tfvars.json</a:t>
          </a:r>
          <a:endParaRPr lang="pt-BR" sz="1600" b="1" dirty="0">
            <a:solidFill>
              <a:schemeClr val="tx1"/>
            </a:solidFill>
          </a:endParaRPr>
        </a:p>
      </dgm:t>
    </dgm:pt>
    <dgm:pt modelId="{36EE46FB-F127-4661-9A2F-64F60A0AE42B}" type="parTrans" cxnId="{E5C03CE5-F0CA-41EE-9D8F-379F43435D03}">
      <dgm:prSet/>
      <dgm:spPr/>
      <dgm:t>
        <a:bodyPr/>
        <a:lstStyle/>
        <a:p>
          <a:endParaRPr lang="pt-BR"/>
        </a:p>
      </dgm:t>
    </dgm:pt>
    <dgm:pt modelId="{67FCF2D5-D8B8-43E1-B23F-2979476C30B8}" type="sibTrans" cxnId="{E5C03CE5-F0CA-41EE-9D8F-379F43435D03}">
      <dgm:prSet/>
      <dgm:spPr/>
      <dgm:t>
        <a:bodyPr/>
        <a:lstStyle/>
        <a:p>
          <a:endParaRPr lang="pt-BR"/>
        </a:p>
      </dgm:t>
    </dgm:pt>
    <dgm:pt modelId="{45AE1E94-74DC-49BC-90C6-4DD70E9F530D}">
      <dgm:prSet phldrT="[Text]" custT="1"/>
      <dgm:spPr/>
      <dgm:t>
        <a:bodyPr/>
        <a:lstStyle/>
        <a:p>
          <a:r>
            <a:rPr lang="pt-BR" sz="1600" b="1" dirty="0">
              <a:solidFill>
                <a:schemeClr val="tx1"/>
              </a:solidFill>
            </a:rPr>
            <a:t>Opção CLI –var ou –var-file</a:t>
          </a:r>
        </a:p>
      </dgm:t>
    </dgm:pt>
    <dgm:pt modelId="{03C74174-BC36-4B5A-9305-9F4BAB897B92}" type="parTrans" cxnId="{4441FF23-A4B8-4D3F-9968-5A13186BC92C}">
      <dgm:prSet/>
      <dgm:spPr/>
      <dgm:t>
        <a:bodyPr/>
        <a:lstStyle/>
        <a:p>
          <a:endParaRPr lang="pt-BR"/>
        </a:p>
      </dgm:t>
    </dgm:pt>
    <dgm:pt modelId="{B9B67F17-7695-4241-8AE2-F0A45EBE3D01}" type="sibTrans" cxnId="{4441FF23-A4B8-4D3F-9968-5A13186BC92C}">
      <dgm:prSet/>
      <dgm:spPr/>
      <dgm:t>
        <a:bodyPr/>
        <a:lstStyle/>
        <a:p>
          <a:endParaRPr lang="pt-BR"/>
        </a:p>
      </dgm:t>
    </dgm:pt>
    <dgm:pt modelId="{734D680F-B8AF-41D0-9294-6431D5402A5B}">
      <dgm:prSet phldrT="[Text]" custT="1"/>
      <dgm:spPr/>
      <dgm:t>
        <a:bodyPr/>
        <a:lstStyle/>
        <a:p>
          <a:r>
            <a:rPr lang="pt-BR" sz="1600" b="1" dirty="0">
              <a:solidFill>
                <a:schemeClr val="tx1"/>
              </a:solidFill>
            </a:rPr>
            <a:t>Arquivo *.</a:t>
          </a:r>
          <a:r>
            <a:rPr lang="pt-BR" sz="1600" b="1" dirty="0" err="1">
              <a:solidFill>
                <a:schemeClr val="tx1"/>
              </a:solidFill>
            </a:rPr>
            <a:t>auto.tfvars</a:t>
          </a:r>
          <a:r>
            <a:rPr lang="pt-BR" sz="1600" b="1" dirty="0">
              <a:solidFill>
                <a:schemeClr val="tx1"/>
              </a:solidFill>
            </a:rPr>
            <a:t> ou *.</a:t>
          </a:r>
          <a:r>
            <a:rPr lang="pt-BR" sz="1600" b="1" dirty="0" err="1">
              <a:solidFill>
                <a:schemeClr val="tx1"/>
              </a:solidFill>
            </a:rPr>
            <a:t>auto.tfvars.json</a:t>
          </a:r>
          <a:endParaRPr lang="pt-BR" sz="1600" b="1" dirty="0">
            <a:solidFill>
              <a:schemeClr val="tx1"/>
            </a:solidFill>
          </a:endParaRPr>
        </a:p>
      </dgm:t>
    </dgm:pt>
    <dgm:pt modelId="{1D61DD01-D776-4A19-B240-76885AA77EC8}" type="parTrans" cxnId="{9847F178-9F21-43D1-8BA7-B925A9087DF5}">
      <dgm:prSet/>
      <dgm:spPr/>
      <dgm:t>
        <a:bodyPr/>
        <a:lstStyle/>
        <a:p>
          <a:endParaRPr lang="pt-BR"/>
        </a:p>
      </dgm:t>
    </dgm:pt>
    <dgm:pt modelId="{456408E1-2AD8-4717-988C-6229CC346B3F}" type="sibTrans" cxnId="{9847F178-9F21-43D1-8BA7-B925A9087DF5}">
      <dgm:prSet/>
      <dgm:spPr/>
      <dgm:t>
        <a:bodyPr/>
        <a:lstStyle/>
        <a:p>
          <a:endParaRPr lang="pt-BR"/>
        </a:p>
      </dgm:t>
    </dgm:pt>
    <dgm:pt modelId="{C6CF5DFC-7FF0-4FB9-A139-F3D0B0A6AA0A}">
      <dgm:prSet phldrT="[Text]" custT="1"/>
      <dgm:spPr/>
      <dgm:t>
        <a:bodyPr/>
        <a:lstStyle/>
        <a:p>
          <a:r>
            <a:rPr lang="pt-BR" sz="1600" b="1" dirty="0">
              <a:solidFill>
                <a:schemeClr val="tx1"/>
              </a:solidFill>
            </a:rPr>
            <a:t>Arquivo </a:t>
          </a:r>
          <a:r>
            <a:rPr lang="pt-BR" sz="1600" b="1" dirty="0" err="1">
              <a:solidFill>
                <a:schemeClr val="tx1"/>
              </a:solidFill>
            </a:rPr>
            <a:t>terraform.tfvars</a:t>
          </a:r>
          <a:endParaRPr lang="pt-BR" sz="1600" b="1" dirty="0">
            <a:solidFill>
              <a:schemeClr val="tx1"/>
            </a:solidFill>
          </a:endParaRPr>
        </a:p>
      </dgm:t>
    </dgm:pt>
    <dgm:pt modelId="{BD1E1DE9-18E9-4599-A051-377D4301EE69}" type="parTrans" cxnId="{6F3BE766-9F59-43C6-9B1E-55FB2D42D30F}">
      <dgm:prSet/>
      <dgm:spPr/>
      <dgm:t>
        <a:bodyPr/>
        <a:lstStyle/>
        <a:p>
          <a:endParaRPr lang="pt-BR"/>
        </a:p>
      </dgm:t>
    </dgm:pt>
    <dgm:pt modelId="{9EFBDC94-8F65-46DF-AA06-389AF16D4F2E}" type="sibTrans" cxnId="{6F3BE766-9F59-43C6-9B1E-55FB2D42D30F}">
      <dgm:prSet/>
      <dgm:spPr/>
      <dgm:t>
        <a:bodyPr/>
        <a:lstStyle/>
        <a:p>
          <a:endParaRPr lang="pt-BR"/>
        </a:p>
      </dgm:t>
    </dgm:pt>
    <dgm:pt modelId="{5B1D0111-3020-4B06-AE97-79465B2983EE}" type="pres">
      <dgm:prSet presAssocID="{D7673686-7C46-4D94-BBFE-EF9293A09238}" presName="rootnode" presStyleCnt="0">
        <dgm:presLayoutVars>
          <dgm:chMax/>
          <dgm:chPref/>
          <dgm:dir/>
          <dgm:animLvl val="lvl"/>
        </dgm:presLayoutVars>
      </dgm:prSet>
      <dgm:spPr/>
    </dgm:pt>
    <dgm:pt modelId="{1CD41963-A8A5-40C7-99EA-119C3AE572F6}" type="pres">
      <dgm:prSet presAssocID="{6F131163-F375-4218-86D0-CBE56ECCD673}" presName="composite" presStyleCnt="0"/>
      <dgm:spPr/>
    </dgm:pt>
    <dgm:pt modelId="{0DA6617B-BFF6-47BB-8257-1A8174332830}" type="pres">
      <dgm:prSet presAssocID="{6F131163-F375-4218-86D0-CBE56ECCD673}" presName="bentUpArrow1" presStyleLbl="alignImgPlace1" presStyleIdx="0" presStyleCnt="4" custLinFactX="-83234" custLinFactNeighborX="-100000" custLinFactNeighborY="-18436"/>
      <dgm:spPr/>
    </dgm:pt>
    <dgm:pt modelId="{FEB94B5D-D6D4-4AD9-B800-94089320E713}" type="pres">
      <dgm:prSet presAssocID="{6F131163-F375-4218-86D0-CBE56ECCD673}" presName="ParentText" presStyleLbl="node1" presStyleIdx="0" presStyleCnt="5" custScaleX="330839" custScaleY="72676">
        <dgm:presLayoutVars>
          <dgm:chMax val="1"/>
          <dgm:chPref val="1"/>
          <dgm:bulletEnabled val="1"/>
        </dgm:presLayoutVars>
      </dgm:prSet>
      <dgm:spPr/>
    </dgm:pt>
    <dgm:pt modelId="{20D69255-10E1-4E04-BD30-1BD5A1D57F92}" type="pres">
      <dgm:prSet presAssocID="{6F131163-F375-4218-86D0-CBE56ECCD673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9B18602-D10E-4752-8C67-4AD7E37BB21C}" type="pres">
      <dgm:prSet presAssocID="{3FA39827-3C29-4DF6-BA7A-40179BDC0791}" presName="sibTrans" presStyleCnt="0"/>
      <dgm:spPr/>
    </dgm:pt>
    <dgm:pt modelId="{FD488311-CDB8-44D5-A06B-11483A22C266}" type="pres">
      <dgm:prSet presAssocID="{C6CF5DFC-7FF0-4FB9-A139-F3D0B0A6AA0A}" presName="composite" presStyleCnt="0"/>
      <dgm:spPr/>
    </dgm:pt>
    <dgm:pt modelId="{A48828B0-FD82-4C04-B485-1F1EEF754FE4}" type="pres">
      <dgm:prSet presAssocID="{C6CF5DFC-7FF0-4FB9-A139-F3D0B0A6AA0A}" presName="bentUpArrow1" presStyleLbl="alignImgPlace1" presStyleIdx="1" presStyleCnt="4" custLinFactX="-103227" custLinFactNeighborX="-200000" custLinFactNeighborY="-21754"/>
      <dgm:spPr/>
    </dgm:pt>
    <dgm:pt modelId="{BEA26F84-2024-4C5D-8BC1-42217360914C}" type="pres">
      <dgm:prSet presAssocID="{C6CF5DFC-7FF0-4FB9-A139-F3D0B0A6AA0A}" presName="ParentText" presStyleLbl="node1" presStyleIdx="1" presStyleCnt="5" custScaleX="330839" custScaleY="72676" custLinFactNeighborX="-83147" custLinFactNeighborY="-5193">
        <dgm:presLayoutVars>
          <dgm:chMax val="1"/>
          <dgm:chPref val="1"/>
          <dgm:bulletEnabled val="1"/>
        </dgm:presLayoutVars>
      </dgm:prSet>
      <dgm:spPr/>
    </dgm:pt>
    <dgm:pt modelId="{F6A7DB6B-DDBA-4CA9-AC38-7C1F2EB72DEA}" type="pres">
      <dgm:prSet presAssocID="{C6CF5DFC-7FF0-4FB9-A139-F3D0B0A6AA0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0FF36DD-B900-48F6-8496-02CA97AB6691}" type="pres">
      <dgm:prSet presAssocID="{9EFBDC94-8F65-46DF-AA06-389AF16D4F2E}" presName="sibTrans" presStyleCnt="0"/>
      <dgm:spPr/>
    </dgm:pt>
    <dgm:pt modelId="{49C795A9-094E-4029-8E06-EE8ECB6C8E48}" type="pres">
      <dgm:prSet presAssocID="{690A9B9F-C43E-4945-AF29-E324C4DB9219}" presName="composite" presStyleCnt="0"/>
      <dgm:spPr/>
    </dgm:pt>
    <dgm:pt modelId="{4AC6D479-5EA2-44A3-97BA-90F4FCB22A70}" type="pres">
      <dgm:prSet presAssocID="{690A9B9F-C43E-4945-AF29-E324C4DB9219}" presName="bentUpArrow1" presStyleLbl="alignImgPlace1" presStyleIdx="2" presStyleCnt="4" custLinFactX="-200000" custLinFactNeighborX="-226329" custLinFactNeighborY="-26448"/>
      <dgm:spPr/>
    </dgm:pt>
    <dgm:pt modelId="{D76A422C-18D7-4908-9095-97F8E8200BFF}" type="pres">
      <dgm:prSet presAssocID="{690A9B9F-C43E-4945-AF29-E324C4DB9219}" presName="ParentText" presStyleLbl="node1" presStyleIdx="2" presStyleCnt="5" custScaleX="330839" custScaleY="72676" custLinFactX="-65407" custLinFactNeighborX="-100000" custLinFactNeighborY="-7695">
        <dgm:presLayoutVars>
          <dgm:chMax val="1"/>
          <dgm:chPref val="1"/>
          <dgm:bulletEnabled val="1"/>
        </dgm:presLayoutVars>
      </dgm:prSet>
      <dgm:spPr/>
    </dgm:pt>
    <dgm:pt modelId="{CBA84FDB-AACB-4258-871D-0494F11689AF}" type="pres">
      <dgm:prSet presAssocID="{690A9B9F-C43E-4945-AF29-E324C4DB921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6232E69-F88F-4527-9FA6-07B3B83EF831}" type="pres">
      <dgm:prSet presAssocID="{67FCF2D5-D8B8-43E1-B23F-2979476C30B8}" presName="sibTrans" presStyleCnt="0"/>
      <dgm:spPr/>
    </dgm:pt>
    <dgm:pt modelId="{655A1BEF-47DC-49DE-87D4-7529D687518F}" type="pres">
      <dgm:prSet presAssocID="{734D680F-B8AF-41D0-9294-6431D5402A5B}" presName="composite" presStyleCnt="0"/>
      <dgm:spPr/>
    </dgm:pt>
    <dgm:pt modelId="{6E4DEEFB-A7D0-483B-9D2D-A017AE26FC7C}" type="pres">
      <dgm:prSet presAssocID="{734D680F-B8AF-41D0-9294-6431D5402A5B}" presName="bentUpArrow1" presStyleLbl="alignImgPlace1" presStyleIdx="3" presStyleCnt="4" custLinFactX="-237989" custLinFactNeighborX="-300000" custLinFactNeighborY="-31570"/>
      <dgm:spPr/>
    </dgm:pt>
    <dgm:pt modelId="{A3D60E44-991A-44D1-8878-4E213BBC4F5D}" type="pres">
      <dgm:prSet presAssocID="{734D680F-B8AF-41D0-9294-6431D5402A5B}" presName="ParentText" presStyleLbl="node1" presStyleIdx="3" presStyleCnt="5" custScaleX="330839" custScaleY="72676" custLinFactX="-100000" custLinFactNeighborX="-147567" custLinFactNeighborY="-11337">
        <dgm:presLayoutVars>
          <dgm:chMax val="1"/>
          <dgm:chPref val="1"/>
          <dgm:bulletEnabled val="1"/>
        </dgm:presLayoutVars>
      </dgm:prSet>
      <dgm:spPr/>
    </dgm:pt>
    <dgm:pt modelId="{FD5006DF-9754-42BF-8CD3-BAF18D1101F4}" type="pres">
      <dgm:prSet presAssocID="{734D680F-B8AF-41D0-9294-6431D5402A5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5BFEDBB-A9CC-4116-AFBD-171BD23AE258}" type="pres">
      <dgm:prSet presAssocID="{456408E1-2AD8-4717-988C-6229CC346B3F}" presName="sibTrans" presStyleCnt="0"/>
      <dgm:spPr/>
    </dgm:pt>
    <dgm:pt modelId="{6D423524-FFD8-4900-808B-E1D7D69ADB97}" type="pres">
      <dgm:prSet presAssocID="{45AE1E94-74DC-49BC-90C6-4DD70E9F530D}" presName="composite" presStyleCnt="0"/>
      <dgm:spPr/>
    </dgm:pt>
    <dgm:pt modelId="{B455B946-5360-487C-B8E5-FDFB84E35BB1}" type="pres">
      <dgm:prSet presAssocID="{45AE1E94-74DC-49BC-90C6-4DD70E9F530D}" presName="ParentText" presStyleLbl="node1" presStyleIdx="4" presStyleCnt="5" custScaleX="330839" custScaleY="72676" custLinFactX="-122970" custLinFactNeighborX="-200000" custLinFactNeighborY="-13086">
        <dgm:presLayoutVars>
          <dgm:chMax val="1"/>
          <dgm:chPref val="1"/>
          <dgm:bulletEnabled val="1"/>
        </dgm:presLayoutVars>
      </dgm:prSet>
      <dgm:spPr/>
    </dgm:pt>
  </dgm:ptLst>
  <dgm:cxnLst>
    <dgm:cxn modelId="{F152150D-5E7A-41D5-876B-1DF0B3296CA3}" srcId="{D7673686-7C46-4D94-BBFE-EF9293A09238}" destId="{6F131163-F375-4218-86D0-CBE56ECCD673}" srcOrd="0" destOrd="0" parTransId="{480D18DB-5984-43CD-914F-8C089562E867}" sibTransId="{3FA39827-3C29-4DF6-BA7A-40179BDC0791}"/>
    <dgm:cxn modelId="{4441FF23-A4B8-4D3F-9968-5A13186BC92C}" srcId="{D7673686-7C46-4D94-BBFE-EF9293A09238}" destId="{45AE1E94-74DC-49BC-90C6-4DD70E9F530D}" srcOrd="4" destOrd="0" parTransId="{03C74174-BC36-4B5A-9305-9F4BAB897B92}" sibTransId="{B9B67F17-7695-4241-8AE2-F0A45EBE3D01}"/>
    <dgm:cxn modelId="{EB13523C-553F-431F-A9C9-0BF8E5CD4601}" type="presOf" srcId="{690A9B9F-C43E-4945-AF29-E324C4DB9219}" destId="{D76A422C-18D7-4908-9095-97F8E8200BFF}" srcOrd="0" destOrd="0" presId="urn:microsoft.com/office/officeart/2005/8/layout/StepDownProcess"/>
    <dgm:cxn modelId="{7F766F5B-CE79-476F-B0AE-20C367C1D64F}" type="presOf" srcId="{734D680F-B8AF-41D0-9294-6431D5402A5B}" destId="{A3D60E44-991A-44D1-8878-4E213BBC4F5D}" srcOrd="0" destOrd="0" presId="urn:microsoft.com/office/officeart/2005/8/layout/StepDownProcess"/>
    <dgm:cxn modelId="{6F3BE766-9F59-43C6-9B1E-55FB2D42D30F}" srcId="{D7673686-7C46-4D94-BBFE-EF9293A09238}" destId="{C6CF5DFC-7FF0-4FB9-A139-F3D0B0A6AA0A}" srcOrd="1" destOrd="0" parTransId="{BD1E1DE9-18E9-4599-A051-377D4301EE69}" sibTransId="{9EFBDC94-8F65-46DF-AA06-389AF16D4F2E}"/>
    <dgm:cxn modelId="{AA2BAC56-7C75-4C0A-B46B-3A281347EBF6}" type="presOf" srcId="{D7673686-7C46-4D94-BBFE-EF9293A09238}" destId="{5B1D0111-3020-4B06-AE97-79465B2983EE}" srcOrd="0" destOrd="0" presId="urn:microsoft.com/office/officeart/2005/8/layout/StepDownProcess"/>
    <dgm:cxn modelId="{9847F178-9F21-43D1-8BA7-B925A9087DF5}" srcId="{D7673686-7C46-4D94-BBFE-EF9293A09238}" destId="{734D680F-B8AF-41D0-9294-6431D5402A5B}" srcOrd="3" destOrd="0" parTransId="{1D61DD01-D776-4A19-B240-76885AA77EC8}" sibTransId="{456408E1-2AD8-4717-988C-6229CC346B3F}"/>
    <dgm:cxn modelId="{A69C19BC-6095-49BA-896E-4127160F4A06}" type="presOf" srcId="{C6CF5DFC-7FF0-4FB9-A139-F3D0B0A6AA0A}" destId="{BEA26F84-2024-4C5D-8BC1-42217360914C}" srcOrd="0" destOrd="0" presId="urn:microsoft.com/office/officeart/2005/8/layout/StepDownProcess"/>
    <dgm:cxn modelId="{3928A5DB-A8F6-46B8-AD92-0777147293B2}" type="presOf" srcId="{6F131163-F375-4218-86D0-CBE56ECCD673}" destId="{FEB94B5D-D6D4-4AD9-B800-94089320E713}" srcOrd="0" destOrd="0" presId="urn:microsoft.com/office/officeart/2005/8/layout/StepDownProcess"/>
    <dgm:cxn modelId="{7ECA3EE1-35FD-462A-B12E-3583C7BAD218}" type="presOf" srcId="{45AE1E94-74DC-49BC-90C6-4DD70E9F530D}" destId="{B455B946-5360-487C-B8E5-FDFB84E35BB1}" srcOrd="0" destOrd="0" presId="urn:microsoft.com/office/officeart/2005/8/layout/StepDownProcess"/>
    <dgm:cxn modelId="{E5C03CE5-F0CA-41EE-9D8F-379F43435D03}" srcId="{D7673686-7C46-4D94-BBFE-EF9293A09238}" destId="{690A9B9F-C43E-4945-AF29-E324C4DB9219}" srcOrd="2" destOrd="0" parTransId="{36EE46FB-F127-4661-9A2F-64F60A0AE42B}" sibTransId="{67FCF2D5-D8B8-43E1-B23F-2979476C30B8}"/>
    <dgm:cxn modelId="{FBE0C5C4-5403-4A68-9051-C2D0EF176ADF}" type="presParOf" srcId="{5B1D0111-3020-4B06-AE97-79465B2983EE}" destId="{1CD41963-A8A5-40C7-99EA-119C3AE572F6}" srcOrd="0" destOrd="0" presId="urn:microsoft.com/office/officeart/2005/8/layout/StepDownProcess"/>
    <dgm:cxn modelId="{46881F05-E581-44F0-8B9C-BB63901008B0}" type="presParOf" srcId="{1CD41963-A8A5-40C7-99EA-119C3AE572F6}" destId="{0DA6617B-BFF6-47BB-8257-1A8174332830}" srcOrd="0" destOrd="0" presId="urn:microsoft.com/office/officeart/2005/8/layout/StepDownProcess"/>
    <dgm:cxn modelId="{21294B10-AC63-437A-BA97-7BE756577A88}" type="presParOf" srcId="{1CD41963-A8A5-40C7-99EA-119C3AE572F6}" destId="{FEB94B5D-D6D4-4AD9-B800-94089320E713}" srcOrd="1" destOrd="0" presId="urn:microsoft.com/office/officeart/2005/8/layout/StepDownProcess"/>
    <dgm:cxn modelId="{A2E7EF56-2202-4925-85A0-ACE8EE1B7119}" type="presParOf" srcId="{1CD41963-A8A5-40C7-99EA-119C3AE572F6}" destId="{20D69255-10E1-4E04-BD30-1BD5A1D57F92}" srcOrd="2" destOrd="0" presId="urn:microsoft.com/office/officeart/2005/8/layout/StepDownProcess"/>
    <dgm:cxn modelId="{AAB076CD-04BF-4916-9954-410B8337E20A}" type="presParOf" srcId="{5B1D0111-3020-4B06-AE97-79465B2983EE}" destId="{99B18602-D10E-4752-8C67-4AD7E37BB21C}" srcOrd="1" destOrd="0" presId="urn:microsoft.com/office/officeart/2005/8/layout/StepDownProcess"/>
    <dgm:cxn modelId="{0E17474F-7EA3-44A8-B575-AEAC794891B5}" type="presParOf" srcId="{5B1D0111-3020-4B06-AE97-79465B2983EE}" destId="{FD488311-CDB8-44D5-A06B-11483A22C266}" srcOrd="2" destOrd="0" presId="urn:microsoft.com/office/officeart/2005/8/layout/StepDownProcess"/>
    <dgm:cxn modelId="{3F67F2E1-B3BD-4665-9616-8E906D939278}" type="presParOf" srcId="{FD488311-CDB8-44D5-A06B-11483A22C266}" destId="{A48828B0-FD82-4C04-B485-1F1EEF754FE4}" srcOrd="0" destOrd="0" presId="urn:microsoft.com/office/officeart/2005/8/layout/StepDownProcess"/>
    <dgm:cxn modelId="{F8D0FACC-4A64-45A1-AA64-E9937CE1DCAA}" type="presParOf" srcId="{FD488311-CDB8-44D5-A06B-11483A22C266}" destId="{BEA26F84-2024-4C5D-8BC1-42217360914C}" srcOrd="1" destOrd="0" presId="urn:microsoft.com/office/officeart/2005/8/layout/StepDownProcess"/>
    <dgm:cxn modelId="{74714FE2-86A0-43FA-B5BB-86991B20A2C0}" type="presParOf" srcId="{FD488311-CDB8-44D5-A06B-11483A22C266}" destId="{F6A7DB6B-DDBA-4CA9-AC38-7C1F2EB72DEA}" srcOrd="2" destOrd="0" presId="urn:microsoft.com/office/officeart/2005/8/layout/StepDownProcess"/>
    <dgm:cxn modelId="{3176D314-95CD-491D-B13C-5A2F127142F6}" type="presParOf" srcId="{5B1D0111-3020-4B06-AE97-79465B2983EE}" destId="{80FF36DD-B900-48F6-8496-02CA97AB6691}" srcOrd="3" destOrd="0" presId="urn:microsoft.com/office/officeart/2005/8/layout/StepDownProcess"/>
    <dgm:cxn modelId="{9D97AF82-A505-4FFE-B399-37E01625122D}" type="presParOf" srcId="{5B1D0111-3020-4B06-AE97-79465B2983EE}" destId="{49C795A9-094E-4029-8E06-EE8ECB6C8E48}" srcOrd="4" destOrd="0" presId="urn:microsoft.com/office/officeart/2005/8/layout/StepDownProcess"/>
    <dgm:cxn modelId="{D6C4A6E0-A751-4823-BDA9-B9F0BCAE1822}" type="presParOf" srcId="{49C795A9-094E-4029-8E06-EE8ECB6C8E48}" destId="{4AC6D479-5EA2-44A3-97BA-90F4FCB22A70}" srcOrd="0" destOrd="0" presId="urn:microsoft.com/office/officeart/2005/8/layout/StepDownProcess"/>
    <dgm:cxn modelId="{230E766C-EB84-44E2-9573-FFCDC9B14B80}" type="presParOf" srcId="{49C795A9-094E-4029-8E06-EE8ECB6C8E48}" destId="{D76A422C-18D7-4908-9095-97F8E8200BFF}" srcOrd="1" destOrd="0" presId="urn:microsoft.com/office/officeart/2005/8/layout/StepDownProcess"/>
    <dgm:cxn modelId="{CCAE62D0-6681-4225-A9B8-342EA70E3F0F}" type="presParOf" srcId="{49C795A9-094E-4029-8E06-EE8ECB6C8E48}" destId="{CBA84FDB-AACB-4258-871D-0494F11689AF}" srcOrd="2" destOrd="0" presId="urn:microsoft.com/office/officeart/2005/8/layout/StepDownProcess"/>
    <dgm:cxn modelId="{6997431E-F7C0-41CE-9F60-0F783693F46A}" type="presParOf" srcId="{5B1D0111-3020-4B06-AE97-79465B2983EE}" destId="{E6232E69-F88F-4527-9FA6-07B3B83EF831}" srcOrd="5" destOrd="0" presId="urn:microsoft.com/office/officeart/2005/8/layout/StepDownProcess"/>
    <dgm:cxn modelId="{B1566B4F-8B38-4AE2-A41C-68A066309A44}" type="presParOf" srcId="{5B1D0111-3020-4B06-AE97-79465B2983EE}" destId="{655A1BEF-47DC-49DE-87D4-7529D687518F}" srcOrd="6" destOrd="0" presId="urn:microsoft.com/office/officeart/2005/8/layout/StepDownProcess"/>
    <dgm:cxn modelId="{3EC5CAE4-63BB-41EE-94A9-6BEF7FADF5C2}" type="presParOf" srcId="{655A1BEF-47DC-49DE-87D4-7529D687518F}" destId="{6E4DEEFB-A7D0-483B-9D2D-A017AE26FC7C}" srcOrd="0" destOrd="0" presId="urn:microsoft.com/office/officeart/2005/8/layout/StepDownProcess"/>
    <dgm:cxn modelId="{4AFAF2B5-C4EB-4B25-861D-53EFB56FE119}" type="presParOf" srcId="{655A1BEF-47DC-49DE-87D4-7529D687518F}" destId="{A3D60E44-991A-44D1-8878-4E213BBC4F5D}" srcOrd="1" destOrd="0" presId="urn:microsoft.com/office/officeart/2005/8/layout/StepDownProcess"/>
    <dgm:cxn modelId="{8F1ED1D4-4058-408C-BDBE-07980B94E0FD}" type="presParOf" srcId="{655A1BEF-47DC-49DE-87D4-7529D687518F}" destId="{FD5006DF-9754-42BF-8CD3-BAF18D1101F4}" srcOrd="2" destOrd="0" presId="urn:microsoft.com/office/officeart/2005/8/layout/StepDownProcess"/>
    <dgm:cxn modelId="{B6CB5B32-4D5C-430F-9B74-34395D040FEA}" type="presParOf" srcId="{5B1D0111-3020-4B06-AE97-79465B2983EE}" destId="{95BFEDBB-A9CC-4116-AFBD-171BD23AE258}" srcOrd="7" destOrd="0" presId="urn:microsoft.com/office/officeart/2005/8/layout/StepDownProcess"/>
    <dgm:cxn modelId="{2E3A88F6-8AF7-416B-B2D7-B502EDD8BA20}" type="presParOf" srcId="{5B1D0111-3020-4B06-AE97-79465B2983EE}" destId="{6D423524-FFD8-4900-808B-E1D7D69ADB97}" srcOrd="8" destOrd="0" presId="urn:microsoft.com/office/officeart/2005/8/layout/StepDownProcess"/>
    <dgm:cxn modelId="{9DB7244F-0F45-469A-AA7D-81C53B2212AE}" type="presParOf" srcId="{6D423524-FFD8-4900-808B-E1D7D69ADB97}" destId="{B455B946-5360-487C-B8E5-FDFB84E35BB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6617B-BFF6-47BB-8257-1A8174332830}">
      <dsp:nvSpPr>
        <dsp:cNvPr id="0" name=""/>
        <dsp:cNvSpPr/>
      </dsp:nvSpPr>
      <dsp:spPr>
        <a:xfrm rot="5400000">
          <a:off x="75695" y="941645"/>
          <a:ext cx="588531" cy="6700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B94B5D-D6D4-4AD9-B800-94089320E713}">
      <dsp:nvSpPr>
        <dsp:cNvPr id="0" name=""/>
        <dsp:cNvSpPr/>
      </dsp:nvSpPr>
      <dsp:spPr>
        <a:xfrm>
          <a:off x="3970" y="492492"/>
          <a:ext cx="3277753" cy="5039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/>
              </a:solidFill>
            </a:rPr>
            <a:t>Variável de Ambiente</a:t>
          </a:r>
        </a:p>
      </dsp:txBody>
      <dsp:txXfrm>
        <a:off x="28578" y="517100"/>
        <a:ext cx="3228537" cy="454781"/>
      </dsp:txXfrm>
    </dsp:sp>
    <dsp:sp modelId="{20D69255-10E1-4E04-BD30-1BD5A1D57F92}">
      <dsp:nvSpPr>
        <dsp:cNvPr id="0" name=""/>
        <dsp:cNvSpPr/>
      </dsp:nvSpPr>
      <dsp:spPr>
        <a:xfrm>
          <a:off x="2138217" y="463887"/>
          <a:ext cx="720569" cy="56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828B0-FD82-4C04-B485-1F1EEF754FE4}">
      <dsp:nvSpPr>
        <dsp:cNvPr id="0" name=""/>
        <dsp:cNvSpPr/>
      </dsp:nvSpPr>
      <dsp:spPr>
        <a:xfrm rot="5400000">
          <a:off x="845037" y="1634991"/>
          <a:ext cx="588531" cy="6700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1667"/>
            <a:satOff val="-588"/>
            <a:lumOff val="31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A26F84-2024-4C5D-8BC1-42217360914C}">
      <dsp:nvSpPr>
        <dsp:cNvPr id="0" name=""/>
        <dsp:cNvSpPr/>
      </dsp:nvSpPr>
      <dsp:spPr>
        <a:xfrm>
          <a:off x="753522" y="1169353"/>
          <a:ext cx="3277753" cy="5039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/>
              </a:solidFill>
            </a:rPr>
            <a:t>Arquivo </a:t>
          </a:r>
          <a:r>
            <a:rPr lang="pt-BR" sz="1600" b="1" kern="1200" dirty="0" err="1">
              <a:solidFill>
                <a:schemeClr val="tx1"/>
              </a:solidFill>
            </a:rPr>
            <a:t>terraform.tfvars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778130" y="1193961"/>
        <a:ext cx="3228537" cy="454781"/>
      </dsp:txXfrm>
    </dsp:sp>
    <dsp:sp modelId="{F6A7DB6B-DDBA-4CA9-AC38-7C1F2EB72DEA}">
      <dsp:nvSpPr>
        <dsp:cNvPr id="0" name=""/>
        <dsp:cNvSpPr/>
      </dsp:nvSpPr>
      <dsp:spPr>
        <a:xfrm>
          <a:off x="3711539" y="1176761"/>
          <a:ext cx="720569" cy="56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6D479-5EA2-44A3-97BA-90F4FCB22A70}">
      <dsp:nvSpPr>
        <dsp:cNvPr id="0" name=""/>
        <dsp:cNvSpPr/>
      </dsp:nvSpPr>
      <dsp:spPr>
        <a:xfrm rot="5400000">
          <a:off x="1593549" y="2320239"/>
          <a:ext cx="588531" cy="6700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3334"/>
            <a:satOff val="-1177"/>
            <a:lumOff val="6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6A422C-18D7-4908-9095-97F8E8200BFF}">
      <dsp:nvSpPr>
        <dsp:cNvPr id="0" name=""/>
        <dsp:cNvSpPr/>
      </dsp:nvSpPr>
      <dsp:spPr>
        <a:xfrm>
          <a:off x="1511861" y="1864875"/>
          <a:ext cx="3277753" cy="5039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/>
              </a:solidFill>
            </a:rPr>
            <a:t>Arquivo </a:t>
          </a:r>
          <a:r>
            <a:rPr lang="pt-BR" sz="1600" b="1" kern="1200" dirty="0" err="1">
              <a:solidFill>
                <a:schemeClr val="tx1"/>
              </a:solidFill>
            </a:rPr>
            <a:t>terraform.tfvars.json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1536469" y="1889483"/>
        <a:ext cx="3228537" cy="454781"/>
      </dsp:txXfrm>
    </dsp:sp>
    <dsp:sp modelId="{CBA84FDB-AACB-4258-871D-0494F11689AF}">
      <dsp:nvSpPr>
        <dsp:cNvPr id="0" name=""/>
        <dsp:cNvSpPr/>
      </dsp:nvSpPr>
      <dsp:spPr>
        <a:xfrm>
          <a:off x="5284861" y="1889635"/>
          <a:ext cx="720569" cy="56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DEEFB-A7D0-483B-9D2D-A017AE26FC7C}">
      <dsp:nvSpPr>
        <dsp:cNvPr id="0" name=""/>
        <dsp:cNvSpPr/>
      </dsp:nvSpPr>
      <dsp:spPr>
        <a:xfrm rot="5400000">
          <a:off x="2418724" y="3002968"/>
          <a:ext cx="588531" cy="6700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5001"/>
            <a:satOff val="-1765"/>
            <a:lumOff val="95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D60E44-991A-44D1-8878-4E213BBC4F5D}">
      <dsp:nvSpPr>
        <dsp:cNvPr id="0" name=""/>
        <dsp:cNvSpPr/>
      </dsp:nvSpPr>
      <dsp:spPr>
        <a:xfrm>
          <a:off x="2271191" y="2552492"/>
          <a:ext cx="3277753" cy="5039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/>
              </a:solidFill>
            </a:rPr>
            <a:t>Arquivo *.</a:t>
          </a:r>
          <a:r>
            <a:rPr lang="pt-BR" sz="1600" b="1" kern="1200" dirty="0" err="1">
              <a:solidFill>
                <a:schemeClr val="tx1"/>
              </a:solidFill>
            </a:rPr>
            <a:t>auto.tfvars</a:t>
          </a:r>
          <a:r>
            <a:rPr lang="pt-BR" sz="1600" b="1" kern="1200" dirty="0">
              <a:solidFill>
                <a:schemeClr val="tx1"/>
              </a:solidFill>
            </a:rPr>
            <a:t> ou *.</a:t>
          </a:r>
          <a:r>
            <a:rPr lang="pt-BR" sz="1600" b="1" kern="1200" dirty="0" err="1">
              <a:solidFill>
                <a:schemeClr val="tx1"/>
              </a:solidFill>
            </a:rPr>
            <a:t>auto.tfvars.json</a:t>
          </a:r>
          <a:endParaRPr lang="pt-BR" sz="1600" b="1" kern="1200" dirty="0">
            <a:solidFill>
              <a:schemeClr val="tx1"/>
            </a:solidFill>
          </a:endParaRPr>
        </a:p>
      </dsp:txBody>
      <dsp:txXfrm>
        <a:off x="2295799" y="2577100"/>
        <a:ext cx="3228537" cy="454781"/>
      </dsp:txXfrm>
    </dsp:sp>
    <dsp:sp modelId="{FD5006DF-9754-42BF-8CD3-BAF18D1101F4}">
      <dsp:nvSpPr>
        <dsp:cNvPr id="0" name=""/>
        <dsp:cNvSpPr/>
      </dsp:nvSpPr>
      <dsp:spPr>
        <a:xfrm>
          <a:off x="6858183" y="2602508"/>
          <a:ext cx="720569" cy="56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5B946-5360-487C-B8E5-FDFB84E35BB1}">
      <dsp:nvSpPr>
        <dsp:cNvPr id="0" name=""/>
        <dsp:cNvSpPr/>
      </dsp:nvSpPr>
      <dsp:spPr>
        <a:xfrm>
          <a:off x="3097465" y="3224632"/>
          <a:ext cx="3277753" cy="50399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tx1"/>
              </a:solidFill>
            </a:rPr>
            <a:t>Opção CLI –var ou –var-file</a:t>
          </a:r>
        </a:p>
      </dsp:txBody>
      <dsp:txXfrm>
        <a:off x="3122073" y="3249240"/>
        <a:ext cx="3228537" cy="45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38ED3-ECF5-4DCD-BB20-B09401096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A359-DB40-48A1-AD37-C015C1A3D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F1B60-A0E1-4CE1-B8AB-D494B31C9CFE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9694D-7A9D-4205-9124-808CF82DCA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0629-E855-428C-8B7F-DA82EADEE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3B13-2013-4A19-A7CF-E88D74D4B2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14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EF055-5FA0-4B47-906F-94BE10F65E51}" type="datetimeFigureOut">
              <a:rPr lang="pt-BR" smtClean="0"/>
              <a:t>20/05/2022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EE7-BE98-4312-B998-D86AC2E491C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6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#ec2-instance-metadata-servic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egistry.terraform.io/providers/hashicorp/aws/latest/docs#shared_credentials_file" TargetMode="External"/><Relationship Id="rId4" Type="http://schemas.openxmlformats.org/officeDocument/2006/relationships/hyperlink" Target="http://docs.aws.amazon.com/AWSEC2/latest/UserGuide/iam-roles-for-amazon-ec2.html#instance-metadata-security-credentials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BC4E5-2BC1-4F43-85DD-A1B8F74CB7E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47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2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8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83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EC2 Instance Metadata</a:t>
            </a:r>
            <a:r>
              <a:rPr lang="pt-B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you're running Terraform from an EC2 instance with IAM Instance Profile using IAM Role, Terraform will just ask </a:t>
            </a:r>
            <a:r>
              <a:rPr lang="pt-BR" sz="1200" b="0" i="0" u="none" strike="noStrike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metadata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endpoint for credentials.</a:t>
            </a: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Shared_Credentials File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path to the shared credentials file. If this is not set and a profile is specified, </a:t>
            </a:r>
            <a:r>
              <a:rPr lang="en-US" dirty="0">
                <a:solidFill>
                  <a:schemeClr val="tx1"/>
                </a:solidFill>
              </a:rPr>
              <a:t>~/.aws/credentials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be used.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89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19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91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2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57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87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7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78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32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3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68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91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529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64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33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50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0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99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28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01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967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598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63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77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117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2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45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9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66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567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00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04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8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334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075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18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90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50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4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37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337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19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5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96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937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398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199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17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88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38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28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745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7212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421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5327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170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109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761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39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8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4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11468-150A-43F9-8330-C249D8B8B3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1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36D499-A214-484C-8523-EE3F55396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413" cy="68595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7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4993ED-EB32-4839-85AA-CBAA512CEC60}"/>
              </a:ext>
            </a:extLst>
          </p:cNvPr>
          <p:cNvSpPr/>
          <p:nvPr userDrawn="1"/>
        </p:nvSpPr>
        <p:spPr>
          <a:xfrm>
            <a:off x="-3425" y="-13522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18" name="Picture 17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D91D6A34-3F22-4F26-935B-1C56AC284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5272"/>
            <a:ext cx="1412632" cy="1483264"/>
          </a:xfrm>
          <a:prstGeom prst="rect">
            <a:avLst/>
          </a:prstGeom>
        </p:spPr>
      </p:pic>
      <p:sp>
        <p:nvSpPr>
          <p:cNvPr id="13" name="Título 24">
            <a:extLst>
              <a:ext uri="{FF2B5EF4-FFF2-40B4-BE49-F238E27FC236}">
                <a16:creationId xmlns:a16="http://schemas.microsoft.com/office/drawing/2014/main" id="{459E30D0-F6D7-4FAD-8CAC-B303165D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vert="horz" lIns="0" tIns="0" rIns="130101" bIns="0" rtlCol="0" anchor="ctr" anchorCtr="0">
            <a:noAutofit/>
          </a:bodyPr>
          <a:lstStyle>
            <a:lvl1pPr>
              <a:defRPr lang="pt-BR" b="1" dirty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4A7B09B-6234-4B16-88E3-464702B7B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5155" y="666723"/>
            <a:ext cx="10088297" cy="524933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200" b="1" cap="none" spc="0" baseline="0">
                <a:solidFill>
                  <a:srgbClr val="C3B4DB"/>
                </a:solidFill>
                <a:latin typeface="Graphik" panose="020B0503030202060203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text</a:t>
            </a:r>
            <a:r>
              <a:rPr lang="pt-BR" noProof="0" dirty="0"/>
              <a:t> </a:t>
            </a:r>
            <a:r>
              <a:rPr lang="pt-BR" noProof="0" dirty="0" err="1"/>
              <a:t>styles</a:t>
            </a:r>
            <a:endParaRPr lang="pt-BR" noProof="0" dirty="0"/>
          </a:p>
        </p:txBody>
      </p:sp>
      <p:pic>
        <p:nvPicPr>
          <p:cNvPr id="23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DC3A1C07-9345-47D5-B07C-AB53F6F4DA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50534-E7E5-4DEF-94AD-47887D67038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5A5A06F-18AF-4759-81C6-8F20920DD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68B7BD3-F37E-4E95-B891-F862AD82A056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60267-4C0C-4E82-B794-2AAB67B95187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219D6F-15C9-407C-8CD5-72D119551B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8D0CF2-F0F1-45F1-82AA-B65DE61157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2FA7E-06F6-4323-918D-4C67FE75846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F0B6DF3F-9BC6-4EEB-8666-D54929AC575B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8FBA20-A251-4E9C-BA90-77E69EA62640}"/>
              </a:ext>
            </a:extLst>
          </p:cNvPr>
          <p:cNvSpPr/>
          <p:nvPr userDrawn="1"/>
        </p:nvSpPr>
        <p:spPr>
          <a:xfrm>
            <a:off x="-3425" y="-96650"/>
            <a:ext cx="12198848" cy="880152"/>
          </a:xfrm>
          <a:prstGeom prst="rect">
            <a:avLst/>
          </a:prstGeom>
          <a:solidFill>
            <a:srgbClr val="5F0095"/>
          </a:solidFill>
          <a:ln w="28575">
            <a:solidFill>
              <a:srgbClr val="460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highlight>
                <a:srgbClr val="800080"/>
              </a:highlight>
            </a:endParaRPr>
          </a:p>
        </p:txBody>
      </p:sp>
      <p:pic>
        <p:nvPicPr>
          <p:cNvPr id="21" name="Picture 20" descr="A picture containing laser, light&#10;&#10;Description automatically generated">
            <a:extLst>
              <a:ext uri="{FF2B5EF4-FFF2-40B4-BE49-F238E27FC236}">
                <a16:creationId xmlns:a16="http://schemas.microsoft.com/office/drawing/2014/main" id="{B8D4A041-5B37-43EC-94EA-A6ABFC568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4213" y="138451"/>
            <a:ext cx="1412632" cy="1483264"/>
          </a:xfrm>
          <a:prstGeom prst="rect">
            <a:avLst/>
          </a:prstGeom>
        </p:spPr>
      </p:pic>
      <p:pic>
        <p:nvPicPr>
          <p:cNvPr id="6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256220C7-4A0E-4024-85D6-390C2F1978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56953" y="6560064"/>
            <a:ext cx="589315" cy="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B2123-77FF-48BD-824B-436AA23D43A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88466" y="6556248"/>
            <a:ext cx="0" cy="216000"/>
          </a:xfrm>
          <a:prstGeom prst="line">
            <a:avLst/>
          </a:prstGeom>
          <a:ln w="28575">
            <a:solidFill>
              <a:srgbClr val="78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9F068AA-E5F5-4D7B-B052-E59AB8B670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37308" y="6591373"/>
            <a:ext cx="607292" cy="14575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E4AA7A-52B7-4213-9A79-677850C9B035}"/>
              </a:ext>
            </a:extLst>
          </p:cNvPr>
          <p:cNvSpPr txBox="1">
            <a:spLocks/>
          </p:cNvSpPr>
          <p:nvPr userDrawn="1"/>
        </p:nvSpPr>
        <p:spPr>
          <a:xfrm>
            <a:off x="75600" y="6649200"/>
            <a:ext cx="10440000" cy="171451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marL="0" algn="l" defTabSz="815350" rtl="0" eaLnBrk="1" latinLnBrk="0" hangingPunct="1">
              <a:defRPr lang="en-AU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800" dirty="0">
                <a:solidFill>
                  <a:srgbClr val="919191"/>
                </a:solidFill>
              </a:rPr>
              <a:t>Copyright © 2022 Accenture. Todos os direitos reservados.. 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E5F69216-5F1B-4C23-AE9C-E6A0424A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40237"/>
            <a:ext cx="9691295" cy="356477"/>
          </a:xfrm>
          <a:effectLst/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E62B91A-6256-4FE8-A311-29950FAA8F11}"/>
              </a:ext>
            </a:extLst>
          </p:cNvPr>
          <p:cNvSpPr txBox="1">
            <a:spLocks/>
          </p:cNvSpPr>
          <p:nvPr userDrawn="1"/>
        </p:nvSpPr>
        <p:spPr>
          <a:xfrm>
            <a:off x="11645943" y="6563016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pt-BR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26">
              <a:defRPr/>
            </a:pPr>
            <a:fld id="{EF2F7A32-C1EA-4F7E-B0A2-7FCB5BFE90DE}" type="slidenum">
              <a:rPr lang="pt-BR" smtClean="0">
                <a:solidFill>
                  <a:srgbClr val="000000">
                    <a:alpha val="50000"/>
                  </a:srgbClr>
                </a:solidFill>
                <a:cs typeface="Arial" charset="0"/>
              </a:rPr>
              <a:pPr defTabSz="914126">
                <a:defRPr/>
              </a:pPr>
              <a:t>‹#›</a:t>
            </a:fld>
            <a:endParaRPr lang="pt-BR" dirty="0">
              <a:solidFill>
                <a:srgbClr val="000000">
                  <a:alpha val="50000"/>
                </a:srgbClr>
              </a:solidFill>
              <a:cs typeface="Arial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AFD484-970C-42F3-BADD-50A4F4F05692}"/>
              </a:ext>
            </a:extLst>
          </p:cNvPr>
          <p:cNvGrpSpPr/>
          <p:nvPr userDrawn="1"/>
        </p:nvGrpSpPr>
        <p:grpSpPr>
          <a:xfrm>
            <a:off x="4897090" y="6563016"/>
            <a:ext cx="1937816" cy="299944"/>
            <a:chOff x="6096000" y="4122061"/>
            <a:chExt cx="2952000" cy="3296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1ACC7D-2C8E-495B-9880-F89B7BAEBC4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28829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7B04AC-8374-4613-8C82-C11AB434030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81364"/>
              <a:ext cx="29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347480-5575-4246-9235-8B218BF383E6}"/>
                </a:ext>
              </a:extLst>
            </p:cNvPr>
            <p:cNvSpPr txBox="1"/>
            <p:nvPr/>
          </p:nvSpPr>
          <p:spPr>
            <a:xfrm>
              <a:off x="6484570" y="4122061"/>
              <a:ext cx="2174859" cy="329660"/>
            </a:xfrm>
            <a:prstGeom prst="rect">
              <a:avLst/>
            </a:prstGeom>
            <a:noFill/>
          </p:spPr>
          <p:txBody>
            <a:bodyPr wrap="none" lIns="0" tIns="0" rIns="0" bIns="45720" rtlCol="0" anchor="ctr">
              <a:spAutoFit/>
            </a:bodyPr>
            <a:lstStyle/>
            <a:p>
              <a:pPr algn="ctr"/>
              <a:r>
                <a:rPr lang="pt-BR" sz="1050" b="1" dirty="0">
                  <a:solidFill>
                    <a:srgbClr val="FF0000"/>
                  </a:solidFill>
                </a:rPr>
                <a:t>MATERIAL EM CONSTRUÇÃO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9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551" y="331200"/>
            <a:ext cx="10026000" cy="777600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pPr lvl="0" defTabSz="1734114">
              <a:lnSpc>
                <a:spcPct val="80000"/>
              </a:lnSpc>
            </a:pPr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421924" y="6403067"/>
            <a:ext cx="41148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5943" y="6403067"/>
            <a:ext cx="216000" cy="140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EF2F7A32-C1EA-4F7E-B0A2-7FCB5BFE90DE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2C3646-B563-4C9F-B969-3D625425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50" y="1416052"/>
            <a:ext cx="11517313" cy="4638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0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</p:sldLayoutIdLst>
  <p:hf hdr="0" ftr="0" dt="0"/>
  <p:txStyles>
    <p:titleStyle>
      <a:lvl1pPr marL="0" indent="0" algn="l" defTabSz="914103" rtl="0" eaLnBrk="1" latinLnBrk="0" hangingPunct="1">
        <a:lnSpc>
          <a:spcPct val="70000"/>
        </a:lnSpc>
        <a:spcBef>
          <a:spcPct val="0"/>
        </a:spcBef>
        <a:buNone/>
        <a:defRPr lang="en-US" sz="2800" b="0" i="0" kern="1200" cap="all" spc="0" baseline="0" dirty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1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1pPr>
      <a:lvl2pPr marL="0" indent="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None/>
        <a:defRPr lang="en-US" sz="1799" b="0" i="0" kern="1200" cap="none" baseline="0" dirty="0">
          <a:solidFill>
            <a:schemeClr val="tx1"/>
          </a:solidFill>
          <a:latin typeface="Graphik" panose="020B0503030202060203" pitchFamily="34" charset="0"/>
          <a:ea typeface="+mn-ea"/>
          <a:cs typeface="Arial" panose="020B0604020202020204" pitchFamily="34" charset="0"/>
        </a:defRPr>
      </a:lvl2pPr>
      <a:lvl3pPr marL="180921" indent="-180921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3pPr>
      <a:lvl4pPr marL="361841" indent="-168225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–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4pPr>
      <a:lvl5pPr marL="542762" indent="-176160" algn="l" defTabSz="914103" rtl="0" eaLnBrk="1" latinLnBrk="0" hangingPunct="1">
        <a:lnSpc>
          <a:spcPct val="90000"/>
        </a:lnSpc>
        <a:spcBef>
          <a:spcPts val="800"/>
        </a:spcBef>
        <a:spcAft>
          <a:spcPts val="0"/>
        </a:spcAft>
        <a:buFont typeface="Arial" panose="020B0604020202020204" pitchFamily="34" charset="0"/>
        <a:buChar char="•"/>
        <a:defRPr lang="en-US" sz="1799" kern="1200" dirty="0">
          <a:solidFill>
            <a:schemeClr val="tx1"/>
          </a:solidFill>
          <a:latin typeface="Graphik" panose="020B0503030202060203" pitchFamily="34" charset="0"/>
          <a:ea typeface="+mn-ea"/>
          <a:cs typeface="+mn-cs"/>
        </a:defRPr>
      </a:lvl5pPr>
      <a:lvl6pPr marL="512596" indent="-172982" algn="l" defTabSz="91410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103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103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103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03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5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7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8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0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2" algn="l" defTabSz="91410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15">
          <p15:clr>
            <a:srgbClr val="F26B43"/>
          </p15:clr>
        </p15:guide>
        <p15:guide id="2" pos="5597">
          <p15:clr>
            <a:srgbClr val="F26B43"/>
          </p15:clr>
        </p15:guide>
        <p15:guide id="4" pos="212">
          <p15:clr>
            <a:srgbClr val="F26B43"/>
          </p15:clr>
        </p15:guide>
        <p15:guide id="5" orient="horz" pos="1356">
          <p15:clr>
            <a:srgbClr val="F26B43"/>
          </p15:clr>
        </p15:guide>
        <p15:guide id="6" orient="horz" pos="206">
          <p15:clr>
            <a:srgbClr val="F26B43"/>
          </p15:clr>
        </p15:guide>
        <p15:guide id="7" pos="6751">
          <p15:clr>
            <a:srgbClr val="F26B43"/>
          </p15:clr>
        </p15:guide>
        <p15:guide id="9" pos="920">
          <p15:clr>
            <a:srgbClr val="F26B43"/>
          </p15:clr>
        </p15:guide>
        <p15:guide id="10" orient="horz" pos="4106">
          <p15:clr>
            <a:srgbClr val="F26B43"/>
          </p15:clr>
        </p15:guide>
        <p15:guide id="11" pos="3728">
          <p15:clr>
            <a:srgbClr val="F26B43"/>
          </p15:clr>
        </p15:guide>
        <p15:guide id="13" pos="2082">
          <p15:clr>
            <a:srgbClr val="F26B43"/>
          </p15:clr>
        </p15:guide>
        <p15:guide id="14" pos="7467">
          <p15:clr>
            <a:srgbClr val="F26B43"/>
          </p15:clr>
        </p15:guide>
        <p15:guide id="15" orient="horz" pos="3814">
          <p15:clr>
            <a:srgbClr val="F26B43"/>
          </p15:clr>
        </p15:guide>
        <p15:guide id="17" pos="1145">
          <p15:clr>
            <a:srgbClr val="F26B43"/>
          </p15:clr>
        </p15:guide>
        <p15:guide id="18" pos="1856">
          <p15:clr>
            <a:srgbClr val="F26B43"/>
          </p15:clr>
        </p15:guide>
        <p15:guide id="19" pos="6533">
          <p15:clr>
            <a:srgbClr val="F26B43"/>
          </p15:clr>
        </p15:guide>
        <p15:guide id="20" pos="5823">
          <p15:clr>
            <a:srgbClr val="F26B43"/>
          </p15:clr>
        </p15:guide>
        <p15:guide id="21" pos="2792">
          <p15:clr>
            <a:srgbClr val="F26B43"/>
          </p15:clr>
        </p15:guide>
        <p15:guide id="22" pos="3018">
          <p15:clr>
            <a:srgbClr val="F26B43"/>
          </p15:clr>
        </p15:guide>
        <p15:guide id="23" pos="3954">
          <p15:clr>
            <a:srgbClr val="F26B43"/>
          </p15:clr>
        </p15:guide>
        <p15:guide id="24" pos="4660">
          <p15:clr>
            <a:srgbClr val="F26B43"/>
          </p15:clr>
        </p15:guide>
        <p15:guide id="25" pos="4887">
          <p15:clr>
            <a:srgbClr val="F26B43"/>
          </p15:clr>
        </p15:guide>
        <p15:guide id="26" orient="horz" pos="1110">
          <p15:clr>
            <a:srgbClr val="F26B43"/>
          </p15:clr>
        </p15:guide>
        <p15:guide id="27" orient="horz" pos="637">
          <p15:clr>
            <a:srgbClr val="F26B43"/>
          </p15:clr>
        </p15:guide>
        <p15:guide id="28" orient="horz" pos="892">
          <p15:clr>
            <a:srgbClr val="F26B43"/>
          </p15:clr>
        </p15:guide>
        <p15:guide id="29" pos="423">
          <p15:clr>
            <a:srgbClr val="F26B43"/>
          </p15:clr>
        </p15:guide>
        <p15:guide id="30" orient="horz" pos="454">
          <p15:clr>
            <a:srgbClr val="F26B43"/>
          </p15:clr>
        </p15:guide>
        <p15:guide id="31" pos="72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://www.loligrub.be/blog/2017/01/11/jeudis-du-libre-le-19-janvier-a-mons-docker-cest-quoi-staffaire/" TargetMode="External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hyperlink" Target="https://sq.wikipedia.org/wiki/Cisco_Systems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bmstu.wiki/Microsoft_Azure_%26_MongoDB" TargetMode="External"/><Relationship Id="rId11" Type="http://schemas.openxmlformats.org/officeDocument/2006/relationships/hyperlink" Target="http://www.labrujulaverde.com/2007/04/como-crear-maquinas-virtuales-en-vmware-player" TargetMode="External"/><Relationship Id="rId5" Type="http://schemas.openxmlformats.org/officeDocument/2006/relationships/image" Target="../media/image13.png"/><Relationship Id="rId15" Type="http://schemas.openxmlformats.org/officeDocument/2006/relationships/hyperlink" Target="https://devopstools.cn/2019/10/19/ci-cd/devops-tools/" TargetMode="External"/><Relationship Id="rId10" Type="http://schemas.openxmlformats.org/officeDocument/2006/relationships/image" Target="../media/image16.png"/><Relationship Id="rId19" Type="http://schemas.openxmlformats.org/officeDocument/2006/relationships/hyperlink" Target="http://www.linzwiki.at/wiki/Datei:Dynatrace.png/" TargetMode="External"/><Relationship Id="rId4" Type="http://schemas.openxmlformats.org/officeDocument/2006/relationships/hyperlink" Target="https://about.gitlab.com/solutions/aws/" TargetMode="External"/><Relationship Id="rId9" Type="http://schemas.openxmlformats.org/officeDocument/2006/relationships/hyperlink" Target="https://registry.terraform.io/browse/providers" TargetMode="External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stry.terraform.io/providers/hashicorp/aws/latest/docs" TargetMode="External"/><Relationship Id="rId4" Type="http://schemas.openxmlformats.org/officeDocument/2006/relationships/hyperlink" Target="https://about.gitlab.com/solutions/aw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stry.terraform.io/providers/hashicorp/aws/latest/docs" TargetMode="External"/><Relationship Id="rId4" Type="http://schemas.openxmlformats.org/officeDocument/2006/relationships/hyperlink" Target="https://about.gitlab.com/solutions/aw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browse/provide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gistry.terraform.io/browse/providers" TargetMode="External"/><Relationship Id="rId4" Type="http://schemas.openxmlformats.org/officeDocument/2006/relationships/hyperlink" Target="https://about.gitlab.com/solutions/aw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data-sources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data-sources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slide" Target="slide17.xml"/><Relationship Id="rId18" Type="http://schemas.openxmlformats.org/officeDocument/2006/relationships/slide" Target="slide48.xml"/><Relationship Id="rId3" Type="http://schemas.openxmlformats.org/officeDocument/2006/relationships/slide" Target="slide32.xml"/><Relationship Id="rId21" Type="http://schemas.openxmlformats.org/officeDocument/2006/relationships/slide" Target="slide58.xml"/><Relationship Id="rId7" Type="http://schemas.openxmlformats.org/officeDocument/2006/relationships/slide" Target="slide46.xml"/><Relationship Id="rId12" Type="http://schemas.openxmlformats.org/officeDocument/2006/relationships/slide" Target="slide14.xml"/><Relationship Id="rId17" Type="http://schemas.openxmlformats.org/officeDocument/2006/relationships/slide" Target="slide44.xml"/><Relationship Id="rId2" Type="http://schemas.openxmlformats.org/officeDocument/2006/relationships/notesSlide" Target="../notesSlides/notesSlide2.xml"/><Relationship Id="rId16" Type="http://schemas.openxmlformats.org/officeDocument/2006/relationships/slide" Target="slide20.xml"/><Relationship Id="rId20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10.xml"/><Relationship Id="rId5" Type="http://schemas.openxmlformats.org/officeDocument/2006/relationships/slide" Target="slide37.xml"/><Relationship Id="rId15" Type="http://schemas.openxmlformats.org/officeDocument/2006/relationships/slide" Target="slide27.xml"/><Relationship Id="rId23" Type="http://schemas.openxmlformats.org/officeDocument/2006/relationships/slide" Target="slide78.xml"/><Relationship Id="rId10" Type="http://schemas.openxmlformats.org/officeDocument/2006/relationships/slide" Target="slide3.xml"/><Relationship Id="rId19" Type="http://schemas.openxmlformats.org/officeDocument/2006/relationships/slide" Target="slide50.xml"/><Relationship Id="rId4" Type="http://schemas.openxmlformats.org/officeDocument/2006/relationships/slide" Target="slide35.xml"/><Relationship Id="rId9" Type="http://schemas.openxmlformats.org/officeDocument/2006/relationships/slide" Target="slide42.xml"/><Relationship Id="rId14" Type="http://schemas.openxmlformats.org/officeDocument/2006/relationships/slide" Target="slide60.xml"/><Relationship Id="rId22" Type="http://schemas.openxmlformats.org/officeDocument/2006/relationships/slide" Target="slide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language/values/variables#variable-definition-precedence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values/variabl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tate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force-unlock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tate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tate/workspace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language/settings/backends/kubernetes.html" TargetMode="External"/><Relationship Id="rId13" Type="http://schemas.openxmlformats.org/officeDocument/2006/relationships/hyperlink" Target="https://www.terraform.io/docs/language/settings/backends/s3.html" TargetMode="External"/><Relationship Id="rId3" Type="http://schemas.openxmlformats.org/officeDocument/2006/relationships/hyperlink" Target="https://www.terraform.io/docs/language/state/workspaces.html" TargetMode="External"/><Relationship Id="rId7" Type="http://schemas.openxmlformats.org/officeDocument/2006/relationships/hyperlink" Target="https://www.terraform.io/docs/language/settings/backends/gcs.html" TargetMode="External"/><Relationship Id="rId12" Type="http://schemas.openxmlformats.org/officeDocument/2006/relationships/hyperlink" Target="https://www.terraform.io/docs/language/settings/backends/remot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rraform.io/docs/language/settings/backends/cos.html" TargetMode="External"/><Relationship Id="rId11" Type="http://schemas.openxmlformats.org/officeDocument/2006/relationships/hyperlink" Target="https://www.terraform.io/docs/language/settings/backends/pg.html" TargetMode="External"/><Relationship Id="rId5" Type="http://schemas.openxmlformats.org/officeDocument/2006/relationships/hyperlink" Target="https://www.terraform.io/docs/language/settings/backends/consul.html" TargetMode="External"/><Relationship Id="rId10" Type="http://schemas.openxmlformats.org/officeDocument/2006/relationships/hyperlink" Target="https://www.terraform.io/docs/language/settings/backends/manta.html" TargetMode="External"/><Relationship Id="rId4" Type="http://schemas.openxmlformats.org/officeDocument/2006/relationships/hyperlink" Target="https://www.terraform.io/docs/language/settings/backends/azurerm.html" TargetMode="External"/><Relationship Id="rId9" Type="http://schemas.openxmlformats.org/officeDocument/2006/relationships/hyperlink" Target="https://www.terraform.io/docs/language/settings/backends/loc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tate/workspaces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state/workspace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plan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plan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appl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apply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data-sources/index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data-sources/index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data-sources/index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refresh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data-sources/index.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commands/taint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resources/provisioners/index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resources/provisioner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resources/provisioners/index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resources/provisioners/index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functions/cidrsubnet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functions/index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li/import/index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language/modules/index.htm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language/modules/sources.html#generic-git-repository" TargetMode="External"/><Relationship Id="rId3" Type="http://schemas.openxmlformats.org/officeDocument/2006/relationships/hyperlink" Target="https://www.terraform.io/docs/language/modules/index.html" TargetMode="External"/><Relationship Id="rId7" Type="http://schemas.openxmlformats.org/officeDocument/2006/relationships/hyperlink" Target="https://www.terraform.io/docs/language/modules/sources.html#bitbucket" TargetMode="External"/><Relationship Id="rId12" Type="http://schemas.openxmlformats.org/officeDocument/2006/relationships/hyperlink" Target="https://www.terraform.io/docs/language/modules/sources.html#gcs-bucket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rraform.io/docs/language/modules/sources.html#github" TargetMode="External"/><Relationship Id="rId11" Type="http://schemas.openxmlformats.org/officeDocument/2006/relationships/hyperlink" Target="https://www.terraform.io/docs/language/modules/sources.html#s3-bucket" TargetMode="External"/><Relationship Id="rId5" Type="http://schemas.openxmlformats.org/officeDocument/2006/relationships/hyperlink" Target="https://www.terraform.io/docs/language/modules/sources.html#terraform-registry" TargetMode="External"/><Relationship Id="rId10" Type="http://schemas.openxmlformats.org/officeDocument/2006/relationships/hyperlink" Target="https://www.terraform.io/docs/language/modules/sources.html#http-urls" TargetMode="External"/><Relationship Id="rId4" Type="http://schemas.openxmlformats.org/officeDocument/2006/relationships/hyperlink" Target="https://www.terraform.io/docs/language/modules/sources.html#local-paths" TargetMode="External"/><Relationship Id="rId9" Type="http://schemas.openxmlformats.org/officeDocument/2006/relationships/hyperlink" Target="https://www.terraform.io/docs/language/modules/sources.html#generic-mercurial-repository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modules/terraform-aws-modules/vpc/aws/latest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bout.gitlab.com/solutions/aws/" TargetMode="External"/><Relationship Id="rId4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hyperlink" Target="https://commons.wikimedia.org/wiki/File:Terraform_Logo.svg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myipaddress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9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9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9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4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10" Type="http://schemas.openxmlformats.org/officeDocument/2006/relationships/image" Target="../media/image32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1.png"/><Relationship Id="rId5" Type="http://schemas.openxmlformats.org/officeDocument/2006/relationships/image" Target="../media/image28.svg"/><Relationship Id="rId10" Type="http://schemas.openxmlformats.org/officeDocument/2006/relationships/image" Target="../media/image32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raform.io/docs/language/settings/backends/index.html" TargetMode="External"/><Relationship Id="rId3" Type="http://schemas.openxmlformats.org/officeDocument/2006/relationships/hyperlink" Target="https://www.terraform.io/docs/cli/index.html" TargetMode="External"/><Relationship Id="rId7" Type="http://schemas.openxmlformats.org/officeDocument/2006/relationships/hyperlink" Target="https://www.terraform.io/docs/language/stat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rraform.io/docs/language/providers/configuration.html" TargetMode="External"/><Relationship Id="rId5" Type="http://schemas.openxmlformats.org/officeDocument/2006/relationships/hyperlink" Target="https://www.terraform.io/docs/language/modules/index.html" TargetMode="External"/><Relationship Id="rId10" Type="http://schemas.openxmlformats.org/officeDocument/2006/relationships/hyperlink" Target="https://www.terraform.io/docs/language/functions/index.html" TargetMode="External"/><Relationship Id="rId4" Type="http://schemas.openxmlformats.org/officeDocument/2006/relationships/hyperlink" Target="https://www.terraform.io/docs/language/values/index.html" TargetMode="External"/><Relationship Id="rId9" Type="http://schemas.openxmlformats.org/officeDocument/2006/relationships/hyperlink" Target="https://registry.terraform.io/providers/hashicorp/aws/latest/docs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namespaces/hashicorp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erraform-providers/terraform-provider-oci" TargetMode="External"/><Relationship Id="rId5" Type="http://schemas.openxmlformats.org/officeDocument/2006/relationships/hyperlink" Target="https://github.com/terraform-providers/terraform-provider-azurerm" TargetMode="External"/><Relationship Id="rId4" Type="http://schemas.openxmlformats.org/officeDocument/2006/relationships/hyperlink" Target="https://github.com/hashicorp/terrafor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registry.terraform.io/browse/providers" TargetMode="Externa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s.accenture.com/sites/Referncias-ICTeam/Shared%20Documents/General/IaC/Terraform%20Associate%20Certification/HashiCorp%20Infrastucture%20Automation%20Certification%20Process.pptx?web=1" TargetMode="External"/><Relationship Id="rId4" Type="http://schemas.openxmlformats.org/officeDocument/2006/relationships/image" Target="../media/image43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s.wikimedia.org/wiki/File:Terraform_Logo.sv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1BF89879-B1F6-4039-A593-8912913E2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7792" y="245741"/>
            <a:ext cx="2125115" cy="6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BE6D5A9-AC8E-4217-9530-640F53B25B6A}"/>
              </a:ext>
            </a:extLst>
          </p:cNvPr>
          <p:cNvGrpSpPr/>
          <p:nvPr/>
        </p:nvGrpSpPr>
        <p:grpSpPr>
          <a:xfrm>
            <a:off x="2452166" y="2603018"/>
            <a:ext cx="7287668" cy="1651964"/>
            <a:chOff x="137792" y="3908517"/>
            <a:chExt cx="7287668" cy="1651964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E8BB2D46-540D-47F4-9B52-64B330904A18}"/>
                </a:ext>
              </a:extLst>
            </p:cNvPr>
            <p:cNvSpPr txBox="1">
              <a:spLocks/>
            </p:cNvSpPr>
            <p:nvPr/>
          </p:nvSpPr>
          <p:spPr>
            <a:xfrm>
              <a:off x="1843140" y="5218710"/>
              <a:ext cx="5582320" cy="34177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377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4000" b="1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914103"/>
              <a:r>
                <a:rPr lang="pt-BR" sz="2800" b="0" cap="non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raphik Bold" panose="020B0803030202060203" pitchFamily="34" charset="0"/>
                </a:rPr>
                <a:t>INFRASTRUCTURE AS CODE</a:t>
              </a:r>
            </a:p>
            <a:p>
              <a:pPr defTabSz="914103"/>
              <a:endParaRPr lang="pt-BR" sz="1800" b="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Bold" panose="020B0803030202060203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FEC4EC-BED5-4B4C-A4AF-7A1D0312E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37792" y="3908517"/>
              <a:ext cx="5459138" cy="1310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87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4645502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PROVIDERS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36" name="Graphic 35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50E58D42-7283-42C3-A6AA-3D4D3CB12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PROVIDERS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Plugins para interação com sistemas remotos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8D39FD4-F0BD-4F88-A8F7-C4F71F074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28671" y="3570609"/>
            <a:ext cx="1264331" cy="645498"/>
          </a:xfrm>
          <a:prstGeom prst="rect">
            <a:avLst/>
          </a:prstGeom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9A5A3C-9A88-4EAC-8D2A-3DAAEBD24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82504" y="3426287"/>
            <a:ext cx="1753640" cy="753881"/>
          </a:xfrm>
          <a:prstGeom prst="rect">
            <a:avLst/>
          </a:prstGeom>
          <a:effectLst/>
        </p:spPr>
      </p:pic>
      <p:pic>
        <p:nvPicPr>
          <p:cNvPr id="15" name="Picture 4" descr="Resultado de imagem para oracle cloud logo transparent">
            <a:extLst>
              <a:ext uri="{FF2B5EF4-FFF2-40B4-BE49-F238E27FC236}">
                <a16:creationId xmlns:a16="http://schemas.microsoft.com/office/drawing/2014/main" id="{2CAC6C15-2894-4340-B24A-A10B4CBC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41" y="3409501"/>
            <a:ext cx="1435963" cy="7538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gcp logo transparent">
            <a:extLst>
              <a:ext uri="{FF2B5EF4-FFF2-40B4-BE49-F238E27FC236}">
                <a16:creationId xmlns:a16="http://schemas.microsoft.com/office/drawing/2014/main" id="{C53C59B3-4E27-4422-B411-1173A61B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67" y="3258003"/>
            <a:ext cx="2259040" cy="127071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2616101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9"/>
              </a:rPr>
              <a:t>https://registry.terraform.io/browse/providers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115416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Providers </a:t>
            </a:r>
            <a:r>
              <a:rPr lang="pt-BR" dirty="0">
                <a:latin typeface="Graphik" panose="020B0503030202060203" pitchFamily="34" charset="0"/>
              </a:rPr>
              <a:t>são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plugins</a:t>
            </a:r>
            <a:r>
              <a:rPr lang="pt-BR" dirty="0">
                <a:latin typeface="Graphik" panose="020B0503030202060203" pitchFamily="34" charset="0"/>
              </a:rPr>
              <a:t> utilizados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interagir</a:t>
            </a:r>
            <a:r>
              <a:rPr lang="pt-BR" dirty="0">
                <a:latin typeface="Graphik" panose="020B0503030202060203" pitchFamily="34" charset="0"/>
              </a:rPr>
              <a:t> e se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conectar</a:t>
            </a:r>
            <a:r>
              <a:rPr lang="pt-BR" dirty="0">
                <a:latin typeface="Graphik" panose="020B0503030202060203" pitchFamily="34" charset="0"/>
              </a:rPr>
              <a:t> com sistemas remotos, deve ser declarado, assim 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latin typeface="Graphik" panose="020B0503030202060203" pitchFamily="34" charset="0"/>
              </a:rPr>
              <a:t> irá 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instalá-los e usá-los</a:t>
            </a:r>
            <a:r>
              <a:rPr lang="pt-BR" dirty="0">
                <a:latin typeface="Graphik" panose="020B0503030202060203" pitchFamily="34" charset="0"/>
              </a:rPr>
              <a:t>. Adicionalmente, alguns Providers 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necessitam de configurações </a:t>
            </a:r>
            <a:r>
              <a:rPr lang="pt-BR" dirty="0">
                <a:latin typeface="Graphik" panose="020B0503030202060203" pitchFamily="34" charset="0"/>
              </a:rPr>
              <a:t>antes de poder usá-los. (Ex.: </a:t>
            </a:r>
            <a:r>
              <a:rPr lang="pt-BR" dirty="0" err="1">
                <a:latin typeface="Graphik" panose="020B0503030202060203" pitchFamily="34" charset="0"/>
              </a:rPr>
              <a:t>credentials</a:t>
            </a:r>
            <a:r>
              <a:rPr lang="pt-BR" dirty="0">
                <a:latin typeface="Graphik" panose="020B0503030202060203" pitchFamily="34" charset="0"/>
              </a:rPr>
              <a:t>, cloud </a:t>
            </a:r>
            <a:r>
              <a:rPr lang="pt-BR" dirty="0" err="1">
                <a:latin typeface="Graphik" panose="020B0503030202060203" pitchFamily="34" charset="0"/>
              </a:rPr>
              <a:t>region</a:t>
            </a:r>
            <a:r>
              <a:rPr lang="pt-BR" dirty="0">
                <a:latin typeface="Graphik" panose="020B0503030202060203" pitchFamily="34" charset="0"/>
              </a:rPr>
              <a:t>, </a:t>
            </a:r>
            <a:r>
              <a:rPr lang="pt-BR" dirty="0" err="1">
                <a:latin typeface="Graphik" panose="020B0503030202060203" pitchFamily="34" charset="0"/>
              </a:rPr>
              <a:t>endpoint</a:t>
            </a:r>
            <a:r>
              <a:rPr lang="pt-BR" dirty="0">
                <a:latin typeface="Graphik" panose="020B0503030202060203" pitchFamily="34" charset="0"/>
              </a:rPr>
              <a:t> URL, </a:t>
            </a:r>
            <a:r>
              <a:rPr lang="pt-BR" dirty="0" err="1">
                <a:latin typeface="Graphik" panose="020B0503030202060203" pitchFamily="34" charset="0"/>
              </a:rPr>
              <a:t>etc</a:t>
            </a:r>
            <a:r>
              <a:rPr lang="pt-BR" dirty="0">
                <a:latin typeface="Graphik" panose="020B0503030202060203" pitchFamily="34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D6586F-685E-477D-A519-E3818C608D31}"/>
              </a:ext>
            </a:extLst>
          </p:cNvPr>
          <p:cNvGrpSpPr/>
          <p:nvPr/>
        </p:nvGrpSpPr>
        <p:grpSpPr>
          <a:xfrm>
            <a:off x="3660836" y="4609268"/>
            <a:ext cx="4878559" cy="530812"/>
            <a:chOff x="3660836" y="4619017"/>
            <a:chExt cx="4878559" cy="530812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162E459A-20DA-40ED-878A-2913B8470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660836" y="4659384"/>
              <a:ext cx="719198" cy="450079"/>
            </a:xfrm>
            <a:prstGeom prst="rect">
              <a:avLst/>
            </a:prstGeom>
          </p:spPr>
        </p:pic>
        <p:pic>
          <p:nvPicPr>
            <p:cNvPr id="21" name="Picture 20" descr="Logo, company name&#10;&#10;Description automatically generated">
              <a:extLst>
                <a:ext uri="{FF2B5EF4-FFF2-40B4-BE49-F238E27FC236}">
                  <a16:creationId xmlns:a16="http://schemas.microsoft.com/office/drawing/2014/main" id="{599F1D13-362F-4A4D-8A54-AA9365464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597975" y="4634256"/>
              <a:ext cx="581784" cy="500334"/>
            </a:xfrm>
            <a:prstGeom prst="rect">
              <a:avLst/>
            </a:prstGeom>
          </p:spPr>
        </p:pic>
        <p:pic>
          <p:nvPicPr>
            <p:cNvPr id="24" name="Picture 23" descr="Logo, company name&#10;&#10;Description automatically generated">
              <a:extLst>
                <a:ext uri="{FF2B5EF4-FFF2-40B4-BE49-F238E27FC236}">
                  <a16:creationId xmlns:a16="http://schemas.microsoft.com/office/drawing/2014/main" id="{8990C2B9-A819-4774-B473-D4B33BB12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397700" y="4619017"/>
              <a:ext cx="873427" cy="530812"/>
            </a:xfrm>
            <a:prstGeom prst="rect">
              <a:avLst/>
            </a:prstGeom>
          </p:spPr>
        </p:pic>
        <p:pic>
          <p:nvPicPr>
            <p:cNvPr id="28" name="Picture 27" descr="A picture containing text, tableware, dishware, plate&#10;&#10;Description automatically generated">
              <a:extLst>
                <a:ext uri="{FF2B5EF4-FFF2-40B4-BE49-F238E27FC236}">
                  <a16:creationId xmlns:a16="http://schemas.microsoft.com/office/drawing/2014/main" id="{15881950-4DD6-4AFB-93AC-3E1A35B1D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6489068" y="4677278"/>
              <a:ext cx="785386" cy="414291"/>
            </a:xfrm>
            <a:prstGeom prst="rect">
              <a:avLst/>
            </a:prstGeom>
          </p:spPr>
        </p:pic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5EF35F8C-336D-43FA-AFE2-151D3C91F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7492395" y="4791379"/>
              <a:ext cx="1047000" cy="18608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CF9812-0B7F-4E5B-A464-496D2B1937DC}"/>
              </a:ext>
            </a:extLst>
          </p:cNvPr>
          <p:cNvGrpSpPr/>
          <p:nvPr/>
        </p:nvGrpSpPr>
        <p:grpSpPr>
          <a:xfrm>
            <a:off x="5694447" y="5423530"/>
            <a:ext cx="803105" cy="651661"/>
            <a:chOff x="9653725" y="5475659"/>
            <a:chExt cx="803105" cy="651661"/>
          </a:xfrm>
        </p:grpSpPr>
        <p:sp>
          <p:nvSpPr>
            <p:cNvPr id="37" name="Plus Sign 36">
              <a:extLst>
                <a:ext uri="{FF2B5EF4-FFF2-40B4-BE49-F238E27FC236}">
                  <a16:creationId xmlns:a16="http://schemas.microsoft.com/office/drawing/2014/main" id="{AD8FD8E9-5164-43CD-AE40-4367136C1ECE}"/>
                </a:ext>
              </a:extLst>
            </p:cNvPr>
            <p:cNvSpPr/>
            <p:nvPr/>
          </p:nvSpPr>
          <p:spPr>
            <a:xfrm>
              <a:off x="9833491" y="5475659"/>
              <a:ext cx="445176" cy="437217"/>
            </a:xfrm>
            <a:prstGeom prst="mathPlus">
              <a:avLst/>
            </a:prstGeom>
            <a:solidFill>
              <a:srgbClr val="7900D6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8E0BE0-22F9-4430-BFEB-7853E4A05A27}"/>
                </a:ext>
              </a:extLst>
            </p:cNvPr>
            <p:cNvSpPr txBox="1"/>
            <p:nvPr/>
          </p:nvSpPr>
          <p:spPr>
            <a:xfrm>
              <a:off x="9653725" y="5896488"/>
              <a:ext cx="803105" cy="230832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200" dirty="0">
                  <a:solidFill>
                    <a:srgbClr val="7900D6"/>
                  </a:solidFill>
                  <a:latin typeface="Graphik" panose="020B0503030202060203" pitchFamily="34" charset="0"/>
                </a:rPr>
                <a:t>Muito mais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72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92436D-9F36-40E4-8B0F-95C5ACAD22CC}"/>
              </a:ext>
            </a:extLst>
          </p:cNvPr>
          <p:cNvSpPr/>
          <p:nvPr/>
        </p:nvSpPr>
        <p:spPr>
          <a:xfrm>
            <a:off x="4113270" y="2867526"/>
            <a:ext cx="7639200" cy="1517567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 algn="just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provider </a:t>
            </a:r>
            <a:r>
              <a:rPr lang="pt-BR" sz="2400" dirty="0">
                <a:solidFill>
                  <a:srgbClr val="7900D6"/>
                </a:solidFill>
                <a:latin typeface="Graphik" panose="020B0503030202060203" pitchFamily="34" charset="0"/>
              </a:rPr>
              <a:t>“aws” </a:t>
            </a:r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{</a:t>
            </a:r>
          </a:p>
          <a:p>
            <a:pPr lvl="5" algn="just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	region = </a:t>
            </a:r>
            <a:r>
              <a:rPr lang="pt-BR" sz="2400" dirty="0">
                <a:solidFill>
                  <a:srgbClr val="7900D6"/>
                </a:solidFill>
                <a:latin typeface="Graphik" panose="020B0503030202060203" pitchFamily="34" charset="0"/>
              </a:rPr>
              <a:t>“us-east-1”</a:t>
            </a:r>
          </a:p>
          <a:p>
            <a:pPr lvl="5" algn="just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PROVIDERS (AWS)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Como configurar Providers no momento de provisionar infraestruturas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8D39FD4-F0BD-4F88-A8F7-C4F71F074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7185" y="3368401"/>
            <a:ext cx="2034737" cy="1038825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65079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5"/>
              </a:rPr>
              <a:t>https://registry.terraform.io/providers/hashicorp/aws/latest/docs</a:t>
            </a:r>
            <a:endParaRPr lang="pt-BR" sz="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B199A-C142-4DE7-95CE-D4723F7C9658}"/>
              </a:ext>
            </a:extLst>
          </p:cNvPr>
          <p:cNvCxnSpPr/>
          <p:nvPr/>
        </p:nvCxnSpPr>
        <p:spPr>
          <a:xfrm>
            <a:off x="3685310" y="2068946"/>
            <a:ext cx="0" cy="3777672"/>
          </a:xfrm>
          <a:prstGeom prst="line">
            <a:avLst/>
          </a:prstGeom>
          <a:ln w="76200">
            <a:solidFill>
              <a:srgbClr val="79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4EDF5AA-0538-43E0-8550-F6E0BD5B2AA7}"/>
              </a:ext>
            </a:extLst>
          </p:cNvPr>
          <p:cNvSpPr/>
          <p:nvPr/>
        </p:nvSpPr>
        <p:spPr>
          <a:xfrm>
            <a:off x="6760100" y="2687526"/>
            <a:ext cx="267826" cy="360000"/>
          </a:xfrm>
          <a:prstGeom prst="downArrow">
            <a:avLst/>
          </a:prstGeom>
          <a:solidFill>
            <a:srgbClr val="7900D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FDA5800-2D25-49CA-818B-AF87448B2B93}"/>
              </a:ext>
            </a:extLst>
          </p:cNvPr>
          <p:cNvSpPr/>
          <p:nvPr/>
        </p:nvSpPr>
        <p:spPr>
          <a:xfrm>
            <a:off x="7771636" y="2686817"/>
            <a:ext cx="267826" cy="360000"/>
          </a:xfrm>
          <a:prstGeom prst="downArrow">
            <a:avLst/>
          </a:prstGeom>
          <a:solidFill>
            <a:srgbClr val="7900D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CDC4-6D95-40CD-9574-8DFDD4ACA9E4}"/>
              </a:ext>
            </a:extLst>
          </p:cNvPr>
          <p:cNvSpPr txBox="1"/>
          <p:nvPr/>
        </p:nvSpPr>
        <p:spPr>
          <a:xfrm>
            <a:off x="6472423" y="2420638"/>
            <a:ext cx="944169" cy="23083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1200" dirty="0">
                <a:solidFill>
                  <a:srgbClr val="7900D6"/>
                </a:solidFill>
                <a:latin typeface="Graphik" panose="020B0503030202060203" pitchFamily="34" charset="0"/>
              </a:rPr>
              <a:t>componente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79AF8-C233-44D6-93C3-188528240243}"/>
              </a:ext>
            </a:extLst>
          </p:cNvPr>
          <p:cNvSpPr txBox="1"/>
          <p:nvPr/>
        </p:nvSpPr>
        <p:spPr>
          <a:xfrm>
            <a:off x="7713990" y="2419929"/>
            <a:ext cx="421590" cy="23083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1200" dirty="0">
                <a:solidFill>
                  <a:srgbClr val="7900D6"/>
                </a:solidFill>
                <a:latin typeface="Graphik" panose="020B0503030202060203" pitchFamily="34" charset="0"/>
              </a:rPr>
              <a:t>nome</a:t>
            </a:r>
          </a:p>
        </p:txBody>
      </p:sp>
    </p:spTree>
    <p:extLst>
      <p:ext uri="{BB962C8B-B14F-4D97-AF65-F5344CB8AC3E}">
        <p14:creationId xmlns:p14="http://schemas.microsoft.com/office/powerpoint/2010/main" val="32409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18465"/>
            <a:ext cx="9691295" cy="356477"/>
          </a:xfrm>
        </p:spPr>
        <p:txBody>
          <a:bodyPr/>
          <a:lstStyle/>
          <a:p>
            <a:r>
              <a:rPr lang="pt-BR" dirty="0"/>
              <a:t>TERRAFORM PROVIDERS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Métodos oferecidos para autenticar nos Providers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8D39FD4-F0BD-4F88-A8F7-C4F71F074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7185" y="3368401"/>
            <a:ext cx="2034737" cy="1038825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65079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5"/>
              </a:rPr>
              <a:t>https://registry.terraform.io/providers/hashicorp/aws/latest/docs</a:t>
            </a:r>
            <a:endParaRPr lang="pt-BR" sz="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B199A-C142-4DE7-95CE-D4723F7C9658}"/>
              </a:ext>
            </a:extLst>
          </p:cNvPr>
          <p:cNvCxnSpPr/>
          <p:nvPr/>
        </p:nvCxnSpPr>
        <p:spPr>
          <a:xfrm>
            <a:off x="3685310" y="2068946"/>
            <a:ext cx="0" cy="3777672"/>
          </a:xfrm>
          <a:prstGeom prst="line">
            <a:avLst/>
          </a:prstGeom>
          <a:ln w="76200">
            <a:solidFill>
              <a:srgbClr val="79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5BCAED-F5CD-4A8A-B3D2-6214F7B4D578}"/>
              </a:ext>
            </a:extLst>
          </p:cNvPr>
          <p:cNvSpPr txBox="1"/>
          <p:nvPr/>
        </p:nvSpPr>
        <p:spPr>
          <a:xfrm>
            <a:off x="4756727" y="2068945"/>
            <a:ext cx="6887768" cy="320138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pt-BR" sz="1600" b="1" dirty="0">
                <a:solidFill>
                  <a:srgbClr val="7900D6"/>
                </a:solidFill>
                <a:latin typeface="Graphik" panose="020B0503030202060203" pitchFamily="34" charset="0"/>
              </a:rPr>
              <a:t>AWS</a:t>
            </a:r>
            <a:r>
              <a:rPr lang="pt-BR" sz="1600" dirty="0">
                <a:latin typeface="Graphik" panose="020B0503030202060203" pitchFamily="34" charset="0"/>
              </a:rPr>
              <a:t> oferece </a:t>
            </a:r>
            <a:r>
              <a:rPr lang="pt-BR" sz="1600" b="1" dirty="0">
                <a:solidFill>
                  <a:srgbClr val="7900D6"/>
                </a:solidFill>
                <a:latin typeface="Graphik" panose="020B0503030202060203" pitchFamily="34" charset="0"/>
              </a:rPr>
              <a:t>flexibilidade</a:t>
            </a:r>
            <a:r>
              <a:rPr lang="pt-BR" sz="1600" dirty="0">
                <a:latin typeface="Graphik" panose="020B0503030202060203" pitchFamily="34" charset="0"/>
              </a:rPr>
              <a:t> nos métodos de </a:t>
            </a:r>
            <a:r>
              <a:rPr lang="pt-BR" sz="1600" b="1" dirty="0">
                <a:solidFill>
                  <a:srgbClr val="7900D6"/>
                </a:solidFill>
                <a:latin typeface="Graphik" panose="020B0503030202060203" pitchFamily="34" charset="0"/>
              </a:rPr>
              <a:t>prover credenciais </a:t>
            </a:r>
            <a:r>
              <a:rPr lang="pt-BR" sz="1600" dirty="0">
                <a:latin typeface="Graphik" panose="020B0503030202060203" pitchFamily="34" charset="0"/>
              </a:rPr>
              <a:t>para </a:t>
            </a:r>
            <a:r>
              <a:rPr lang="pt-BR" sz="1600" b="1" dirty="0">
                <a:solidFill>
                  <a:srgbClr val="7900D6"/>
                </a:solidFill>
                <a:latin typeface="Graphik" panose="020B0503030202060203" pitchFamily="34" charset="0"/>
              </a:rPr>
              <a:t>autenticação</a:t>
            </a:r>
            <a:r>
              <a:rPr lang="pt-BR" sz="1600" dirty="0">
                <a:latin typeface="Graphik" panose="020B0503030202060203" pitchFamily="34" charset="0"/>
              </a:rPr>
              <a:t>. Os seguintes métodos são </a:t>
            </a:r>
            <a:r>
              <a:rPr lang="pt-BR" sz="1600" b="1" dirty="0">
                <a:solidFill>
                  <a:srgbClr val="7900D6"/>
                </a:solidFill>
                <a:latin typeface="Graphik" panose="020B0503030202060203" pitchFamily="34" charset="0"/>
              </a:rPr>
              <a:t>suportados</a:t>
            </a:r>
            <a:r>
              <a:rPr lang="pt-BR" sz="1600" dirty="0">
                <a:latin typeface="Graphik" panose="020B0503030202060203" pitchFamily="34" charset="0"/>
              </a:rPr>
              <a:t>:</a:t>
            </a:r>
          </a:p>
          <a:p>
            <a:endParaRPr lang="pt-BR" sz="1600" dirty="0">
              <a:latin typeface="Graphik" panose="020B0503030202060203" pitchFamily="34" charset="0"/>
            </a:endParaRPr>
          </a:p>
          <a:p>
            <a:endParaRPr lang="pt-BR" sz="1600" dirty="0">
              <a:latin typeface="Graphik" panose="020B050303020206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600" dirty="0">
                <a:latin typeface="Graphik" panose="020B0503030202060203" pitchFamily="34" charset="0"/>
              </a:rPr>
              <a:t>Credenciais estáticas*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600" dirty="0">
                <a:latin typeface="Graphik" panose="020B0503030202060203" pitchFamily="34" charset="0"/>
              </a:rPr>
              <a:t>Variáveis de ambiente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600" dirty="0">
                <a:latin typeface="Graphik" panose="020B0503030202060203" pitchFamily="34" charset="0"/>
              </a:rPr>
              <a:t>Credenciais compartilhadas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600" dirty="0">
                <a:latin typeface="Graphik" panose="020B0503030202060203" pitchFamily="34" charset="0"/>
              </a:rPr>
              <a:t>Arquivo de configuração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600" dirty="0">
                <a:latin typeface="Graphik" panose="020B0503030202060203" pitchFamily="34" charset="0"/>
              </a:rPr>
              <a:t>CodeBuild, ECS e EKS roles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600" dirty="0">
                <a:latin typeface="Graphik" panose="020B0503030202060203" pitchFamily="34" charset="0"/>
              </a:rPr>
              <a:t>ECS Instance Metadata Service (IMDS e IMDSv2)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DE4AD-C07B-4976-8F07-909D1B82A756}"/>
              </a:ext>
            </a:extLst>
          </p:cNvPr>
          <p:cNvSpPr txBox="1"/>
          <p:nvPr/>
        </p:nvSpPr>
        <p:spPr>
          <a:xfrm>
            <a:off x="3890430" y="5431120"/>
            <a:ext cx="7862040" cy="4154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latin typeface="Graphik" panose="020B0503030202060203" pitchFamily="34" charset="0"/>
              </a:rPr>
              <a:t>* Não recomendado colocar as credenciais dentro do código, arriscando ter o vazamento das credenciais ou expô-las publicamente.</a:t>
            </a:r>
          </a:p>
        </p:txBody>
      </p:sp>
    </p:spTree>
    <p:extLst>
      <p:ext uri="{BB962C8B-B14F-4D97-AF65-F5344CB8AC3E}">
        <p14:creationId xmlns:p14="http://schemas.microsoft.com/office/powerpoint/2010/main" val="37518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4868320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RESOURCES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EF3328ED-B500-40A9-86BC-7B2B99EF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18465"/>
            <a:ext cx="9691295" cy="356477"/>
          </a:xfrm>
        </p:spPr>
        <p:txBody>
          <a:bodyPr/>
          <a:lstStyle/>
          <a:p>
            <a:r>
              <a:rPr lang="pt-BR" dirty="0"/>
              <a:t>TERRAFORM RESOURCES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Objetos e componentes de infraestrutura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2616101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https://registry.terraform.io/browse/providers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64715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Resource </a:t>
            </a:r>
            <a:r>
              <a:rPr lang="pt-BR" dirty="0">
                <a:latin typeface="Graphik" panose="020B0503030202060203" pitchFamily="34" charset="0"/>
              </a:rPr>
              <a:t>é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bloco</a:t>
            </a:r>
            <a:r>
              <a:rPr lang="pt-BR" dirty="0">
                <a:latin typeface="Graphik" panose="020B0503030202060203" pitchFamily="34" charset="0"/>
              </a:rPr>
              <a:t> que descreve um ou mais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objetos de infraestrutura </a:t>
            </a:r>
            <a:r>
              <a:rPr lang="pt-BR" dirty="0">
                <a:latin typeface="Graphik" panose="020B0503030202060203" pitchFamily="34" charset="0"/>
              </a:rPr>
              <a:t>ou componentes em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alto nível </a:t>
            </a:r>
            <a:r>
              <a:rPr lang="pt-BR" dirty="0">
                <a:latin typeface="Graphik" panose="020B0503030202060203" pitchFamily="34" charset="0"/>
              </a:rPr>
              <a:t>como por exemplo VPC, VNET, EC2, RDS etc.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latin typeface="Graphik" panose="020B0503030202060203" pitchFamily="34" charset="0"/>
              </a:rPr>
              <a:t> usa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API</a:t>
            </a:r>
            <a:r>
              <a:rPr lang="pt-BR" dirty="0">
                <a:latin typeface="Graphik" panose="020B0503030202060203" pitchFamily="34" charset="0"/>
              </a:rPr>
              <a:t> dos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cloud Providers </a:t>
            </a:r>
            <a:r>
              <a:rPr lang="pt-BR" dirty="0">
                <a:latin typeface="Graphik" panose="020B0503030202060203" pitchFamily="34" charset="0"/>
              </a:rPr>
              <a:t>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criar, editar e destruir </a:t>
            </a:r>
            <a:r>
              <a:rPr lang="pt-BR" dirty="0">
                <a:latin typeface="Graphik" panose="020B0503030202060203" pitchFamily="34" charset="0"/>
              </a:rPr>
              <a:t>recursos.</a:t>
            </a: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bloco de recurso </a:t>
            </a:r>
            <a:r>
              <a:rPr lang="pt-BR" dirty="0">
                <a:latin typeface="Graphik" panose="020B0503030202060203" pitchFamily="34" charset="0"/>
              </a:rPr>
              <a:t>declara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um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tipo</a:t>
            </a:r>
            <a:r>
              <a:rPr lang="pt-BR" dirty="0">
                <a:latin typeface="Graphik" panose="020B0503030202060203" pitchFamily="34" charset="0"/>
              </a:rPr>
              <a:t> (“aws_instance”) com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um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nome local</a:t>
            </a:r>
            <a:r>
              <a:rPr lang="pt-BR" dirty="0">
                <a:latin typeface="Graphik" panose="020B0503030202060203" pitchFamily="34" charset="0"/>
              </a:rPr>
              <a:t> (“web”), o nome é usado para referenciar o recurso em qualquer localização dentro do mesmo módulo Terraform.</a:t>
            </a: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tipo</a:t>
            </a:r>
            <a:r>
              <a:rPr lang="pt-BR" dirty="0">
                <a:latin typeface="Graphik" panose="020B0503030202060203" pitchFamily="34" charset="0"/>
              </a:rPr>
              <a:t> e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nome</a:t>
            </a:r>
            <a:r>
              <a:rPr lang="pt-BR" dirty="0">
                <a:latin typeface="Graphik" panose="020B0503030202060203" pitchFamily="34" charset="0"/>
              </a:rPr>
              <a:t> do recurso juntos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funciona como identificador </a:t>
            </a:r>
            <a:r>
              <a:rPr lang="pt-BR" dirty="0">
                <a:latin typeface="Graphik" panose="020B0503030202060203" pitchFamily="34" charset="0"/>
              </a:rPr>
              <a:t>de um dado recurso e deve ser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único dentro</a:t>
            </a:r>
            <a:r>
              <a:rPr lang="pt-BR" dirty="0">
                <a:latin typeface="Graphik" panose="020B0503030202060203" pitchFamily="34" charset="0"/>
              </a:rPr>
              <a:t> de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módulo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8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92436D-9F36-40E4-8B0F-95C5ACAD22CC}"/>
              </a:ext>
            </a:extLst>
          </p:cNvPr>
          <p:cNvSpPr/>
          <p:nvPr/>
        </p:nvSpPr>
        <p:spPr>
          <a:xfrm>
            <a:off x="4113270" y="2867526"/>
            <a:ext cx="7639200" cy="1944619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resource </a:t>
            </a:r>
            <a:r>
              <a:rPr lang="pt-BR" sz="2000" dirty="0">
                <a:solidFill>
                  <a:srgbClr val="7900D6"/>
                </a:solidFill>
                <a:latin typeface="Graphik" panose="020B0503030202060203" pitchFamily="34" charset="0"/>
              </a:rPr>
              <a:t>“aws_instance” “webserver” </a:t>
            </a: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{</a:t>
            </a:r>
          </a:p>
          <a:p>
            <a:pPr lvl="3" algn="just"/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	ami		   = “ami-123456”</a:t>
            </a:r>
          </a:p>
          <a:p>
            <a:pPr lvl="3" algn="just"/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instance_type</a:t>
            </a: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= “t2.micro”</a:t>
            </a:r>
          </a:p>
          <a:p>
            <a:pPr lvl="3" algn="just"/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18465"/>
            <a:ext cx="9691295" cy="356477"/>
          </a:xfrm>
        </p:spPr>
        <p:txBody>
          <a:bodyPr/>
          <a:lstStyle/>
          <a:p>
            <a:r>
              <a:rPr lang="pt-BR" dirty="0"/>
              <a:t>TERRAFORM RESOURCE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Provi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sionamento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de recursos dentro do 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Provider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selecionado para hospedar a infraestrutura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8D39FD4-F0BD-4F88-A8F7-C4F71F074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7185" y="3368401"/>
            <a:ext cx="2034737" cy="1038825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2616101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5"/>
              </a:rPr>
              <a:t>https://registry.terraform.io/browse/providers</a:t>
            </a:r>
            <a:endParaRPr lang="pt-BR" sz="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9B199A-C142-4DE7-95CE-D4723F7C9658}"/>
              </a:ext>
            </a:extLst>
          </p:cNvPr>
          <p:cNvCxnSpPr/>
          <p:nvPr/>
        </p:nvCxnSpPr>
        <p:spPr>
          <a:xfrm>
            <a:off x="3685310" y="2068946"/>
            <a:ext cx="0" cy="3777672"/>
          </a:xfrm>
          <a:prstGeom prst="line">
            <a:avLst/>
          </a:prstGeom>
          <a:ln w="76200">
            <a:solidFill>
              <a:srgbClr val="790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C6CDC4-6D95-40CD-9574-8DFDD4ACA9E4}"/>
              </a:ext>
            </a:extLst>
          </p:cNvPr>
          <p:cNvSpPr txBox="1"/>
          <p:nvPr/>
        </p:nvSpPr>
        <p:spPr>
          <a:xfrm>
            <a:off x="5674410" y="2414205"/>
            <a:ext cx="944169" cy="23083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1200" dirty="0">
                <a:solidFill>
                  <a:srgbClr val="7900D6"/>
                </a:solidFill>
                <a:latin typeface="Graphik" panose="020B0503030202060203" pitchFamily="34" charset="0"/>
              </a:rPr>
              <a:t>componente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0AD58-31EF-4493-BDD0-326C166159A6}"/>
              </a:ext>
            </a:extLst>
          </p:cNvPr>
          <p:cNvGrpSpPr/>
          <p:nvPr/>
        </p:nvGrpSpPr>
        <p:grpSpPr>
          <a:xfrm>
            <a:off x="7367202" y="2412513"/>
            <a:ext cx="300626" cy="617317"/>
            <a:chOff x="7649983" y="2412513"/>
            <a:chExt cx="300626" cy="617317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F1CFA925-C21F-4406-9FFC-25DE726288CF}"/>
                </a:ext>
              </a:extLst>
            </p:cNvPr>
            <p:cNvSpPr/>
            <p:nvPr/>
          </p:nvSpPr>
          <p:spPr>
            <a:xfrm>
              <a:off x="7649983" y="2669830"/>
              <a:ext cx="267826" cy="360000"/>
            </a:xfrm>
            <a:prstGeom prst="downArrow">
              <a:avLst/>
            </a:prstGeom>
            <a:solidFill>
              <a:srgbClr val="7900D6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D2E792-047E-4019-B875-4CE323D7C869}"/>
                </a:ext>
              </a:extLst>
            </p:cNvPr>
            <p:cNvSpPr txBox="1"/>
            <p:nvPr/>
          </p:nvSpPr>
          <p:spPr>
            <a:xfrm>
              <a:off x="7660465" y="2412513"/>
              <a:ext cx="290144" cy="230832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200" dirty="0">
                  <a:solidFill>
                    <a:srgbClr val="7900D6"/>
                  </a:solidFill>
                  <a:latin typeface="Graphik" panose="020B0503030202060203" pitchFamily="34" charset="0"/>
                </a:rPr>
                <a:t>tipo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FCE98-83F0-49C9-8941-65945005CD2B}"/>
              </a:ext>
            </a:extLst>
          </p:cNvPr>
          <p:cNvGrpSpPr/>
          <p:nvPr/>
        </p:nvGrpSpPr>
        <p:grpSpPr>
          <a:xfrm>
            <a:off x="8747472" y="2412513"/>
            <a:ext cx="421590" cy="617317"/>
            <a:chOff x="9194305" y="2412513"/>
            <a:chExt cx="421590" cy="617317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97180EF-730A-4287-AAC9-2A2781DA33E6}"/>
                </a:ext>
              </a:extLst>
            </p:cNvPr>
            <p:cNvSpPr/>
            <p:nvPr/>
          </p:nvSpPr>
          <p:spPr>
            <a:xfrm>
              <a:off x="9251951" y="2669830"/>
              <a:ext cx="267826" cy="360000"/>
            </a:xfrm>
            <a:prstGeom prst="downArrow">
              <a:avLst/>
            </a:prstGeom>
            <a:solidFill>
              <a:srgbClr val="7900D6"/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2100F3-CF6E-4B48-AF65-50F814F291A4}"/>
                </a:ext>
              </a:extLst>
            </p:cNvPr>
            <p:cNvSpPr txBox="1"/>
            <p:nvPr/>
          </p:nvSpPr>
          <p:spPr>
            <a:xfrm>
              <a:off x="9194305" y="2412513"/>
              <a:ext cx="421590" cy="230832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200" dirty="0">
                  <a:solidFill>
                    <a:srgbClr val="7900D6"/>
                  </a:solidFill>
                  <a:latin typeface="Graphik" panose="020B0503030202060203" pitchFamily="34" charset="0"/>
                </a:rPr>
                <a:t>nome</a:t>
              </a:r>
            </a:p>
          </p:txBody>
        </p:sp>
      </p:grp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041B818-EE5D-414F-88AA-6F84A3919ADB}"/>
              </a:ext>
            </a:extLst>
          </p:cNvPr>
          <p:cNvSpPr/>
          <p:nvPr/>
        </p:nvSpPr>
        <p:spPr>
          <a:xfrm>
            <a:off x="5929286" y="2687526"/>
            <a:ext cx="267826" cy="360000"/>
          </a:xfrm>
          <a:prstGeom prst="downArrow">
            <a:avLst/>
          </a:prstGeom>
          <a:solidFill>
            <a:srgbClr val="7900D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2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6218049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DATA SOURCES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FDDD7B51-730B-4C64-8CBB-67D54A0AE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1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SOURCES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Os dados são acessad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os via um tipo especial de recurso chamado Data Sources, declarado usando um bloco denominado Data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16375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https://www.terraform.io/docs/language/data-sources/index.html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59585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Data Sources </a:t>
            </a:r>
            <a:r>
              <a:rPr lang="pt-BR" dirty="0">
                <a:latin typeface="Graphik" panose="020B0503030202060203" pitchFamily="34" charset="0"/>
              </a:rPr>
              <a:t>permite um dado ser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buscado ou computado </a:t>
            </a:r>
            <a:r>
              <a:rPr lang="pt-BR" dirty="0">
                <a:latin typeface="Graphik" panose="020B0503030202060203" pitchFamily="34" charset="0"/>
              </a:rPr>
              <a:t>para uso em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qualquer referência </a:t>
            </a:r>
            <a:r>
              <a:rPr lang="pt-BR" dirty="0">
                <a:latin typeface="Graphik" panose="020B0503030202060203" pitchFamily="34" charset="0"/>
              </a:rPr>
              <a:t>dentro das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 do Terraform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O bloco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Data </a:t>
            </a:r>
            <a:r>
              <a:rPr lang="pt-BR" dirty="0">
                <a:latin typeface="Graphik" panose="020B0503030202060203" pitchFamily="34" charset="0"/>
              </a:rPr>
              <a:t>requisita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que o Terraform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leia de uma origem</a:t>
            </a:r>
            <a:r>
              <a:rPr lang="pt-BR" dirty="0">
                <a:latin typeface="Graphik" panose="020B0503030202060203" pitchFamily="34" charset="0"/>
              </a:rPr>
              <a:t> específica e referencie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resultado</a:t>
            </a:r>
            <a:r>
              <a:rPr lang="pt-BR" dirty="0">
                <a:latin typeface="Graphik" panose="020B0503030202060203" pitchFamily="34" charset="0"/>
              </a:rPr>
              <a:t> para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nome local</a:t>
            </a:r>
            <a:r>
              <a:rPr lang="pt-BR" dirty="0">
                <a:latin typeface="Graphik" panose="020B0503030202060203" pitchFamily="34" charset="0"/>
              </a:rPr>
              <a:t>. Ex.: AWS AMI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Graphik" panose="020B0503030202060203" pitchFamily="34" charset="0"/>
              </a:rPr>
              <a:t>Diferença entre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Resource </a:t>
            </a:r>
            <a:r>
              <a:rPr lang="pt-BR" dirty="0">
                <a:latin typeface="Graphik" panose="020B0503030202060203" pitchFamily="34" charset="0"/>
              </a:rPr>
              <a:t>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Data Sources</a:t>
            </a:r>
            <a:r>
              <a:rPr lang="pt-BR" dirty="0">
                <a:latin typeface="Graphik" panose="020B0503030202060203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Resource: </a:t>
            </a:r>
            <a:r>
              <a:rPr lang="pt-BR" dirty="0">
                <a:latin typeface="Graphik" panose="020B0503030202060203" pitchFamily="34" charset="0"/>
              </a:rPr>
              <a:t>é um recurso gerenciado, ou seja, pode criar, atualizar e deletar objetos de uma infraestrutura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Data Sources: </a:t>
            </a:r>
            <a:r>
              <a:rPr lang="pt-BR" dirty="0">
                <a:latin typeface="Graphik" panose="020B0503030202060203" pitchFamily="34" charset="0"/>
              </a:rPr>
              <a:t>somente pode ler objetos de acordo com queries definidas dentro de um provider</a:t>
            </a:r>
          </a:p>
        </p:txBody>
      </p:sp>
    </p:spTree>
    <p:extLst>
      <p:ext uri="{BB962C8B-B14F-4D97-AF65-F5344CB8AC3E}">
        <p14:creationId xmlns:p14="http://schemas.microsoft.com/office/powerpoint/2010/main" val="247575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SOURCES (AWS)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É possível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, através de filtros, realizar a leitura de recursos de um determinado 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Provider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16375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https://www.terraform.io/docs/language/data-sources/index.html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Data Sources:</a:t>
            </a:r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462E2-C687-46F0-A9EF-F7A8651C04B3}"/>
              </a:ext>
            </a:extLst>
          </p:cNvPr>
          <p:cNvSpPr/>
          <p:nvPr/>
        </p:nvSpPr>
        <p:spPr>
          <a:xfrm>
            <a:off x="881442" y="1986525"/>
            <a:ext cx="10391775" cy="4183797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data "</a:t>
            </a:r>
            <a:r>
              <a:rPr lang="en-US" dirty="0" err="1">
                <a:solidFill>
                  <a:schemeClr val="tx1"/>
                </a:solidFill>
                <a:latin typeface="Graphik" panose="020B0503030202060203" pitchFamily="34" charset="0"/>
              </a:rPr>
              <a:t>aws_ami</a:t>
            </a:r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" “</a:t>
            </a:r>
            <a:r>
              <a:rPr lang="en-US" dirty="0" err="1">
                <a:solidFill>
                  <a:schemeClr val="tx1"/>
                </a:solidFill>
                <a:latin typeface="Graphik" panose="020B0503030202060203" pitchFamily="34" charset="0"/>
              </a:rPr>
              <a:t>exemplo</a:t>
            </a:r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" {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   </a:t>
            </a:r>
            <a:r>
              <a:rPr lang="en-US" dirty="0" err="1">
                <a:solidFill>
                  <a:schemeClr val="tx1"/>
                </a:solidFill>
                <a:latin typeface="Graphik" panose="020B0503030202060203" pitchFamily="34" charset="0"/>
              </a:rPr>
              <a:t>most_recent</a:t>
            </a:r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= true</a:t>
            </a:r>
          </a:p>
          <a:p>
            <a:pPr lvl="7" algn="just"/>
            <a:endParaRPr lang="en-US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   owners = [“Amazon"]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   filter {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	 name   = "state"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	 values = ["available"]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  }</a:t>
            </a:r>
          </a:p>
          <a:p>
            <a:pPr lvl="7" algn="just"/>
            <a:endParaRPr lang="en-US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   filter {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	name   = "</a:t>
            </a:r>
            <a:r>
              <a:rPr lang="en-US" dirty="0" err="1">
                <a:solidFill>
                  <a:schemeClr val="tx1"/>
                </a:solidFill>
                <a:latin typeface="Graphik" panose="020B0503030202060203" pitchFamily="34" charset="0"/>
              </a:rPr>
              <a:t>tag:Component</a:t>
            </a:r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"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	values = ["web"]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      }</a:t>
            </a:r>
          </a:p>
          <a:p>
            <a:pPr lvl="7" algn="just"/>
            <a:r>
              <a:rPr lang="en-US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BEEDC17-3698-4752-BE43-578B8948C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15061" y="5702027"/>
            <a:ext cx="667290" cy="340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1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186292-4FA5-4319-BDC2-7CAEF53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17B67-54C7-4EBE-A820-9C236052B137}"/>
              </a:ext>
            </a:extLst>
          </p:cNvPr>
          <p:cNvGrpSpPr/>
          <p:nvPr/>
        </p:nvGrpSpPr>
        <p:grpSpPr>
          <a:xfrm>
            <a:off x="1776872" y="1310445"/>
            <a:ext cx="8638255" cy="4237110"/>
            <a:chOff x="1768807" y="1537986"/>
            <a:chExt cx="8638255" cy="42371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769D60-1E35-4543-9ABB-571687B29CCF}"/>
                </a:ext>
              </a:extLst>
            </p:cNvPr>
            <p:cNvGrpSpPr/>
            <p:nvPr/>
          </p:nvGrpSpPr>
          <p:grpSpPr>
            <a:xfrm>
              <a:off x="5092355" y="1573459"/>
              <a:ext cx="2138147" cy="4201637"/>
              <a:chOff x="5184261" y="1279545"/>
              <a:chExt cx="2138147" cy="4201637"/>
            </a:xfrm>
          </p:grpSpPr>
          <p:grpSp>
            <p:nvGrpSpPr>
              <p:cNvPr id="24" name="Group 140">
                <a:extLst>
                  <a:ext uri="{FF2B5EF4-FFF2-40B4-BE49-F238E27FC236}">
                    <a16:creationId xmlns:a16="http://schemas.microsoft.com/office/drawing/2014/main" id="{36422181-EA93-48D4-9C0B-A68987F681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1279545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26" name="Freeform 141">
                  <a:extLst>
                    <a:ext uri="{FF2B5EF4-FFF2-40B4-BE49-F238E27FC236}">
                      <a16:creationId xmlns:a16="http://schemas.microsoft.com/office/drawing/2014/main" id="{6C8D0DB3-56F6-4B8C-B316-B153F18FFA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27" name="Freeform 142">
                  <a:extLst>
                    <a:ext uri="{FF2B5EF4-FFF2-40B4-BE49-F238E27FC236}">
                      <a16:creationId xmlns:a16="http://schemas.microsoft.com/office/drawing/2014/main" id="{21F6E1EE-20FC-49A2-BBFC-A130923A44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28" name="Freeform 143">
                  <a:extLst>
                    <a:ext uri="{FF2B5EF4-FFF2-40B4-BE49-F238E27FC236}">
                      <a16:creationId xmlns:a16="http://schemas.microsoft.com/office/drawing/2014/main" id="{7C4F9046-2B95-4B48-8580-73AD16E9BA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29" name="Group 140">
                <a:extLst>
                  <a:ext uri="{FF2B5EF4-FFF2-40B4-BE49-F238E27FC236}">
                    <a16:creationId xmlns:a16="http://schemas.microsoft.com/office/drawing/2014/main" id="{913DDC5E-1CC1-410B-AD0B-81FA698D1EF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1913308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30" name="Freeform 141">
                  <a:extLst>
                    <a:ext uri="{FF2B5EF4-FFF2-40B4-BE49-F238E27FC236}">
                      <a16:creationId xmlns:a16="http://schemas.microsoft.com/office/drawing/2014/main" id="{C8A1EA9C-95F0-4B52-9C54-7F78521ACB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31" name="Freeform 142">
                  <a:extLst>
                    <a:ext uri="{FF2B5EF4-FFF2-40B4-BE49-F238E27FC236}">
                      <a16:creationId xmlns:a16="http://schemas.microsoft.com/office/drawing/2014/main" id="{C802D0B9-7B87-4A29-82C2-88CEC6D91A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32" name="Freeform 143">
                  <a:extLst>
                    <a:ext uri="{FF2B5EF4-FFF2-40B4-BE49-F238E27FC236}">
                      <a16:creationId xmlns:a16="http://schemas.microsoft.com/office/drawing/2014/main" id="{E06DFCEE-50DC-4EAD-8197-772626AA6B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33" name="Group 140">
                <a:extLst>
                  <a:ext uri="{FF2B5EF4-FFF2-40B4-BE49-F238E27FC236}">
                    <a16:creationId xmlns:a16="http://schemas.microsoft.com/office/drawing/2014/main" id="{C1A18A13-0B50-44E8-874B-59EE49B0AB8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2547071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34" name="Freeform 141">
                  <a:extLst>
                    <a:ext uri="{FF2B5EF4-FFF2-40B4-BE49-F238E27FC236}">
                      <a16:creationId xmlns:a16="http://schemas.microsoft.com/office/drawing/2014/main" id="{E932E2F0-BB65-4274-B955-661A36989C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35" name="Freeform 142">
                  <a:extLst>
                    <a:ext uri="{FF2B5EF4-FFF2-40B4-BE49-F238E27FC236}">
                      <a16:creationId xmlns:a16="http://schemas.microsoft.com/office/drawing/2014/main" id="{02772B3E-FF52-4F4F-AE6D-49D8E7B321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36" name="Freeform 143">
                  <a:extLst>
                    <a:ext uri="{FF2B5EF4-FFF2-40B4-BE49-F238E27FC236}">
                      <a16:creationId xmlns:a16="http://schemas.microsoft.com/office/drawing/2014/main" id="{2D74EA30-2A84-4910-86E6-4B864934E7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37" name="Group 140">
                <a:extLst>
                  <a:ext uri="{FF2B5EF4-FFF2-40B4-BE49-F238E27FC236}">
                    <a16:creationId xmlns:a16="http://schemas.microsoft.com/office/drawing/2014/main" id="{3739A445-9767-4F81-B883-627A3239A01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3180834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38" name="Freeform 141">
                  <a:extLst>
                    <a:ext uri="{FF2B5EF4-FFF2-40B4-BE49-F238E27FC236}">
                      <a16:creationId xmlns:a16="http://schemas.microsoft.com/office/drawing/2014/main" id="{B3788573-F207-432B-AC84-E127A5050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39" name="Freeform 142">
                  <a:extLst>
                    <a:ext uri="{FF2B5EF4-FFF2-40B4-BE49-F238E27FC236}">
                      <a16:creationId xmlns:a16="http://schemas.microsoft.com/office/drawing/2014/main" id="{9FD44862-3FF6-4C3A-9CE5-D8D4B55D76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40" name="Freeform 143">
                  <a:extLst>
                    <a:ext uri="{FF2B5EF4-FFF2-40B4-BE49-F238E27FC236}">
                      <a16:creationId xmlns:a16="http://schemas.microsoft.com/office/drawing/2014/main" id="{4139A795-2D23-41BD-B471-707731ADF6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56" name="Group 140">
                <a:extLst>
                  <a:ext uri="{FF2B5EF4-FFF2-40B4-BE49-F238E27FC236}">
                    <a16:creationId xmlns:a16="http://schemas.microsoft.com/office/drawing/2014/main" id="{64413BF0-7F8C-45AB-BB6F-FB09A3366D9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3814597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57" name="Freeform 141">
                  <a:extLst>
                    <a:ext uri="{FF2B5EF4-FFF2-40B4-BE49-F238E27FC236}">
                      <a16:creationId xmlns:a16="http://schemas.microsoft.com/office/drawing/2014/main" id="{ECBC5ED6-EAE5-4408-9437-90A64C1B86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58" name="Freeform 142">
                  <a:extLst>
                    <a:ext uri="{FF2B5EF4-FFF2-40B4-BE49-F238E27FC236}">
                      <a16:creationId xmlns:a16="http://schemas.microsoft.com/office/drawing/2014/main" id="{77FC998E-2F0B-40EE-BCCE-4C809AAAAE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59" name="Freeform 143">
                  <a:extLst>
                    <a:ext uri="{FF2B5EF4-FFF2-40B4-BE49-F238E27FC236}">
                      <a16:creationId xmlns:a16="http://schemas.microsoft.com/office/drawing/2014/main" id="{68430FC0-C1BF-4515-A6B8-35F1EEAC4A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60" name="Group 140">
                <a:extLst>
                  <a:ext uri="{FF2B5EF4-FFF2-40B4-BE49-F238E27FC236}">
                    <a16:creationId xmlns:a16="http://schemas.microsoft.com/office/drawing/2014/main" id="{6DBD63F4-1CB7-45A0-A4D6-9A53AD48D99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4448360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61" name="Freeform 141">
                  <a:extLst>
                    <a:ext uri="{FF2B5EF4-FFF2-40B4-BE49-F238E27FC236}">
                      <a16:creationId xmlns:a16="http://schemas.microsoft.com/office/drawing/2014/main" id="{CA21D772-A018-4B0D-A7D8-23587B92F2D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62" name="Freeform 142">
                  <a:extLst>
                    <a:ext uri="{FF2B5EF4-FFF2-40B4-BE49-F238E27FC236}">
                      <a16:creationId xmlns:a16="http://schemas.microsoft.com/office/drawing/2014/main" id="{0AEAF2CC-F03F-41B3-9486-2F047C1223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63" name="Freeform 143">
                  <a:extLst>
                    <a:ext uri="{FF2B5EF4-FFF2-40B4-BE49-F238E27FC236}">
                      <a16:creationId xmlns:a16="http://schemas.microsoft.com/office/drawing/2014/main" id="{A3E90C99-E561-4875-94A9-A4BDD70013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64" name="Group 140">
                <a:extLst>
                  <a:ext uri="{FF2B5EF4-FFF2-40B4-BE49-F238E27FC236}">
                    <a16:creationId xmlns:a16="http://schemas.microsoft.com/office/drawing/2014/main" id="{4822B5C7-BCDF-49CD-BFE1-FAF63818F6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184261" y="5082122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65" name="Freeform 141">
                  <a:extLst>
                    <a:ext uri="{FF2B5EF4-FFF2-40B4-BE49-F238E27FC236}">
                      <a16:creationId xmlns:a16="http://schemas.microsoft.com/office/drawing/2014/main" id="{7BEADCBA-BC30-4DCE-8A1D-7478641474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66" name="Freeform 142">
                  <a:extLst>
                    <a:ext uri="{FF2B5EF4-FFF2-40B4-BE49-F238E27FC236}">
                      <a16:creationId xmlns:a16="http://schemas.microsoft.com/office/drawing/2014/main" id="{55F03AAE-664E-44AA-BDF4-FA4BFCDEDC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67" name="Freeform 143">
                  <a:extLst>
                    <a:ext uri="{FF2B5EF4-FFF2-40B4-BE49-F238E27FC236}">
                      <a16:creationId xmlns:a16="http://schemas.microsoft.com/office/drawing/2014/main" id="{FD2CB144-468D-4B3A-B112-9658841F331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879D8D5-7685-4B24-A98D-441A68F17BDB}"/>
                  </a:ext>
                </a:extLst>
              </p:cNvPr>
              <p:cNvSpPr txBox="1"/>
              <p:nvPr/>
            </p:nvSpPr>
            <p:spPr>
              <a:xfrm>
                <a:off x="5694334" y="1343189"/>
                <a:ext cx="533800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3" action="ppaction://hlinksldjump"/>
                  </a:rPr>
                  <a:t>PLAN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85F8335-E3F5-489F-B1AD-07EA39EBD058}"/>
                  </a:ext>
                </a:extLst>
              </p:cNvPr>
              <p:cNvSpPr txBox="1"/>
              <p:nvPr/>
            </p:nvSpPr>
            <p:spPr>
              <a:xfrm>
                <a:off x="5694334" y="1984123"/>
                <a:ext cx="64357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4" action="ppaction://hlinksldjump"/>
                  </a:rPr>
                  <a:t>APPLY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6A56257-0CD9-487C-9FF3-734F3CC6D050}"/>
                  </a:ext>
                </a:extLst>
              </p:cNvPr>
              <p:cNvSpPr txBox="1"/>
              <p:nvPr/>
            </p:nvSpPr>
            <p:spPr>
              <a:xfrm>
                <a:off x="5694334" y="2625057"/>
                <a:ext cx="937757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5" action="ppaction://hlinksldjump"/>
                  </a:rPr>
                  <a:t>DESTROY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A84FDB2-597C-4AEB-81D9-BF5401AD33FC}"/>
                  </a:ext>
                </a:extLst>
              </p:cNvPr>
              <p:cNvSpPr txBox="1"/>
              <p:nvPr/>
            </p:nvSpPr>
            <p:spPr>
              <a:xfrm>
                <a:off x="5694334" y="3265991"/>
                <a:ext cx="1118832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6" action="ppaction://hlinksldjump"/>
                  </a:rPr>
                  <a:t>STATE FILE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F1C822-6AAD-41F9-98BA-11A614CC792C}"/>
                  </a:ext>
                </a:extLst>
              </p:cNvPr>
              <p:cNvSpPr txBox="1"/>
              <p:nvPr/>
            </p:nvSpPr>
            <p:spPr>
              <a:xfrm>
                <a:off x="5694334" y="3906925"/>
                <a:ext cx="162807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7" action="ppaction://hlinksldjump"/>
                  </a:rPr>
                  <a:t>FMT E VALIDATE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1CDEFA-DD57-47AB-8C2B-B628B2CAE874}"/>
                  </a:ext>
                </a:extLst>
              </p:cNvPr>
              <p:cNvSpPr txBox="1"/>
              <p:nvPr/>
            </p:nvSpPr>
            <p:spPr>
              <a:xfrm>
                <a:off x="5694334" y="4547859"/>
                <a:ext cx="727763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8" action="ppaction://hlinksldjump"/>
                  </a:rPr>
                  <a:t>GRAPH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4D36F40-B060-4614-BF91-04641DF2D3B2}"/>
                  </a:ext>
                </a:extLst>
              </p:cNvPr>
              <p:cNvSpPr txBox="1"/>
              <p:nvPr/>
            </p:nvSpPr>
            <p:spPr>
              <a:xfrm>
                <a:off x="5694334" y="5188794"/>
                <a:ext cx="841577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9" action="ppaction://hlinksldjump"/>
                  </a:rPr>
                  <a:t>OUTPUT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0B367D-709D-498D-A61B-3E98972BF4B9}"/>
                </a:ext>
              </a:extLst>
            </p:cNvPr>
            <p:cNvGrpSpPr/>
            <p:nvPr/>
          </p:nvGrpSpPr>
          <p:grpSpPr>
            <a:xfrm>
              <a:off x="1768807" y="1537986"/>
              <a:ext cx="2068633" cy="4210228"/>
              <a:chOff x="1768807" y="1244072"/>
              <a:chExt cx="2068633" cy="4210228"/>
            </a:xfrm>
          </p:grpSpPr>
          <p:grpSp>
            <p:nvGrpSpPr>
              <p:cNvPr id="11" name="Group 140">
                <a:extLst>
                  <a:ext uri="{FF2B5EF4-FFF2-40B4-BE49-F238E27FC236}">
                    <a16:creationId xmlns:a16="http://schemas.microsoft.com/office/drawing/2014/main" id="{D8B025A1-28BC-45A5-9364-67467732A29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1244072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2" name="Freeform 141">
                  <a:extLst>
                    <a:ext uri="{FF2B5EF4-FFF2-40B4-BE49-F238E27FC236}">
                      <a16:creationId xmlns:a16="http://schemas.microsoft.com/office/drawing/2014/main" id="{E613108E-EC0E-4123-83FC-9D39F2C27C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4" name="Freeform 142">
                  <a:extLst>
                    <a:ext uri="{FF2B5EF4-FFF2-40B4-BE49-F238E27FC236}">
                      <a16:creationId xmlns:a16="http://schemas.microsoft.com/office/drawing/2014/main" id="{592267CC-4AD4-4A6E-A0FE-47C526C2B7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5" name="Freeform 143">
                  <a:extLst>
                    <a:ext uri="{FF2B5EF4-FFF2-40B4-BE49-F238E27FC236}">
                      <a16:creationId xmlns:a16="http://schemas.microsoft.com/office/drawing/2014/main" id="{90B7D97B-04AD-4B84-BA83-A6F5D650E4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16" name="Group 140">
                <a:extLst>
                  <a:ext uri="{FF2B5EF4-FFF2-40B4-BE49-F238E27FC236}">
                    <a16:creationId xmlns:a16="http://schemas.microsoft.com/office/drawing/2014/main" id="{CCED28F6-1571-4E3A-930C-78DBDE46A2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1877330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7" name="Freeform 141">
                  <a:extLst>
                    <a:ext uri="{FF2B5EF4-FFF2-40B4-BE49-F238E27FC236}">
                      <a16:creationId xmlns:a16="http://schemas.microsoft.com/office/drawing/2014/main" id="{0D18ED92-74F3-44F5-9932-9E92B0108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8" name="Freeform 142">
                  <a:extLst>
                    <a:ext uri="{FF2B5EF4-FFF2-40B4-BE49-F238E27FC236}">
                      <a16:creationId xmlns:a16="http://schemas.microsoft.com/office/drawing/2014/main" id="{68FF8193-1588-4C94-8252-C5AAA07E2D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9" name="Freeform 143">
                  <a:extLst>
                    <a:ext uri="{FF2B5EF4-FFF2-40B4-BE49-F238E27FC236}">
                      <a16:creationId xmlns:a16="http://schemas.microsoft.com/office/drawing/2014/main" id="{DD52102E-DE5A-4401-B372-34E9BBF1C5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20" name="Group 140">
                <a:extLst>
                  <a:ext uri="{FF2B5EF4-FFF2-40B4-BE49-F238E27FC236}">
                    <a16:creationId xmlns:a16="http://schemas.microsoft.com/office/drawing/2014/main" id="{952C46B4-1F19-46D8-AEE3-E1304E067CA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2510588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21" name="Freeform 141">
                  <a:extLst>
                    <a:ext uri="{FF2B5EF4-FFF2-40B4-BE49-F238E27FC236}">
                      <a16:creationId xmlns:a16="http://schemas.microsoft.com/office/drawing/2014/main" id="{16036724-81E9-4F07-8F7D-3A2D3E7253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22" name="Freeform 142">
                  <a:extLst>
                    <a:ext uri="{FF2B5EF4-FFF2-40B4-BE49-F238E27FC236}">
                      <a16:creationId xmlns:a16="http://schemas.microsoft.com/office/drawing/2014/main" id="{C0576016-7C29-4681-AAA0-09B50494FA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23" name="Freeform 143">
                  <a:extLst>
                    <a:ext uri="{FF2B5EF4-FFF2-40B4-BE49-F238E27FC236}">
                      <a16:creationId xmlns:a16="http://schemas.microsoft.com/office/drawing/2014/main" id="{996CDB81-6316-487C-B28A-33EFEBF31E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41" name="Group 140">
                <a:extLst>
                  <a:ext uri="{FF2B5EF4-FFF2-40B4-BE49-F238E27FC236}">
                    <a16:creationId xmlns:a16="http://schemas.microsoft.com/office/drawing/2014/main" id="{99333709-EEF3-4657-AFA3-C382437340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3143846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42" name="Freeform 141">
                  <a:extLst>
                    <a:ext uri="{FF2B5EF4-FFF2-40B4-BE49-F238E27FC236}">
                      <a16:creationId xmlns:a16="http://schemas.microsoft.com/office/drawing/2014/main" id="{A4A08969-A086-4346-9C3D-41AF0E6F52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43" name="Freeform 142">
                  <a:extLst>
                    <a:ext uri="{FF2B5EF4-FFF2-40B4-BE49-F238E27FC236}">
                      <a16:creationId xmlns:a16="http://schemas.microsoft.com/office/drawing/2014/main" id="{2DB0A151-972F-4E99-80FA-6FBE9FFD24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44" name="Freeform 143">
                  <a:extLst>
                    <a:ext uri="{FF2B5EF4-FFF2-40B4-BE49-F238E27FC236}">
                      <a16:creationId xmlns:a16="http://schemas.microsoft.com/office/drawing/2014/main" id="{EA8B9629-6B62-4595-AE0F-BFF9DFBD89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52" name="Group 140">
                <a:extLst>
                  <a:ext uri="{FF2B5EF4-FFF2-40B4-BE49-F238E27FC236}">
                    <a16:creationId xmlns:a16="http://schemas.microsoft.com/office/drawing/2014/main" id="{995D872E-FB75-4CE6-A24D-D89E2986AD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3777104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53" name="Freeform 141">
                  <a:extLst>
                    <a:ext uri="{FF2B5EF4-FFF2-40B4-BE49-F238E27FC236}">
                      <a16:creationId xmlns:a16="http://schemas.microsoft.com/office/drawing/2014/main" id="{4956A0A2-A001-4887-AF41-B628AAE649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54" name="Freeform 142">
                  <a:extLst>
                    <a:ext uri="{FF2B5EF4-FFF2-40B4-BE49-F238E27FC236}">
                      <a16:creationId xmlns:a16="http://schemas.microsoft.com/office/drawing/2014/main" id="{72F88DC7-FA6F-4F7E-A242-D7BF706E8E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55" name="Freeform 143">
                  <a:extLst>
                    <a:ext uri="{FF2B5EF4-FFF2-40B4-BE49-F238E27FC236}">
                      <a16:creationId xmlns:a16="http://schemas.microsoft.com/office/drawing/2014/main" id="{8A85B1F0-FAFC-4289-83C1-3FC5B27ED8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76" name="Group 140">
                <a:extLst>
                  <a:ext uri="{FF2B5EF4-FFF2-40B4-BE49-F238E27FC236}">
                    <a16:creationId xmlns:a16="http://schemas.microsoft.com/office/drawing/2014/main" id="{C727EFE3-3C2C-418D-B610-D0F0EC20753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5043619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77" name="Freeform 141">
                  <a:extLst>
                    <a:ext uri="{FF2B5EF4-FFF2-40B4-BE49-F238E27FC236}">
                      <a16:creationId xmlns:a16="http://schemas.microsoft.com/office/drawing/2014/main" id="{47FF97A4-5B9B-4375-B5BF-6445CC8AA1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78" name="Freeform 142">
                  <a:extLst>
                    <a:ext uri="{FF2B5EF4-FFF2-40B4-BE49-F238E27FC236}">
                      <a16:creationId xmlns:a16="http://schemas.microsoft.com/office/drawing/2014/main" id="{D7DD72C5-D32F-478E-A3AA-FA723ABC891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79" name="Freeform 143">
                  <a:extLst>
                    <a:ext uri="{FF2B5EF4-FFF2-40B4-BE49-F238E27FC236}">
                      <a16:creationId xmlns:a16="http://schemas.microsoft.com/office/drawing/2014/main" id="{E3573DE6-E442-4EF6-88CA-6B81A5DA60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E53D1E-5BFE-47DC-9C72-0AF6841FC4DD}"/>
                  </a:ext>
                </a:extLst>
              </p:cNvPr>
              <p:cNvSpPr txBox="1"/>
              <p:nvPr/>
            </p:nvSpPr>
            <p:spPr>
              <a:xfrm>
                <a:off x="2265086" y="1282510"/>
                <a:ext cx="1214563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0" action="ppaction://hlinksldjump"/>
                  </a:rPr>
                  <a:t>CONCEITOS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49EB5BF-1A7D-4ECD-B916-998363C70BFE}"/>
                  </a:ext>
                </a:extLst>
              </p:cNvPr>
              <p:cNvSpPr txBox="1"/>
              <p:nvPr/>
            </p:nvSpPr>
            <p:spPr>
              <a:xfrm>
                <a:off x="2265086" y="1929077"/>
                <a:ext cx="114454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1" action="ppaction://hlinksldjump"/>
                  </a:rPr>
                  <a:t>PROVIDERS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A40C4A8-815D-4443-B36B-08EE1D409321}"/>
                  </a:ext>
                </a:extLst>
              </p:cNvPr>
              <p:cNvSpPr txBox="1"/>
              <p:nvPr/>
            </p:nvSpPr>
            <p:spPr>
              <a:xfrm>
                <a:off x="2265086" y="2575644"/>
                <a:ext cx="122950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2" action="ppaction://hlinksldjump"/>
                  </a:rPr>
                  <a:t>RESOURCES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BC1160-4953-47DB-AF54-B16F959AB6FB}"/>
                  </a:ext>
                </a:extLst>
              </p:cNvPr>
              <p:cNvSpPr txBox="1"/>
              <p:nvPr/>
            </p:nvSpPr>
            <p:spPr>
              <a:xfrm>
                <a:off x="2265086" y="3222211"/>
                <a:ext cx="157235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3" action="ppaction://hlinksldjump"/>
                  </a:rPr>
                  <a:t>DATA SOURCES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C7DA99C-E44E-4B8E-93C0-3C53463F18AD}"/>
                  </a:ext>
                </a:extLst>
              </p:cNvPr>
              <p:cNvSpPr txBox="1"/>
              <p:nvPr/>
            </p:nvSpPr>
            <p:spPr>
              <a:xfrm>
                <a:off x="2265086" y="3868778"/>
                <a:ext cx="1013098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4" action="ppaction://hlinksldjump"/>
                  </a:rPr>
                  <a:t>MODULES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DC57702-C133-4BCB-9DD3-9094F23CBAEA}"/>
                  </a:ext>
                </a:extLst>
              </p:cNvPr>
              <p:cNvSpPr txBox="1"/>
              <p:nvPr/>
            </p:nvSpPr>
            <p:spPr>
              <a:xfrm>
                <a:off x="2265086" y="5161912"/>
                <a:ext cx="1451488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5" action="ppaction://hlinksldjump"/>
                  </a:rPr>
                  <a:t>WORKSPACES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grpSp>
            <p:nvGrpSpPr>
              <p:cNvPr id="99" name="Group 140">
                <a:extLst>
                  <a:ext uri="{FF2B5EF4-FFF2-40B4-BE49-F238E27FC236}">
                    <a16:creationId xmlns:a16="http://schemas.microsoft.com/office/drawing/2014/main" id="{911CADDB-B672-45E6-86DB-8538BA05FAA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768807" y="4410362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00" name="Freeform 141">
                  <a:extLst>
                    <a:ext uri="{FF2B5EF4-FFF2-40B4-BE49-F238E27FC236}">
                      <a16:creationId xmlns:a16="http://schemas.microsoft.com/office/drawing/2014/main" id="{22BE4BDA-0C51-40DB-8B0C-5F9620440E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01" name="Freeform 142">
                  <a:extLst>
                    <a:ext uri="{FF2B5EF4-FFF2-40B4-BE49-F238E27FC236}">
                      <a16:creationId xmlns:a16="http://schemas.microsoft.com/office/drawing/2014/main" id="{D6808F5D-0366-4E53-B2A3-FE9254FA58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02" name="Freeform 143">
                  <a:extLst>
                    <a:ext uri="{FF2B5EF4-FFF2-40B4-BE49-F238E27FC236}">
                      <a16:creationId xmlns:a16="http://schemas.microsoft.com/office/drawing/2014/main" id="{FA9D3DFC-F21E-4FF1-93F4-6C6B901644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69A4434-2702-468C-9630-A997F40829C7}"/>
                  </a:ext>
                </a:extLst>
              </p:cNvPr>
              <p:cNvSpPr txBox="1"/>
              <p:nvPr/>
            </p:nvSpPr>
            <p:spPr>
              <a:xfrm>
                <a:off x="2265086" y="4515345"/>
                <a:ext cx="1121269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6" action="ppaction://hlinksldjump"/>
                  </a:rPr>
                  <a:t>VARIABLES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384E465-2517-4DD1-BB78-6362249CA35E}"/>
                </a:ext>
              </a:extLst>
            </p:cNvPr>
            <p:cNvGrpSpPr/>
            <p:nvPr/>
          </p:nvGrpSpPr>
          <p:grpSpPr>
            <a:xfrm>
              <a:off x="8337267" y="1573459"/>
              <a:ext cx="2069795" cy="4122387"/>
              <a:chOff x="8353398" y="1304309"/>
              <a:chExt cx="2069795" cy="4122387"/>
            </a:xfrm>
          </p:grpSpPr>
          <p:grpSp>
            <p:nvGrpSpPr>
              <p:cNvPr id="68" name="Group 140">
                <a:extLst>
                  <a:ext uri="{FF2B5EF4-FFF2-40B4-BE49-F238E27FC236}">
                    <a16:creationId xmlns:a16="http://schemas.microsoft.com/office/drawing/2014/main" id="{A1EC43D8-987B-4B9F-BB35-4FB5A6AFA6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1304309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69" name="Freeform 141">
                  <a:extLst>
                    <a:ext uri="{FF2B5EF4-FFF2-40B4-BE49-F238E27FC236}">
                      <a16:creationId xmlns:a16="http://schemas.microsoft.com/office/drawing/2014/main" id="{80CD9DD6-9F64-445B-908C-8D72B8578E4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70" name="Freeform 142">
                  <a:extLst>
                    <a:ext uri="{FF2B5EF4-FFF2-40B4-BE49-F238E27FC236}">
                      <a16:creationId xmlns:a16="http://schemas.microsoft.com/office/drawing/2014/main" id="{6816E213-090E-4AE7-A3CD-EFB9E110FC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71" name="Freeform 143">
                  <a:extLst>
                    <a:ext uri="{FF2B5EF4-FFF2-40B4-BE49-F238E27FC236}">
                      <a16:creationId xmlns:a16="http://schemas.microsoft.com/office/drawing/2014/main" id="{6C4614CF-0D60-47E3-BA66-D292D5694E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72" name="Group 140">
                <a:extLst>
                  <a:ext uri="{FF2B5EF4-FFF2-40B4-BE49-F238E27FC236}">
                    <a16:creationId xmlns:a16="http://schemas.microsoft.com/office/drawing/2014/main" id="{B882970A-D947-430A-BD74-FEE840C7DF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1921740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73" name="Freeform 141">
                  <a:extLst>
                    <a:ext uri="{FF2B5EF4-FFF2-40B4-BE49-F238E27FC236}">
                      <a16:creationId xmlns:a16="http://schemas.microsoft.com/office/drawing/2014/main" id="{9C972013-77AF-4A8F-8D83-FAC7B2FE00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74" name="Freeform 142">
                  <a:extLst>
                    <a:ext uri="{FF2B5EF4-FFF2-40B4-BE49-F238E27FC236}">
                      <a16:creationId xmlns:a16="http://schemas.microsoft.com/office/drawing/2014/main" id="{505FAB39-09FE-46CF-9F66-8509977702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75" name="Freeform 143">
                  <a:extLst>
                    <a:ext uri="{FF2B5EF4-FFF2-40B4-BE49-F238E27FC236}">
                      <a16:creationId xmlns:a16="http://schemas.microsoft.com/office/drawing/2014/main" id="{60167DC9-1B2E-4662-B916-0AA62F4835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grpSp>
            <p:nvGrpSpPr>
              <p:cNvPr id="80" name="Group 140">
                <a:extLst>
                  <a:ext uri="{FF2B5EF4-FFF2-40B4-BE49-F238E27FC236}">
                    <a16:creationId xmlns:a16="http://schemas.microsoft.com/office/drawing/2014/main" id="{47DA2C65-DACE-43A4-88BD-F2FABC218D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2539172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81" name="Freeform 141">
                  <a:extLst>
                    <a:ext uri="{FF2B5EF4-FFF2-40B4-BE49-F238E27FC236}">
                      <a16:creationId xmlns:a16="http://schemas.microsoft.com/office/drawing/2014/main" id="{EA9A9ADA-E873-4B46-B613-F9B2C3298A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82" name="Freeform 142">
                  <a:extLst>
                    <a:ext uri="{FF2B5EF4-FFF2-40B4-BE49-F238E27FC236}">
                      <a16:creationId xmlns:a16="http://schemas.microsoft.com/office/drawing/2014/main" id="{CD7A9A38-F622-4AC3-A188-A951FAAFB3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83" name="Freeform 143">
                  <a:extLst>
                    <a:ext uri="{FF2B5EF4-FFF2-40B4-BE49-F238E27FC236}">
                      <a16:creationId xmlns:a16="http://schemas.microsoft.com/office/drawing/2014/main" id="{672C6F37-839A-4D9C-9901-A0577A4C32D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92221DA-4DCA-493F-8A99-F16D7447C93F}"/>
                  </a:ext>
                </a:extLst>
              </p:cNvPr>
              <p:cNvSpPr txBox="1"/>
              <p:nvPr/>
            </p:nvSpPr>
            <p:spPr>
              <a:xfrm>
                <a:off x="8863471" y="1417909"/>
                <a:ext cx="897682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7" action="ppaction://hlinksldjump"/>
                  </a:rPr>
                  <a:t>REFRESH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A90647C-97D6-4BF0-8E27-3D5D236D832A}"/>
                  </a:ext>
                </a:extLst>
              </p:cNvPr>
              <p:cNvSpPr txBox="1"/>
              <p:nvPr/>
            </p:nvSpPr>
            <p:spPr>
              <a:xfrm>
                <a:off x="8863471" y="2037309"/>
                <a:ext cx="585097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8" action="ppaction://hlinksldjump"/>
                  </a:rPr>
                  <a:t>TAINT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140FEA0-11C0-4810-965B-F48C829C22B9}"/>
                  </a:ext>
                </a:extLst>
              </p:cNvPr>
              <p:cNvSpPr txBox="1"/>
              <p:nvPr/>
            </p:nvSpPr>
            <p:spPr>
              <a:xfrm>
                <a:off x="8863471" y="2656709"/>
                <a:ext cx="1559722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19" action="ppaction://hlinksldjump"/>
                  </a:rPr>
                  <a:t>PROVISIONERS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grpSp>
            <p:nvGrpSpPr>
              <p:cNvPr id="104" name="Group 140">
                <a:extLst>
                  <a:ext uri="{FF2B5EF4-FFF2-40B4-BE49-F238E27FC236}">
                    <a16:creationId xmlns:a16="http://schemas.microsoft.com/office/drawing/2014/main" id="{CDFB45C8-62D4-4E86-843B-D3FB0A9F48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3156604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05" name="Freeform 141">
                  <a:extLst>
                    <a:ext uri="{FF2B5EF4-FFF2-40B4-BE49-F238E27FC236}">
                      <a16:creationId xmlns:a16="http://schemas.microsoft.com/office/drawing/2014/main" id="{80542100-12C3-4A3A-AAD0-FE7FB37AF3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06" name="Freeform 142">
                  <a:extLst>
                    <a:ext uri="{FF2B5EF4-FFF2-40B4-BE49-F238E27FC236}">
                      <a16:creationId xmlns:a16="http://schemas.microsoft.com/office/drawing/2014/main" id="{A3EBB731-6104-4EBC-8AC7-C43D44C471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07" name="Freeform 143">
                  <a:extLst>
                    <a:ext uri="{FF2B5EF4-FFF2-40B4-BE49-F238E27FC236}">
                      <a16:creationId xmlns:a16="http://schemas.microsoft.com/office/drawing/2014/main" id="{EF72E485-1695-4250-9DF2-0498236F014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0E1C7A4-E7F8-4613-9822-8261EC38AE9B}"/>
                  </a:ext>
                </a:extLst>
              </p:cNvPr>
              <p:cNvSpPr txBox="1"/>
              <p:nvPr/>
            </p:nvSpPr>
            <p:spPr>
              <a:xfrm>
                <a:off x="8863471" y="3276109"/>
                <a:ext cx="1194238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20" action="ppaction://hlinksldjump"/>
                  </a:rPr>
                  <a:t>FUNCTIONS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grpSp>
            <p:nvGrpSpPr>
              <p:cNvPr id="109" name="Group 140">
                <a:extLst>
                  <a:ext uri="{FF2B5EF4-FFF2-40B4-BE49-F238E27FC236}">
                    <a16:creationId xmlns:a16="http://schemas.microsoft.com/office/drawing/2014/main" id="{922A384E-7B8A-4988-B1B0-A362FA8ED9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3774036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10" name="Freeform 141">
                  <a:extLst>
                    <a:ext uri="{FF2B5EF4-FFF2-40B4-BE49-F238E27FC236}">
                      <a16:creationId xmlns:a16="http://schemas.microsoft.com/office/drawing/2014/main" id="{F2CA59AF-B6BF-4CD5-96C7-3A781737FE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11" name="Freeform 142">
                  <a:extLst>
                    <a:ext uri="{FF2B5EF4-FFF2-40B4-BE49-F238E27FC236}">
                      <a16:creationId xmlns:a16="http://schemas.microsoft.com/office/drawing/2014/main" id="{1CCA3F39-85EA-44D8-A711-A18ED8A00F7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12" name="Freeform 143">
                  <a:extLst>
                    <a:ext uri="{FF2B5EF4-FFF2-40B4-BE49-F238E27FC236}">
                      <a16:creationId xmlns:a16="http://schemas.microsoft.com/office/drawing/2014/main" id="{97F29694-FB3B-4B50-B5FC-DD6D003D14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B2AC8FF-3D50-4D18-8430-02FFF40EC5E9}"/>
                  </a:ext>
                </a:extLst>
              </p:cNvPr>
              <p:cNvSpPr txBox="1"/>
              <p:nvPr/>
            </p:nvSpPr>
            <p:spPr>
              <a:xfrm>
                <a:off x="8863471" y="3895509"/>
                <a:ext cx="794576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21" action="ppaction://hlinksldjump"/>
                  </a:rPr>
                  <a:t>IMPORT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grpSp>
            <p:nvGrpSpPr>
              <p:cNvPr id="114" name="Group 140">
                <a:extLst>
                  <a:ext uri="{FF2B5EF4-FFF2-40B4-BE49-F238E27FC236}">
                    <a16:creationId xmlns:a16="http://schemas.microsoft.com/office/drawing/2014/main" id="{1BABB9C6-C67E-44A9-9FD5-8811BD316B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4391468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15" name="Freeform 141">
                  <a:extLst>
                    <a:ext uri="{FF2B5EF4-FFF2-40B4-BE49-F238E27FC236}">
                      <a16:creationId xmlns:a16="http://schemas.microsoft.com/office/drawing/2014/main" id="{1F6EAF30-FFEA-45DB-BCBF-12A570D48E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16" name="Freeform 142">
                  <a:extLst>
                    <a:ext uri="{FF2B5EF4-FFF2-40B4-BE49-F238E27FC236}">
                      <a16:creationId xmlns:a16="http://schemas.microsoft.com/office/drawing/2014/main" id="{CEEBABF8-0CFD-460D-A692-AFB03E00D9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17" name="Freeform 143">
                  <a:extLst>
                    <a:ext uri="{FF2B5EF4-FFF2-40B4-BE49-F238E27FC236}">
                      <a16:creationId xmlns:a16="http://schemas.microsoft.com/office/drawing/2014/main" id="{EB83863D-5020-4DB4-8529-84D3EED5BD2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075D15B-511C-4424-8A1D-16ECC3D85363}"/>
                  </a:ext>
                </a:extLst>
              </p:cNvPr>
              <p:cNvSpPr txBox="1"/>
              <p:nvPr/>
            </p:nvSpPr>
            <p:spPr>
              <a:xfrm>
                <a:off x="8863471" y="4514909"/>
                <a:ext cx="38632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22" action="ppaction://hlinksldjump"/>
                  </a:rPr>
                  <a:t>LAB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  <p:grpSp>
            <p:nvGrpSpPr>
              <p:cNvPr id="119" name="Group 140">
                <a:extLst>
                  <a:ext uri="{FF2B5EF4-FFF2-40B4-BE49-F238E27FC236}">
                    <a16:creationId xmlns:a16="http://schemas.microsoft.com/office/drawing/2014/main" id="{74ADAF46-61D0-4AC2-8086-8727D1C2C2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353398" y="5008898"/>
                <a:ext cx="303238" cy="303237"/>
                <a:chOff x="1560" y="3157"/>
                <a:chExt cx="426" cy="426"/>
              </a:xfrm>
              <a:solidFill>
                <a:srgbClr val="7900D6"/>
              </a:solidFill>
            </p:grpSpPr>
            <p:sp>
              <p:nvSpPr>
                <p:cNvPr id="120" name="Freeform 141">
                  <a:extLst>
                    <a:ext uri="{FF2B5EF4-FFF2-40B4-BE49-F238E27FC236}">
                      <a16:creationId xmlns:a16="http://schemas.microsoft.com/office/drawing/2014/main" id="{93036BD1-C546-4066-9CAE-746E201937A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02" y="3211"/>
                  <a:ext cx="142" cy="141"/>
                </a:xfrm>
                <a:custGeom>
                  <a:avLst/>
                  <a:gdLst>
                    <a:gd name="T0" fmla="*/ 48 w 96"/>
                    <a:gd name="T1" fmla="*/ 96 h 96"/>
                    <a:gd name="T2" fmla="*/ 0 w 96"/>
                    <a:gd name="T3" fmla="*/ 48 h 96"/>
                    <a:gd name="T4" fmla="*/ 48 w 96"/>
                    <a:gd name="T5" fmla="*/ 0 h 96"/>
                    <a:gd name="T6" fmla="*/ 96 w 96"/>
                    <a:gd name="T7" fmla="*/ 48 h 96"/>
                    <a:gd name="T8" fmla="*/ 48 w 96"/>
                    <a:gd name="T9" fmla="*/ 96 h 96"/>
                    <a:gd name="T10" fmla="*/ 48 w 96"/>
                    <a:gd name="T11" fmla="*/ 12 h 96"/>
                    <a:gd name="T12" fmla="*/ 12 w 96"/>
                    <a:gd name="T13" fmla="*/ 48 h 96"/>
                    <a:gd name="T14" fmla="*/ 48 w 96"/>
                    <a:gd name="T15" fmla="*/ 84 h 96"/>
                    <a:gd name="T16" fmla="*/ 84 w 96"/>
                    <a:gd name="T17" fmla="*/ 48 h 96"/>
                    <a:gd name="T18" fmla="*/ 48 w 96"/>
                    <a:gd name="T19" fmla="*/ 12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22" y="96"/>
                        <a:pt x="0" y="75"/>
                        <a:pt x="0" y="48"/>
                      </a:cubicBezTo>
                      <a:cubicBezTo>
                        <a:pt x="0" y="22"/>
                        <a:pt x="22" y="0"/>
                        <a:pt x="48" y="0"/>
                      </a:cubicBezTo>
                      <a:cubicBezTo>
                        <a:pt x="75" y="0"/>
                        <a:pt x="96" y="22"/>
                        <a:pt x="96" y="48"/>
                      </a:cubicBezTo>
                      <a:cubicBezTo>
                        <a:pt x="96" y="75"/>
                        <a:pt x="75" y="96"/>
                        <a:pt x="48" y="96"/>
                      </a:cubicBezTo>
                      <a:close/>
                      <a:moveTo>
                        <a:pt x="48" y="12"/>
                      </a:moveTo>
                      <a:cubicBezTo>
                        <a:pt x="28" y="12"/>
                        <a:pt x="12" y="29"/>
                        <a:pt x="12" y="48"/>
                      </a:cubicBezTo>
                      <a:cubicBezTo>
                        <a:pt x="12" y="68"/>
                        <a:pt x="28" y="84"/>
                        <a:pt x="48" y="84"/>
                      </a:cubicBezTo>
                      <a:cubicBezTo>
                        <a:pt x="68" y="84"/>
                        <a:pt x="84" y="68"/>
                        <a:pt x="84" y="48"/>
                      </a:cubicBezTo>
                      <a:cubicBezTo>
                        <a:pt x="84" y="29"/>
                        <a:pt x="68" y="12"/>
                        <a:pt x="4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21" name="Freeform 142">
                  <a:extLst>
                    <a:ext uri="{FF2B5EF4-FFF2-40B4-BE49-F238E27FC236}">
                      <a16:creationId xmlns:a16="http://schemas.microsoft.com/office/drawing/2014/main" id="{E73CBF03-2001-4568-979A-CE19CE991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3" y="3157"/>
                  <a:ext cx="262" cy="392"/>
                </a:xfrm>
                <a:custGeom>
                  <a:avLst/>
                  <a:gdLst>
                    <a:gd name="T0" fmla="*/ 88 w 177"/>
                    <a:gd name="T1" fmla="*/ 265 h 265"/>
                    <a:gd name="T2" fmla="*/ 88 w 177"/>
                    <a:gd name="T3" fmla="*/ 265 h 265"/>
                    <a:gd name="T4" fmla="*/ 83 w 177"/>
                    <a:gd name="T5" fmla="*/ 262 h 265"/>
                    <a:gd name="T6" fmla="*/ 0 w 177"/>
                    <a:gd name="T7" fmla="*/ 89 h 265"/>
                    <a:gd name="T8" fmla="*/ 88 w 177"/>
                    <a:gd name="T9" fmla="*/ 0 h 265"/>
                    <a:gd name="T10" fmla="*/ 177 w 177"/>
                    <a:gd name="T11" fmla="*/ 89 h 265"/>
                    <a:gd name="T12" fmla="*/ 93 w 177"/>
                    <a:gd name="T13" fmla="*/ 262 h 265"/>
                    <a:gd name="T14" fmla="*/ 88 w 177"/>
                    <a:gd name="T15" fmla="*/ 265 h 265"/>
                    <a:gd name="T16" fmla="*/ 88 w 177"/>
                    <a:gd name="T17" fmla="*/ 12 h 265"/>
                    <a:gd name="T18" fmla="*/ 12 w 177"/>
                    <a:gd name="T19" fmla="*/ 89 h 265"/>
                    <a:gd name="T20" fmla="*/ 88 w 177"/>
                    <a:gd name="T21" fmla="*/ 248 h 265"/>
                    <a:gd name="T22" fmla="*/ 165 w 177"/>
                    <a:gd name="T23" fmla="*/ 89 h 265"/>
                    <a:gd name="T24" fmla="*/ 88 w 177"/>
                    <a:gd name="T25" fmla="*/ 12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7" h="265">
                      <a:moveTo>
                        <a:pt x="88" y="265"/>
                      </a:moveTo>
                      <a:cubicBezTo>
                        <a:pt x="88" y="265"/>
                        <a:pt x="88" y="265"/>
                        <a:pt x="88" y="265"/>
                      </a:cubicBezTo>
                      <a:cubicBezTo>
                        <a:pt x="86" y="265"/>
                        <a:pt x="84" y="264"/>
                        <a:pt x="83" y="262"/>
                      </a:cubicBezTo>
                      <a:cubicBezTo>
                        <a:pt x="80" y="257"/>
                        <a:pt x="0" y="135"/>
                        <a:pt x="0" y="89"/>
                      </a:cubicBezTo>
                      <a:cubicBezTo>
                        <a:pt x="0" y="40"/>
                        <a:pt x="40" y="0"/>
                        <a:pt x="88" y="0"/>
                      </a:cubicBezTo>
                      <a:cubicBezTo>
                        <a:pt x="137" y="0"/>
                        <a:pt x="177" y="40"/>
                        <a:pt x="177" y="89"/>
                      </a:cubicBezTo>
                      <a:cubicBezTo>
                        <a:pt x="177" y="135"/>
                        <a:pt x="97" y="257"/>
                        <a:pt x="93" y="262"/>
                      </a:cubicBezTo>
                      <a:cubicBezTo>
                        <a:pt x="92" y="264"/>
                        <a:pt x="90" y="265"/>
                        <a:pt x="88" y="265"/>
                      </a:cubicBezTo>
                      <a:close/>
                      <a:moveTo>
                        <a:pt x="88" y="12"/>
                      </a:moveTo>
                      <a:cubicBezTo>
                        <a:pt x="46" y="12"/>
                        <a:pt x="12" y="47"/>
                        <a:pt x="12" y="89"/>
                      </a:cubicBezTo>
                      <a:cubicBezTo>
                        <a:pt x="12" y="126"/>
                        <a:pt x="71" y="220"/>
                        <a:pt x="88" y="248"/>
                      </a:cubicBezTo>
                      <a:cubicBezTo>
                        <a:pt x="106" y="220"/>
                        <a:pt x="165" y="126"/>
                        <a:pt x="165" y="89"/>
                      </a:cubicBezTo>
                      <a:cubicBezTo>
                        <a:pt x="165" y="47"/>
                        <a:pt x="130" y="12"/>
                        <a:pt x="8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  <p:sp>
              <p:nvSpPr>
                <p:cNvPr id="122" name="Freeform 143">
                  <a:extLst>
                    <a:ext uri="{FF2B5EF4-FFF2-40B4-BE49-F238E27FC236}">
                      <a16:creationId xmlns:a16="http://schemas.microsoft.com/office/drawing/2014/main" id="{C8A01391-DB81-44CD-A6A6-3440C161DE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560" y="3499"/>
                  <a:ext cx="426" cy="84"/>
                </a:xfrm>
                <a:custGeom>
                  <a:avLst/>
                  <a:gdLst>
                    <a:gd name="T0" fmla="*/ 144 w 288"/>
                    <a:gd name="T1" fmla="*/ 57 h 57"/>
                    <a:gd name="T2" fmla="*/ 0 w 288"/>
                    <a:gd name="T3" fmla="*/ 27 h 57"/>
                    <a:gd name="T4" fmla="*/ 83 w 288"/>
                    <a:gd name="T5" fmla="*/ 0 h 57"/>
                    <a:gd name="T6" fmla="*/ 90 w 288"/>
                    <a:gd name="T7" fmla="*/ 5 h 57"/>
                    <a:gd name="T8" fmla="*/ 84 w 288"/>
                    <a:gd name="T9" fmla="*/ 12 h 57"/>
                    <a:gd name="T10" fmla="*/ 13 w 288"/>
                    <a:gd name="T11" fmla="*/ 27 h 57"/>
                    <a:gd name="T12" fmla="*/ 144 w 288"/>
                    <a:gd name="T13" fmla="*/ 45 h 57"/>
                    <a:gd name="T14" fmla="*/ 276 w 288"/>
                    <a:gd name="T15" fmla="*/ 27 h 57"/>
                    <a:gd name="T16" fmla="*/ 204 w 288"/>
                    <a:gd name="T17" fmla="*/ 12 h 57"/>
                    <a:gd name="T18" fmla="*/ 198 w 288"/>
                    <a:gd name="T19" fmla="*/ 5 h 57"/>
                    <a:gd name="T20" fmla="*/ 205 w 288"/>
                    <a:gd name="T21" fmla="*/ 0 h 57"/>
                    <a:gd name="T22" fmla="*/ 288 w 288"/>
                    <a:gd name="T23" fmla="*/ 27 h 57"/>
                    <a:gd name="T24" fmla="*/ 144 w 288"/>
                    <a:gd name="T25" fmla="*/ 57 h 57"/>
                    <a:gd name="T26" fmla="*/ 276 w 288"/>
                    <a:gd name="T27" fmla="*/ 28 h 57"/>
                    <a:gd name="T28" fmla="*/ 276 w 288"/>
                    <a:gd name="T29" fmla="*/ 28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8" h="57">
                      <a:moveTo>
                        <a:pt x="144" y="57"/>
                      </a:moveTo>
                      <a:cubicBezTo>
                        <a:pt x="130" y="57"/>
                        <a:pt x="0" y="57"/>
                        <a:pt x="0" y="27"/>
                      </a:cubicBezTo>
                      <a:cubicBezTo>
                        <a:pt x="0" y="14"/>
                        <a:pt x="28" y="5"/>
                        <a:pt x="83" y="0"/>
                      </a:cubicBezTo>
                      <a:cubicBezTo>
                        <a:pt x="87" y="0"/>
                        <a:pt x="89" y="2"/>
                        <a:pt x="90" y="5"/>
                      </a:cubicBezTo>
                      <a:cubicBezTo>
                        <a:pt x="90" y="9"/>
                        <a:pt x="88" y="12"/>
                        <a:pt x="84" y="12"/>
                      </a:cubicBezTo>
                      <a:cubicBezTo>
                        <a:pt x="33" y="16"/>
                        <a:pt x="16" y="24"/>
                        <a:pt x="13" y="27"/>
                      </a:cubicBezTo>
                      <a:cubicBezTo>
                        <a:pt x="18" y="34"/>
                        <a:pt x="65" y="45"/>
                        <a:pt x="144" y="45"/>
                      </a:cubicBezTo>
                      <a:cubicBezTo>
                        <a:pt x="223" y="45"/>
                        <a:pt x="270" y="34"/>
                        <a:pt x="276" y="27"/>
                      </a:cubicBezTo>
                      <a:cubicBezTo>
                        <a:pt x="273" y="24"/>
                        <a:pt x="255" y="16"/>
                        <a:pt x="204" y="12"/>
                      </a:cubicBezTo>
                      <a:cubicBezTo>
                        <a:pt x="200" y="12"/>
                        <a:pt x="198" y="9"/>
                        <a:pt x="198" y="5"/>
                      </a:cubicBezTo>
                      <a:cubicBezTo>
                        <a:pt x="199" y="2"/>
                        <a:pt x="201" y="0"/>
                        <a:pt x="205" y="0"/>
                      </a:cubicBezTo>
                      <a:cubicBezTo>
                        <a:pt x="260" y="5"/>
                        <a:pt x="288" y="14"/>
                        <a:pt x="288" y="27"/>
                      </a:cubicBezTo>
                      <a:cubicBezTo>
                        <a:pt x="288" y="57"/>
                        <a:pt x="159" y="57"/>
                        <a:pt x="144" y="57"/>
                      </a:cubicBezTo>
                      <a:close/>
                      <a:moveTo>
                        <a:pt x="276" y="28"/>
                      </a:moveTo>
                      <a:cubicBezTo>
                        <a:pt x="276" y="28"/>
                        <a:pt x="276" y="28"/>
                        <a:pt x="27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raphik" panose="020B0503030202060203" pitchFamily="34" charset="0"/>
                  </a:endParaRP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5A3C1-C9C1-43B1-9BE5-DB4A0F33DE83}"/>
                  </a:ext>
                </a:extLst>
              </p:cNvPr>
              <p:cNvSpPr txBox="1"/>
              <p:nvPr/>
            </p:nvSpPr>
            <p:spPr>
              <a:xfrm>
                <a:off x="8863471" y="5134308"/>
                <a:ext cx="1208664" cy="292388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pt-BR" sz="1600" dirty="0">
                    <a:solidFill>
                      <a:srgbClr val="7900D6"/>
                    </a:solidFill>
                    <a:latin typeface="Graphik" panose="020B0503030202060203" pitchFamily="34" charset="0"/>
                    <a:hlinkClick r:id="rId23" action="ppaction://hlinksldjump"/>
                  </a:rPr>
                  <a:t>LINKS ÚTEIS</a:t>
                </a:r>
                <a:endParaRPr lang="pt-BR" sz="1600" dirty="0">
                  <a:solidFill>
                    <a:srgbClr val="7900D6"/>
                  </a:solidFill>
                  <a:latin typeface="Graphik" panose="020B050303020206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63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4526880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VARIABLES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6936E833-BB18-4B74-ABB1-D1A250C5A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4457038E-67F5-4E6A-B584-E1326F71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619760"/>
              </p:ext>
            </p:extLst>
          </p:nvPr>
        </p:nvGraphicFramePr>
        <p:xfrm>
          <a:off x="663435" y="1577239"/>
          <a:ext cx="9578983" cy="428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C308BC1-2BC9-4F03-AC0B-0D4489504430}"/>
              </a:ext>
            </a:extLst>
          </p:cNvPr>
          <p:cNvSpPr/>
          <p:nvPr/>
        </p:nvSpPr>
        <p:spPr>
          <a:xfrm>
            <a:off x="2897879" y="4071039"/>
            <a:ext cx="8630685" cy="607786"/>
          </a:xfrm>
          <a:prstGeom prst="roundRect">
            <a:avLst/>
          </a:prstGeom>
          <a:noFill/>
          <a:ln>
            <a:solidFill>
              <a:srgbClr val="C3B4D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60D653-DDB5-4259-9B9B-9D1283AC6079}"/>
              </a:ext>
            </a:extLst>
          </p:cNvPr>
          <p:cNvSpPr/>
          <p:nvPr/>
        </p:nvSpPr>
        <p:spPr>
          <a:xfrm>
            <a:off x="2139689" y="3381357"/>
            <a:ext cx="9388875" cy="607786"/>
          </a:xfrm>
          <a:prstGeom prst="roundRect">
            <a:avLst/>
          </a:prstGeom>
          <a:noFill/>
          <a:ln>
            <a:solidFill>
              <a:srgbClr val="C3B4D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CC72331-3361-4231-A005-3EED78445615}"/>
              </a:ext>
            </a:extLst>
          </p:cNvPr>
          <p:cNvSpPr/>
          <p:nvPr/>
        </p:nvSpPr>
        <p:spPr>
          <a:xfrm>
            <a:off x="633339" y="2010819"/>
            <a:ext cx="10895226" cy="607786"/>
          </a:xfrm>
          <a:prstGeom prst="roundRect">
            <a:avLst/>
          </a:prstGeom>
          <a:noFill/>
          <a:ln>
            <a:solidFill>
              <a:srgbClr val="C3B4D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D0CE04-DAB7-4765-96DE-25BEEBD1C3E4}"/>
              </a:ext>
            </a:extLst>
          </p:cNvPr>
          <p:cNvSpPr/>
          <p:nvPr/>
        </p:nvSpPr>
        <p:spPr>
          <a:xfrm>
            <a:off x="1382471" y="2691675"/>
            <a:ext cx="10146093" cy="607786"/>
          </a:xfrm>
          <a:prstGeom prst="roundRect">
            <a:avLst/>
          </a:prstGeom>
          <a:noFill/>
          <a:ln>
            <a:solidFill>
              <a:srgbClr val="C3B4D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VARIABLES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Ordem de chamadas das variáveis na execução 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455252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8"/>
              </a:rPr>
              <a:t>https://www.terraform.io/language/values/variables#variable-definition-precedence</a:t>
            </a:r>
            <a:endParaRPr lang="pt-BR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0DD219-34A8-4DBB-810D-02BC97BB801A}"/>
              </a:ext>
            </a:extLst>
          </p:cNvPr>
          <p:cNvSpPr txBox="1"/>
          <p:nvPr/>
        </p:nvSpPr>
        <p:spPr>
          <a:xfrm>
            <a:off x="543321" y="1332969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latin typeface="Graphik" panose="020B0503030202060203" pitchFamily="34" charset="0"/>
              </a:rPr>
              <a:t> carrega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variáveis</a:t>
            </a:r>
            <a:r>
              <a:rPr lang="pt-BR" dirty="0">
                <a:latin typeface="Graphik" panose="020B0503030202060203" pitchFamily="34" charset="0"/>
              </a:rPr>
              <a:t> na seguinte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ordem de precedência: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84492C-A057-4EC0-9A53-329062A07677}"/>
              </a:ext>
            </a:extLst>
          </p:cNvPr>
          <p:cNvSpPr txBox="1"/>
          <p:nvPr/>
        </p:nvSpPr>
        <p:spPr>
          <a:xfrm>
            <a:off x="7979229" y="2157576"/>
            <a:ext cx="3307896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lvl="1" algn="just"/>
            <a:r>
              <a:rPr lang="pt-BR" sz="1000" b="1" dirty="0">
                <a:solidFill>
                  <a:srgbClr val="7900D6"/>
                </a:solidFill>
                <a:latin typeface="Graphik" panose="020B0503030202060203" pitchFamily="34" charset="0"/>
              </a:rPr>
              <a:t>WINDOWS:</a:t>
            </a:r>
            <a:r>
              <a:rPr lang="pt-BR" sz="1000" dirty="0">
                <a:latin typeface="Graphik" panose="020B0503030202060203" pitchFamily="34" charset="0"/>
              </a:rPr>
              <a:t> $</a:t>
            </a:r>
            <a:r>
              <a:rPr lang="pt-BR" sz="1000" dirty="0" err="1">
                <a:latin typeface="Graphik" panose="020B0503030202060203" pitchFamily="34" charset="0"/>
              </a:rPr>
              <a:t>env:ACCESS_KEY</a:t>
            </a:r>
            <a:r>
              <a:rPr lang="pt-BR" sz="1000" dirty="0">
                <a:latin typeface="Graphik" panose="020B0503030202060203" pitchFamily="34" charset="0"/>
              </a:rPr>
              <a:t>=“abc123456”</a:t>
            </a:r>
          </a:p>
          <a:p>
            <a:pPr lvl="1" algn="just"/>
            <a:r>
              <a:rPr lang="pt-BR" sz="1000" b="1" dirty="0">
                <a:solidFill>
                  <a:srgbClr val="7900D6"/>
                </a:solidFill>
                <a:latin typeface="Graphik" panose="020B0503030202060203" pitchFamily="34" charset="0"/>
              </a:rPr>
              <a:t>LINUX:</a:t>
            </a:r>
            <a:r>
              <a:rPr lang="pt-BR" sz="1000" dirty="0">
                <a:latin typeface="Graphik" panose="020B0503030202060203" pitchFamily="34" charset="0"/>
              </a:rPr>
              <a:t> </a:t>
            </a:r>
            <a:r>
              <a:rPr lang="pt-BR" sz="1000" dirty="0" err="1">
                <a:latin typeface="Graphik" panose="020B0503030202060203" pitchFamily="34" charset="0"/>
              </a:rPr>
              <a:t>export</a:t>
            </a:r>
            <a:r>
              <a:rPr lang="pt-BR" sz="1000" dirty="0">
                <a:latin typeface="Graphik" panose="020B0503030202060203" pitchFamily="34" charset="0"/>
              </a:rPr>
              <a:t> ACCESS_KEY=“abc123456”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4156D0-904F-414B-909A-717B18CBA537}"/>
              </a:ext>
            </a:extLst>
          </p:cNvPr>
          <p:cNvSpPr txBox="1"/>
          <p:nvPr/>
        </p:nvSpPr>
        <p:spPr>
          <a:xfrm>
            <a:off x="8817886" y="2873262"/>
            <a:ext cx="2710678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lvl="1" algn="just"/>
            <a:r>
              <a:rPr lang="pt-BR" sz="1000" dirty="0" err="1">
                <a:latin typeface="Graphik" panose="020B0503030202060203" pitchFamily="34" charset="0"/>
              </a:rPr>
              <a:t>subnet_cidr_block</a:t>
            </a:r>
            <a:r>
              <a:rPr lang="pt-BR" sz="1000" dirty="0">
                <a:latin typeface="Graphik" panose="020B0503030202060203" pitchFamily="34" charset="0"/>
              </a:rPr>
              <a:t> = “10.1.10.0/24”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69E4135-E58B-4453-B96A-71EDFCDB4344}"/>
              </a:ext>
            </a:extLst>
          </p:cNvPr>
          <p:cNvSpPr/>
          <p:nvPr/>
        </p:nvSpPr>
        <p:spPr>
          <a:xfrm>
            <a:off x="3716343" y="4746294"/>
            <a:ext cx="7812221" cy="607786"/>
          </a:xfrm>
          <a:prstGeom prst="roundRect">
            <a:avLst/>
          </a:prstGeom>
          <a:noFill/>
          <a:ln>
            <a:solidFill>
              <a:srgbClr val="C3B4D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2C76CD-8C88-456E-B953-5A299F93E67B}"/>
              </a:ext>
            </a:extLst>
          </p:cNvPr>
          <p:cNvSpPr txBox="1"/>
          <p:nvPr/>
        </p:nvSpPr>
        <p:spPr>
          <a:xfrm>
            <a:off x="8684720" y="3585222"/>
            <a:ext cx="3141886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pt-BR" sz="1000" dirty="0">
                <a:latin typeface="Graphik" panose="020B0503030202060203" pitchFamily="34" charset="0"/>
              </a:rPr>
              <a:t>{ "</a:t>
            </a:r>
            <a:r>
              <a:rPr lang="pt-BR" sz="1000" dirty="0" err="1">
                <a:latin typeface="Graphik" panose="020B0503030202060203" pitchFamily="34" charset="0"/>
              </a:rPr>
              <a:t>variable</a:t>
            </a:r>
            <a:r>
              <a:rPr lang="pt-BR" sz="1000" dirty="0">
                <a:latin typeface="Graphik" panose="020B0503030202060203" pitchFamily="34" charset="0"/>
              </a:rPr>
              <a:t>": { "</a:t>
            </a:r>
            <a:r>
              <a:rPr lang="pt-BR" sz="1000" dirty="0" err="1">
                <a:latin typeface="Graphik" panose="020B0503030202060203" pitchFamily="34" charset="0"/>
              </a:rPr>
              <a:t>example</a:t>
            </a:r>
            <a:r>
              <a:rPr lang="pt-BR" sz="1000" dirty="0">
                <a:latin typeface="Graphik" panose="020B0503030202060203" pitchFamily="34" charset="0"/>
              </a:rPr>
              <a:t>": { "default": "</a:t>
            </a:r>
            <a:r>
              <a:rPr lang="pt-BR" sz="1000" dirty="0" err="1">
                <a:latin typeface="Graphik" panose="020B0503030202060203" pitchFamily="34" charset="0"/>
              </a:rPr>
              <a:t>hello</a:t>
            </a:r>
            <a:r>
              <a:rPr lang="pt-BR" sz="1000" dirty="0">
                <a:latin typeface="Graphik" panose="020B0503030202060203" pitchFamily="34" charset="0"/>
              </a:rPr>
              <a:t>“ } } 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DE15CC-A917-44D3-9780-E7FF9D85C2EC}"/>
              </a:ext>
            </a:extLst>
          </p:cNvPr>
          <p:cNvSpPr txBox="1"/>
          <p:nvPr/>
        </p:nvSpPr>
        <p:spPr>
          <a:xfrm>
            <a:off x="8933820" y="4240420"/>
            <a:ext cx="2710678" cy="2000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lvl="1" algn="just"/>
            <a:r>
              <a:rPr lang="pt-BR" sz="1000" dirty="0" err="1">
                <a:latin typeface="Graphik" panose="020B0503030202060203" pitchFamily="34" charset="0"/>
              </a:rPr>
              <a:t>aws_access_key</a:t>
            </a:r>
            <a:r>
              <a:rPr lang="pt-BR" sz="1000" dirty="0">
                <a:latin typeface="Graphik" panose="020B0503030202060203" pitchFamily="34" charset="0"/>
              </a:rPr>
              <a:t> = “abc123456”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14B2FA-F7F8-431D-A7E3-B4EAE1115799}"/>
              </a:ext>
            </a:extLst>
          </p:cNvPr>
          <p:cNvSpPr txBox="1"/>
          <p:nvPr/>
        </p:nvSpPr>
        <p:spPr>
          <a:xfrm>
            <a:off x="8360231" y="4848206"/>
            <a:ext cx="3284267" cy="35394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lvl="1" algn="just"/>
            <a:r>
              <a:rPr lang="pt-BR" sz="1000" dirty="0">
                <a:latin typeface="Graphik" panose="020B0503030202060203" pitchFamily="34" charset="0"/>
              </a:rPr>
              <a:t>terraform </a:t>
            </a:r>
            <a:r>
              <a:rPr lang="pt-BR" sz="1000" dirty="0" err="1">
                <a:latin typeface="Graphik" panose="020B0503030202060203" pitchFamily="34" charset="0"/>
              </a:rPr>
              <a:t>apply</a:t>
            </a:r>
            <a:r>
              <a:rPr lang="pt-BR" sz="1000" dirty="0">
                <a:latin typeface="Graphik" panose="020B0503030202060203" pitchFamily="34" charset="0"/>
              </a:rPr>
              <a:t> –var ‘</a:t>
            </a:r>
            <a:r>
              <a:rPr lang="pt-BR" sz="1000" dirty="0" err="1">
                <a:latin typeface="Graphik" panose="020B0503030202060203" pitchFamily="34" charset="0"/>
              </a:rPr>
              <a:t>ssh_port</a:t>
            </a:r>
            <a:r>
              <a:rPr lang="pt-BR" sz="1000" dirty="0">
                <a:latin typeface="Graphik" panose="020B0503030202060203" pitchFamily="34" charset="0"/>
              </a:rPr>
              <a:t>=22’</a:t>
            </a:r>
          </a:p>
          <a:p>
            <a:pPr lvl="1" algn="just"/>
            <a:r>
              <a:rPr lang="pt-BR" sz="1000" dirty="0">
                <a:latin typeface="Graphik" panose="020B0503030202060203" pitchFamily="34" charset="0"/>
              </a:rPr>
              <a:t>terraform </a:t>
            </a:r>
            <a:r>
              <a:rPr lang="pt-BR" sz="1000" dirty="0" err="1">
                <a:latin typeface="Graphik" panose="020B0503030202060203" pitchFamily="34" charset="0"/>
              </a:rPr>
              <a:t>apply</a:t>
            </a:r>
            <a:r>
              <a:rPr lang="pt-BR" sz="1000" dirty="0">
                <a:latin typeface="Graphik" panose="020B0503030202060203" pitchFamily="34" charset="0"/>
              </a:rPr>
              <a:t> –var-file=“.\\Keys\\</a:t>
            </a:r>
            <a:r>
              <a:rPr lang="pt-BR" sz="1000" dirty="0" err="1">
                <a:latin typeface="Graphik" panose="020B0503030202060203" pitchFamily="34" charset="0"/>
              </a:rPr>
              <a:t>key.pem</a:t>
            </a:r>
            <a:r>
              <a:rPr lang="pt-BR" sz="1000" dirty="0">
                <a:latin typeface="Graphik" panose="020B050303020206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629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VARIABLES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É possível 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restringir o valor aceito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por uma determinada variável e utilizar variáveis primitivas, coleções e/ou sem tipo.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46889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https://www.terraform.io/docs/language/values/variables.html</a:t>
            </a:r>
            <a:endParaRPr lang="pt-BR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81B7AB-7888-4C47-BAF5-B4A79539AF57}"/>
              </a:ext>
            </a:extLst>
          </p:cNvPr>
          <p:cNvSpPr txBox="1"/>
          <p:nvPr/>
        </p:nvSpPr>
        <p:spPr>
          <a:xfrm>
            <a:off x="717614" y="1652365"/>
            <a:ext cx="9721786" cy="41498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Variáveis primitivas: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String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: </a:t>
            </a:r>
            <a:r>
              <a:rPr lang="pt-BR" dirty="0">
                <a:latin typeface="Graphik" panose="020B0503030202060203" pitchFamily="34" charset="0"/>
              </a:rPr>
              <a:t>sequência de caracteres representando algum texto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Number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: </a:t>
            </a:r>
            <a:r>
              <a:rPr lang="pt-BR" dirty="0">
                <a:latin typeface="Graphik" panose="020B0503030202060203" pitchFamily="34" charset="0"/>
              </a:rPr>
              <a:t>um valor numérico, podendo ser representado por inteiro ou fracionado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Bool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:</a:t>
            </a:r>
            <a:r>
              <a:rPr lang="pt-BR" dirty="0">
                <a:latin typeface="Graphik" panose="020B0503030202060203" pitchFamily="34" charset="0"/>
              </a:rPr>
              <a:t> valor condicional lógico (</a:t>
            </a:r>
            <a:r>
              <a:rPr lang="pt-BR" dirty="0" err="1">
                <a:latin typeface="Graphik" panose="020B0503030202060203" pitchFamily="34" charset="0"/>
              </a:rPr>
              <a:t>true</a:t>
            </a:r>
            <a:r>
              <a:rPr lang="pt-BR" dirty="0">
                <a:latin typeface="Graphik" panose="020B0503030202060203" pitchFamily="34" charset="0"/>
              </a:rPr>
              <a:t> ou false)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Null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: </a:t>
            </a:r>
            <a:r>
              <a:rPr lang="pt-BR" dirty="0">
                <a:latin typeface="Graphik" panose="020B0503030202060203" pitchFamily="34" charset="0"/>
              </a:rPr>
              <a:t>valor nulo representado por </a:t>
            </a:r>
            <a:r>
              <a:rPr lang="pt-BR" b="1" dirty="0" err="1">
                <a:latin typeface="Graphik" panose="020B0503030202060203" pitchFamily="34" charset="0"/>
              </a:rPr>
              <a:t>null</a:t>
            </a:r>
            <a:r>
              <a:rPr lang="pt-BR" dirty="0">
                <a:latin typeface="Graphik" panose="020B0503030202060203" pitchFamily="34" charset="0"/>
              </a:rPr>
              <a:t> sem aspas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dirty="0">
              <a:latin typeface="Graphik" panose="020B050303020206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pt-BR" dirty="0">
              <a:latin typeface="Graphik" panose="020B050303020206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Coleções de Variáveis: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List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/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Turple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: </a:t>
            </a:r>
            <a:r>
              <a:rPr lang="pt-BR" dirty="0">
                <a:latin typeface="Graphik" panose="020B0503030202060203" pitchFamily="34" charset="0"/>
              </a:rPr>
              <a:t>representado por valores entre chaves ‘[ ]’ separados por vírgula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Map: </a:t>
            </a:r>
            <a:r>
              <a:rPr lang="pt-BR" dirty="0">
                <a:latin typeface="Graphik" panose="020B0503030202060203" pitchFamily="34" charset="0"/>
              </a:rPr>
              <a:t>representado por um par de chave/valor entre colchetes ‘{ }’</a:t>
            </a:r>
          </a:p>
        </p:txBody>
      </p:sp>
    </p:spTree>
    <p:extLst>
      <p:ext uri="{BB962C8B-B14F-4D97-AF65-F5344CB8AC3E}">
        <p14:creationId xmlns:p14="http://schemas.microsoft.com/office/powerpoint/2010/main" val="307308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4332917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STATE FILE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1171D6AF-45B3-45BC-80A6-B7346453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STATE FILE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armazena o estado sobre a infraestrutura gerenciada e suas configurações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199594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https://www.terraform.io/docs/language/state/index.html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281615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State </a:t>
            </a:r>
            <a:r>
              <a:rPr lang="pt-BR" dirty="0">
                <a:latin typeface="Graphik" panose="020B0503030202060203" pitchFamily="34" charset="0"/>
              </a:rPr>
              <a:t>é usado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mapear</a:t>
            </a:r>
            <a:r>
              <a:rPr lang="pt-BR" dirty="0">
                <a:latin typeface="Graphik" panose="020B0503030202060203" pitchFamily="34" charset="0"/>
              </a:rPr>
              <a:t> os recursos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realmente criados e suas configurações</a:t>
            </a:r>
            <a:r>
              <a:rPr lang="pt-BR" dirty="0">
                <a:latin typeface="Graphik" panose="020B0503030202060203" pitchFamily="34" charset="0"/>
              </a:rPr>
              <a:t>, mantendo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metadado</a:t>
            </a:r>
            <a:r>
              <a:rPr lang="pt-BR" dirty="0">
                <a:latin typeface="Graphik" panose="020B0503030202060203" pitchFamily="34" charset="0"/>
              </a:rPr>
              <a:t>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rastreabilidade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O State é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armazenado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por padrão </a:t>
            </a:r>
            <a:r>
              <a:rPr lang="pt-BR" dirty="0">
                <a:latin typeface="Graphik" panose="020B0503030202060203" pitchFamily="34" charset="0"/>
              </a:rPr>
              <a:t>em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arquivo local </a:t>
            </a:r>
            <a:r>
              <a:rPr lang="pt-BR" dirty="0">
                <a:latin typeface="Graphik" panose="020B0503030202060203" pitchFamily="34" charset="0"/>
              </a:rPr>
              <a:t>chamado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“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terraform.tfstate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”</a:t>
            </a:r>
            <a:r>
              <a:rPr lang="pt-BR" dirty="0">
                <a:latin typeface="Graphik" panose="020B0503030202060203" pitchFamily="34" charset="0"/>
              </a:rPr>
              <a:t>, mas também pode ser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armazenado remotamente </a:t>
            </a:r>
            <a:r>
              <a:rPr lang="pt-BR" dirty="0">
                <a:latin typeface="Graphik" panose="020B0503030202060203" pitchFamily="34" charset="0"/>
              </a:rPr>
              <a:t>quando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trabalhamos em equipes</a:t>
            </a:r>
            <a:r>
              <a:rPr lang="pt-BR" dirty="0">
                <a:latin typeface="Graphik" panose="020B0503030202060203" pitchFamily="34" charset="0"/>
              </a:rPr>
              <a:t>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objetivo</a:t>
            </a:r>
            <a:r>
              <a:rPr lang="pt-BR" dirty="0">
                <a:latin typeface="Graphik" panose="020B0503030202060203" pitchFamily="34" charset="0"/>
              </a:rPr>
              <a:t> principal 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State </a:t>
            </a:r>
            <a:r>
              <a:rPr lang="pt-BR" dirty="0">
                <a:latin typeface="Graphik" panose="020B0503030202060203" pitchFamily="34" charset="0"/>
              </a:rPr>
              <a:t>é armazenar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ligações</a:t>
            </a:r>
            <a:r>
              <a:rPr lang="pt-BR" dirty="0">
                <a:latin typeface="Graphik" panose="020B0503030202060203" pitchFamily="34" charset="0"/>
              </a:rPr>
              <a:t> entre 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objetos remotos </a:t>
            </a:r>
            <a:r>
              <a:rPr lang="pt-BR" dirty="0">
                <a:latin typeface="Graphik" panose="020B0503030202060203" pitchFamily="34" charset="0"/>
              </a:rPr>
              <a:t>e 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recursos</a:t>
            </a:r>
            <a:r>
              <a:rPr lang="pt-BR" dirty="0">
                <a:latin typeface="Graphik" panose="020B0503030202060203" pitchFamily="34" charset="0"/>
              </a:rPr>
              <a:t> declarados nas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91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STATE FILE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Metadados geram o mapeamento entre os objetos remotos e os recursos provisionados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0095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https://www.terraform.io/docs/cli/commands/force-unlock.html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67816" y="1569088"/>
            <a:ext cx="11219028" cy="143116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</a:t>
            </a:r>
            <a:r>
              <a:rPr lang="pt-BR" dirty="0">
                <a:latin typeface="Graphik" panose="020B0503030202060203" pitchFamily="34" charset="0"/>
              </a:rPr>
              <a:t>tipicamente usa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dos metadados </a:t>
            </a:r>
            <a:r>
              <a:rPr lang="pt-BR" dirty="0">
                <a:latin typeface="Graphik" panose="020B0503030202060203" pitchFamily="34" charset="0"/>
              </a:rPr>
              <a:t>para determinar a ordem de dependência entre os recursos.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latin typeface="Graphik" panose="020B0503030202060203" pitchFamily="34" charset="0"/>
              </a:rPr>
              <a:t> bloquear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arquivo State</a:t>
            </a:r>
            <a:r>
              <a:rPr lang="pt-BR" dirty="0">
                <a:latin typeface="Graphik" panose="020B0503030202060203" pitchFamily="34" charset="0"/>
              </a:rPr>
              <a:t> de qualquer operação que pode realizar escrita 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previne uma potencial corrupção</a:t>
            </a:r>
            <a:r>
              <a:rPr lang="pt-BR" dirty="0">
                <a:latin typeface="Graphik" panose="020B0503030202060203" pitchFamily="34" charset="0"/>
              </a:rPr>
              <a:t> do Terraform State.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E827C-1840-4E30-A6DB-33B63C291704}"/>
              </a:ext>
            </a:extLst>
          </p:cNvPr>
          <p:cNvSpPr/>
          <p:nvPr/>
        </p:nvSpPr>
        <p:spPr>
          <a:xfrm>
            <a:off x="467816" y="3505200"/>
            <a:ext cx="11219028" cy="20955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2BC82-C9BF-4346-8B9A-B5561BF41BF5}"/>
              </a:ext>
            </a:extLst>
          </p:cNvPr>
          <p:cNvSpPr txBox="1"/>
          <p:nvPr/>
        </p:nvSpPr>
        <p:spPr>
          <a:xfrm>
            <a:off x="600096" y="3562350"/>
            <a:ext cx="10953708" cy="226215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Use essa função com cuidado:</a:t>
            </a:r>
          </a:p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</a:t>
            </a:r>
            <a:r>
              <a:rPr lang="pt-BR" dirty="0">
                <a:latin typeface="Graphik" panose="020B0503030202060203" pitchFamily="34" charset="0"/>
              </a:rPr>
              <a:t>permite desbloquear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arquivo State manualmente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$ terraform force-</a:t>
            </a:r>
            <a:r>
              <a:rPr lang="pt-BR" dirty="0" err="1">
                <a:latin typeface="Graphik" panose="020B0503030202060203" pitchFamily="34" charset="0"/>
              </a:rPr>
              <a:t>unlock</a:t>
            </a:r>
            <a:r>
              <a:rPr lang="pt-BR" dirty="0">
                <a:latin typeface="Graphik" panose="020B0503030202060203" pitchFamily="34" charset="0"/>
              </a:rPr>
              <a:t>  &lt;LOCK_ID&gt;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Para bloquear novamente o arquivo State</a:t>
            </a:r>
            <a:r>
              <a:rPr lang="pt-BR" dirty="0">
                <a:latin typeface="Graphik" panose="020B0503030202060203" pitchFamily="34" charset="0"/>
              </a:rPr>
              <a:t>, execute o comando abaixo:</a:t>
            </a:r>
          </a:p>
          <a:p>
            <a:pPr algn="just"/>
            <a:r>
              <a:rPr lang="pt-BR" dirty="0">
                <a:latin typeface="Graphik" panose="020B0503030202060203" pitchFamily="34" charset="0"/>
              </a:rPr>
              <a:t>$ terraform plan -lock=false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0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STATE FILE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Exemplo de a</a:t>
            </a:r>
            <a:r>
              <a:rPr lang="pt-BR" sz="1200" noProof="0" dirty="0" err="1">
                <a:solidFill>
                  <a:srgbClr val="C3B4DB"/>
                </a:solidFill>
                <a:latin typeface="Graphik" panose="020B0503030202060203" pitchFamily="34" charset="0"/>
              </a:rPr>
              <a:t>rquivo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 “</a:t>
            </a:r>
            <a:r>
              <a:rPr lang="pt-BR" sz="1200" noProof="0" dirty="0" err="1">
                <a:solidFill>
                  <a:srgbClr val="C3B4DB"/>
                </a:solidFill>
                <a:latin typeface="Graphik" panose="020B0503030202060203" pitchFamily="34" charset="0"/>
              </a:rPr>
              <a:t>terraform.tfstate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”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199594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https://www.terraform.io/docs/language/state/index.html</a:t>
            </a:r>
            <a:endParaRPr lang="pt-BR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9DE44-92B2-40E3-BFBA-ADCC30B69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802" y="1044155"/>
            <a:ext cx="6057573" cy="52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5693866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WORKSPACES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7683ED64-E253-42EF-816E-A1E5B648A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77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WORKSPACES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Workspaces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encapsula e segrega ambientes de trabalho de modo lógico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3301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https://www.terraform.io/docs/language/state/workspaces.html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253915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Workspaces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armazena dados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persistentes no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backend</a:t>
            </a:r>
            <a:r>
              <a:rPr lang="pt-BR" dirty="0">
                <a:latin typeface="Graphik" panose="020B0503030202060203" pitchFamily="34" charset="0"/>
              </a:rPr>
              <a:t>, com isso,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por padrão</a:t>
            </a:r>
            <a:r>
              <a:rPr lang="pt-BR" dirty="0">
                <a:latin typeface="Graphik" panose="020B0503030202060203" pitchFamily="34" charset="0"/>
              </a:rPr>
              <a:t>, inicialmente tem somente um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workspace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chamado “default”.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É possível a criação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múltiplos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workspaces</a:t>
            </a:r>
            <a:r>
              <a:rPr lang="pt-BR" dirty="0">
                <a:latin typeface="Graphik" panose="020B0503030202060203" pitchFamily="34" charset="0"/>
              </a:rPr>
              <a:t>, permitindo associar múltiplos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States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para uma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única configuração.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Sendo assim, a configuração do Terraform ainda tem somente um </a:t>
            </a:r>
            <a:r>
              <a:rPr lang="pt-BR" dirty="0" err="1">
                <a:latin typeface="Graphik" panose="020B0503030202060203" pitchFamily="34" charset="0"/>
              </a:rPr>
              <a:t>backend</a:t>
            </a:r>
            <a:r>
              <a:rPr lang="pt-BR" dirty="0">
                <a:latin typeface="Graphik" panose="020B0503030202060203" pitchFamily="34" charset="0"/>
              </a:rPr>
              <a:t>, mas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múltiplas instâncias distinta </a:t>
            </a:r>
            <a:r>
              <a:rPr lang="pt-BR" dirty="0">
                <a:latin typeface="Graphik" panose="020B0503030202060203" pitchFamily="34" charset="0"/>
              </a:rPr>
              <a:t>dessa configuração para ser implementada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sem a necessidade de configurar um novo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backend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ou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modificar credenciais de autenticação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68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WORKSPACES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Atualmente diversos repositórios em 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backends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são suportados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3301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https://www.terraform.io/docs/language/state/workspaces.html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1131998" y="1418857"/>
            <a:ext cx="11219028" cy="489364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Backends suportados: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  <a:hlinkClick r:id="rId4"/>
              </a:rPr>
              <a:t>AzureRM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  <a:hlinkClick r:id="rId5"/>
              </a:rPr>
              <a:t>Consul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  <a:hlinkClick r:id="rId6"/>
              </a:rPr>
              <a:t>COS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  <a:hlinkClick r:id="rId7"/>
              </a:rPr>
              <a:t>GCS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  <a:hlinkClick r:id="rId8"/>
              </a:rPr>
              <a:t>Kubernetes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  <a:hlinkClick r:id="rId9"/>
              </a:rPr>
              <a:t>Local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  <a:hlinkClick r:id="rId10"/>
              </a:rPr>
              <a:t>Manta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  <a:hlinkClick r:id="rId11"/>
              </a:rPr>
              <a:t>Postgres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  <a:hlinkClick r:id="rId12"/>
              </a:rPr>
              <a:t>Remote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u="sng" dirty="0">
                <a:latin typeface="Graphik" panose="020B0503030202060203" pitchFamily="34" charset="0"/>
                <a:hlinkClick r:id="rId13"/>
              </a:rPr>
              <a:t>S3</a:t>
            </a:r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1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4764446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CONCEITOS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C45D6997-8AB0-43B3-B560-93038603C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5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WORKSPACES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Requisitos e estratégias para criação de 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workspaces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3301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https://www.terraform.io/docs/language/state/workspaces.html</a:t>
            </a:r>
            <a:endParaRPr lang="pt-B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28CB7-3115-443B-BAF9-3B8BAADF304C}"/>
              </a:ext>
            </a:extLst>
          </p:cNvPr>
          <p:cNvSpPr txBox="1"/>
          <p:nvPr/>
        </p:nvSpPr>
        <p:spPr>
          <a:xfrm>
            <a:off x="533442" y="1423322"/>
            <a:ext cx="10489054" cy="401135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Nome de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workspace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é limitado 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90 caracteres </a:t>
            </a:r>
            <a:r>
              <a:rPr lang="pt-BR" dirty="0">
                <a:latin typeface="Graphik" panose="020B0503030202060203" pitchFamily="34" charset="0"/>
              </a:rPr>
              <a:t>e pode incluir somente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letras, números,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hífens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( - ) e sublinhado ( _ ).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HashiCorp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Terraform </a:t>
            </a:r>
            <a:r>
              <a:rPr lang="pt-BR" dirty="0">
                <a:latin typeface="Graphik" panose="020B0503030202060203" pitchFamily="34" charset="0"/>
              </a:rPr>
              <a:t>recomenda uma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estratégia </a:t>
            </a:r>
            <a:r>
              <a:rPr lang="pt-BR" dirty="0">
                <a:latin typeface="Graphik" panose="020B0503030202060203" pitchFamily="34" charset="0"/>
              </a:rPr>
              <a:t>para composição do nome:</a:t>
            </a: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lvl="1"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&lt;COMPONENT&gt;-&lt;ENVIRONMENT&gt;-&lt;REGION&gt;</a:t>
            </a:r>
          </a:p>
          <a:p>
            <a:pPr lvl="1"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Exemplos: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networking-</a:t>
            </a:r>
            <a:r>
              <a:rPr lang="pt-BR" dirty="0" err="1">
                <a:latin typeface="Graphik" panose="020B0503030202060203" pitchFamily="34" charset="0"/>
              </a:rPr>
              <a:t>prod</a:t>
            </a:r>
            <a:r>
              <a:rPr lang="pt-BR" dirty="0">
                <a:latin typeface="Graphik" panose="020B0503030202060203" pitchFamily="34" charset="0"/>
              </a:rPr>
              <a:t>-</a:t>
            </a:r>
            <a:r>
              <a:rPr lang="pt-BR" dirty="0" err="1">
                <a:latin typeface="Graphik" panose="020B0503030202060203" pitchFamily="34" charset="0"/>
              </a:rPr>
              <a:t>us-east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microservices-staging-us-east</a:t>
            </a:r>
            <a:endParaRPr lang="pt-BR" dirty="0">
              <a:latin typeface="Graphik" panose="020B050303020206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servers-</a:t>
            </a:r>
            <a:r>
              <a:rPr lang="pt-BR" dirty="0" err="1">
                <a:latin typeface="Graphik" panose="020B0503030202060203" pitchFamily="34" charset="0"/>
              </a:rPr>
              <a:t>prod</a:t>
            </a:r>
            <a:r>
              <a:rPr lang="pt-BR" dirty="0">
                <a:latin typeface="Graphik" panose="020B0503030202060203" pitchFamily="34" charset="0"/>
              </a:rPr>
              <a:t>-eu-central</a:t>
            </a:r>
          </a:p>
        </p:txBody>
      </p:sp>
    </p:spTree>
    <p:extLst>
      <p:ext uri="{BB962C8B-B14F-4D97-AF65-F5344CB8AC3E}">
        <p14:creationId xmlns:p14="http://schemas.microsoft.com/office/powerpoint/2010/main" val="420309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WORKSPACES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Estratégias para criação de </a:t>
            </a:r>
            <a:r>
              <a:rPr lang="pt-BR" sz="1200" dirty="0" err="1">
                <a:solidFill>
                  <a:srgbClr val="C3B4DB"/>
                </a:solidFill>
                <a:latin typeface="Graphik" panose="020B0503030202060203" pitchFamily="34" charset="0"/>
              </a:rPr>
              <a:t>workspaces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53301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https://www.terraform.io/docs/language/state/workspaces.html</a:t>
            </a:r>
            <a:endParaRPr lang="pt-BR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3A39E-A9B7-4177-856F-5A606CBF9B7B}"/>
              </a:ext>
            </a:extLst>
          </p:cNvPr>
          <p:cNvSpPr/>
          <p:nvPr/>
        </p:nvSpPr>
        <p:spPr>
          <a:xfrm>
            <a:off x="881442" y="1569088"/>
            <a:ext cx="10391775" cy="4601234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Exibir </a:t>
            </a:r>
            <a:r>
              <a:rPr lang="pt-BR" b="1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Workspaces</a:t>
            </a:r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 criados:</a:t>
            </a: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show</a:t>
            </a:r>
          </a:p>
          <a:p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Criar um novo </a:t>
            </a:r>
            <a:r>
              <a:rPr lang="pt-BR" b="1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endParaRPr lang="pt-BR" b="1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new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networking-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prod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-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us-east</a:t>
            </a:r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Selecionar um </a:t>
            </a:r>
            <a:r>
              <a:rPr lang="pt-BR" b="1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 específico para criar os recursos:</a:t>
            </a: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networking-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staging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-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us-east</a:t>
            </a:r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Deletar um </a:t>
            </a:r>
            <a:r>
              <a:rPr lang="pt-BR" b="1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Graphik" panose="020B0503030202060203" pitchFamily="34" charset="0"/>
              </a:rPr>
              <a:t>especifíco</a:t>
            </a:r>
            <a:r>
              <a:rPr lang="pt-BR" b="1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workspace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delete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networking-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prod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-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us-east</a:t>
            </a:r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</a:p>
          <a:p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648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2149627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PLAN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1171D6AF-45B3-45BC-80A6-B7346453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6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Planejamento dos recursos que serão provisionados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09059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https://www.terraform.io/docs/cli/commands/plan.html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Plan </a:t>
            </a:r>
            <a:r>
              <a:rPr lang="pt-BR" dirty="0">
                <a:latin typeface="Graphik" panose="020B0503030202060203" pitchFamily="34" charset="0"/>
              </a:rPr>
              <a:t>é usado para criar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plano de execução</a:t>
            </a:r>
            <a:r>
              <a:rPr lang="pt-BR" dirty="0">
                <a:latin typeface="Graphik" panose="020B0503030202060203" pitchFamily="34" charset="0"/>
              </a:rPr>
              <a:t>, seguindo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fluxo</a:t>
            </a:r>
            <a:r>
              <a:rPr lang="pt-BR" dirty="0">
                <a:latin typeface="Graphik" panose="020B0503030202060203" pitchFamily="34" charset="0"/>
              </a:rPr>
              <a:t> de realizar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Refresh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e determinar quais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ações</a:t>
            </a:r>
            <a:r>
              <a:rPr lang="pt-BR" dirty="0">
                <a:latin typeface="Graphik" panose="020B0503030202060203" pitchFamily="34" charset="0"/>
              </a:rPr>
              <a:t> tomar a partir das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 atuais do State file</a:t>
            </a:r>
            <a:r>
              <a:rPr lang="pt-BR" dirty="0">
                <a:latin typeface="Graphik" panose="020B0503030202060203" pitchFamily="34" charset="0"/>
              </a:rPr>
              <a:t>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6812B2-DD11-4F16-AF86-4A10460EC85F}"/>
              </a:ext>
            </a:extLst>
          </p:cNvPr>
          <p:cNvGrpSpPr/>
          <p:nvPr/>
        </p:nvGrpSpPr>
        <p:grpSpPr>
          <a:xfrm>
            <a:off x="3517797" y="2775635"/>
            <a:ext cx="5156405" cy="2594122"/>
            <a:chOff x="2989271" y="2815139"/>
            <a:chExt cx="5156405" cy="25941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BABED4-FC9F-41D5-BC33-ACAD00A4ED78}"/>
                </a:ext>
              </a:extLst>
            </p:cNvPr>
            <p:cNvSpPr/>
            <p:nvPr/>
          </p:nvSpPr>
          <p:spPr>
            <a:xfrm>
              <a:off x="4789775" y="2815139"/>
              <a:ext cx="1643742" cy="1536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ctangle: Folded Corner 1">
              <a:extLst>
                <a:ext uri="{FF2B5EF4-FFF2-40B4-BE49-F238E27FC236}">
                  <a16:creationId xmlns:a16="http://schemas.microsoft.com/office/drawing/2014/main" id="{79E6BB80-752F-4EE5-89CC-7F52A955FF63}"/>
                </a:ext>
              </a:extLst>
            </p:cNvPr>
            <p:cNvSpPr/>
            <p:nvPr/>
          </p:nvSpPr>
          <p:spPr>
            <a:xfrm>
              <a:off x="2989271" y="3266117"/>
              <a:ext cx="762000" cy="895132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Main.tf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18EC75-386C-4A29-A59C-C7255BC3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5050868" y="2939711"/>
              <a:ext cx="1088736" cy="261296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2F5A3A-FD40-428C-85A6-3F8FBE5456A1}"/>
                </a:ext>
              </a:extLst>
            </p:cNvPr>
            <p:cNvCxnSpPr>
              <a:cxnSpLocks/>
            </p:cNvCxnSpPr>
            <p:nvPr/>
          </p:nvCxnSpPr>
          <p:spPr>
            <a:xfrm>
              <a:off x="4773365" y="3333887"/>
              <a:ext cx="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0EFFDB-1A7B-4A29-A75F-F074F255E6F1}"/>
                </a:ext>
              </a:extLst>
            </p:cNvPr>
            <p:cNvSpPr/>
            <p:nvPr/>
          </p:nvSpPr>
          <p:spPr>
            <a:xfrm>
              <a:off x="4789775" y="3500897"/>
              <a:ext cx="1643743" cy="435430"/>
            </a:xfrm>
            <a:prstGeom prst="rect">
              <a:avLst/>
            </a:prstGeom>
            <a:solidFill>
              <a:srgbClr val="CC66FF">
                <a:alpha val="5000"/>
              </a:srgbClr>
            </a:solidFill>
            <a:ln>
              <a:noFill/>
            </a:ln>
            <a:effectLst>
              <a:glow rad="406400">
                <a:srgbClr val="CC66FF">
                  <a:alpha val="1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REFRESH</a:t>
              </a: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67AA319C-C7E4-4CCF-A14D-DDC9D4C5249D}"/>
                </a:ext>
              </a:extLst>
            </p:cNvPr>
            <p:cNvSpPr/>
            <p:nvPr/>
          </p:nvSpPr>
          <p:spPr>
            <a:xfrm>
              <a:off x="7383676" y="3275974"/>
              <a:ext cx="762000" cy="895132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STATE FILE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AB75EB-65D5-4A87-A255-EECA1F34DC8C}"/>
                </a:ext>
              </a:extLst>
            </p:cNvPr>
            <p:cNvSpPr/>
            <p:nvPr/>
          </p:nvSpPr>
          <p:spPr>
            <a:xfrm>
              <a:off x="4735346" y="4980019"/>
              <a:ext cx="1752600" cy="429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PROVIDER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1E3501-E09C-4CF4-A061-27707695061A}"/>
                </a:ext>
              </a:extLst>
            </p:cNvPr>
            <p:cNvCxnSpPr>
              <a:stCxn id="2" idx="3"/>
              <a:endCxn id="14" idx="1"/>
            </p:cNvCxnSpPr>
            <p:nvPr/>
          </p:nvCxnSpPr>
          <p:spPr>
            <a:xfrm>
              <a:off x="3751271" y="3713683"/>
              <a:ext cx="1038504" cy="49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BDC2C0F-2EB1-475D-A820-FB8748655464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6433518" y="3718612"/>
              <a:ext cx="950158" cy="49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DA31D3-A189-48E9-8E81-A0757E561737}"/>
                </a:ext>
              </a:extLst>
            </p:cNvPr>
            <p:cNvCxnSpPr>
              <a:cxnSpLocks/>
              <a:stCxn id="3" idx="2"/>
              <a:endCxn id="13" idx="0"/>
            </p:cNvCxnSpPr>
            <p:nvPr/>
          </p:nvCxnSpPr>
          <p:spPr>
            <a:xfrm>
              <a:off x="5611646" y="4351150"/>
              <a:ext cx="0" cy="62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6A45465-D1E5-4672-A618-F30A4F669C50}"/>
                </a:ext>
              </a:extLst>
            </p:cNvPr>
            <p:cNvSpPr/>
            <p:nvPr/>
          </p:nvSpPr>
          <p:spPr>
            <a:xfrm>
              <a:off x="4077212" y="3262934"/>
              <a:ext cx="298275" cy="3085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033DE52-7090-47AE-93C3-CAE03501DA49}"/>
                </a:ext>
              </a:extLst>
            </p:cNvPr>
            <p:cNvSpPr/>
            <p:nvPr/>
          </p:nvSpPr>
          <p:spPr>
            <a:xfrm>
              <a:off x="5724306" y="4493396"/>
              <a:ext cx="298275" cy="3085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7E881E-1228-4E1D-8B79-2EED84537D12}"/>
                </a:ext>
              </a:extLst>
            </p:cNvPr>
            <p:cNvSpPr/>
            <p:nvPr/>
          </p:nvSpPr>
          <p:spPr>
            <a:xfrm>
              <a:off x="6759459" y="3262933"/>
              <a:ext cx="298275" cy="30850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386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9326" y="1481506"/>
            <a:ext cx="10088297" cy="524933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dirty="0">
                <a:solidFill>
                  <a:srgbClr val="7900D6"/>
                </a:solidFill>
                <a:latin typeface="Graphik" panose="020B0503030202060203" pitchFamily="34" charset="0"/>
              </a:rPr>
              <a:t>Terraform</a:t>
            </a:r>
            <a:r>
              <a:rPr lang="pt-BR" b="0" dirty="0">
                <a:solidFill>
                  <a:schemeClr val="tx1"/>
                </a:solidFill>
                <a:latin typeface="Graphik" panose="020B0503030202060203" pitchFamily="34" charset="0"/>
              </a:rPr>
              <a:t> exibe </a:t>
            </a:r>
            <a:r>
              <a:rPr lang="pt-BR" dirty="0">
                <a:solidFill>
                  <a:srgbClr val="7900D6"/>
                </a:solidFill>
                <a:latin typeface="Graphik" panose="020B0503030202060203" pitchFamily="34" charset="0"/>
              </a:rPr>
              <a:t>símbolos</a:t>
            </a:r>
            <a:r>
              <a:rPr lang="pt-BR" b="0" dirty="0">
                <a:solidFill>
                  <a:schemeClr val="tx1"/>
                </a:solidFill>
                <a:latin typeface="Graphik" panose="020B0503030202060203" pitchFamily="34" charset="0"/>
              </a:rPr>
              <a:t> durante a </a:t>
            </a:r>
            <a:r>
              <a:rPr lang="pt-BR" dirty="0">
                <a:solidFill>
                  <a:srgbClr val="7900D6"/>
                </a:solidFill>
                <a:latin typeface="Graphik" panose="020B0503030202060203" pitchFamily="34" charset="0"/>
              </a:rPr>
              <a:t>execução</a:t>
            </a:r>
            <a:r>
              <a:rPr lang="pt-BR" b="0" dirty="0">
                <a:solidFill>
                  <a:schemeClr val="tx1"/>
                </a:solidFill>
                <a:latin typeface="Graphik" panose="020B0503030202060203" pitchFamily="34" charset="0"/>
              </a:rPr>
              <a:t> do Terraform Plan para </a:t>
            </a:r>
            <a:r>
              <a:rPr lang="pt-BR" dirty="0">
                <a:solidFill>
                  <a:srgbClr val="7900D6"/>
                </a:solidFill>
                <a:latin typeface="Graphik" panose="020B0503030202060203" pitchFamily="34" charset="0"/>
              </a:rPr>
              <a:t>identificar o status </a:t>
            </a:r>
            <a:r>
              <a:rPr lang="pt-BR" b="0" dirty="0">
                <a:solidFill>
                  <a:schemeClr val="tx1"/>
                </a:solidFill>
                <a:latin typeface="Graphik" panose="020B0503030202060203" pitchFamily="34" charset="0"/>
              </a:rPr>
              <a:t>futuro dos </a:t>
            </a:r>
            <a:r>
              <a:rPr lang="pt-BR" dirty="0">
                <a:solidFill>
                  <a:srgbClr val="7900D6"/>
                </a:solidFill>
                <a:latin typeface="Graphik" panose="020B0503030202060203" pitchFamily="34" charset="0"/>
              </a:rPr>
              <a:t>recursos na próxima aplicação.</a:t>
            </a:r>
            <a:endParaRPr lang="pt-BR" noProof="0" dirty="0">
              <a:solidFill>
                <a:srgbClr val="7900D6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09059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https://www.terraform.io/docs/cli/commands/plan.html</a:t>
            </a:r>
            <a:endParaRPr lang="pt-BR" sz="9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1A49B1-8CE3-49AC-8D13-8474D107C82D}"/>
              </a:ext>
            </a:extLst>
          </p:cNvPr>
          <p:cNvGrpSpPr/>
          <p:nvPr/>
        </p:nvGrpSpPr>
        <p:grpSpPr>
          <a:xfrm>
            <a:off x="3293520" y="2603913"/>
            <a:ext cx="5604960" cy="2933657"/>
            <a:chOff x="3278548" y="2451513"/>
            <a:chExt cx="5604960" cy="293365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A80669-647A-466E-AE86-33790DA3E7D5}"/>
                </a:ext>
              </a:extLst>
            </p:cNvPr>
            <p:cNvSpPr/>
            <p:nvPr/>
          </p:nvSpPr>
          <p:spPr>
            <a:xfrm>
              <a:off x="3308492" y="4118736"/>
              <a:ext cx="5575016" cy="435430"/>
            </a:xfrm>
            <a:prstGeom prst="rect">
              <a:avLst/>
            </a:prstGeom>
            <a:solidFill>
              <a:srgbClr val="CC66FF">
                <a:alpha val="5000"/>
              </a:srgbClr>
            </a:solidFill>
            <a:ln>
              <a:noFill/>
            </a:ln>
            <a:effectLst>
              <a:glow rad="406400">
                <a:srgbClr val="CC66FF">
                  <a:alpha val="1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just"/>
              <a:endParaRPr lang="pt-BR" sz="2400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3" name="Plus Sign 2">
              <a:extLst>
                <a:ext uri="{FF2B5EF4-FFF2-40B4-BE49-F238E27FC236}">
                  <a16:creationId xmlns:a16="http://schemas.microsoft.com/office/drawing/2014/main" id="{4544DD23-DDFF-418D-930C-4BF1DCD8A83E}"/>
                </a:ext>
              </a:extLst>
            </p:cNvPr>
            <p:cNvSpPr/>
            <p:nvPr/>
          </p:nvSpPr>
          <p:spPr>
            <a:xfrm>
              <a:off x="3740538" y="2451513"/>
              <a:ext cx="478972" cy="435429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Graphik" panose="020B0503030202060203" pitchFamily="34" charset="0"/>
              </a:endParaRPr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7A3E0140-A396-4CEE-A631-398AADC003E6}"/>
                </a:ext>
              </a:extLst>
            </p:cNvPr>
            <p:cNvSpPr/>
            <p:nvPr/>
          </p:nvSpPr>
          <p:spPr>
            <a:xfrm>
              <a:off x="3728861" y="3304847"/>
              <a:ext cx="478973" cy="435429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Graphik" panose="020B050303020206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E178622-70CF-46DA-B17C-6018AE0DD576}"/>
                </a:ext>
              </a:extLst>
            </p:cNvPr>
            <p:cNvGrpSpPr/>
            <p:nvPr/>
          </p:nvGrpSpPr>
          <p:grpSpPr>
            <a:xfrm>
              <a:off x="3373983" y="4152092"/>
              <a:ext cx="1125293" cy="477566"/>
              <a:chOff x="998213" y="3096715"/>
              <a:chExt cx="1125293" cy="477566"/>
            </a:xfrm>
          </p:grpSpPr>
          <p:sp>
            <p:nvSpPr>
              <p:cNvPr id="10" name="Plus Sign 9">
                <a:extLst>
                  <a:ext uri="{FF2B5EF4-FFF2-40B4-BE49-F238E27FC236}">
                    <a16:creationId xmlns:a16="http://schemas.microsoft.com/office/drawing/2014/main" id="{D78CE268-7D4D-46AC-9940-4322782623FD}"/>
                  </a:ext>
                </a:extLst>
              </p:cNvPr>
              <p:cNvSpPr/>
              <p:nvPr/>
            </p:nvSpPr>
            <p:spPr>
              <a:xfrm>
                <a:off x="1644534" y="3127498"/>
                <a:ext cx="478972" cy="435429"/>
              </a:xfrm>
              <a:prstGeom prst="mathPlus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Graphik" panose="020B0503030202060203" pitchFamily="34" charset="0"/>
                </a:endParaRPr>
              </a:p>
            </p:txBody>
          </p:sp>
          <p:sp>
            <p:nvSpPr>
              <p:cNvPr id="11" name="Minus Sign 10">
                <a:extLst>
                  <a:ext uri="{FF2B5EF4-FFF2-40B4-BE49-F238E27FC236}">
                    <a16:creationId xmlns:a16="http://schemas.microsoft.com/office/drawing/2014/main" id="{62469522-1219-4550-B2AE-9257B9357AE2}"/>
                  </a:ext>
                </a:extLst>
              </p:cNvPr>
              <p:cNvSpPr/>
              <p:nvPr/>
            </p:nvSpPr>
            <p:spPr>
              <a:xfrm>
                <a:off x="998213" y="3138852"/>
                <a:ext cx="478973" cy="435429"/>
              </a:xfrm>
              <a:prstGeom prst="mathMinu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Graphik" panose="020B0503030202060203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F5DEF5-ECB6-49BA-BEA8-354558F02D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7186" y="3096715"/>
                <a:ext cx="230781" cy="4604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585F17-02A7-4301-86AD-E9A5A0BCB289}"/>
                </a:ext>
              </a:extLst>
            </p:cNvPr>
            <p:cNvSpPr/>
            <p:nvPr/>
          </p:nvSpPr>
          <p:spPr>
            <a:xfrm rot="19284516">
              <a:off x="3758251" y="5031842"/>
              <a:ext cx="431869" cy="245436"/>
            </a:xfrm>
            <a:custGeom>
              <a:avLst/>
              <a:gdLst>
                <a:gd name="connsiteX0" fmla="*/ 0 w 3385457"/>
                <a:gd name="connsiteY0" fmla="*/ 167765 h 2043250"/>
                <a:gd name="connsiteX1" fmla="*/ 1513114 w 3385457"/>
                <a:gd name="connsiteY1" fmla="*/ 145993 h 2043250"/>
                <a:gd name="connsiteX2" fmla="*/ 1883228 w 3385457"/>
                <a:gd name="connsiteY2" fmla="*/ 1735308 h 2043250"/>
                <a:gd name="connsiteX3" fmla="*/ 3385457 w 3385457"/>
                <a:gd name="connsiteY3" fmla="*/ 2040108 h 204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5457" h="2043250">
                  <a:moveTo>
                    <a:pt x="0" y="167765"/>
                  </a:moveTo>
                  <a:cubicBezTo>
                    <a:pt x="599621" y="26250"/>
                    <a:pt x="1199243" y="-115264"/>
                    <a:pt x="1513114" y="145993"/>
                  </a:cubicBezTo>
                  <a:cubicBezTo>
                    <a:pt x="1826985" y="407250"/>
                    <a:pt x="1571171" y="1419622"/>
                    <a:pt x="1883228" y="1735308"/>
                  </a:cubicBezTo>
                  <a:cubicBezTo>
                    <a:pt x="2195285" y="2050994"/>
                    <a:pt x="3015343" y="2050994"/>
                    <a:pt x="3385457" y="2040108"/>
                  </a:cubicBezTo>
                </a:path>
              </a:pathLst>
            </a:cu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Graphik" panose="020B050303020206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4ED76B-ADC0-4540-BCF3-C712FCCA304B}"/>
                </a:ext>
              </a:extLst>
            </p:cNvPr>
            <p:cNvSpPr txBox="1"/>
            <p:nvPr/>
          </p:nvSpPr>
          <p:spPr>
            <a:xfrm>
              <a:off x="4847619" y="2573676"/>
              <a:ext cx="2199320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dirty="0">
                  <a:latin typeface="Graphik" panose="020B0503030202060203" pitchFamily="34" charset="0"/>
                </a:rPr>
                <a:t>Criar um </a:t>
              </a:r>
              <a:r>
                <a:rPr lang="pt-BR" sz="1600">
                  <a:latin typeface="Graphik" panose="020B0503030202060203" pitchFamily="34" charset="0"/>
                </a:rPr>
                <a:t>novo recurso</a:t>
              </a:r>
              <a:endParaRPr lang="pt-BR" sz="1600" dirty="0" err="1">
                <a:latin typeface="Graphik" panose="020B050303020206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1B5A66-11D8-4BCB-AAE0-B959DD9B5C31}"/>
                </a:ext>
              </a:extLst>
            </p:cNvPr>
            <p:cNvSpPr txBox="1"/>
            <p:nvPr/>
          </p:nvSpPr>
          <p:spPr>
            <a:xfrm>
              <a:off x="4847619" y="3444707"/>
              <a:ext cx="1954061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dirty="0">
                  <a:latin typeface="Graphik" panose="020B0503030202060203" pitchFamily="34" charset="0"/>
                </a:rPr>
                <a:t>Destruir um recurso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C89B72-63AD-4DF8-81DF-D006A1B3055F}"/>
                </a:ext>
              </a:extLst>
            </p:cNvPr>
            <p:cNvSpPr txBox="1"/>
            <p:nvPr/>
          </p:nvSpPr>
          <p:spPr>
            <a:xfrm>
              <a:off x="4847619" y="4315738"/>
              <a:ext cx="3959417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dirty="0">
                  <a:latin typeface="Graphik" panose="020B0503030202060203" pitchFamily="34" charset="0"/>
                </a:rPr>
                <a:t>Substituir um recurso (destruir e recriar)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83E51C-2164-4D82-897C-D9E05CE5860B}"/>
                </a:ext>
              </a:extLst>
            </p:cNvPr>
            <p:cNvSpPr txBox="1"/>
            <p:nvPr/>
          </p:nvSpPr>
          <p:spPr>
            <a:xfrm>
              <a:off x="4847619" y="5092782"/>
              <a:ext cx="2032608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dirty="0">
                  <a:latin typeface="Graphik" panose="020B0503030202060203" pitchFamily="34" charset="0"/>
                </a:rPr>
                <a:t>Atualizar um recurso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F34F2B-53AA-47C0-975D-5AA8B71D5EC9}"/>
                </a:ext>
              </a:extLst>
            </p:cNvPr>
            <p:cNvSpPr/>
            <p:nvPr/>
          </p:nvSpPr>
          <p:spPr>
            <a:xfrm>
              <a:off x="3278548" y="2502155"/>
              <a:ext cx="5575016" cy="435430"/>
            </a:xfrm>
            <a:prstGeom prst="rect">
              <a:avLst/>
            </a:prstGeom>
            <a:solidFill>
              <a:srgbClr val="CC66FF">
                <a:alpha val="5000"/>
              </a:srgbClr>
            </a:solidFill>
            <a:ln>
              <a:noFill/>
            </a:ln>
            <a:effectLst>
              <a:glow rad="406400">
                <a:srgbClr val="CC66FF">
                  <a:alpha val="1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just"/>
              <a:endParaRPr lang="pt-BR" sz="2400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3E369-A7AA-41F2-A663-1F7147C035E7}"/>
                </a:ext>
              </a:extLst>
            </p:cNvPr>
            <p:cNvSpPr/>
            <p:nvPr/>
          </p:nvSpPr>
          <p:spPr>
            <a:xfrm>
              <a:off x="3278548" y="3307694"/>
              <a:ext cx="5575016" cy="435430"/>
            </a:xfrm>
            <a:prstGeom prst="rect">
              <a:avLst/>
            </a:prstGeom>
            <a:solidFill>
              <a:srgbClr val="CC66FF">
                <a:alpha val="5000"/>
              </a:srgbClr>
            </a:solidFill>
            <a:ln>
              <a:noFill/>
            </a:ln>
            <a:effectLst>
              <a:glow rad="406400">
                <a:srgbClr val="CC66FF">
                  <a:alpha val="1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just"/>
              <a:endParaRPr lang="pt-BR" sz="2400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BE83D3-A0B9-47F8-81C7-26BFE27F43BC}"/>
                </a:ext>
              </a:extLst>
            </p:cNvPr>
            <p:cNvSpPr/>
            <p:nvPr/>
          </p:nvSpPr>
          <p:spPr>
            <a:xfrm>
              <a:off x="3308492" y="4941064"/>
              <a:ext cx="5575016" cy="435430"/>
            </a:xfrm>
            <a:prstGeom prst="rect">
              <a:avLst/>
            </a:prstGeom>
            <a:solidFill>
              <a:srgbClr val="CC66FF">
                <a:alpha val="5000"/>
              </a:srgbClr>
            </a:solidFill>
            <a:ln>
              <a:noFill/>
            </a:ln>
            <a:effectLst>
              <a:glow rad="406400">
                <a:srgbClr val="CC66FF">
                  <a:alpha val="1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just"/>
              <a:endParaRPr lang="pt-BR" sz="2400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71DB520-D5AE-4234-80C3-D1B911054190}"/>
              </a:ext>
            </a:extLst>
          </p:cNvPr>
          <p:cNvSpPr txBox="1">
            <a:spLocks/>
          </p:cNvSpPr>
          <p:nvPr/>
        </p:nvSpPr>
        <p:spPr>
          <a:xfrm>
            <a:off x="205155" y="666723"/>
            <a:ext cx="10088297" cy="524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10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1" i="0" kern="1200" cap="none" spc="0" baseline="0">
                <a:solidFill>
                  <a:srgbClr val="7800D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 algn="l" defTabSz="914103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799" b="0" i="0" kern="1200" cap="none" baseline="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Arial" panose="020B0604020202020204" pitchFamily="34" charset="0"/>
              </a:defRPr>
            </a:lvl2pPr>
            <a:lvl3pPr marL="180921" indent="-180921" algn="l" defTabSz="914103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799" kern="120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361841" indent="-168225" algn="l" defTabSz="914103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lang="en-US" sz="1799" kern="120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542762" indent="-176160" algn="l" defTabSz="914103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799" kern="120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512596" indent="-172982" algn="l" defTabSz="91410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103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10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7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10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Planejamento dos recursos que serão provisionados</a:t>
            </a:r>
          </a:p>
        </p:txBody>
      </p:sp>
    </p:spTree>
    <p:extLst>
      <p:ext uri="{BB962C8B-B14F-4D97-AF65-F5344CB8AC3E}">
        <p14:creationId xmlns:p14="http://schemas.microsoft.com/office/powerpoint/2010/main" val="1040223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2761910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+mj-lt"/>
              </a:rPr>
              <a:t>APPLY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1171D6AF-45B3-45BC-80A6-B7346453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APPLY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Aplica as mudanças requeridas para chegar ao estado desejado das configurações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14829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https://www.terraform.io/docs/cli/commands/apply.html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143116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Plan </a:t>
            </a:r>
            <a:r>
              <a:rPr lang="pt-BR" dirty="0">
                <a:latin typeface="Graphik" panose="020B0503030202060203" pitchFamily="34" charset="0"/>
              </a:rPr>
              <a:t>é usado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aplicar mudanças</a:t>
            </a:r>
            <a:r>
              <a:rPr lang="pt-BR" dirty="0">
                <a:latin typeface="Graphik" panose="020B0503030202060203" pitchFamily="34" charset="0"/>
              </a:rPr>
              <a:t>, escaneando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diretório corrente </a:t>
            </a:r>
            <a:r>
              <a:rPr lang="pt-BR" dirty="0">
                <a:latin typeface="Graphik" panose="020B0503030202060203" pitchFamily="34" charset="0"/>
              </a:rPr>
              <a:t>das configurações e aplicando todas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mudanças</a:t>
            </a:r>
            <a:r>
              <a:rPr lang="pt-BR" dirty="0">
                <a:latin typeface="Graphik" panose="020B0503030202060203" pitchFamily="34" charset="0"/>
              </a:rPr>
              <a:t> apropriadamente.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É possível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especificar o caminho </a:t>
            </a:r>
            <a:r>
              <a:rPr lang="pt-BR" dirty="0">
                <a:latin typeface="Graphik" panose="020B0503030202060203" pitchFamily="34" charset="0"/>
              </a:rPr>
              <a:t>do arquivo do plano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salvo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previamente</a:t>
            </a:r>
            <a:r>
              <a:rPr lang="pt-BR" dirty="0">
                <a:latin typeface="Graphik" panose="020B0503030202060203" pitchFamily="34" charset="0"/>
              </a:rPr>
              <a:t> com a execução 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Plan.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5538D4-5962-4503-81A2-3B64D18305F8}"/>
              </a:ext>
            </a:extLst>
          </p:cNvPr>
          <p:cNvGrpSpPr/>
          <p:nvPr/>
        </p:nvGrpSpPr>
        <p:grpSpPr>
          <a:xfrm>
            <a:off x="4179930" y="3211286"/>
            <a:ext cx="3832140" cy="2683719"/>
            <a:chOff x="4030221" y="3429000"/>
            <a:chExt cx="3832140" cy="26837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FEA6DCF-F3F1-4A60-85A0-E0159F5C0984}"/>
                </a:ext>
              </a:extLst>
            </p:cNvPr>
            <p:cNvGrpSpPr/>
            <p:nvPr/>
          </p:nvGrpSpPr>
          <p:grpSpPr>
            <a:xfrm>
              <a:off x="4329639" y="3429000"/>
              <a:ext cx="3532722" cy="2379530"/>
              <a:chOff x="3653238" y="3545270"/>
              <a:chExt cx="3532722" cy="2379530"/>
            </a:xfrm>
          </p:grpSpPr>
          <p:sp>
            <p:nvSpPr>
              <p:cNvPr id="6" name="Rectangle: Folded Corner 5">
                <a:extLst>
                  <a:ext uri="{FF2B5EF4-FFF2-40B4-BE49-F238E27FC236}">
                    <a16:creationId xmlns:a16="http://schemas.microsoft.com/office/drawing/2014/main" id="{9B2C8D1D-E518-46F4-BBA1-AF659F631B3F}"/>
                  </a:ext>
                </a:extLst>
              </p:cNvPr>
              <p:cNvSpPr/>
              <p:nvPr/>
            </p:nvSpPr>
            <p:spPr>
              <a:xfrm>
                <a:off x="3653238" y="4934674"/>
                <a:ext cx="892629" cy="990126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>
                    <a:solidFill>
                      <a:schemeClr val="tx1"/>
                    </a:solidFill>
                  </a:rPr>
                  <a:t>vpc.tfplan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Graphic 11" descr="Open folder">
                <a:extLst>
                  <a:ext uri="{FF2B5EF4-FFF2-40B4-BE49-F238E27FC236}">
                    <a16:creationId xmlns:a16="http://schemas.microsoft.com/office/drawing/2014/main" id="{333EB151-7750-46D4-BC2E-E0560C9BB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53238" y="3545270"/>
                <a:ext cx="914400" cy="990126"/>
              </a:xfrm>
              <a:prstGeom prst="rect">
                <a:avLst/>
              </a:prstGeom>
            </p:spPr>
          </p:pic>
          <p:sp>
            <p:nvSpPr>
              <p:cNvPr id="29" name="Rectangle: Folded Corner 28">
                <a:extLst>
                  <a:ext uri="{FF2B5EF4-FFF2-40B4-BE49-F238E27FC236}">
                    <a16:creationId xmlns:a16="http://schemas.microsoft.com/office/drawing/2014/main" id="{06990914-ED06-4F98-9FE4-2CA14D210484}"/>
                  </a:ext>
                </a:extLst>
              </p:cNvPr>
              <p:cNvSpPr/>
              <p:nvPr/>
            </p:nvSpPr>
            <p:spPr>
              <a:xfrm>
                <a:off x="6423960" y="4299508"/>
                <a:ext cx="762000" cy="895132"/>
              </a:xfrm>
              <a:prstGeom prst="foldedCorne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STATE FILE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9EA87E-D424-4534-A347-46560508401A}"/>
                  </a:ext>
                </a:extLst>
              </p:cNvPr>
              <p:cNvGrpSpPr/>
              <p:nvPr/>
            </p:nvGrpSpPr>
            <p:grpSpPr>
              <a:xfrm>
                <a:off x="4567638" y="4040333"/>
                <a:ext cx="1856322" cy="1413482"/>
                <a:chOff x="4567638" y="4040333"/>
                <a:chExt cx="1856322" cy="1413482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A064526-4C4D-450C-9A1C-94319C76D31C}"/>
                    </a:ext>
                  </a:extLst>
                </p:cNvPr>
                <p:cNvCxnSpPr>
                  <a:stCxn id="12" idx="3"/>
                  <a:endCxn id="29" idx="1"/>
                </p:cNvCxnSpPr>
                <p:nvPr/>
              </p:nvCxnSpPr>
              <p:spPr>
                <a:xfrm>
                  <a:off x="4567638" y="4040333"/>
                  <a:ext cx="1856322" cy="706741"/>
                </a:xfrm>
                <a:prstGeom prst="bentConnector3">
                  <a:avLst>
                    <a:gd name="adj1" fmla="val 49414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64850BCD-D384-41DF-9049-AE95F657F4D4}"/>
                    </a:ext>
                  </a:extLst>
                </p:cNvPr>
                <p:cNvCxnSpPr>
                  <a:cxnSpLocks/>
                  <a:endCxn id="29" idx="1"/>
                </p:cNvCxnSpPr>
                <p:nvPr/>
              </p:nvCxnSpPr>
              <p:spPr>
                <a:xfrm flipV="1">
                  <a:off x="4659086" y="4747074"/>
                  <a:ext cx="1764874" cy="706741"/>
                </a:xfrm>
                <a:prstGeom prst="bentConnector3">
                  <a:avLst>
                    <a:gd name="adj1" fmla="val 46916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EC6FE1-4CF2-4713-8A4D-B2357762B629}"/>
                </a:ext>
              </a:extLst>
            </p:cNvPr>
            <p:cNvSpPr txBox="1"/>
            <p:nvPr/>
          </p:nvSpPr>
          <p:spPr>
            <a:xfrm>
              <a:off x="4210102" y="4232577"/>
              <a:ext cx="1033937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dirty="0"/>
                <a:t>-</a:t>
              </a:r>
              <a:r>
                <a:rPr lang="pt-BR" sz="1600" dirty="0" err="1"/>
                <a:t>state</a:t>
              </a:r>
              <a:r>
                <a:rPr lang="pt-BR" sz="1600" dirty="0"/>
                <a:t>=path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A007D5-8212-41A0-B333-B3C3C3C21442}"/>
                </a:ext>
              </a:extLst>
            </p:cNvPr>
            <p:cNvSpPr txBox="1"/>
            <p:nvPr/>
          </p:nvSpPr>
          <p:spPr>
            <a:xfrm>
              <a:off x="4030221" y="5820331"/>
              <a:ext cx="1513235" cy="292388"/>
            </a:xfrm>
            <a:prstGeom prst="rect">
              <a:avLst/>
            </a:prstGeom>
            <a:noFill/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dirty="0"/>
                <a:t>-target=resource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492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3751027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DESTROY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1171D6AF-45B3-45BC-80A6-B7346453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37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DESTROY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Destroy destrói recursos de infraestrutura 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148298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https://www.terraform.io/docs/cli/commands/apply.html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Destroy </a:t>
            </a:r>
            <a:r>
              <a:rPr lang="pt-BR" dirty="0">
                <a:latin typeface="Graphik" panose="020B0503030202060203" pitchFamily="34" charset="0"/>
              </a:rPr>
              <a:t>realiza 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destruição da infraestrutura </a:t>
            </a:r>
            <a:r>
              <a:rPr lang="pt-BR" dirty="0">
                <a:latin typeface="Graphik" panose="020B0503030202060203" pitchFamily="34" charset="0"/>
              </a:rPr>
              <a:t>gerenciada pelo Terraform, pedindo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confirmação </a:t>
            </a:r>
            <a:r>
              <a:rPr lang="pt-BR" dirty="0">
                <a:latin typeface="Graphik" panose="020B0503030202060203" pitchFamily="34" charset="0"/>
              </a:rPr>
              <a:t>antes da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destruição efetiva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1B48D-03B5-46C5-8094-E373F22D7A1D}"/>
              </a:ext>
            </a:extLst>
          </p:cNvPr>
          <p:cNvSpPr/>
          <p:nvPr/>
        </p:nvSpPr>
        <p:spPr>
          <a:xfrm>
            <a:off x="486486" y="2790367"/>
            <a:ext cx="11219028" cy="20955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BE5D2-1654-4E67-95CF-5335D43894F7}"/>
              </a:ext>
            </a:extLst>
          </p:cNvPr>
          <p:cNvSpPr txBox="1"/>
          <p:nvPr/>
        </p:nvSpPr>
        <p:spPr>
          <a:xfrm>
            <a:off x="690790" y="3002011"/>
            <a:ext cx="10953708" cy="198515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dirty="0">
                <a:latin typeface="Graphik" panose="020B0503030202060203" pitchFamily="34" charset="0"/>
              </a:rPr>
              <a:t>É possível informar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-auto-aprove </a:t>
            </a:r>
            <a:r>
              <a:rPr lang="pt-BR" dirty="0">
                <a:latin typeface="Graphik" panose="020B0503030202060203" pitchFamily="34" charset="0"/>
              </a:rPr>
              <a:t>para não mostrar console de confirmação antes de destruir.</a:t>
            </a:r>
          </a:p>
          <a:p>
            <a:pPr algn="just"/>
            <a:r>
              <a:rPr lang="pt-BR" dirty="0">
                <a:latin typeface="Graphik" panose="020B0503030202060203" pitchFamily="34" charset="0"/>
              </a:rPr>
              <a:t>$ terraform destroy -auto-aprove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Também, pode-se definir um plano especifico para ser destruído.</a:t>
            </a:r>
          </a:p>
          <a:p>
            <a:pPr algn="just"/>
            <a:r>
              <a:rPr lang="pt-BR" dirty="0">
                <a:latin typeface="Graphik" panose="020B0503030202060203" pitchFamily="34" charset="0"/>
              </a:rPr>
              <a:t>$ terraform destroy -target=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resource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08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2862963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GRAPH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C8A4E690-CCA5-4973-A165-994A9835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AUTOMAÇÃO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ABC541-91FD-4916-AA94-814F10237A96}"/>
              </a:ext>
            </a:extLst>
          </p:cNvPr>
          <p:cNvGrpSpPr/>
          <p:nvPr/>
        </p:nvGrpSpPr>
        <p:grpSpPr>
          <a:xfrm>
            <a:off x="205156" y="1748325"/>
            <a:ext cx="11667820" cy="468000"/>
            <a:chOff x="1915886" y="1005273"/>
            <a:chExt cx="8475537" cy="468000"/>
          </a:xfrm>
          <a:solidFill>
            <a:srgbClr val="7900D6"/>
          </a:solidFill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6E89799-6221-467C-92DC-8E633A403963}"/>
                </a:ext>
              </a:extLst>
            </p:cNvPr>
            <p:cNvSpPr/>
            <p:nvPr/>
          </p:nvSpPr>
          <p:spPr>
            <a:xfrm>
              <a:off x="1915886" y="1005273"/>
              <a:ext cx="8475537" cy="468000"/>
            </a:xfrm>
            <a:prstGeom prst="rightArrow">
              <a:avLst>
                <a:gd name="adj1" fmla="val 68165"/>
                <a:gd name="adj2" fmla="val 91868"/>
              </a:avLst>
            </a:prstGeom>
            <a:grpFill/>
            <a:ln>
              <a:noFill/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356C99-3D84-41BA-BC30-62451526DEB6}"/>
                </a:ext>
              </a:extLst>
            </p:cNvPr>
            <p:cNvSpPr txBox="1"/>
            <p:nvPr/>
          </p:nvSpPr>
          <p:spPr>
            <a:xfrm>
              <a:off x="1988580" y="1130291"/>
              <a:ext cx="371897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  <a:latin typeface="Graphik Black" panose="020B0A03030202060203" pitchFamily="34" charset="0"/>
                </a:rPr>
                <a:t>LOW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A3630C-3C8B-4AA4-8141-6B2605853856}"/>
                </a:ext>
              </a:extLst>
            </p:cNvPr>
            <p:cNvSpPr txBox="1"/>
            <p:nvPr/>
          </p:nvSpPr>
          <p:spPr>
            <a:xfrm>
              <a:off x="9466846" y="1123857"/>
              <a:ext cx="421590" cy="2308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200" b="1" dirty="0">
                  <a:solidFill>
                    <a:schemeClr val="bg1"/>
                  </a:solidFill>
                  <a:latin typeface="Graphik Black" panose="020B0A03030202060203" pitchFamily="34" charset="0"/>
                </a:rPr>
                <a:t>HIGH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B8D22D-CC1D-4D26-86B9-2B006F0270FA}"/>
                </a:ext>
              </a:extLst>
            </p:cNvPr>
            <p:cNvSpPr txBox="1"/>
            <p:nvPr/>
          </p:nvSpPr>
          <p:spPr>
            <a:xfrm>
              <a:off x="5359742" y="1093079"/>
              <a:ext cx="2032416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45720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  <a:latin typeface="Graphik Black" panose="020B0A03030202060203" pitchFamily="34" charset="0"/>
                </a:rPr>
                <a:t>Nível de Automação</a:t>
              </a:r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4AEB62C-BC02-4636-BCBA-9F91C63BA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t-BR" dirty="0" err="1"/>
              <a:t>esafio</a:t>
            </a:r>
            <a:r>
              <a:rPr lang="pt-BR" dirty="0"/>
              <a:t> da automação em Datacenters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F2918D-0953-4C28-9506-D29D9D51B571}"/>
              </a:ext>
            </a:extLst>
          </p:cNvPr>
          <p:cNvGrpSpPr/>
          <p:nvPr/>
        </p:nvGrpSpPr>
        <p:grpSpPr>
          <a:xfrm>
            <a:off x="139369" y="2305213"/>
            <a:ext cx="11913261" cy="3795212"/>
            <a:chOff x="139370" y="2003656"/>
            <a:chExt cx="11913261" cy="37952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0C7834-7129-4A04-A2B5-D19FADFB70CF}"/>
                </a:ext>
              </a:extLst>
            </p:cNvPr>
            <p:cNvGrpSpPr/>
            <p:nvPr/>
          </p:nvGrpSpPr>
          <p:grpSpPr>
            <a:xfrm>
              <a:off x="139370" y="2003656"/>
              <a:ext cx="11913261" cy="3795212"/>
              <a:chOff x="139369" y="2000747"/>
              <a:chExt cx="11913261" cy="379521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D4444E3-0DBC-4C32-ADC8-5AA394A00BDD}"/>
                  </a:ext>
                </a:extLst>
              </p:cNvPr>
              <p:cNvSpPr/>
              <p:nvPr/>
            </p:nvSpPr>
            <p:spPr>
              <a:xfrm>
                <a:off x="8308630" y="2000747"/>
                <a:ext cx="3744000" cy="379521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5C1A995B-C18A-46B0-9B4F-F5F7BE8566FA}"/>
                  </a:ext>
                </a:extLst>
              </p:cNvPr>
              <p:cNvSpPr/>
              <p:nvPr/>
            </p:nvSpPr>
            <p:spPr>
              <a:xfrm>
                <a:off x="4224000" y="2000747"/>
                <a:ext cx="3744000" cy="379521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A8809F6-5F7D-437C-AA48-01ACFE74A822}"/>
                  </a:ext>
                </a:extLst>
              </p:cNvPr>
              <p:cNvSpPr/>
              <p:nvPr/>
            </p:nvSpPr>
            <p:spPr>
              <a:xfrm>
                <a:off x="139369" y="2000747"/>
                <a:ext cx="3744000" cy="379521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5931DD-A2D3-4E5B-84C3-0E9F29A3572B}"/>
                </a:ext>
              </a:extLst>
            </p:cNvPr>
            <p:cNvSpPr txBox="1"/>
            <p:nvPr/>
          </p:nvSpPr>
          <p:spPr>
            <a:xfrm>
              <a:off x="381139" y="3055267"/>
              <a:ext cx="3000047" cy="1673984"/>
            </a:xfrm>
            <a:prstGeom prst="rect">
              <a:avLst/>
            </a:prstGeom>
            <a:noFill/>
          </p:spPr>
          <p:txBody>
            <a:bodyPr wrap="square" lIns="0" tIns="0" rIns="0" bIns="45720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Configuração e instalação de SO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Configuração e ativação de DC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Cabeamento de equipamentos de rede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Instalação das aplicações</a:t>
              </a:r>
            </a:p>
            <a:p>
              <a:pPr>
                <a:lnSpc>
                  <a:spcPct val="150000"/>
                </a:lnSpc>
              </a:pPr>
              <a:endParaRPr lang="pt-BR" sz="1200" dirty="0" err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9DA047-A53E-447C-94CC-BE68083E5CBF}"/>
                </a:ext>
              </a:extLst>
            </p:cNvPr>
            <p:cNvSpPr txBox="1"/>
            <p:nvPr/>
          </p:nvSpPr>
          <p:spPr>
            <a:xfrm>
              <a:off x="4460240" y="2971556"/>
              <a:ext cx="3271520" cy="282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Administração de rotinas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Shell Bash and Powershell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Adicionar/Remover usuários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Instalação de pacotes e dependências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Cron jobs (reporting, batch processing)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Database dump exporting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Configuration Management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Ansible, Chef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FE97CD-98FC-463B-B2E2-5015ECE473EC}"/>
                </a:ext>
              </a:extLst>
            </p:cNvPr>
            <p:cNvSpPr txBox="1"/>
            <p:nvPr/>
          </p:nvSpPr>
          <p:spPr>
            <a:xfrm>
              <a:off x="8541797" y="2971556"/>
              <a:ext cx="3510833" cy="255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Criação e gerenciamento de recursos de TI via API </a:t>
              </a:r>
              <a:r>
                <a:rPr lang="pt-BR" sz="1200" dirty="0" err="1">
                  <a:latin typeface="Graphik" panose="020B0503030202060203" pitchFamily="34" charset="0"/>
                </a:rPr>
                <a:t>calls</a:t>
              </a:r>
              <a:r>
                <a:rPr lang="pt-BR" sz="1200" dirty="0">
                  <a:latin typeface="Graphik" panose="020B0503030202060203" pitchFamily="34" charset="0"/>
                </a:rPr>
                <a:t> para provedores de webservices externo (Cloud)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 err="1">
                  <a:latin typeface="Graphik" panose="020B0503030202060203" pitchFamily="34" charset="0"/>
                </a:rPr>
                <a:t>Infrastructure</a:t>
              </a:r>
              <a:endParaRPr lang="pt-BR" sz="1200" dirty="0">
                <a:latin typeface="Graphik" panose="020B0503030202060203" pitchFamily="34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IaC (Terraform, </a:t>
              </a:r>
              <a:r>
                <a:rPr lang="pt-BR" sz="1200" dirty="0" err="1">
                  <a:latin typeface="Graphik" panose="020B0503030202060203" pitchFamily="34" charset="0"/>
                </a:rPr>
                <a:t>CloudFormation</a:t>
              </a:r>
              <a:r>
                <a:rPr lang="pt-BR" sz="1200" dirty="0">
                  <a:latin typeface="Graphik" panose="020B0503030202060203" pitchFamily="34" charset="0"/>
                </a:rPr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Configuration Management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 err="1">
                  <a:latin typeface="Graphik" panose="020B0503030202060203" pitchFamily="34" charset="0"/>
                </a:rPr>
                <a:t>Deploy</a:t>
              </a:r>
              <a:r>
                <a:rPr lang="pt-BR" sz="1200" dirty="0">
                  <a:latin typeface="Graphik" panose="020B0503030202060203" pitchFamily="34" charset="0"/>
                </a:rPr>
                <a:t> container </a:t>
              </a:r>
              <a:r>
                <a:rPr lang="pt-BR" sz="1200" dirty="0" err="1">
                  <a:latin typeface="Graphik" panose="020B0503030202060203" pitchFamily="34" charset="0"/>
                </a:rPr>
                <a:t>images</a:t>
              </a:r>
              <a:endParaRPr lang="pt-BR" sz="1200" dirty="0">
                <a:latin typeface="Graphik" panose="020B0503030202060203" pitchFamily="34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Local (Dockerfile/dockercompose)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Graphik" panose="020B0503030202060203" pitchFamily="34" charset="0"/>
                </a:rPr>
                <a:t>Externo (Kubernetes, AWS ECS)</a:t>
              </a:r>
            </a:p>
          </p:txBody>
        </p:sp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D78BDA29-7792-4A04-A2F4-472AD28CA182}"/>
                </a:ext>
              </a:extLst>
            </p:cNvPr>
            <p:cNvSpPr/>
            <p:nvPr/>
          </p:nvSpPr>
          <p:spPr>
            <a:xfrm>
              <a:off x="3916198" y="3941052"/>
              <a:ext cx="274973" cy="468000"/>
            </a:xfrm>
            <a:prstGeom prst="chevron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18BE06A5-0E0D-4917-A20B-1C644AF1DDF6}"/>
                </a:ext>
              </a:extLst>
            </p:cNvPr>
            <p:cNvSpPr/>
            <p:nvPr/>
          </p:nvSpPr>
          <p:spPr>
            <a:xfrm>
              <a:off x="8000829" y="3941052"/>
              <a:ext cx="274973" cy="468000"/>
            </a:xfrm>
            <a:prstGeom prst="chevron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58B714E1-1495-4401-97CA-D5F997E6AFCF}"/>
                </a:ext>
              </a:extLst>
            </p:cNvPr>
            <p:cNvSpPr/>
            <p:nvPr/>
          </p:nvSpPr>
          <p:spPr>
            <a:xfrm>
              <a:off x="396296" y="2254597"/>
              <a:ext cx="3240000" cy="561125"/>
            </a:xfrm>
            <a:prstGeom prst="chevron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Manual Deployment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and</a:t>
              </a:r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Configuration</a:t>
              </a:r>
              <a:endParaRPr lang="pt-BR" sz="1600" b="1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A97D17C-6370-4B7D-868E-2506E281DFE4}"/>
                </a:ext>
              </a:extLst>
            </p:cNvPr>
            <p:cNvSpPr/>
            <p:nvPr/>
          </p:nvSpPr>
          <p:spPr>
            <a:xfrm>
              <a:off x="4266164" y="2254248"/>
              <a:ext cx="3774977" cy="561474"/>
            </a:xfrm>
            <a:prstGeom prst="chevron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Batch script,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configuration</a:t>
              </a:r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 files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and</a:t>
              </a:r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routine</a:t>
              </a:r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automation</a:t>
              </a:r>
              <a:endParaRPr lang="pt-BR" sz="1600" b="1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339720CA-BB26-4A0B-A663-8157CB6679EF}"/>
                </a:ext>
              </a:extLst>
            </p:cNvPr>
            <p:cNvSpPr/>
            <p:nvPr/>
          </p:nvSpPr>
          <p:spPr>
            <a:xfrm>
              <a:off x="8632977" y="2254597"/>
              <a:ext cx="3240000" cy="561474"/>
            </a:xfrm>
            <a:prstGeom prst="chevron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Blueprint</a:t>
              </a:r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and</a:t>
              </a:r>
              <a:r>
                <a:rPr lang="pt-BR" sz="1600" b="1" dirty="0">
                  <a:solidFill>
                    <a:schemeClr val="tx1"/>
                  </a:solidFill>
                  <a:latin typeface="Graphik" panose="020B0503030202060203" pitchFamily="34" charset="0"/>
                </a:rPr>
                <a:t> </a:t>
              </a:r>
              <a:r>
                <a:rPr lang="pt-BR" sz="1600" b="1" dirty="0" err="1">
                  <a:solidFill>
                    <a:schemeClr val="tx1"/>
                  </a:solidFill>
                  <a:latin typeface="Graphik" panose="020B0503030202060203" pitchFamily="34" charset="0"/>
                </a:rPr>
                <a:t>Templates</a:t>
              </a:r>
              <a:endParaRPr lang="pt-BR" sz="1600" b="1" dirty="0">
                <a:solidFill>
                  <a:schemeClr val="tx1"/>
                </a:solidFill>
                <a:latin typeface="Graphik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11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GRAPH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</a:t>
            </a:r>
            <a:r>
              <a:rPr lang="pt-BR" sz="1200" noProof="0" dirty="0" err="1">
                <a:solidFill>
                  <a:srgbClr val="C3B4DB"/>
                </a:solidFill>
                <a:latin typeface="Graphik" panose="020B0503030202060203" pitchFamily="34" charset="0"/>
              </a:rPr>
              <a:t>Graph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 é usado para gerar uma representação visual das configurações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16375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https://www.terraform.io/docs/language/data-sources/index.html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92415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Graph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cria uma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visualização das interdependências </a:t>
            </a:r>
            <a:r>
              <a:rPr lang="pt-BR" dirty="0">
                <a:latin typeface="Graphik" panose="020B0503030202060203" pitchFamily="34" charset="0"/>
              </a:rPr>
              <a:t>dos recursos provisionados representando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 corrente </a:t>
            </a:r>
            <a:r>
              <a:rPr lang="pt-BR" dirty="0">
                <a:latin typeface="Graphik" panose="020B0503030202060203" pitchFamily="34" charset="0"/>
              </a:rPr>
              <a:t>do State file.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O output 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Graph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é em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DOT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format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e pode ser facilmente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convertido para imagem </a:t>
            </a:r>
            <a:r>
              <a:rPr lang="pt-BR" dirty="0">
                <a:latin typeface="Graphik" panose="020B0503030202060203" pitchFamily="34" charset="0"/>
              </a:rPr>
              <a:t>fazendo uso do comando ‘</a:t>
            </a:r>
            <a:r>
              <a:rPr lang="pt-BR" dirty="0" err="1">
                <a:latin typeface="Graphik" panose="020B0503030202060203" pitchFamily="34" charset="0"/>
              </a:rPr>
              <a:t>dot</a:t>
            </a:r>
            <a:r>
              <a:rPr lang="pt-BR" dirty="0">
                <a:latin typeface="Graphik" panose="020B0503030202060203" pitchFamily="34" charset="0"/>
              </a:rPr>
              <a:t>’ provido pelo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GraphViz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O programa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GraphViz</a:t>
            </a:r>
            <a:r>
              <a:rPr lang="pt-BR" dirty="0">
                <a:latin typeface="Graphik" panose="020B0503030202060203" pitchFamily="34" charset="0"/>
              </a:rPr>
              <a:t> pode ser usado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visualização</a:t>
            </a:r>
            <a:r>
              <a:rPr lang="pt-BR" dirty="0">
                <a:latin typeface="Graphik" panose="020B0503030202060203" pitchFamily="34" charset="0"/>
              </a:rPr>
              <a:t>, mas muitos web </a:t>
            </a:r>
            <a:r>
              <a:rPr lang="pt-BR" dirty="0" err="1">
                <a:latin typeface="Graphik" panose="020B0503030202060203" pitchFamily="34" charset="0"/>
              </a:rPr>
              <a:t>services</a:t>
            </a:r>
            <a:r>
              <a:rPr lang="pt-BR" dirty="0">
                <a:latin typeface="Graphik" panose="020B0503030202060203" pitchFamily="34" charset="0"/>
              </a:rPr>
              <a:t> também podem ler este formato.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9D261-4406-41B9-85F5-3C0B6ADA5C4D}"/>
              </a:ext>
            </a:extLst>
          </p:cNvPr>
          <p:cNvSpPr/>
          <p:nvPr/>
        </p:nvSpPr>
        <p:spPr>
          <a:xfrm rot="10800000" flipV="1">
            <a:off x="1009443" y="3348436"/>
            <a:ext cx="10391775" cy="799840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$ terraform </a:t>
            </a:r>
            <a:r>
              <a:rPr lang="pt-BR" sz="2400" dirty="0" err="1">
                <a:solidFill>
                  <a:schemeClr val="tx1"/>
                </a:solidFill>
              </a:rPr>
              <a:t>graph</a:t>
            </a:r>
            <a:r>
              <a:rPr lang="pt-BR" sz="2400" dirty="0">
                <a:solidFill>
                  <a:schemeClr val="tx1"/>
                </a:solidFill>
              </a:rPr>
              <a:t> | </a:t>
            </a:r>
            <a:r>
              <a:rPr lang="pt-BR" sz="2400" dirty="0" err="1">
                <a:solidFill>
                  <a:srgbClr val="7900D6"/>
                </a:solidFill>
              </a:rPr>
              <a:t>dot</a:t>
            </a:r>
            <a:r>
              <a:rPr lang="pt-BR" sz="2400" dirty="0">
                <a:solidFill>
                  <a:schemeClr val="tx1"/>
                </a:solidFill>
              </a:rPr>
              <a:t> –</a:t>
            </a:r>
            <a:r>
              <a:rPr lang="pt-BR" sz="2400" dirty="0" err="1">
                <a:solidFill>
                  <a:schemeClr val="tx1"/>
                </a:solidFill>
              </a:rPr>
              <a:t>Tsvg</a:t>
            </a:r>
            <a:r>
              <a:rPr lang="pt-BR" sz="2400" dirty="0">
                <a:solidFill>
                  <a:schemeClr val="tx1"/>
                </a:solidFill>
              </a:rPr>
              <a:t> &gt; </a:t>
            </a:r>
            <a:r>
              <a:rPr lang="pt-BR" sz="2400" dirty="0" err="1">
                <a:solidFill>
                  <a:schemeClr val="tx1"/>
                </a:solidFill>
              </a:rPr>
              <a:t>graph.svg</a:t>
            </a:r>
            <a:endParaRPr lang="pt-BR" sz="2400" dirty="0">
              <a:solidFill>
                <a:srgbClr val="7900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53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GRAPH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</a:t>
            </a:r>
            <a:r>
              <a:rPr lang="pt-BR" sz="1200" noProof="0" dirty="0" err="1">
                <a:solidFill>
                  <a:srgbClr val="C3B4DB"/>
                </a:solidFill>
                <a:latin typeface="Graphik" panose="020B0503030202060203" pitchFamily="34" charset="0"/>
              </a:rPr>
              <a:t>Graph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 é usado para gerar uma representação visual das configurações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16375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https://www.terraform.io/docs/language/data-sources/index.html</a:t>
            </a:r>
            <a:endParaRPr lang="pt-BR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89D43-504A-4746-ADC7-E962AE0E9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29" y="2065047"/>
            <a:ext cx="6886575" cy="4105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5D45CA-B40A-4C64-963C-B2EBD22220A7}"/>
              </a:ext>
            </a:extLst>
          </p:cNvPr>
          <p:cNvSpPr txBox="1"/>
          <p:nvPr/>
        </p:nvSpPr>
        <p:spPr>
          <a:xfrm>
            <a:off x="486486" y="1663360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</a:rPr>
              <a:t>Exemplo do output do Terraform </a:t>
            </a:r>
            <a:r>
              <a:rPr lang="pt-BR" b="1" dirty="0" err="1">
                <a:solidFill>
                  <a:srgbClr val="7900D6"/>
                </a:solidFill>
              </a:rPr>
              <a:t>Graph</a:t>
            </a:r>
            <a:r>
              <a:rPr lang="pt-BR" b="1" dirty="0">
                <a:solidFill>
                  <a:srgbClr val="7900D6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51465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67CE41D-0630-4D31-8785-2A75C20FA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76100" y="6562725"/>
            <a:ext cx="215900" cy="141288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EF2F7A32-C1EA-4F7E-B0A2-7FCB5BFE90DE}" type="slidenum">
              <a:rPr lang="pt-BR">
                <a:solidFill>
                  <a:srgbClr val="000000">
                    <a:alpha val="50000"/>
                  </a:srgbClr>
                </a:solidFill>
                <a:latin typeface="Arial"/>
                <a:cs typeface="Arial" charset="0"/>
              </a:rPr>
              <a:pPr defTabSz="914126">
                <a:defRPr/>
              </a:pPr>
              <a:t>42</a:t>
            </a:fld>
            <a:endParaRPr lang="pt-BR" dirty="0">
              <a:solidFill>
                <a:srgbClr val="000000">
                  <a:alpha val="50000"/>
                </a:srgbClr>
              </a:solidFill>
              <a:latin typeface="Arial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3303790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OUTPUT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C8A4E690-CCA5-4973-A165-994A9835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58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OUTPUT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Output são como valores retornados de um Terraform Module 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67CE41D-0630-4D31-8785-2A75C20FA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76100" y="6562725"/>
            <a:ext cx="215900" cy="141288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EF2F7A32-C1EA-4F7E-B0A2-7FCB5BFE90DE}" type="slidenum">
              <a:rPr lang="pt-BR">
                <a:solidFill>
                  <a:srgbClr val="000000">
                    <a:alpha val="50000"/>
                  </a:srgbClr>
                </a:solidFill>
                <a:latin typeface="Arial"/>
                <a:cs typeface="Arial" charset="0"/>
              </a:rPr>
              <a:pPr defTabSz="914126">
                <a:defRPr/>
              </a:pPr>
              <a:t>43</a:t>
            </a:fld>
            <a:endParaRPr lang="pt-BR" dirty="0">
              <a:solidFill>
                <a:srgbClr val="000000">
                  <a:alpha val="50000"/>
                </a:srgbClr>
              </a:solidFill>
              <a:latin typeface="Arial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16375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https://www.terraform.io/docs/language/data-sources/index.html</a:t>
            </a:r>
            <a:endParaRPr lang="pt-B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45CA-B40A-4C64-963C-B2EBD22220A7}"/>
              </a:ext>
            </a:extLst>
          </p:cNvPr>
          <p:cNvSpPr txBox="1"/>
          <p:nvPr/>
        </p:nvSpPr>
        <p:spPr>
          <a:xfrm>
            <a:off x="486486" y="1663360"/>
            <a:ext cx="11219028" cy="143116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Output </a:t>
            </a:r>
            <a:r>
              <a:rPr lang="pt-BR" dirty="0">
                <a:latin typeface="Graphik" panose="020B0503030202060203" pitchFamily="34" charset="0"/>
              </a:rPr>
              <a:t>são exportados por um módulo que deve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ser declarado </a:t>
            </a:r>
            <a:r>
              <a:rPr lang="pt-BR" dirty="0">
                <a:latin typeface="Graphik" panose="020B0503030202060203" pitchFamily="34" charset="0"/>
              </a:rPr>
              <a:t>usando um bloco para esse propósito.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Em cenários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dados sensíveis</a:t>
            </a:r>
            <a:r>
              <a:rPr lang="pt-BR" dirty="0">
                <a:latin typeface="Graphik" panose="020B0503030202060203" pitchFamily="34" charset="0"/>
              </a:rPr>
              <a:t>, é possível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marcar o conteúdo como sensível </a:t>
            </a:r>
            <a:r>
              <a:rPr lang="pt-BR" dirty="0">
                <a:latin typeface="Graphik" panose="020B0503030202060203" pitchFamily="34" charset="0"/>
              </a:rPr>
              <a:t>para não os exibi-los. Ex.: senhas de banco de dados ou outros tipos de credenciais.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2E05-221C-455E-92BF-3D84C2FD0BBD}"/>
              </a:ext>
            </a:extLst>
          </p:cNvPr>
          <p:cNvSpPr/>
          <p:nvPr/>
        </p:nvSpPr>
        <p:spPr>
          <a:xfrm rot="10800000" flipV="1">
            <a:off x="900110" y="3597965"/>
            <a:ext cx="10391775" cy="2166731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output "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db_password</a:t>
            </a:r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" {</a:t>
            </a:r>
          </a:p>
          <a:p>
            <a:pPr lvl="5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       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        = 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aws_db_instance.</a:t>
            </a:r>
            <a:r>
              <a:rPr lang="pt-BR" sz="2400" b="1" dirty="0" err="1">
                <a:solidFill>
                  <a:srgbClr val="7900D6"/>
                </a:solidFill>
                <a:latin typeface="Graphik" panose="020B0503030202060203" pitchFamily="34" charset="0"/>
              </a:rPr>
              <a:t>db.password</a:t>
            </a:r>
            <a:endParaRPr lang="pt-BR" sz="2400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lvl="5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       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   = </a:t>
            </a:r>
            <a:r>
              <a:rPr lang="pt-BR" sz="2400" b="1" dirty="0" err="1">
                <a:solidFill>
                  <a:srgbClr val="7900D6"/>
                </a:solidFill>
                <a:latin typeface="Graphik" panose="020B0503030202060203" pitchFamily="34" charset="0"/>
              </a:rPr>
              <a:t>true</a:t>
            </a:r>
            <a:endParaRPr lang="pt-BR" sz="2400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lvl="5"/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7000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3611566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REFRESH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9C85CCC7-BB45-437A-A1FB-C83336BD8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REFRESH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</a:t>
            </a:r>
            <a:r>
              <a:rPr lang="pt-BR" sz="1200" noProof="0" dirty="0" err="1">
                <a:solidFill>
                  <a:srgbClr val="C3B4DB"/>
                </a:solidFill>
                <a:latin typeface="Graphik" panose="020B0503030202060203" pitchFamily="34" charset="0"/>
              </a:rPr>
              <a:t>Refresh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 reconcilia o State file com a infraestrutura criada no mundo real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231654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https://www.terraform.io/docs/cli/commands/refresh.html</a:t>
            </a:r>
            <a:endParaRPr lang="pt-B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9DF33-C7F4-435A-974A-BDD2794DAB5A}"/>
              </a:ext>
            </a:extLst>
          </p:cNvPr>
          <p:cNvSpPr txBox="1"/>
          <p:nvPr/>
        </p:nvSpPr>
        <p:spPr>
          <a:xfrm>
            <a:off x="486486" y="1663360"/>
            <a:ext cx="11219028" cy="253915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Refresh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é usado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reconciliar o estado</a:t>
            </a:r>
            <a:r>
              <a:rPr lang="pt-BR" dirty="0">
                <a:latin typeface="Graphik" panose="020B0503030202060203" pitchFamily="34" charset="0"/>
              </a:rPr>
              <a:t> do Terraform (State file) com a infraestrutura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provisionada no mundo real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Uma das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funções principais </a:t>
            </a:r>
            <a:r>
              <a:rPr lang="pt-BR" dirty="0">
                <a:latin typeface="Graphik" panose="020B0503030202060203" pitchFamily="34" charset="0"/>
              </a:rPr>
              <a:t>é detectar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qualquer modificação </a:t>
            </a:r>
            <a:r>
              <a:rPr lang="pt-BR" dirty="0">
                <a:latin typeface="Graphik" panose="020B0503030202060203" pitchFamily="34" charset="0"/>
              </a:rPr>
              <a:t>diferente da última versão do State file e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atualiza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Nenhuma modificação </a:t>
            </a:r>
            <a:r>
              <a:rPr lang="pt-BR" dirty="0">
                <a:latin typeface="Graphik" panose="020B0503030202060203" pitchFamily="34" charset="0"/>
              </a:rPr>
              <a:t>na infraestrutura é feita,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somente no State file</a:t>
            </a:r>
            <a:r>
              <a:rPr lang="pt-BR" dirty="0">
                <a:latin typeface="Graphik" panose="020B0503030202060203" pitchFamily="34" charset="0"/>
              </a:rPr>
              <a:t>. Com isso,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qualquer mudança </a:t>
            </a:r>
            <a:r>
              <a:rPr lang="pt-BR" dirty="0">
                <a:latin typeface="Graphik" panose="020B0503030202060203" pitchFamily="34" charset="0"/>
              </a:rPr>
              <a:t>no State file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pode ocorrer </a:t>
            </a:r>
            <a:r>
              <a:rPr lang="pt-BR" dirty="0">
                <a:latin typeface="Graphik" panose="020B0503030202060203" pitchFamily="34" charset="0"/>
              </a:rPr>
              <a:t>durante a próxima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Plan ou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Apply</a:t>
            </a:r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0E1043-21C2-4554-BA0D-09C406CFC192}"/>
              </a:ext>
            </a:extLst>
          </p:cNvPr>
          <p:cNvSpPr/>
          <p:nvPr/>
        </p:nvSpPr>
        <p:spPr>
          <a:xfrm rot="10800000" flipV="1">
            <a:off x="900112" y="4530976"/>
            <a:ext cx="10391775" cy="799840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refresh</a:t>
            </a:r>
            <a:endParaRPr lang="pt-BR" sz="2400" b="1" dirty="0">
              <a:solidFill>
                <a:srgbClr val="7900D6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82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6444072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FMT E VALIDATE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C8A4E690-CCA5-4973-A165-994A98357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46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FMT E VALIDATE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Formata e estiliza os arquivos de configuração, enquanto o Terraform </a:t>
            </a:r>
            <a:r>
              <a:rPr lang="pt-BR" sz="1200" noProof="0" dirty="0" err="1">
                <a:solidFill>
                  <a:srgbClr val="C3B4DB"/>
                </a:solidFill>
                <a:latin typeface="Graphik" panose="020B0503030202060203" pitchFamily="34" charset="0"/>
              </a:rPr>
              <a:t>Validate</a:t>
            </a:r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 analisa toda sintaxe do código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16375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https://www.terraform.io/docs/language/data-sources/index.html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82F35-52E2-46FD-9162-354303017A2D}"/>
              </a:ext>
            </a:extLst>
          </p:cNvPr>
          <p:cNvSpPr txBox="1"/>
          <p:nvPr/>
        </p:nvSpPr>
        <p:spPr>
          <a:xfrm>
            <a:off x="486486" y="1663360"/>
            <a:ext cx="11219028" cy="281615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fmt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customiza os arquivos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</a:t>
            </a:r>
            <a:r>
              <a:rPr lang="pt-BR" dirty="0">
                <a:latin typeface="Graphik" panose="020B0503030202060203" pitchFamily="34" charset="0"/>
              </a:rPr>
              <a:t>, estilizando e “consertando”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endentações do código.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A execução 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fmt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é recomendado para que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siga o estilo de formatação </a:t>
            </a:r>
            <a:r>
              <a:rPr lang="pt-BR" dirty="0">
                <a:latin typeface="Graphik" panose="020B0503030202060203" pitchFamily="34" charset="0"/>
              </a:rPr>
              <a:t>e de endentação quando escrevemos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blocos de código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Validate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analisa os arquivos de configuração no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diretório corrente </a:t>
            </a:r>
            <a:r>
              <a:rPr lang="pt-BR" dirty="0">
                <a:latin typeface="Graphik" panose="020B0503030202060203" pitchFamily="34" charset="0"/>
              </a:rPr>
              <a:t>e verifica se a configuração está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sintaticamente válido e internamente consistente </a:t>
            </a:r>
            <a:r>
              <a:rPr lang="pt-BR" dirty="0">
                <a:latin typeface="Graphik" panose="020B0503030202060203" pitchFamily="34" charset="0"/>
              </a:rPr>
              <a:t>para realizar o provisionamento.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AE8CC-3DF7-4AFE-A795-A8546DE4D25A}"/>
              </a:ext>
            </a:extLst>
          </p:cNvPr>
          <p:cNvSpPr/>
          <p:nvPr/>
        </p:nvSpPr>
        <p:spPr>
          <a:xfrm rot="10800000" flipV="1">
            <a:off x="900112" y="4496833"/>
            <a:ext cx="10391775" cy="1694444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fmt</a:t>
            </a:r>
            <a:endParaRPr lang="pt-BR" sz="2400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endParaRPr lang="pt-BR" sz="2400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sz="2400" dirty="0" err="1">
                <a:solidFill>
                  <a:schemeClr val="tx1"/>
                </a:solidFill>
                <a:latin typeface="Graphik" panose="020B0503030202060203" pitchFamily="34" charset="0"/>
              </a:rPr>
              <a:t>validate</a:t>
            </a:r>
            <a:endParaRPr lang="pt-BR" sz="2400" dirty="0">
              <a:solidFill>
                <a:srgbClr val="7900D6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81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2441374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TAINT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132C423D-A808-4CEA-8868-E0EC7B4DE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66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TAINT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Taint marcar um recurso gerenciado e o força a ser destruído e recriado na próxima aplicação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09059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https://www.terraform.io/docs/cli/commands/taint.html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A751B-3787-4728-942F-56E5EA20AD57}"/>
              </a:ext>
            </a:extLst>
          </p:cNvPr>
          <p:cNvSpPr txBox="1"/>
          <p:nvPr/>
        </p:nvSpPr>
        <p:spPr>
          <a:xfrm>
            <a:off x="486486" y="1663360"/>
            <a:ext cx="11219028" cy="198515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Taint </a:t>
            </a:r>
            <a:r>
              <a:rPr lang="pt-BR" dirty="0">
                <a:latin typeface="Graphik" panose="020B0503030202060203" pitchFamily="34" charset="0"/>
              </a:rPr>
              <a:t>não modificará a infraestrutura, mas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modificará o State file </a:t>
            </a:r>
            <a:r>
              <a:rPr lang="pt-BR" dirty="0">
                <a:latin typeface="Graphik" panose="020B0503030202060203" pitchFamily="34" charset="0"/>
              </a:rPr>
              <a:t>com o intuito de marcar um recurso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ser destruído e recriado </a:t>
            </a:r>
            <a:r>
              <a:rPr lang="pt-BR" dirty="0">
                <a:latin typeface="Graphik" panose="020B0503030202060203" pitchFamily="34" charset="0"/>
              </a:rPr>
              <a:t>na próxima execução do Terraform </a:t>
            </a:r>
            <a:r>
              <a:rPr lang="pt-BR" dirty="0" err="1">
                <a:latin typeface="Graphik" panose="020B0503030202060203" pitchFamily="34" charset="0"/>
              </a:rPr>
              <a:t>Apply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implementando as mudanças.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Essa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função é útil </a:t>
            </a:r>
            <a:r>
              <a:rPr lang="pt-BR" dirty="0">
                <a:latin typeface="Graphik" panose="020B0503030202060203" pitchFamily="34" charset="0"/>
              </a:rPr>
              <a:t>quando queremos um certo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efeito na recriação </a:t>
            </a:r>
            <a:r>
              <a:rPr lang="pt-BR" dirty="0">
                <a:latin typeface="Graphik" panose="020B0503030202060203" pitchFamily="34" charset="0"/>
              </a:rPr>
              <a:t>que não é possível a partir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atributos visíveis de um recurso</a:t>
            </a:r>
            <a:r>
              <a:rPr lang="pt-BR" dirty="0">
                <a:latin typeface="Graphik" panose="020B0503030202060203" pitchFamily="34" charset="0"/>
              </a:rPr>
              <a:t>. Ex.: modificar um AWS AMI base e executar novamente um startup script.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82CA86-405B-46FA-B2AE-9CB396D53330}"/>
              </a:ext>
            </a:extLst>
          </p:cNvPr>
          <p:cNvSpPr/>
          <p:nvPr/>
        </p:nvSpPr>
        <p:spPr>
          <a:xfrm rot="10800000" flipV="1">
            <a:off x="895349" y="3914966"/>
            <a:ext cx="10391775" cy="2255356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/>
                </a:solidFill>
                <a:latin typeface="Graphik" panose="020B0503030202060203" pitchFamily="34" charset="0"/>
              </a:rPr>
              <a:t>Marcar para destruição e recriação:</a:t>
            </a:r>
          </a:p>
          <a:p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taint</a:t>
            </a: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  <a:r>
              <a:rPr lang="pt-BR" sz="2000" b="1" dirty="0" err="1">
                <a:solidFill>
                  <a:srgbClr val="7900D6"/>
                </a:solidFill>
                <a:latin typeface="Graphik" panose="020B0503030202060203" pitchFamily="34" charset="0"/>
              </a:rPr>
              <a:t>aws_vpc.dev_prd</a:t>
            </a:r>
            <a:endParaRPr lang="pt-BR" sz="2000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endParaRPr lang="pt-BR" sz="2000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Graphik" panose="020B0503030202060203" pitchFamily="34" charset="0"/>
              </a:rPr>
              <a:t>Desmarcar para destruição e recriação:</a:t>
            </a:r>
            <a:endParaRPr lang="pt-BR" sz="2000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$ terraform </a:t>
            </a:r>
            <a:r>
              <a:rPr lang="pt-BR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untaint</a:t>
            </a: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 </a:t>
            </a:r>
            <a:r>
              <a:rPr lang="pt-BR" sz="2000" b="1" dirty="0" err="1">
                <a:solidFill>
                  <a:srgbClr val="7900D6"/>
                </a:solidFill>
                <a:latin typeface="Graphik" panose="020B0503030202060203" pitchFamily="34" charset="0"/>
              </a:rPr>
              <a:t>aws_vpc.dev_prd</a:t>
            </a:r>
            <a:endParaRPr lang="pt-BR" sz="2000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endParaRPr lang="pt-BR" sz="2000" b="1" dirty="0">
              <a:solidFill>
                <a:srgbClr val="7900D6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vOps Tools Lifecycle Mesh: The DevOps Tool Landscape for 2021">
            <a:extLst>
              <a:ext uri="{FF2B5EF4-FFF2-40B4-BE49-F238E27FC236}">
                <a16:creationId xmlns:a16="http://schemas.microsoft.com/office/drawing/2014/main" id="{ED4A69C7-D940-4FD4-8B9F-8E38ECBFC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7" t="9715" r="-883" b="10603"/>
          <a:stretch/>
        </p:blipFill>
        <p:spPr bwMode="auto">
          <a:xfrm>
            <a:off x="1233163" y="1212611"/>
            <a:ext cx="9350851" cy="51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nas fases DEVOPS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Ciclo de vida e ecossistema das ferramentas DevOps</a:t>
            </a:r>
          </a:p>
        </p:txBody>
      </p:sp>
    </p:spTree>
    <p:extLst>
      <p:ext uri="{BB962C8B-B14F-4D97-AF65-F5344CB8AC3E}">
        <p14:creationId xmlns:p14="http://schemas.microsoft.com/office/powerpoint/2010/main" val="1745971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6089809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PROVISIONERS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AFEBB012-91B9-43B6-B1DD-2A8E9C7797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7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PROVISIONERS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é composto por plugins chamados de Providers para interação com sistemas remotos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411010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https://www.terraform.io/docs/language/resources/provisioners/index.html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420115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</a:t>
            </a:r>
            <a:r>
              <a:rPr lang="pt-BR" b="1" dirty="0" err="1">
                <a:solidFill>
                  <a:srgbClr val="7800D5"/>
                </a:solidFill>
                <a:latin typeface="Graphik" panose="020B0503030202060203" pitchFamily="34" charset="0"/>
              </a:rPr>
              <a:t>Provisioners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 </a:t>
            </a:r>
            <a:r>
              <a:rPr lang="pt-BR" dirty="0">
                <a:latin typeface="Graphik" panose="020B0503030202060203" pitchFamily="34" charset="0"/>
              </a:rPr>
              <a:t>podem ser usados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ações especificas </a:t>
            </a:r>
            <a:r>
              <a:rPr lang="pt-BR" dirty="0">
                <a:latin typeface="Graphik" panose="020B0503030202060203" pitchFamily="34" charset="0"/>
              </a:rPr>
              <a:t>em máquinas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locais</a:t>
            </a:r>
            <a:r>
              <a:rPr lang="pt-BR" dirty="0">
                <a:latin typeface="Graphik" panose="020B0503030202060203" pitchFamily="34" charset="0"/>
              </a:rPr>
              <a:t> ou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remotas</a:t>
            </a:r>
            <a:r>
              <a:rPr lang="pt-BR" dirty="0">
                <a:latin typeface="Graphik" panose="020B0503030202060203" pitchFamily="34" charset="0"/>
              </a:rPr>
              <a:t> com o objetivo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preparar servidores </a:t>
            </a:r>
            <a:r>
              <a:rPr lang="pt-BR" dirty="0">
                <a:latin typeface="Graphik" panose="020B0503030202060203" pitchFamily="34" charset="0"/>
              </a:rPr>
              <a:t>ou outros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serviços</a:t>
            </a:r>
            <a:r>
              <a:rPr lang="pt-BR" dirty="0">
                <a:latin typeface="Graphik" panose="020B0503030202060203" pitchFamily="34" charset="0"/>
              </a:rPr>
              <a:t> que serão provisionados dentro da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infraestrutura</a:t>
            </a:r>
            <a:r>
              <a:rPr lang="pt-BR" dirty="0">
                <a:latin typeface="Graphik" panose="020B0503030202060203" pitchFamily="34" charset="0"/>
              </a:rPr>
              <a:t>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Pode ser usado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executar instalações </a:t>
            </a:r>
            <a:r>
              <a:rPr lang="pt-BR" dirty="0">
                <a:latin typeface="Graphik" panose="020B0503030202060203" pitchFamily="34" charset="0"/>
              </a:rPr>
              <a:t>iniciais ou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configurações</a:t>
            </a:r>
            <a:r>
              <a:rPr lang="pt-BR" dirty="0">
                <a:latin typeface="Graphik" panose="020B0503030202060203" pitchFamily="34" charset="0"/>
              </a:rPr>
              <a:t>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gerenciamento</a:t>
            </a:r>
            <a:r>
              <a:rPr lang="pt-BR" dirty="0">
                <a:latin typeface="Graphik" panose="020B0503030202060203" pitchFamily="34" charset="0"/>
              </a:rPr>
              <a:t> de um servidor, realizar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limpeza antes de destruir um recurso</a:t>
            </a:r>
            <a:r>
              <a:rPr lang="pt-BR" dirty="0">
                <a:latin typeface="Graphik" panose="020B0503030202060203" pitchFamily="34" charset="0"/>
              </a:rPr>
              <a:t>, etc.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Execuções remotas </a:t>
            </a:r>
            <a:r>
              <a:rPr lang="pt-BR" dirty="0">
                <a:latin typeface="Graphik" panose="020B0503030202060203" pitchFamily="34" charset="0"/>
              </a:rPr>
              <a:t>devem incluir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bloco</a:t>
            </a:r>
            <a:r>
              <a:rPr lang="pt-BR" dirty="0">
                <a:latin typeface="Graphik" panose="020B0503030202060203" pitchFamily="34" charset="0"/>
              </a:rPr>
              <a:t> referente 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conexão </a:t>
            </a:r>
            <a:r>
              <a:rPr lang="pt-BR" dirty="0">
                <a:latin typeface="Graphik" panose="020B0503030202060203" pitchFamily="34" charset="0"/>
              </a:rPr>
              <a:t>para comunicação com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servidor</a:t>
            </a:r>
            <a:r>
              <a:rPr lang="pt-BR" dirty="0">
                <a:latin typeface="Graphik" panose="020B0503030202060203" pitchFamily="34" charset="0"/>
              </a:rPr>
              <a:t>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Provisioner não podem referenciar recursos por nome</a:t>
            </a:r>
            <a:r>
              <a:rPr lang="pt-BR" dirty="0">
                <a:latin typeface="Graphik" panose="020B0503030202060203" pitchFamily="34" charset="0"/>
              </a:rPr>
              <a:t>, invés disso, podem utilizar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objeto especial </a:t>
            </a:r>
            <a:r>
              <a:rPr lang="pt-BR" dirty="0">
                <a:latin typeface="Graphik" panose="020B0503030202060203" pitchFamily="34" charset="0"/>
              </a:rPr>
              <a:t>chamado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‘self’. </a:t>
            </a:r>
            <a:r>
              <a:rPr lang="pt-BR" dirty="0">
                <a:latin typeface="Graphik" panose="020B0503030202060203" pitchFamily="34" charset="0"/>
              </a:rPr>
              <a:t>Ex.: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“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self.public_ip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” </a:t>
            </a:r>
            <a:r>
              <a:rPr lang="pt-BR" dirty="0">
                <a:latin typeface="Graphik" panose="020B0503030202060203" pitchFamily="34" charset="0"/>
              </a:rPr>
              <a:t>para se referenciar a uma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“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aws_instance.server.public_ip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”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55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PROVISIONERS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é composto por plugins chamados de Providers para interação com sistemas remotos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411010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https://www.terraform.io/docs/language/resources/provisioners/index.html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Provisioner local-</a:t>
            </a:r>
            <a:r>
              <a:rPr lang="pt-BR" b="1" dirty="0" err="1">
                <a:solidFill>
                  <a:srgbClr val="7800D5"/>
                </a:solidFill>
                <a:latin typeface="Graphik" panose="020B0503030202060203" pitchFamily="34" charset="0"/>
              </a:rPr>
              <a:t>exec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:</a:t>
            </a:r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462E2-C687-46F0-A9EF-F7A8651C04B3}"/>
              </a:ext>
            </a:extLst>
          </p:cNvPr>
          <p:cNvSpPr/>
          <p:nvPr/>
        </p:nvSpPr>
        <p:spPr>
          <a:xfrm>
            <a:off x="881442" y="1986525"/>
            <a:ext cx="10391775" cy="4183797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resource "aws_instance" "web" {</a:t>
            </a:r>
          </a:p>
          <a:p>
            <a:pPr lvl="3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…</a:t>
            </a:r>
          </a:p>
          <a:p>
            <a:pPr lvl="3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provisioner "local-exec" {</a:t>
            </a:r>
          </a:p>
          <a:p>
            <a:pPr lvl="3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     command = "echo The server's IP address is ${</a:t>
            </a:r>
            <a:r>
              <a:rPr lang="en-US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self.private_ip</a:t>
            </a:r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}"</a:t>
            </a:r>
          </a:p>
          <a:p>
            <a:pPr lvl="3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}</a:t>
            </a:r>
          </a:p>
          <a:p>
            <a:pPr lvl="3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  <a:endParaRPr lang="pt-BR" sz="2000" dirty="0">
              <a:solidFill>
                <a:schemeClr val="tx1"/>
              </a:solidFill>
              <a:latin typeface="Graphik" panose="020B0503030202060203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BEEDC17-3698-4752-BE43-578B8948C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15061" y="5702027"/>
            <a:ext cx="667290" cy="340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5678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PROVISIONERS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é composto por plugins chamados de Providers para interação com sistemas remotos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411010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https://www.terraform.io/docs/language/resources/provisioners/index.html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Provisioner </a:t>
            </a:r>
            <a:r>
              <a:rPr lang="pt-BR" b="1" dirty="0" err="1">
                <a:solidFill>
                  <a:srgbClr val="7800D5"/>
                </a:solidFill>
                <a:latin typeface="Graphik" panose="020B0503030202060203" pitchFamily="34" charset="0"/>
              </a:rPr>
              <a:t>remote-exec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:</a:t>
            </a:r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462E2-C687-46F0-A9EF-F7A8651C04B3}"/>
              </a:ext>
            </a:extLst>
          </p:cNvPr>
          <p:cNvSpPr/>
          <p:nvPr/>
        </p:nvSpPr>
        <p:spPr>
          <a:xfrm>
            <a:off x="895350" y="1986525"/>
            <a:ext cx="10391775" cy="4250539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resource "aws_instance" "web" {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...</a:t>
            </a:r>
          </a:p>
          <a:p>
            <a:pPr lvl="4" algn="just"/>
            <a:endParaRPr lang="en-US" sz="2000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provisioner "remote-exec" {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      inline = [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		"puppet apply",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		"consul join ${</a:t>
            </a:r>
            <a:r>
              <a:rPr lang="en-US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aws_instance.web.private_ip</a:t>
            </a:r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}",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      ]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}</a:t>
            </a:r>
          </a:p>
          <a:p>
            <a:pPr lvl="4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  <a:endParaRPr lang="pt-BR" sz="2400" dirty="0">
              <a:solidFill>
                <a:schemeClr val="tx1"/>
              </a:solidFill>
              <a:latin typeface="Graphik" panose="020B0503030202060203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A5CD575-3DF5-4DF9-8C34-CCEEB4669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15061" y="5702027"/>
            <a:ext cx="667290" cy="340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1281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PROVISIONERS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é composto por plugins chamados de Providers para interação com sistemas remotos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411010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https://www.terraform.io/docs/language/resources/provisioners/index.html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Provisioner file:</a:t>
            </a:r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462E2-C687-46F0-A9EF-F7A8651C04B3}"/>
              </a:ext>
            </a:extLst>
          </p:cNvPr>
          <p:cNvSpPr/>
          <p:nvPr/>
        </p:nvSpPr>
        <p:spPr>
          <a:xfrm>
            <a:off x="895350" y="1986525"/>
            <a:ext cx="10391775" cy="4250539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resource "aws_instance" "web" {</a:t>
            </a: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       ...</a:t>
            </a:r>
          </a:p>
          <a:p>
            <a:pPr lvl="6" algn="just"/>
            <a:endParaRPr lang="en-US" sz="2000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	provisioner "file" {</a:t>
            </a: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		source      = "script.sh"</a:t>
            </a: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  		destination = "/</a:t>
            </a:r>
            <a:r>
              <a:rPr lang="en-US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tmp</a:t>
            </a:r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/script.sh"</a:t>
            </a: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  	}</a:t>
            </a:r>
          </a:p>
          <a:p>
            <a:pPr lvl="6" algn="just"/>
            <a:r>
              <a:rPr lang="en-US" sz="2000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  <a:endParaRPr lang="pt-BR" sz="2400" dirty="0">
              <a:solidFill>
                <a:schemeClr val="tx1"/>
              </a:solidFill>
              <a:latin typeface="Graphik" panose="020B0503030202060203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F38F124-6E0A-4719-A44B-09ACA47BA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15061" y="5702027"/>
            <a:ext cx="667290" cy="340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2908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4746492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FUNCTIONS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724EFFEA-A04B-4390-93AA-24B70B8AF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inclui diversas functions para transformação de valores através de expressões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667671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https://www.terraform.io/docs/language/functions/cidrsubnet.html</a:t>
            </a:r>
            <a:endParaRPr lang="pt-B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45CA-B40A-4C64-963C-B2EBD22220A7}"/>
              </a:ext>
            </a:extLst>
          </p:cNvPr>
          <p:cNvSpPr txBox="1"/>
          <p:nvPr/>
        </p:nvSpPr>
        <p:spPr>
          <a:xfrm>
            <a:off x="486486" y="1663360"/>
            <a:ext cx="11219028" cy="87716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latin typeface="Graphik" panose="020B0503030202060203" pitchFamily="34" charset="0"/>
              </a:rPr>
              <a:t> inclui diversas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built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-in functions </a:t>
            </a:r>
            <a:r>
              <a:rPr lang="pt-BR" dirty="0">
                <a:latin typeface="Graphik" panose="020B0503030202060203" pitchFamily="34" charset="0"/>
              </a:rPr>
              <a:t>que podem ser chamadas dentro de uma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expressão</a:t>
            </a:r>
            <a:r>
              <a:rPr lang="pt-BR" dirty="0">
                <a:latin typeface="Graphik" panose="020B0503030202060203" pitchFamily="34" charset="0"/>
              </a:rPr>
              <a:t>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transformar e combinar valores.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0AD0B-5E7D-4507-9CA4-6EB4A0BB1CC6}"/>
              </a:ext>
            </a:extLst>
          </p:cNvPr>
          <p:cNvSpPr/>
          <p:nvPr/>
        </p:nvSpPr>
        <p:spPr>
          <a:xfrm rot="10800000" flipV="1">
            <a:off x="900111" y="2909559"/>
            <a:ext cx="10391775" cy="3084257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/>
                </a:solidFill>
                <a:latin typeface="Graphik" panose="020B0503030202060203" pitchFamily="34" charset="0"/>
              </a:rPr>
              <a:t>Exemplo de cálculo de subnets:</a:t>
            </a:r>
          </a:p>
          <a:p>
            <a:endParaRPr lang="pt-BR" sz="2000" b="1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$ terraform console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cidrsubnet</a:t>
            </a: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("172.16.0.0/12", 4, 2)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172.18.0.0/16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Graphik" panose="020B0503030202060203" pitchFamily="34" charset="0"/>
              </a:rPr>
              <a:t>cidrsubnet</a:t>
            </a: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("10.1.2.0/24", 4, 15)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tx1"/>
                </a:solidFill>
                <a:latin typeface="Graphik" panose="020B0503030202060203" pitchFamily="34" charset="0"/>
              </a:rPr>
              <a:t>10.1.2.240/28</a:t>
            </a:r>
            <a:endParaRPr lang="pt-BR" sz="2000" dirty="0">
              <a:solidFill>
                <a:srgbClr val="7900D6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9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inclui diversas functions para transformação de valores através de expressões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411190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https://www.terraform.io/docs/language/functions/index.html</a:t>
            </a:r>
            <a:endParaRPr lang="pt-BR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45CA-B40A-4C64-963C-B2EBD22220A7}"/>
              </a:ext>
            </a:extLst>
          </p:cNvPr>
          <p:cNvSpPr txBox="1"/>
          <p:nvPr/>
        </p:nvSpPr>
        <p:spPr>
          <a:xfrm>
            <a:off x="814477" y="1421435"/>
            <a:ext cx="11219028" cy="461664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dispõe de diversos tipos de functions:</a:t>
            </a: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Numeric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String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Collection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Encoding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Filesystem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Date </a:t>
            </a:r>
            <a:r>
              <a:rPr lang="pt-BR" dirty="0" err="1">
                <a:latin typeface="Graphik" panose="020B0503030202060203" pitchFamily="34" charset="0"/>
              </a:rPr>
              <a:t>and</a:t>
            </a:r>
            <a:r>
              <a:rPr lang="pt-BR" dirty="0">
                <a:latin typeface="Graphik" panose="020B0503030202060203" pitchFamily="34" charset="0"/>
              </a:rPr>
              <a:t> Time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Hash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dirty="0" err="1">
                <a:latin typeface="Graphik" panose="020B0503030202060203" pitchFamily="34" charset="0"/>
              </a:rPr>
              <a:t>and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dirty="0" err="1">
                <a:latin typeface="Graphik" panose="020B0503030202060203" pitchFamily="34" charset="0"/>
              </a:rPr>
              <a:t>Crypto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IP Network Functions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latin typeface="Graphik" panose="020B0503030202060203" pitchFamily="34" charset="0"/>
              </a:rPr>
              <a:t>Type</a:t>
            </a:r>
            <a:r>
              <a:rPr lang="pt-BR" dirty="0">
                <a:latin typeface="Graphik" panose="020B0503030202060203" pitchFamily="34" charset="0"/>
              </a:rPr>
              <a:t> </a:t>
            </a:r>
            <a:r>
              <a:rPr lang="pt-BR" dirty="0" err="1">
                <a:latin typeface="Graphik" panose="020B0503030202060203" pitchFamily="34" charset="0"/>
              </a:rPr>
              <a:t>Conversion</a:t>
            </a:r>
            <a:r>
              <a:rPr lang="pt-BR" dirty="0">
                <a:latin typeface="Graphik" panose="020B0503030202060203" pitchFamily="34" charset="0"/>
              </a:rPr>
              <a:t> Functions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12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3193182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IMPORT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89691F6E-1D1F-4BB8-8958-CAF9E5382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44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IMPORT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Terraform possibilita a importação de recursos já criados previamente na infraestrutura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2904641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https://www.terraform.io/docs/cli/import/index.html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37015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Import </a:t>
            </a:r>
            <a:r>
              <a:rPr lang="pt-BR" dirty="0">
                <a:latin typeface="Graphik" panose="020B0503030202060203" pitchFamily="34" charset="0"/>
              </a:rPr>
              <a:t>é capaz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importar infraestrutura existente</a:t>
            </a:r>
            <a:r>
              <a:rPr lang="pt-BR" dirty="0">
                <a:latin typeface="Graphik" panose="020B0503030202060203" pitchFamily="34" charset="0"/>
              </a:rPr>
              <a:t>, permitindo capturar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recursos criados </a:t>
            </a:r>
            <a:r>
              <a:rPr lang="pt-BR" dirty="0">
                <a:latin typeface="Graphik" panose="020B0503030202060203" pitchFamily="34" charset="0"/>
              </a:rPr>
              <a:t>por outros meios 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trazendo para o gerenciamento do Terraform</a:t>
            </a:r>
            <a:r>
              <a:rPr lang="pt-BR" dirty="0">
                <a:latin typeface="Graphik" panose="020B0503030202060203" pitchFamily="34" charset="0"/>
              </a:rPr>
              <a:t>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Este é uma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excelente função </a:t>
            </a:r>
            <a:r>
              <a:rPr lang="pt-BR" dirty="0">
                <a:latin typeface="Graphik" panose="020B0503030202060203" pitchFamily="34" charset="0"/>
              </a:rPr>
              <a:t>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transição da infraestrutura </a:t>
            </a:r>
            <a:r>
              <a:rPr lang="pt-BR" dirty="0">
                <a:latin typeface="Graphik" panose="020B0503030202060203" pitchFamily="34" charset="0"/>
              </a:rPr>
              <a:t>para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implementação</a:t>
            </a:r>
            <a:r>
              <a:rPr lang="pt-BR" dirty="0">
                <a:latin typeface="Graphik" panose="020B0503030202060203" pitchFamily="34" charset="0"/>
              </a:rPr>
              <a:t> do Terraform Import pode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somente importar </a:t>
            </a:r>
            <a:r>
              <a:rPr lang="pt-BR" dirty="0">
                <a:latin typeface="Graphik" panose="020B0503030202060203" pitchFamily="34" charset="0"/>
              </a:rPr>
              <a:t>recursos para dentro 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arquivo State</a:t>
            </a:r>
            <a:r>
              <a:rPr lang="pt-BR" dirty="0">
                <a:latin typeface="Graphik" panose="020B0503030202060203" pitchFamily="34" charset="0"/>
              </a:rPr>
              <a:t>, não gera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nenhuma configuração </a:t>
            </a:r>
            <a:r>
              <a:rPr lang="pt-BR" dirty="0">
                <a:latin typeface="Graphik" panose="020B0503030202060203" pitchFamily="34" charset="0"/>
              </a:rPr>
              <a:t>(está em Roadmap para próximas versões).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A partir disso, é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necessário</a:t>
            </a:r>
            <a:r>
              <a:rPr lang="pt-BR" dirty="0">
                <a:latin typeface="Graphik" panose="020B0503030202060203" pitchFamily="34" charset="0"/>
              </a:rPr>
              <a:t> escrever manualmente 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bloco de recurso nas configurações </a:t>
            </a:r>
            <a:r>
              <a:rPr lang="pt-BR" dirty="0">
                <a:latin typeface="Graphik" panose="020B0503030202060203" pitchFamily="34" charset="0"/>
              </a:rPr>
              <a:t>para que o recurso importado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seja mapeado</a:t>
            </a:r>
            <a:r>
              <a:rPr lang="pt-BR" dirty="0">
                <a:latin typeface="Graphik" panose="020B0503030202060203" pitchFamily="34" charset="0"/>
              </a:rPr>
              <a:t>. 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F3A7C-6E07-49A2-B164-D3C5C2B1C891}"/>
              </a:ext>
            </a:extLst>
          </p:cNvPr>
          <p:cNvSpPr/>
          <p:nvPr/>
        </p:nvSpPr>
        <p:spPr>
          <a:xfrm rot="10800000" flipV="1">
            <a:off x="900112" y="5194640"/>
            <a:ext cx="10391775" cy="799840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  <a:latin typeface="Graphik" panose="020B0503030202060203" pitchFamily="34" charset="0"/>
              </a:rPr>
              <a:t>$ terraform import aws_instance.example </a:t>
            </a:r>
            <a:r>
              <a:rPr lang="pt-BR" sz="2400" dirty="0">
                <a:solidFill>
                  <a:srgbClr val="7900D6"/>
                </a:solidFill>
                <a:latin typeface="Graphik" panose="020B0503030202060203" pitchFamily="34" charset="0"/>
              </a:rPr>
              <a:t>i-abcd1234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7E299F0-8A61-4DE6-9E41-F821621756BE}"/>
              </a:ext>
            </a:extLst>
          </p:cNvPr>
          <p:cNvSpPr/>
          <p:nvPr/>
        </p:nvSpPr>
        <p:spPr>
          <a:xfrm>
            <a:off x="4754549" y="5014640"/>
            <a:ext cx="267826" cy="360000"/>
          </a:xfrm>
          <a:prstGeom prst="downArrow">
            <a:avLst/>
          </a:prstGeom>
          <a:solidFill>
            <a:srgbClr val="7900D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3B3DEBB-AF68-4068-BAE7-CAB1EC8E9505}"/>
              </a:ext>
            </a:extLst>
          </p:cNvPr>
          <p:cNvSpPr/>
          <p:nvPr/>
        </p:nvSpPr>
        <p:spPr>
          <a:xfrm>
            <a:off x="7201548" y="5014640"/>
            <a:ext cx="267826" cy="360000"/>
          </a:xfrm>
          <a:prstGeom prst="downArrow">
            <a:avLst/>
          </a:prstGeom>
          <a:solidFill>
            <a:srgbClr val="7900D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Graphik" panose="020B050303020206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5F3BB-2C3B-4FC5-82EF-C2A5160DFFFA}"/>
              </a:ext>
            </a:extLst>
          </p:cNvPr>
          <p:cNvSpPr txBox="1"/>
          <p:nvPr/>
        </p:nvSpPr>
        <p:spPr>
          <a:xfrm>
            <a:off x="4307846" y="4738434"/>
            <a:ext cx="1277594" cy="23083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1200" dirty="0">
                <a:solidFill>
                  <a:srgbClr val="7900D6"/>
                </a:solidFill>
                <a:latin typeface="Graphik" panose="020B0503030202060203" pitchFamily="34" charset="0"/>
              </a:rPr>
              <a:t>Nome do módulo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391C5-3F0B-4BC5-82E6-DA09C7144665}"/>
              </a:ext>
            </a:extLst>
          </p:cNvPr>
          <p:cNvSpPr txBox="1"/>
          <p:nvPr/>
        </p:nvSpPr>
        <p:spPr>
          <a:xfrm>
            <a:off x="6754510" y="4738434"/>
            <a:ext cx="1208664" cy="23083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1200" dirty="0">
                <a:solidFill>
                  <a:srgbClr val="7900D6"/>
                </a:solidFill>
                <a:latin typeface="Graphik" panose="020B0503030202060203" pitchFamily="34" charset="0"/>
              </a:rPr>
              <a:t>AWS </a:t>
            </a:r>
            <a:r>
              <a:rPr lang="pt-BR" sz="1200" dirty="0" err="1">
                <a:solidFill>
                  <a:srgbClr val="7900D6"/>
                </a:solidFill>
                <a:latin typeface="Graphik" panose="020B0503030202060203" pitchFamily="34" charset="0"/>
              </a:rPr>
              <a:t>instance</a:t>
            </a:r>
            <a:r>
              <a:rPr lang="pt-BR" sz="1200" dirty="0">
                <a:solidFill>
                  <a:srgbClr val="7900D6"/>
                </a:solidFill>
                <a:latin typeface="Graphik" panose="020B0503030202060203" pitchFamily="34" charset="0"/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2725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Infra como Código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Pilares sobre Infraestrutura como Código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9F825-FC96-4343-9D43-E97E6A1B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05" y="2574707"/>
            <a:ext cx="8971849" cy="3373015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94136-7DC7-4519-837F-79185ABA362F}"/>
              </a:ext>
            </a:extLst>
          </p:cNvPr>
          <p:cNvSpPr txBox="1"/>
          <p:nvPr/>
        </p:nvSpPr>
        <p:spPr>
          <a:xfrm>
            <a:off x="693592" y="1697544"/>
            <a:ext cx="10804815" cy="87716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IaC </a:t>
            </a:r>
            <a:r>
              <a:rPr lang="pt-BR" dirty="0">
                <a:latin typeface="Graphik" panose="020B0503030202060203" pitchFamily="34" charset="0"/>
              </a:rPr>
              <a:t>pode ser descrito como configuração de sintaxe de alto nível, permitindo 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arquitetar e versionar infraestruturas</a:t>
            </a:r>
            <a:r>
              <a:rPr lang="pt-BR" dirty="0">
                <a:latin typeface="Graphik" panose="020B0503030202060203" pitchFamily="34" charset="0"/>
              </a:rPr>
              <a:t> e pode ser 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compartilhada</a:t>
            </a:r>
            <a:r>
              <a:rPr lang="pt-BR" dirty="0">
                <a:latin typeface="Graphik" panose="020B0503030202060203" pitchFamily="34" charset="0"/>
              </a:rPr>
              <a:t> ou </a:t>
            </a:r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reusada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89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3969035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MODULES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D939A606-44B0-459C-820C-D8EE3D553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75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Modules são containers para múltiplos recurso gerenciados em grupo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385542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https://www.terraform.io/docs/language/modules/index.html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82F35-52E2-46FD-9162-354303017A2D}"/>
              </a:ext>
            </a:extLst>
          </p:cNvPr>
          <p:cNvSpPr txBox="1"/>
          <p:nvPr/>
        </p:nvSpPr>
        <p:spPr>
          <a:xfrm>
            <a:off x="486486" y="1624116"/>
            <a:ext cx="11219028" cy="4893647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Modules </a:t>
            </a:r>
            <a:r>
              <a:rPr lang="pt-BR" dirty="0">
                <a:latin typeface="Graphik" panose="020B0503030202060203" pitchFamily="34" charset="0"/>
              </a:rPr>
              <a:t>são os principais métodos para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empacotar e reusar </a:t>
            </a:r>
            <a:r>
              <a:rPr lang="pt-BR" dirty="0">
                <a:latin typeface="Graphik" panose="020B0503030202060203" pitchFamily="34" charset="0"/>
              </a:rPr>
              <a:t>configuração no Terraform.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dirty="0">
                <a:latin typeface="Graphik" panose="020B0503030202060203" pitchFamily="34" charset="0"/>
              </a:rPr>
              <a:t>Há dois tipos de Terraform Module: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Root Module</a:t>
            </a:r>
            <a:r>
              <a:rPr lang="pt-BR" dirty="0">
                <a:latin typeface="Graphik" panose="020B0503030202060203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configuração</a:t>
            </a:r>
            <a:r>
              <a:rPr lang="pt-BR" dirty="0">
                <a:latin typeface="Graphik" panose="020B0503030202060203" pitchFamily="34" charset="0"/>
              </a:rPr>
              <a:t> do Terraform tem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pelo menos um módulo </a:t>
            </a:r>
            <a:r>
              <a:rPr lang="pt-BR" dirty="0">
                <a:latin typeface="Graphik" panose="020B0503030202060203" pitchFamily="34" charset="0"/>
              </a:rPr>
              <a:t>que consiste em 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recurso definido </a:t>
            </a:r>
            <a:r>
              <a:rPr lang="pt-BR" dirty="0">
                <a:latin typeface="Graphik" panose="020B0503030202060203" pitchFamily="34" charset="0"/>
              </a:rPr>
              <a:t>no arquivo .tf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Child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 Modules</a:t>
            </a:r>
            <a:r>
              <a:rPr lang="pt-BR" dirty="0">
                <a:latin typeface="Graphik" panose="020B0503030202060203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Um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módulo</a:t>
            </a:r>
            <a:r>
              <a:rPr lang="pt-BR" dirty="0">
                <a:latin typeface="Graphik" panose="020B0503030202060203" pitchFamily="34" charset="0"/>
              </a:rPr>
              <a:t> pode ser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chamado por outros </a:t>
            </a:r>
            <a:r>
              <a:rPr lang="pt-BR" dirty="0">
                <a:latin typeface="Graphik" panose="020B0503030202060203" pitchFamily="34" charset="0"/>
              </a:rPr>
              <a:t>para incluir os recursos deles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na configuração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pt-BR" dirty="0">
              <a:latin typeface="Graphik" panose="020B0503030202060203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pt-BR" dirty="0">
              <a:latin typeface="Graphik" panose="020B0503030202060203" pitchFamily="34" charset="0"/>
            </a:endParaRPr>
          </a:p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Registry</a:t>
            </a:r>
            <a:r>
              <a:rPr lang="pt-BR" dirty="0">
                <a:latin typeface="Graphik" panose="020B0503030202060203" pitchFamily="34" charset="0"/>
              </a:rPr>
              <a:t> hospeda um grande número de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coleções de módulos </a:t>
            </a:r>
            <a:r>
              <a:rPr lang="pt-BR" dirty="0">
                <a:latin typeface="Graphik" panose="020B0503030202060203" pitchFamily="34" charset="0"/>
              </a:rPr>
              <a:t>e são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publicamente acessíveis</a:t>
            </a:r>
            <a:r>
              <a:rPr lang="pt-BR" dirty="0">
                <a:latin typeface="Graphik" panose="020B0503030202060203" pitchFamily="34" charset="0"/>
              </a:rPr>
              <a:t>, todos os módulos são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gratuitos para serem usados </a:t>
            </a:r>
            <a:r>
              <a:rPr lang="pt-BR" dirty="0">
                <a:latin typeface="Graphik" panose="020B0503030202060203" pitchFamily="34" charset="0"/>
              </a:rPr>
              <a:t>e podem ser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baixados automaticamente </a:t>
            </a:r>
            <a:r>
              <a:rPr lang="pt-BR" dirty="0">
                <a:latin typeface="Graphik" panose="020B0503030202060203" pitchFamily="34" charset="0"/>
              </a:rPr>
              <a:t>pelos blocos dos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módulos construídos.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78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Terraform Modules são containers para múltiplos recurso gerenciados em grupo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3385542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https://www.terraform.io/docs/language/modules/index.html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82F35-52E2-46FD-9162-354303017A2D}"/>
              </a:ext>
            </a:extLst>
          </p:cNvPr>
          <p:cNvSpPr txBox="1"/>
          <p:nvPr/>
        </p:nvSpPr>
        <p:spPr>
          <a:xfrm>
            <a:off x="486486" y="1616128"/>
            <a:ext cx="11219028" cy="447814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Modules </a:t>
            </a:r>
            <a:r>
              <a:rPr lang="pt-BR" dirty="0">
                <a:latin typeface="Graphik" panose="020B0503030202060203" pitchFamily="34" charset="0"/>
              </a:rPr>
              <a:t>suporta a instalação de um diferentes tipos de fonte, conforme abaixo:</a:t>
            </a: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 paths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 Registry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err="1">
                <a:solidFill>
                  <a:srgbClr val="856D98"/>
                </a:solidFill>
                <a:latin typeface="Graphik" panose="020B050303020206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Bitbucket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Generic Git</a:t>
            </a: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</a:rPr>
              <a:t>, </a:t>
            </a: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Mercurial </a:t>
            </a:r>
            <a:r>
              <a:rPr lang="pt-BR" dirty="0" err="1">
                <a:solidFill>
                  <a:srgbClr val="856D98"/>
                </a:solidFill>
                <a:latin typeface="Graphik" panose="020B050303020206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repositories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pt-BR" dirty="0" err="1">
                <a:solidFill>
                  <a:srgbClr val="856D98"/>
                </a:solidFill>
                <a:latin typeface="Graphik" panose="020B050303020206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URLs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S3 </a:t>
            </a:r>
            <a:r>
              <a:rPr lang="pt-BR" dirty="0" err="1">
                <a:solidFill>
                  <a:srgbClr val="856D98"/>
                </a:solidFill>
                <a:latin typeface="Graphik" panose="020B050303020206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buckets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solidFill>
                  <a:srgbClr val="856D98"/>
                </a:solidFill>
                <a:latin typeface="Graphik" panose="020B0503030202060203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GCS </a:t>
            </a:r>
            <a:r>
              <a:rPr lang="pt-BR" dirty="0" err="1">
                <a:solidFill>
                  <a:srgbClr val="856D98"/>
                </a:solidFill>
                <a:latin typeface="Graphik" panose="020B0503030202060203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buckets</a:t>
            </a:r>
            <a:endParaRPr lang="pt-BR" dirty="0">
              <a:solidFill>
                <a:srgbClr val="856D98"/>
              </a:solidFill>
              <a:latin typeface="Graphik" panose="020B0503030202060203" pitchFamily="34" charset="0"/>
            </a:endParaRPr>
          </a:p>
          <a:p>
            <a:pPr algn="just"/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61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 (AWS)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É possível</a:t>
            </a:r>
            <a:r>
              <a:rPr lang="pt-BR" sz="1200" dirty="0">
                <a:solidFill>
                  <a:srgbClr val="C3B4DB"/>
                </a:solidFill>
                <a:latin typeface="Graphik" panose="020B0503030202060203" pitchFamily="34" charset="0"/>
              </a:rPr>
              <a:t> exportar diversos módulos para reutilizar o recurso para outros fins</a:t>
            </a:r>
            <a:endParaRPr lang="pt-BR" sz="1200" noProof="0" dirty="0">
              <a:solidFill>
                <a:srgbClr val="C3B4DB"/>
              </a:solidFill>
              <a:latin typeface="Graphik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6F5C8-B14B-4328-83D7-56C5976BE88B}"/>
              </a:ext>
            </a:extLst>
          </p:cNvPr>
          <p:cNvSpPr txBox="1"/>
          <p:nvPr/>
        </p:nvSpPr>
        <p:spPr>
          <a:xfrm>
            <a:off x="83128" y="6518750"/>
            <a:ext cx="4148572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https://registry.terraform.io/modules/terraform-aws-modules/vpc/aws/latest</a:t>
            </a:r>
            <a:endParaRPr lang="pt-B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7EF8F-39F6-48E8-8566-0F7B216548C9}"/>
              </a:ext>
            </a:extLst>
          </p:cNvPr>
          <p:cNvSpPr txBox="1"/>
          <p:nvPr/>
        </p:nvSpPr>
        <p:spPr>
          <a:xfrm>
            <a:off x="486486" y="1663360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Modules:</a:t>
            </a:r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462E2-C687-46F0-A9EF-F7A8651C04B3}"/>
              </a:ext>
            </a:extLst>
          </p:cNvPr>
          <p:cNvSpPr/>
          <p:nvPr/>
        </p:nvSpPr>
        <p:spPr>
          <a:xfrm>
            <a:off x="881442" y="1986525"/>
            <a:ext cx="10391775" cy="4183797"/>
          </a:xfrm>
          <a:prstGeom prst="rect">
            <a:avLst/>
          </a:prstGeom>
          <a:solidFill>
            <a:srgbClr val="CC66FF">
              <a:alpha val="5000"/>
            </a:srgbClr>
          </a:solidFill>
          <a:ln>
            <a:noFill/>
          </a:ln>
          <a:effectLst>
            <a:glow rad="406400">
              <a:srgbClr val="CC66FF">
                <a:alpha val="1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module "vpc" {</a:t>
            </a: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source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= "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terraform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aws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-modules/vpc/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aws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"</a:t>
            </a:r>
          </a:p>
          <a:p>
            <a:pPr lvl="3" algn="just"/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name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= "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my-vpc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"</a:t>
            </a: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cidr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= "10.0.0.0/16"</a:t>
            </a:r>
          </a:p>
          <a:p>
            <a:pPr lvl="3" algn="just"/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azs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          = ["eu-west-1a", "eu-west-1b", "eu-west-1c"]</a:t>
            </a: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private_subnets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= ["10.0.1.0/24", "10.0.2.0/24", "10.0.3.0/24"]</a:t>
            </a: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public_subnets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= ["10.0.101.0/24", "10.0.102.0/24", "10.0.103.0/24"]</a:t>
            </a:r>
          </a:p>
          <a:p>
            <a:pPr lvl="3" algn="just"/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enable_nat_gateway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=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true</a:t>
            </a:r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         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enable_vpn_gateway</a:t>
            </a:r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Graphik" panose="020B0503030202060203" pitchFamily="34" charset="0"/>
              </a:rPr>
              <a:t>true</a:t>
            </a:r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3" algn="just"/>
            <a:endParaRPr lang="pt-BR" dirty="0">
              <a:solidFill>
                <a:schemeClr val="tx1"/>
              </a:solidFill>
              <a:latin typeface="Graphik" panose="020B0503030202060203" pitchFamily="34" charset="0"/>
            </a:endParaRPr>
          </a:p>
          <a:p>
            <a:pPr lvl="3" algn="just"/>
            <a:r>
              <a:rPr lang="pt-BR" dirty="0">
                <a:solidFill>
                  <a:schemeClr val="tx1"/>
                </a:solidFill>
                <a:latin typeface="Graphik" panose="020B0503030202060203" pitchFamily="34" charset="0"/>
              </a:rPr>
              <a:t>}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BEEDC17-3698-4752-BE43-578B8948C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15061" y="5702027"/>
            <a:ext cx="667290" cy="340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61499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FA6ED-611D-41D6-9E24-493AC6B32D2E}"/>
              </a:ext>
            </a:extLst>
          </p:cNvPr>
          <p:cNvCxnSpPr>
            <a:cxnSpLocks/>
          </p:cNvCxnSpPr>
          <p:nvPr/>
        </p:nvCxnSpPr>
        <p:spPr>
          <a:xfrm>
            <a:off x="359064" y="3525405"/>
            <a:ext cx="7137111" cy="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glow rad="228600">
              <a:schemeClr val="bg1"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59064" y="2555909"/>
            <a:ext cx="1562928" cy="969496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6000" dirty="0">
                <a:latin typeface="Graphik Black" panose="020B0A03030202060203" pitchFamily="34" charset="0"/>
              </a:rPr>
              <a:t>LAB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E02751-74B6-498A-BCC8-40060AC8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9064" y="3648748"/>
            <a:ext cx="2164635" cy="519512"/>
          </a:xfrm>
          <a:prstGeom prst="rect">
            <a:avLst/>
          </a:prstGeom>
        </p:spPr>
      </p:pic>
      <p:pic>
        <p:nvPicPr>
          <p:cNvPr id="7" name="Graphic 6" descr="Arrow Clockwise curve">
            <a:hlinkClick r:id="rId5" action="ppaction://hlinksldjump"/>
            <a:extLst>
              <a:ext uri="{FF2B5EF4-FFF2-40B4-BE49-F238E27FC236}">
                <a16:creationId xmlns:a16="http://schemas.microsoft.com/office/drawing/2014/main" id="{F1AD4FAA-91D2-48B4-A8A3-A8CAD89656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643414" y="70540"/>
            <a:ext cx="548585" cy="5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92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9D23-55F4-4F47-BB2E-73F61FC3A86F}"/>
              </a:ext>
            </a:extLst>
          </p:cNvPr>
          <p:cNvSpPr txBox="1"/>
          <p:nvPr/>
        </p:nvSpPr>
        <p:spPr>
          <a:xfrm>
            <a:off x="486486" y="1271855"/>
            <a:ext cx="11219028" cy="337015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en-US" b="1" dirty="0" err="1">
                <a:latin typeface="Graphik" panose="020B0503030202060203" pitchFamily="34" charset="0"/>
              </a:rPr>
              <a:t>Construir</a:t>
            </a:r>
            <a:r>
              <a:rPr lang="en-US" b="1" dirty="0">
                <a:latin typeface="Graphik" panose="020B0503030202060203" pitchFamily="34" charset="0"/>
              </a:rPr>
              <a:t> </a:t>
            </a:r>
            <a:r>
              <a:rPr lang="en-US" b="1" dirty="0" err="1">
                <a:latin typeface="Graphik" panose="020B0503030202060203" pitchFamily="34" charset="0"/>
              </a:rPr>
              <a:t>infraestrutura</a:t>
            </a:r>
            <a:r>
              <a:rPr lang="en-US" b="1" dirty="0">
                <a:latin typeface="Graphik" panose="020B0503030202060203" pitchFamily="34" charset="0"/>
              </a:rPr>
              <a:t> de redes </a:t>
            </a:r>
            <a:r>
              <a:rPr lang="en-US" b="1" dirty="0" err="1">
                <a:latin typeface="Graphik" panose="020B0503030202060203" pitchFamily="34" charset="0"/>
              </a:rPr>
              <a:t>conforme</a:t>
            </a:r>
            <a:r>
              <a:rPr lang="en-US" b="1" dirty="0">
                <a:latin typeface="Graphik" panose="020B0503030202060203" pitchFamily="34" charset="0"/>
              </a:rPr>
              <a:t> </a:t>
            </a:r>
            <a:r>
              <a:rPr lang="en-US" b="1" dirty="0" err="1">
                <a:latin typeface="Graphik" panose="020B0503030202060203" pitchFamily="34" charset="0"/>
              </a:rPr>
              <a:t>descrito</a:t>
            </a:r>
            <a:r>
              <a:rPr lang="en-US" b="1" dirty="0">
                <a:latin typeface="Graphik" panose="020B0503030202060203" pitchFamily="34" charset="0"/>
              </a:rPr>
              <a:t> </a:t>
            </a:r>
            <a:r>
              <a:rPr lang="en-US" b="1" dirty="0" err="1">
                <a:latin typeface="Graphik" panose="020B0503030202060203" pitchFamily="34" charset="0"/>
              </a:rPr>
              <a:t>abaixo</a:t>
            </a:r>
            <a:r>
              <a:rPr lang="en-US" b="1" dirty="0">
                <a:latin typeface="Graphik" panose="020B0503030202060203" pitchFamily="34" charset="0"/>
              </a:rPr>
              <a:t>:</a:t>
            </a:r>
          </a:p>
          <a:p>
            <a:pPr algn="just"/>
            <a:endParaRPr lang="en-US" dirty="0">
              <a:latin typeface="Graphik" panose="020B050303020206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Graphik" panose="020B0503030202060203" pitchFamily="34" charset="0"/>
              </a:rPr>
              <a:t>VPC com o CIDR  10.0.0.0/16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subnets </a:t>
            </a:r>
            <a:r>
              <a:rPr lang="en-US" dirty="0" err="1">
                <a:latin typeface="Graphik" panose="020B0503030202060203" pitchFamily="34" charset="0"/>
              </a:rPr>
              <a:t>públicas</a:t>
            </a:r>
            <a:r>
              <a:rPr lang="en-US" dirty="0">
                <a:latin typeface="Graphik" panose="020B0503030202060203" pitchFamily="34" charset="0"/>
              </a:rPr>
              <a:t> e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subnets </a:t>
            </a:r>
            <a:r>
              <a:rPr lang="en-US" dirty="0" err="1">
                <a:latin typeface="Graphik" panose="020B0503030202060203" pitchFamily="34" charset="0"/>
              </a:rPr>
              <a:t>privadas</a:t>
            </a:r>
            <a:endParaRPr lang="en-US" dirty="0">
              <a:latin typeface="Graphik" panose="020B050303020206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Graphik" panose="020B0503030202060203" pitchFamily="34" charset="0"/>
              </a:rPr>
              <a:t>Um Internet Gateway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Graphik" panose="020B0503030202060203" pitchFamily="34" charset="0"/>
              </a:rPr>
              <a:t>Um Nat Gateway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route tables, </a:t>
            </a:r>
            <a:r>
              <a:rPr lang="en-US" dirty="0" err="1">
                <a:latin typeface="Graphik" panose="020B0503030202060203" pitchFamily="34" charset="0"/>
              </a:rPr>
              <a:t>uma</a:t>
            </a:r>
            <a:r>
              <a:rPr lang="en-US" dirty="0">
                <a:latin typeface="Graphik" panose="020B0503030202060203" pitchFamily="34" charset="0"/>
              </a:rPr>
              <a:t> para </a:t>
            </a:r>
            <a:r>
              <a:rPr lang="en-US" dirty="0" err="1">
                <a:latin typeface="Graphik" panose="020B0503030202060203" pitchFamily="34" charset="0"/>
              </a:rPr>
              <a:t>associação</a:t>
            </a:r>
            <a:r>
              <a:rPr lang="en-US" dirty="0">
                <a:latin typeface="Graphik" panose="020B0503030202060203" pitchFamily="34" charset="0"/>
              </a:rPr>
              <a:t> com subnets </a:t>
            </a:r>
            <a:r>
              <a:rPr lang="en-US" dirty="0" err="1">
                <a:latin typeface="Graphik" panose="020B0503030202060203" pitchFamily="34" charset="0"/>
              </a:rPr>
              <a:t>públicas</a:t>
            </a:r>
            <a:r>
              <a:rPr lang="en-US" dirty="0">
                <a:latin typeface="Graphik" panose="020B0503030202060203" pitchFamily="34" charset="0"/>
              </a:rPr>
              <a:t> e </a:t>
            </a:r>
            <a:r>
              <a:rPr lang="en-US" dirty="0" err="1">
                <a:latin typeface="Graphik" panose="020B0503030202060203" pitchFamily="34" charset="0"/>
              </a:rPr>
              <a:t>outra</a:t>
            </a:r>
            <a:r>
              <a:rPr lang="en-US" dirty="0">
                <a:latin typeface="Graphik" panose="020B0503030202060203" pitchFamily="34" charset="0"/>
              </a:rPr>
              <a:t> para subnets </a:t>
            </a:r>
            <a:r>
              <a:rPr lang="en-US" dirty="0" err="1">
                <a:latin typeface="Graphik" panose="020B0503030202060203" pitchFamily="34" charset="0"/>
              </a:rPr>
              <a:t>privadas</a:t>
            </a:r>
            <a:endParaRPr lang="en-US" dirty="0">
              <a:latin typeface="Graphik" panose="020B050303020206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Graphik" panose="020B0503030202060203" pitchFamily="34" charset="0"/>
              </a:rPr>
              <a:t>Um security group </a:t>
            </a:r>
            <a:r>
              <a:rPr lang="en-US" dirty="0" err="1">
                <a:latin typeface="Graphik" panose="020B0503030202060203" pitchFamily="34" charset="0"/>
              </a:rPr>
              <a:t>liberando</a:t>
            </a:r>
            <a:r>
              <a:rPr lang="en-US" dirty="0">
                <a:latin typeface="Graphik" panose="020B0503030202060203" pitchFamily="34" charset="0"/>
              </a:rPr>
              <a:t> a porta 80 para o CIDR “0.0.0.0/0”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Graphik" panose="020B0503030202060203" pitchFamily="34" charset="0"/>
              </a:rPr>
              <a:t>Um security group </a:t>
            </a:r>
            <a:r>
              <a:rPr lang="en-US" dirty="0" err="1">
                <a:latin typeface="Graphik" panose="020B0503030202060203" pitchFamily="34" charset="0"/>
              </a:rPr>
              <a:t>liberando</a:t>
            </a:r>
            <a:r>
              <a:rPr lang="en-US" dirty="0">
                <a:latin typeface="Graphik" panose="020B0503030202060203" pitchFamily="34" charset="0"/>
              </a:rPr>
              <a:t> a porta 22 para o CIDR de </a:t>
            </a:r>
            <a:r>
              <a:rPr lang="en-US" dirty="0" err="1">
                <a:latin typeface="Graphik" panose="020B0503030202060203" pitchFamily="34" charset="0"/>
              </a:rPr>
              <a:t>sua</a:t>
            </a:r>
            <a:r>
              <a:rPr lang="en-US" dirty="0">
                <a:latin typeface="Graphik" panose="020B0503030202060203" pitchFamily="34" charset="0"/>
              </a:rPr>
              <a:t> internet local (</a:t>
            </a:r>
            <a:r>
              <a:rPr lang="en-US" dirty="0">
                <a:latin typeface="Graphik" panose="020B0503030202060203" pitchFamily="34" charset="0"/>
                <a:hlinkClick r:id="rId2"/>
              </a:rPr>
              <a:t>https://whatismyipaddress.com/</a:t>
            </a:r>
            <a:r>
              <a:rPr lang="en-US" dirty="0">
                <a:latin typeface="Graphik" panose="020B0503030202060203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latin typeface="Graphik" panose="020B050303020206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pt-BR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941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VPC com o CIDR  10.0.0.0/16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5517E9-C1B1-44D9-95BE-D8C9317739D9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</p:spTree>
    <p:extLst>
      <p:ext uri="{BB962C8B-B14F-4D97-AF65-F5344CB8AC3E}">
        <p14:creationId xmlns:p14="http://schemas.microsoft.com/office/powerpoint/2010/main" val="15827149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subnets </a:t>
            </a:r>
            <a:r>
              <a:rPr lang="en-US" dirty="0" err="1">
                <a:latin typeface="Graphik" panose="020B0503030202060203" pitchFamily="34" charset="0"/>
              </a:rPr>
              <a:t>públicas</a:t>
            </a:r>
            <a:r>
              <a:rPr lang="en-US" dirty="0">
                <a:latin typeface="Graphik" panose="020B0503030202060203" pitchFamily="34" charset="0"/>
              </a:rPr>
              <a:t> e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subnets </a:t>
            </a:r>
            <a:r>
              <a:rPr lang="en-US" dirty="0" err="1">
                <a:latin typeface="Graphik" panose="020B0503030202060203" pitchFamily="34" charset="0"/>
              </a:rPr>
              <a:t>privadas</a:t>
            </a:r>
            <a:endParaRPr lang="en-US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BD46FB-7702-4517-932B-33003B9BAF58}"/>
              </a:ext>
            </a:extLst>
          </p:cNvPr>
          <p:cNvSpPr/>
          <p:nvPr/>
        </p:nvSpPr>
        <p:spPr>
          <a:xfrm>
            <a:off x="4553724" y="4434446"/>
            <a:ext cx="1391157" cy="1233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90D5-BB75-42A0-98D2-2E0564474349}"/>
              </a:ext>
            </a:extLst>
          </p:cNvPr>
          <p:cNvSpPr/>
          <p:nvPr/>
        </p:nvSpPr>
        <p:spPr>
          <a:xfrm>
            <a:off x="2583657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51B713-99F7-4669-ABF0-E62D1CA7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8419" y="3077073"/>
            <a:ext cx="233512" cy="2335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481031" y="2552381"/>
            <a:ext cx="1577401" cy="32471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438956" y="2552380"/>
            <a:ext cx="1577401" cy="324716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572386" y="4434446"/>
            <a:ext cx="1391157" cy="1233668"/>
            <a:chOff x="2583657" y="4124395"/>
            <a:chExt cx="1391157" cy="12336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5"/>
              <a:ext cx="1391157" cy="123366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1F6DCEB2-FC6C-42E2-AB98-FF9151C47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28" y="4944662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4BAED1F3-1DF0-4585-9B62-FDD6A9663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084" y="4485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A5962-8F21-4B5F-A327-5D0BF49EF291}"/>
              </a:ext>
            </a:extLst>
          </p:cNvPr>
          <p:cNvSpPr/>
          <p:nvPr/>
        </p:nvSpPr>
        <p:spPr>
          <a:xfrm>
            <a:off x="4569892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52BC2D-6E22-4A37-970F-70202C9DC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4654" y="3077073"/>
            <a:ext cx="233512" cy="2335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F9FDD7-CCA2-411F-B6A6-E8137E652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4359" y="4436034"/>
            <a:ext cx="238067" cy="2380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24A6AF-14CA-4FFE-B798-F3C73BF25024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</p:spTree>
    <p:extLst>
      <p:ext uri="{BB962C8B-B14F-4D97-AF65-F5344CB8AC3E}">
        <p14:creationId xmlns:p14="http://schemas.microsoft.com/office/powerpoint/2010/main" val="2164308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Um Internet Gateway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BD46FB-7702-4517-932B-33003B9BAF58}"/>
              </a:ext>
            </a:extLst>
          </p:cNvPr>
          <p:cNvSpPr/>
          <p:nvPr/>
        </p:nvSpPr>
        <p:spPr>
          <a:xfrm>
            <a:off x="4553724" y="4434446"/>
            <a:ext cx="1391157" cy="1233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90D5-BB75-42A0-98D2-2E0564474349}"/>
              </a:ext>
            </a:extLst>
          </p:cNvPr>
          <p:cNvSpPr/>
          <p:nvPr/>
        </p:nvSpPr>
        <p:spPr>
          <a:xfrm>
            <a:off x="2583657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51B713-99F7-4669-ABF0-E62D1CA7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8419" y="3077073"/>
            <a:ext cx="233512" cy="2335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481031" y="2552381"/>
            <a:ext cx="1577401" cy="32471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438956" y="2552380"/>
            <a:ext cx="1577401" cy="324716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572386" y="4434446"/>
            <a:ext cx="1391157" cy="1233668"/>
            <a:chOff x="2583657" y="4124395"/>
            <a:chExt cx="1391157" cy="12336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5"/>
              <a:ext cx="1391157" cy="123366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A5962-8F21-4B5F-A327-5D0BF49EF291}"/>
              </a:ext>
            </a:extLst>
          </p:cNvPr>
          <p:cNvSpPr/>
          <p:nvPr/>
        </p:nvSpPr>
        <p:spPr>
          <a:xfrm>
            <a:off x="4569892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52BC2D-6E22-4A37-970F-70202C9DC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4654" y="3077073"/>
            <a:ext cx="233512" cy="2335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F9FDD7-CCA2-411F-B6A6-E8137E652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4359" y="4436034"/>
            <a:ext cx="238067" cy="2380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C907-097F-446C-BB8F-C7BA6C6C12A4}"/>
              </a:ext>
            </a:extLst>
          </p:cNvPr>
          <p:cNvGrpSpPr/>
          <p:nvPr/>
        </p:nvGrpSpPr>
        <p:grpSpPr>
          <a:xfrm>
            <a:off x="6214864" y="3051931"/>
            <a:ext cx="1403350" cy="718810"/>
            <a:chOff x="6639413" y="2685260"/>
            <a:chExt cx="1403350" cy="718810"/>
          </a:xfrm>
        </p:grpSpPr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26E54F6-231C-4565-AA11-FA64A6A9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13" y="3142460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9" name="Graphic 10">
              <a:extLst>
                <a:ext uri="{FF2B5EF4-FFF2-40B4-BE49-F238E27FC236}">
                  <a16:creationId xmlns:a16="http://schemas.microsoft.com/office/drawing/2014/main" id="{D33D2F5A-53C9-4B74-BD22-760BFDC9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618" y="2685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C16873-28DA-4A58-96CC-D82A3E27D97E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pic>
        <p:nvPicPr>
          <p:cNvPr id="31" name="Graphic 12">
            <a:extLst>
              <a:ext uri="{FF2B5EF4-FFF2-40B4-BE49-F238E27FC236}">
                <a16:creationId xmlns:a16="http://schemas.microsoft.com/office/drawing/2014/main" id="{A031711D-0C28-44F0-9B8B-E167B507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61" y="2600506"/>
            <a:ext cx="1322625" cy="13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83E273-878E-4508-AA66-7F5849D6FF18}"/>
              </a:ext>
            </a:extLst>
          </p:cNvPr>
          <p:cNvCxnSpPr>
            <a:endCxn id="31" idx="1"/>
          </p:cNvCxnSpPr>
          <p:nvPr/>
        </p:nvCxnSpPr>
        <p:spPr>
          <a:xfrm flipV="1">
            <a:off x="7133269" y="3261819"/>
            <a:ext cx="1964992" cy="18712"/>
          </a:xfrm>
          <a:prstGeom prst="straightConnector1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88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Um Nat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BD46FB-7702-4517-932B-33003B9BAF58}"/>
              </a:ext>
            </a:extLst>
          </p:cNvPr>
          <p:cNvSpPr/>
          <p:nvPr/>
        </p:nvSpPr>
        <p:spPr>
          <a:xfrm>
            <a:off x="4553724" y="4434446"/>
            <a:ext cx="1391157" cy="1233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90D5-BB75-42A0-98D2-2E0564474349}"/>
              </a:ext>
            </a:extLst>
          </p:cNvPr>
          <p:cNvSpPr/>
          <p:nvPr/>
        </p:nvSpPr>
        <p:spPr>
          <a:xfrm>
            <a:off x="2583657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51B713-99F7-4669-ABF0-E62D1CA7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8419" y="3077073"/>
            <a:ext cx="233512" cy="2335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481031" y="2552381"/>
            <a:ext cx="1577401" cy="32471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438956" y="2552380"/>
            <a:ext cx="1577401" cy="324716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572386" y="4434446"/>
            <a:ext cx="1391157" cy="1233668"/>
            <a:chOff x="2583657" y="4124395"/>
            <a:chExt cx="1391157" cy="12336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5"/>
              <a:ext cx="1391157" cy="123366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1F6DCEB2-FC6C-42E2-AB98-FF9151C47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28" y="4944662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4BAED1F3-1DF0-4585-9B62-FDD6A9663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084" y="4485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A5962-8F21-4B5F-A327-5D0BF49EF291}"/>
              </a:ext>
            </a:extLst>
          </p:cNvPr>
          <p:cNvSpPr/>
          <p:nvPr/>
        </p:nvSpPr>
        <p:spPr>
          <a:xfrm>
            <a:off x="4569892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52BC2D-6E22-4A37-970F-70202C9DC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4654" y="3077073"/>
            <a:ext cx="233512" cy="2335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F9FDD7-CCA2-411F-B6A6-E8137E652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4359" y="4436034"/>
            <a:ext cx="238067" cy="2380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C907-097F-446C-BB8F-C7BA6C6C12A4}"/>
              </a:ext>
            </a:extLst>
          </p:cNvPr>
          <p:cNvGrpSpPr/>
          <p:nvPr/>
        </p:nvGrpSpPr>
        <p:grpSpPr>
          <a:xfrm>
            <a:off x="6214864" y="3051931"/>
            <a:ext cx="1403350" cy="718810"/>
            <a:chOff x="6639413" y="2685260"/>
            <a:chExt cx="1403350" cy="718810"/>
          </a:xfrm>
        </p:grpSpPr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26E54F6-231C-4565-AA11-FA64A6A9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13" y="3142460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9" name="Graphic 10">
              <a:extLst>
                <a:ext uri="{FF2B5EF4-FFF2-40B4-BE49-F238E27FC236}">
                  <a16:creationId xmlns:a16="http://schemas.microsoft.com/office/drawing/2014/main" id="{D33D2F5A-53C9-4B74-BD22-760BFDC9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618" y="2685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01F4D7-F39E-4845-8B25-A1A65A6D6B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pic>
        <p:nvPicPr>
          <p:cNvPr id="31" name="Graphic 12">
            <a:extLst>
              <a:ext uri="{FF2B5EF4-FFF2-40B4-BE49-F238E27FC236}">
                <a16:creationId xmlns:a16="http://schemas.microsoft.com/office/drawing/2014/main" id="{54ED5ECB-0548-4F61-BC3C-34FAD4A0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61" y="2600506"/>
            <a:ext cx="1322625" cy="13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3AC339-7E82-4975-A765-4DC24F62C337}"/>
              </a:ext>
            </a:extLst>
          </p:cNvPr>
          <p:cNvCxnSpPr>
            <a:endCxn id="31" idx="1"/>
          </p:cNvCxnSpPr>
          <p:nvPr/>
        </p:nvCxnSpPr>
        <p:spPr>
          <a:xfrm flipV="1">
            <a:off x="7133269" y="3261819"/>
            <a:ext cx="1964992" cy="18712"/>
          </a:xfrm>
          <a:prstGeom prst="straightConnector1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2B8D35D-C46C-4C3A-B04D-69B1D30A3FB9}"/>
              </a:ext>
            </a:extLst>
          </p:cNvPr>
          <p:cNvCxnSpPr/>
          <p:nvPr/>
        </p:nvCxnSpPr>
        <p:spPr>
          <a:xfrm flipV="1">
            <a:off x="3489013" y="3770741"/>
            <a:ext cx="3427526" cy="1264722"/>
          </a:xfrm>
          <a:prstGeom prst="bentConnector2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0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Infra como Código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Fluxo de implementação de Infraestrutura como Código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9891CC-CEA4-4032-9AD2-531EDBE7BD71}"/>
              </a:ext>
            </a:extLst>
          </p:cNvPr>
          <p:cNvGrpSpPr/>
          <p:nvPr/>
        </p:nvGrpSpPr>
        <p:grpSpPr>
          <a:xfrm>
            <a:off x="1168795" y="1730609"/>
            <a:ext cx="491102" cy="492306"/>
            <a:chOff x="7132640" y="1933803"/>
            <a:chExt cx="491102" cy="492306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66EF4790-C966-4B01-B787-85623C630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3565" y="1974729"/>
              <a:ext cx="409252" cy="410456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EAC3FC20-E2A2-4781-99A5-C8D576D83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77082" y="2077042"/>
              <a:ext cx="204626" cy="204626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20DF2D-85FF-4BD6-A7F3-71D608653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40" y="1933803"/>
              <a:ext cx="491102" cy="492306"/>
            </a:xfrm>
            <a:custGeom>
              <a:avLst/>
              <a:gdLst>
                <a:gd name="connsiteX0" fmla="*/ 245551 w 491102"/>
                <a:gd name="connsiteY0" fmla="*/ 0 h 492306"/>
                <a:gd name="connsiteX1" fmla="*/ 256384 w 491102"/>
                <a:gd name="connsiteY1" fmla="*/ 10702 h 492306"/>
                <a:gd name="connsiteX2" fmla="*/ 256384 w 491102"/>
                <a:gd name="connsiteY2" fmla="*/ 229023 h 492306"/>
                <a:gd name="connsiteX3" fmla="*/ 256384 w 491102"/>
                <a:gd name="connsiteY3" fmla="*/ 235922 h 492306"/>
                <a:gd name="connsiteX4" fmla="*/ 282250 w 491102"/>
                <a:gd name="connsiteY4" fmla="*/ 235922 h 492306"/>
                <a:gd name="connsiteX5" fmla="*/ 480426 w 491102"/>
                <a:gd name="connsiteY5" fmla="*/ 235922 h 492306"/>
                <a:gd name="connsiteX6" fmla="*/ 491102 w 491102"/>
                <a:gd name="connsiteY6" fmla="*/ 246154 h 492306"/>
                <a:gd name="connsiteX7" fmla="*/ 480426 w 491102"/>
                <a:gd name="connsiteY7" fmla="*/ 256385 h 492306"/>
                <a:gd name="connsiteX8" fmla="*/ 262639 w 491102"/>
                <a:gd name="connsiteY8" fmla="*/ 256385 h 492306"/>
                <a:gd name="connsiteX9" fmla="*/ 256384 w 491102"/>
                <a:gd name="connsiteY9" fmla="*/ 256385 h 492306"/>
                <a:gd name="connsiteX10" fmla="*/ 256384 w 491102"/>
                <a:gd name="connsiteY10" fmla="*/ 282942 h 492306"/>
                <a:gd name="connsiteX11" fmla="*/ 256384 w 491102"/>
                <a:gd name="connsiteY11" fmla="*/ 481604 h 492306"/>
                <a:gd name="connsiteX12" fmla="*/ 245551 w 491102"/>
                <a:gd name="connsiteY12" fmla="*/ 492306 h 492306"/>
                <a:gd name="connsiteX13" fmla="*/ 234718 w 491102"/>
                <a:gd name="connsiteY13" fmla="*/ 481604 h 492306"/>
                <a:gd name="connsiteX14" fmla="*/ 234718 w 491102"/>
                <a:gd name="connsiteY14" fmla="*/ 263283 h 492306"/>
                <a:gd name="connsiteX15" fmla="*/ 234718 w 491102"/>
                <a:gd name="connsiteY15" fmla="*/ 256385 h 492306"/>
                <a:gd name="connsiteX16" fmla="*/ 208852 w 491102"/>
                <a:gd name="connsiteY16" fmla="*/ 256385 h 492306"/>
                <a:gd name="connsiteX17" fmla="*/ 10676 w 491102"/>
                <a:gd name="connsiteY17" fmla="*/ 256385 h 492306"/>
                <a:gd name="connsiteX18" fmla="*/ 0 w 491102"/>
                <a:gd name="connsiteY18" fmla="*/ 246154 h 492306"/>
                <a:gd name="connsiteX19" fmla="*/ 10676 w 491102"/>
                <a:gd name="connsiteY19" fmla="*/ 235922 h 492306"/>
                <a:gd name="connsiteX20" fmla="*/ 228463 w 491102"/>
                <a:gd name="connsiteY20" fmla="*/ 235922 h 492306"/>
                <a:gd name="connsiteX21" fmla="*/ 234718 w 491102"/>
                <a:gd name="connsiteY21" fmla="*/ 235922 h 492306"/>
                <a:gd name="connsiteX22" fmla="*/ 234718 w 491102"/>
                <a:gd name="connsiteY22" fmla="*/ 209364 h 492306"/>
                <a:gd name="connsiteX23" fmla="*/ 234718 w 491102"/>
                <a:gd name="connsiteY23" fmla="*/ 10702 h 492306"/>
                <a:gd name="connsiteX24" fmla="*/ 245551 w 491102"/>
                <a:gd name="connsiteY24" fmla="*/ 0 h 49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1102" h="492306">
                  <a:moveTo>
                    <a:pt x="245551" y="0"/>
                  </a:moveTo>
                  <a:cubicBezTo>
                    <a:pt x="252773" y="0"/>
                    <a:pt x="256384" y="5351"/>
                    <a:pt x="256384" y="10702"/>
                  </a:cubicBezTo>
                  <a:cubicBezTo>
                    <a:pt x="256384" y="98996"/>
                    <a:pt x="256384" y="170735"/>
                    <a:pt x="256384" y="229023"/>
                  </a:cubicBezTo>
                  <a:lnTo>
                    <a:pt x="256384" y="235922"/>
                  </a:lnTo>
                  <a:lnTo>
                    <a:pt x="282250" y="235922"/>
                  </a:lnTo>
                  <a:cubicBezTo>
                    <a:pt x="480426" y="235922"/>
                    <a:pt x="480426" y="235922"/>
                    <a:pt x="480426" y="235922"/>
                  </a:cubicBezTo>
                  <a:cubicBezTo>
                    <a:pt x="487544" y="235922"/>
                    <a:pt x="491102" y="241038"/>
                    <a:pt x="491102" y="246154"/>
                  </a:cubicBezTo>
                  <a:cubicBezTo>
                    <a:pt x="491102" y="251269"/>
                    <a:pt x="487544" y="256385"/>
                    <a:pt x="480426" y="256385"/>
                  </a:cubicBezTo>
                  <a:cubicBezTo>
                    <a:pt x="392348" y="256385"/>
                    <a:pt x="320785" y="256385"/>
                    <a:pt x="262639" y="256385"/>
                  </a:cubicBezTo>
                  <a:lnTo>
                    <a:pt x="256384" y="256385"/>
                  </a:lnTo>
                  <a:lnTo>
                    <a:pt x="256384" y="282942"/>
                  </a:lnTo>
                  <a:cubicBezTo>
                    <a:pt x="256384" y="481604"/>
                    <a:pt x="256384" y="481604"/>
                    <a:pt x="256384" y="481604"/>
                  </a:cubicBezTo>
                  <a:cubicBezTo>
                    <a:pt x="256384" y="486955"/>
                    <a:pt x="252773" y="492306"/>
                    <a:pt x="245551" y="492306"/>
                  </a:cubicBezTo>
                  <a:cubicBezTo>
                    <a:pt x="240135" y="492306"/>
                    <a:pt x="234718" y="486955"/>
                    <a:pt x="234718" y="481604"/>
                  </a:cubicBezTo>
                  <a:cubicBezTo>
                    <a:pt x="234718" y="393310"/>
                    <a:pt x="234718" y="321571"/>
                    <a:pt x="234718" y="263283"/>
                  </a:cubicBezTo>
                  <a:lnTo>
                    <a:pt x="234718" y="256385"/>
                  </a:lnTo>
                  <a:lnTo>
                    <a:pt x="208852" y="256385"/>
                  </a:lnTo>
                  <a:cubicBezTo>
                    <a:pt x="10676" y="256385"/>
                    <a:pt x="10676" y="256385"/>
                    <a:pt x="10676" y="256385"/>
                  </a:cubicBezTo>
                  <a:cubicBezTo>
                    <a:pt x="5338" y="256385"/>
                    <a:pt x="0" y="251269"/>
                    <a:pt x="0" y="246154"/>
                  </a:cubicBezTo>
                  <a:cubicBezTo>
                    <a:pt x="0" y="241038"/>
                    <a:pt x="5338" y="235922"/>
                    <a:pt x="10676" y="235922"/>
                  </a:cubicBezTo>
                  <a:cubicBezTo>
                    <a:pt x="98754" y="235922"/>
                    <a:pt x="170318" y="235922"/>
                    <a:pt x="228463" y="235922"/>
                  </a:cubicBezTo>
                  <a:lnTo>
                    <a:pt x="234718" y="235922"/>
                  </a:lnTo>
                  <a:lnTo>
                    <a:pt x="234718" y="209364"/>
                  </a:lnTo>
                  <a:cubicBezTo>
                    <a:pt x="234718" y="10702"/>
                    <a:pt x="234718" y="10702"/>
                    <a:pt x="234718" y="10702"/>
                  </a:cubicBezTo>
                  <a:cubicBezTo>
                    <a:pt x="234718" y="5351"/>
                    <a:pt x="240135" y="0"/>
                    <a:pt x="245551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3A70096-9F5B-4791-A608-8AE6ADC36A92}"/>
              </a:ext>
            </a:extLst>
          </p:cNvPr>
          <p:cNvSpPr/>
          <p:nvPr/>
        </p:nvSpPr>
        <p:spPr>
          <a:xfrm>
            <a:off x="1847851" y="1719538"/>
            <a:ext cx="7169242" cy="4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DEFINIR</a:t>
            </a:r>
            <a:r>
              <a:rPr lang="pt-BR" dirty="0">
                <a:latin typeface="Graphik" panose="020B0503030202060203" pitchFamily="34" charset="0"/>
              </a:rPr>
              <a:t> escopo para provisionamento e criação de um projeto</a:t>
            </a:r>
          </a:p>
        </p:txBody>
      </p:sp>
      <p:grpSp>
        <p:nvGrpSpPr>
          <p:cNvPr id="11" name="Group 78">
            <a:extLst>
              <a:ext uri="{FF2B5EF4-FFF2-40B4-BE49-F238E27FC236}">
                <a16:creationId xmlns:a16="http://schemas.microsoft.com/office/drawing/2014/main" id="{26B855DB-1978-41E1-B0E1-A3D554C686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8074" y="2577644"/>
            <a:ext cx="332544" cy="442704"/>
            <a:chOff x="5561" y="440"/>
            <a:chExt cx="320" cy="426"/>
          </a:xfrm>
          <a:solidFill>
            <a:srgbClr val="A100FF"/>
          </a:solidFill>
        </p:grpSpPr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C21614BC-3F5E-487D-8DC2-B48CAA5DA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FCC14C71-8FD1-4A48-BE51-BB6BE43E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3BCAAAB6-3ADD-4F0E-84E1-90ADC4092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C0017D47-9DE4-4BAD-843A-B993AA5F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C0511014-D452-4253-98AF-944DE4889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3E95F6BC-2B78-4248-BD6B-73E05F33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D2E3ED1-E82A-448C-839D-52AC30AB6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82982B83-03AE-4CCE-9BEC-3855CC3FC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B635CAF-B10F-4339-AE24-E95A43A659E2}"/>
              </a:ext>
            </a:extLst>
          </p:cNvPr>
          <p:cNvSpPr/>
          <p:nvPr/>
        </p:nvSpPr>
        <p:spPr>
          <a:xfrm>
            <a:off x="1847850" y="2548769"/>
            <a:ext cx="5630421" cy="4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CRIAR</a:t>
            </a:r>
            <a:r>
              <a:rPr lang="pt-BR" dirty="0">
                <a:latin typeface="Graphik" panose="020B0503030202060203" pitchFamily="34" charset="0"/>
              </a:rPr>
              <a:t> arquivo de configuração baseado em HCL</a:t>
            </a:r>
          </a:p>
        </p:txBody>
      </p:sp>
      <p:grpSp>
        <p:nvGrpSpPr>
          <p:cNvPr id="20" name="Group 45">
            <a:extLst>
              <a:ext uri="{FF2B5EF4-FFF2-40B4-BE49-F238E27FC236}">
                <a16:creationId xmlns:a16="http://schemas.microsoft.com/office/drawing/2014/main" id="{4FD280DE-02A4-4396-BE34-1D2FE9D327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3513" y="3352962"/>
            <a:ext cx="481666" cy="481666"/>
            <a:chOff x="5507" y="439"/>
            <a:chExt cx="426" cy="426"/>
          </a:xfrm>
          <a:solidFill>
            <a:srgbClr val="A100FF"/>
          </a:solidFill>
        </p:grpSpPr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C574E8C1-0629-4E36-866C-7184CE8E7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BCEF16F3-B957-47E4-96DC-F4CF2EC73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7D424A11-19C3-488E-9708-F4EB5BFED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9015A8A4-5AE6-4EE5-9C4A-EFFC331C4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2547C76-99A3-4591-883B-5EDFF405FDCF}"/>
              </a:ext>
            </a:extLst>
          </p:cNvPr>
          <p:cNvSpPr/>
          <p:nvPr/>
        </p:nvSpPr>
        <p:spPr>
          <a:xfrm>
            <a:off x="1847850" y="3378000"/>
            <a:ext cx="10026069" cy="4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INICIALIZAR</a:t>
            </a:r>
            <a:r>
              <a:rPr lang="pt-BR" dirty="0">
                <a:latin typeface="Graphik" panose="020B0503030202060203" pitchFamily="34" charset="0"/>
              </a:rPr>
              <a:t> o Terraform a partir do diretório que possui os arquivos de configuração</a:t>
            </a:r>
          </a:p>
        </p:txBody>
      </p:sp>
      <p:grpSp>
        <p:nvGrpSpPr>
          <p:cNvPr id="33" name="Group 81">
            <a:extLst>
              <a:ext uri="{FF2B5EF4-FFF2-40B4-BE49-F238E27FC236}">
                <a16:creationId xmlns:a16="http://schemas.microsoft.com/office/drawing/2014/main" id="{2B9C1C42-789C-4F5E-AE9E-EC73623638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8921" y="4185304"/>
            <a:ext cx="450851" cy="449782"/>
            <a:chOff x="1370" y="1720"/>
            <a:chExt cx="426" cy="425"/>
          </a:xfrm>
          <a:solidFill>
            <a:srgbClr val="A100FF"/>
          </a:solidFill>
        </p:grpSpPr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521B4335-BC08-45EC-B873-18EB2803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5" name="Freeform 83">
              <a:extLst>
                <a:ext uri="{FF2B5EF4-FFF2-40B4-BE49-F238E27FC236}">
                  <a16:creationId xmlns:a16="http://schemas.microsoft.com/office/drawing/2014/main" id="{A0DAD59A-EBB0-4326-8556-321941783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E57BA183-FBAF-474C-86BC-C6D507414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7" name="Freeform 85">
              <a:extLst>
                <a:ext uri="{FF2B5EF4-FFF2-40B4-BE49-F238E27FC236}">
                  <a16:creationId xmlns:a16="http://schemas.microsoft.com/office/drawing/2014/main" id="{557469CA-E69F-4981-8167-D051978E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8" name="Freeform 86">
              <a:extLst>
                <a:ext uri="{FF2B5EF4-FFF2-40B4-BE49-F238E27FC236}">
                  <a16:creationId xmlns:a16="http://schemas.microsoft.com/office/drawing/2014/main" id="{DDFF9E10-1DC2-47F3-A32A-00B4AF6C2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9" name="Freeform 87">
              <a:extLst>
                <a:ext uri="{FF2B5EF4-FFF2-40B4-BE49-F238E27FC236}">
                  <a16:creationId xmlns:a16="http://schemas.microsoft.com/office/drawing/2014/main" id="{3A9FFC0E-7AEA-4B88-A580-5407D3332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40" name="Freeform 88">
              <a:extLst>
                <a:ext uri="{FF2B5EF4-FFF2-40B4-BE49-F238E27FC236}">
                  <a16:creationId xmlns:a16="http://schemas.microsoft.com/office/drawing/2014/main" id="{64732A3C-1DB4-455C-8647-D631A361A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41" name="Freeform 89">
              <a:extLst>
                <a:ext uri="{FF2B5EF4-FFF2-40B4-BE49-F238E27FC236}">
                  <a16:creationId xmlns:a16="http://schemas.microsoft.com/office/drawing/2014/main" id="{785A2417-D044-43E2-9F21-00288037E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42" name="Freeform 90">
              <a:extLst>
                <a:ext uri="{FF2B5EF4-FFF2-40B4-BE49-F238E27FC236}">
                  <a16:creationId xmlns:a16="http://schemas.microsoft.com/office/drawing/2014/main" id="{9A39496A-CC8C-4B02-BF57-0CA63C69E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43" name="Freeform 91">
              <a:extLst>
                <a:ext uri="{FF2B5EF4-FFF2-40B4-BE49-F238E27FC236}">
                  <a16:creationId xmlns:a16="http://schemas.microsoft.com/office/drawing/2014/main" id="{5B64048D-4627-4720-AC25-2B16EC0F5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44" name="Freeform 92">
              <a:extLst>
                <a:ext uri="{FF2B5EF4-FFF2-40B4-BE49-F238E27FC236}">
                  <a16:creationId xmlns:a16="http://schemas.microsoft.com/office/drawing/2014/main" id="{165B7583-AC46-45A1-ABA6-2CFC7A045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8A87049-F2E6-483A-99E8-EA9FC3EE27E1}"/>
              </a:ext>
            </a:extLst>
          </p:cNvPr>
          <p:cNvSpPr/>
          <p:nvPr/>
        </p:nvSpPr>
        <p:spPr>
          <a:xfrm>
            <a:off x="1847850" y="4207231"/>
            <a:ext cx="1002606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PLANEJAR</a:t>
            </a:r>
            <a:r>
              <a:rPr lang="pt-BR" dirty="0">
                <a:latin typeface="Graphik" panose="020B0503030202060203" pitchFamily="34" charset="0"/>
              </a:rPr>
              <a:t> a criação dos recursos é um processo de verificação dos arquivos do projeto</a:t>
            </a:r>
          </a:p>
        </p:txBody>
      </p:sp>
      <p:grpSp>
        <p:nvGrpSpPr>
          <p:cNvPr id="26" name="Group 104">
            <a:extLst>
              <a:ext uri="{FF2B5EF4-FFF2-40B4-BE49-F238E27FC236}">
                <a16:creationId xmlns:a16="http://schemas.microsoft.com/office/drawing/2014/main" id="{0C8A3C4B-D386-450C-BC3A-5EF2C64272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3423" y="4961673"/>
            <a:ext cx="341846" cy="513972"/>
            <a:chOff x="1443" y="2997"/>
            <a:chExt cx="284" cy="427"/>
          </a:xfrm>
          <a:solidFill>
            <a:srgbClr val="A100FF"/>
          </a:solidFill>
        </p:grpSpPr>
        <p:sp>
          <p:nvSpPr>
            <p:cNvPr id="27" name="Freeform 105">
              <a:extLst>
                <a:ext uri="{FF2B5EF4-FFF2-40B4-BE49-F238E27FC236}">
                  <a16:creationId xmlns:a16="http://schemas.microsoft.com/office/drawing/2014/main" id="{6E090D54-70F1-47AD-90E0-850C8044D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4EED4F87-8F7A-40B7-835F-EB528F10C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29" name="Freeform 107">
              <a:extLst>
                <a:ext uri="{FF2B5EF4-FFF2-40B4-BE49-F238E27FC236}">
                  <a16:creationId xmlns:a16="http://schemas.microsoft.com/office/drawing/2014/main" id="{E5DB8020-4ED9-49B9-9F55-C480EC5E0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0" name="Freeform 108">
              <a:extLst>
                <a:ext uri="{FF2B5EF4-FFF2-40B4-BE49-F238E27FC236}">
                  <a16:creationId xmlns:a16="http://schemas.microsoft.com/office/drawing/2014/main" id="{592BE1DC-5884-4E62-B480-1CB5E9B2B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1" name="Freeform 109">
              <a:extLst>
                <a:ext uri="{FF2B5EF4-FFF2-40B4-BE49-F238E27FC236}">
                  <a16:creationId xmlns:a16="http://schemas.microsoft.com/office/drawing/2014/main" id="{F8BDA6B3-E53C-4085-8F4A-B1A782980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  <p:sp>
          <p:nvSpPr>
            <p:cNvPr id="32" name="Freeform 110">
              <a:extLst>
                <a:ext uri="{FF2B5EF4-FFF2-40B4-BE49-F238E27FC236}">
                  <a16:creationId xmlns:a16="http://schemas.microsoft.com/office/drawing/2014/main" id="{EC64D6D0-885D-4180-8F2B-E5FB1FE6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93D42C-AA85-46C4-8407-73AF7DAA0E8E}"/>
              </a:ext>
            </a:extLst>
          </p:cNvPr>
          <p:cNvSpPr/>
          <p:nvPr/>
        </p:nvSpPr>
        <p:spPr>
          <a:xfrm>
            <a:off x="1847850" y="5036463"/>
            <a:ext cx="10300808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APLICAR</a:t>
            </a:r>
            <a:r>
              <a:rPr lang="pt-BR" dirty="0">
                <a:latin typeface="Graphik" panose="020B0503030202060203" pitchFamily="34" charset="0"/>
              </a:rPr>
              <a:t> efetivamente o provisionamento dos recursos no ambiente real</a:t>
            </a:r>
          </a:p>
        </p:txBody>
      </p:sp>
    </p:spTree>
    <p:extLst>
      <p:ext uri="{BB962C8B-B14F-4D97-AF65-F5344CB8AC3E}">
        <p14:creationId xmlns:p14="http://schemas.microsoft.com/office/powerpoint/2010/main" val="17045210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route tables, </a:t>
            </a:r>
            <a:r>
              <a:rPr lang="en-US" dirty="0" err="1">
                <a:latin typeface="Graphik" panose="020B0503030202060203" pitchFamily="34" charset="0"/>
              </a:rPr>
              <a:t>uma</a:t>
            </a:r>
            <a:r>
              <a:rPr lang="en-US" dirty="0">
                <a:latin typeface="Graphik" panose="020B0503030202060203" pitchFamily="34" charset="0"/>
              </a:rPr>
              <a:t> para </a:t>
            </a:r>
            <a:r>
              <a:rPr lang="en-US" dirty="0" err="1">
                <a:latin typeface="Graphik" panose="020B0503030202060203" pitchFamily="34" charset="0"/>
              </a:rPr>
              <a:t>associação</a:t>
            </a:r>
            <a:r>
              <a:rPr lang="en-US" dirty="0">
                <a:latin typeface="Graphik" panose="020B0503030202060203" pitchFamily="34" charset="0"/>
              </a:rPr>
              <a:t> com subnets </a:t>
            </a:r>
            <a:r>
              <a:rPr lang="en-US" dirty="0" err="1">
                <a:latin typeface="Graphik" panose="020B0503030202060203" pitchFamily="34" charset="0"/>
              </a:rPr>
              <a:t>públicas</a:t>
            </a:r>
            <a:r>
              <a:rPr lang="en-US" dirty="0">
                <a:latin typeface="Graphik" panose="020B0503030202060203" pitchFamily="34" charset="0"/>
              </a:rPr>
              <a:t> e </a:t>
            </a:r>
            <a:r>
              <a:rPr lang="en-US" dirty="0" err="1">
                <a:latin typeface="Graphik" panose="020B0503030202060203" pitchFamily="34" charset="0"/>
              </a:rPr>
              <a:t>outra</a:t>
            </a:r>
            <a:r>
              <a:rPr lang="en-US" dirty="0">
                <a:latin typeface="Graphik" panose="020B0503030202060203" pitchFamily="34" charset="0"/>
              </a:rPr>
              <a:t> para subnets </a:t>
            </a:r>
            <a:r>
              <a:rPr lang="en-US" dirty="0" err="1">
                <a:latin typeface="Graphik" panose="020B0503030202060203" pitchFamily="34" charset="0"/>
              </a:rPr>
              <a:t>privadas</a:t>
            </a:r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ED408A-1927-436B-B314-6EA5093C78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D46FB-7702-4517-932B-33003B9BAF58}"/>
              </a:ext>
            </a:extLst>
          </p:cNvPr>
          <p:cNvSpPr/>
          <p:nvPr/>
        </p:nvSpPr>
        <p:spPr>
          <a:xfrm>
            <a:off x="4553724" y="4434446"/>
            <a:ext cx="1391157" cy="1233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90D5-BB75-42A0-98D2-2E0564474349}"/>
              </a:ext>
            </a:extLst>
          </p:cNvPr>
          <p:cNvSpPr/>
          <p:nvPr/>
        </p:nvSpPr>
        <p:spPr>
          <a:xfrm>
            <a:off x="2583657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51B713-99F7-4669-ABF0-E62D1CA7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8419" y="3077073"/>
            <a:ext cx="233512" cy="2335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481031" y="2552381"/>
            <a:ext cx="1577401" cy="32471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438956" y="2552380"/>
            <a:ext cx="1577401" cy="324716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572386" y="4434446"/>
            <a:ext cx="1391157" cy="1233668"/>
            <a:chOff x="2583657" y="4124395"/>
            <a:chExt cx="1391157" cy="12336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5"/>
              <a:ext cx="1391157" cy="123366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1F6DCEB2-FC6C-42E2-AB98-FF9151C47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28" y="4944662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4BAED1F3-1DF0-4585-9B62-FDD6A9663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084" y="4485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A5962-8F21-4B5F-A327-5D0BF49EF291}"/>
              </a:ext>
            </a:extLst>
          </p:cNvPr>
          <p:cNvSpPr/>
          <p:nvPr/>
        </p:nvSpPr>
        <p:spPr>
          <a:xfrm>
            <a:off x="4569892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52BC2D-6E22-4A37-970F-70202C9DC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4654" y="3077073"/>
            <a:ext cx="233512" cy="2335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F9FDD7-CCA2-411F-B6A6-E8137E652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4359" y="4436034"/>
            <a:ext cx="238067" cy="2380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C907-097F-446C-BB8F-C7BA6C6C12A4}"/>
              </a:ext>
            </a:extLst>
          </p:cNvPr>
          <p:cNvGrpSpPr/>
          <p:nvPr/>
        </p:nvGrpSpPr>
        <p:grpSpPr>
          <a:xfrm>
            <a:off x="6214864" y="3051931"/>
            <a:ext cx="1403350" cy="718810"/>
            <a:chOff x="6639413" y="2685260"/>
            <a:chExt cx="1403350" cy="718810"/>
          </a:xfrm>
        </p:grpSpPr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26E54F6-231C-4565-AA11-FA64A6A9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13" y="3142460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9" name="Graphic 10">
              <a:extLst>
                <a:ext uri="{FF2B5EF4-FFF2-40B4-BE49-F238E27FC236}">
                  <a16:creationId xmlns:a16="http://schemas.microsoft.com/office/drawing/2014/main" id="{D33D2F5A-53C9-4B74-BD22-760BFDC9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618" y="2685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6">
            <a:extLst>
              <a:ext uri="{FF2B5EF4-FFF2-40B4-BE49-F238E27FC236}">
                <a16:creationId xmlns:a16="http://schemas.microsoft.com/office/drawing/2014/main" id="{F34C06E3-711C-4723-9A6A-5E1249BB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84" y="5257246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46117A95-41A8-48F5-90F2-D998C2BE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08153" y="48000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6">
            <a:extLst>
              <a:ext uri="{FF2B5EF4-FFF2-40B4-BE49-F238E27FC236}">
                <a16:creationId xmlns:a16="http://schemas.microsoft.com/office/drawing/2014/main" id="{B06517CF-5C59-4D22-A740-D7C18B9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67" y="3968471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Route table</a:t>
            </a:r>
          </a:p>
        </p:txBody>
      </p:sp>
      <p:pic>
        <p:nvPicPr>
          <p:cNvPr id="33" name="Graphic 31">
            <a:extLst>
              <a:ext uri="{FF2B5EF4-FFF2-40B4-BE49-F238E27FC236}">
                <a16:creationId xmlns:a16="http://schemas.microsoft.com/office/drawing/2014/main" id="{28B4746A-AA05-4D37-947F-BA0927B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01836" y="35112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12">
            <a:extLst>
              <a:ext uri="{FF2B5EF4-FFF2-40B4-BE49-F238E27FC236}">
                <a16:creationId xmlns:a16="http://schemas.microsoft.com/office/drawing/2014/main" id="{45DAD82E-6958-4505-BC6C-D33218AA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61" y="2600506"/>
            <a:ext cx="1322625" cy="13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8484E5-3385-4277-A7B5-4B40A31E1102}"/>
              </a:ext>
            </a:extLst>
          </p:cNvPr>
          <p:cNvCxnSpPr>
            <a:endCxn id="34" idx="1"/>
          </p:cNvCxnSpPr>
          <p:nvPr/>
        </p:nvCxnSpPr>
        <p:spPr>
          <a:xfrm flipV="1">
            <a:off x="7133269" y="3261819"/>
            <a:ext cx="1964992" cy="18712"/>
          </a:xfrm>
          <a:prstGeom prst="straightConnector1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0226B52-5C34-4DA5-90A4-1331300E763C}"/>
              </a:ext>
            </a:extLst>
          </p:cNvPr>
          <p:cNvCxnSpPr/>
          <p:nvPr/>
        </p:nvCxnSpPr>
        <p:spPr>
          <a:xfrm flipV="1">
            <a:off x="3489013" y="3770741"/>
            <a:ext cx="3427526" cy="1264722"/>
          </a:xfrm>
          <a:prstGeom prst="bentConnector2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763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Um security group </a:t>
            </a:r>
            <a:r>
              <a:rPr lang="en-US" dirty="0" err="1">
                <a:latin typeface="Graphik" panose="020B0503030202060203" pitchFamily="34" charset="0"/>
              </a:rPr>
              <a:t>liberando</a:t>
            </a:r>
            <a:r>
              <a:rPr lang="en-US" dirty="0">
                <a:latin typeface="Graphik" panose="020B0503030202060203" pitchFamily="34" charset="0"/>
              </a:rPr>
              <a:t> a porta 80 para o CIDR “0.0.0.0/0”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ED408A-1927-436B-B314-6EA5093C78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D46FB-7702-4517-932B-33003B9BAF58}"/>
              </a:ext>
            </a:extLst>
          </p:cNvPr>
          <p:cNvSpPr/>
          <p:nvPr/>
        </p:nvSpPr>
        <p:spPr>
          <a:xfrm>
            <a:off x="4553724" y="4434446"/>
            <a:ext cx="1391157" cy="1233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90D5-BB75-42A0-98D2-2E0564474349}"/>
              </a:ext>
            </a:extLst>
          </p:cNvPr>
          <p:cNvSpPr/>
          <p:nvPr/>
        </p:nvSpPr>
        <p:spPr>
          <a:xfrm>
            <a:off x="2583657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51B713-99F7-4669-ABF0-E62D1CA7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8419" y="3077073"/>
            <a:ext cx="233512" cy="2335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481031" y="2552381"/>
            <a:ext cx="1577401" cy="32471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438956" y="2552380"/>
            <a:ext cx="1577401" cy="324716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572386" y="4434446"/>
            <a:ext cx="1391157" cy="1233668"/>
            <a:chOff x="2583657" y="4124395"/>
            <a:chExt cx="1391157" cy="12336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5"/>
              <a:ext cx="1391157" cy="123366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1F6DCEB2-FC6C-42E2-AB98-FF9151C47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28" y="4944662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4BAED1F3-1DF0-4585-9B62-FDD6A9663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084" y="4485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A5962-8F21-4B5F-A327-5D0BF49EF291}"/>
              </a:ext>
            </a:extLst>
          </p:cNvPr>
          <p:cNvSpPr/>
          <p:nvPr/>
        </p:nvSpPr>
        <p:spPr>
          <a:xfrm>
            <a:off x="4569892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52BC2D-6E22-4A37-970F-70202C9DC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4654" y="3077073"/>
            <a:ext cx="233512" cy="2335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F9FDD7-CCA2-411F-B6A6-E8137E652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4359" y="4436034"/>
            <a:ext cx="238067" cy="2380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C907-097F-446C-BB8F-C7BA6C6C12A4}"/>
              </a:ext>
            </a:extLst>
          </p:cNvPr>
          <p:cNvGrpSpPr/>
          <p:nvPr/>
        </p:nvGrpSpPr>
        <p:grpSpPr>
          <a:xfrm>
            <a:off x="6214864" y="3051931"/>
            <a:ext cx="1403350" cy="718810"/>
            <a:chOff x="6639413" y="2685260"/>
            <a:chExt cx="1403350" cy="718810"/>
          </a:xfrm>
        </p:grpSpPr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26E54F6-231C-4565-AA11-FA64A6A9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13" y="3142460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9" name="Graphic 10">
              <a:extLst>
                <a:ext uri="{FF2B5EF4-FFF2-40B4-BE49-F238E27FC236}">
                  <a16:creationId xmlns:a16="http://schemas.microsoft.com/office/drawing/2014/main" id="{D33D2F5A-53C9-4B74-BD22-760BFDC9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618" y="2685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6">
            <a:extLst>
              <a:ext uri="{FF2B5EF4-FFF2-40B4-BE49-F238E27FC236}">
                <a16:creationId xmlns:a16="http://schemas.microsoft.com/office/drawing/2014/main" id="{F34C06E3-711C-4723-9A6A-5E1249BB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84" y="5257246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46117A95-41A8-48F5-90F2-D998C2BE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08153" y="48000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6">
            <a:extLst>
              <a:ext uri="{FF2B5EF4-FFF2-40B4-BE49-F238E27FC236}">
                <a16:creationId xmlns:a16="http://schemas.microsoft.com/office/drawing/2014/main" id="{B06517CF-5C59-4D22-A740-D7C18B9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67" y="3968471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Route table</a:t>
            </a:r>
          </a:p>
        </p:txBody>
      </p:sp>
      <p:pic>
        <p:nvPicPr>
          <p:cNvPr id="33" name="Graphic 31">
            <a:extLst>
              <a:ext uri="{FF2B5EF4-FFF2-40B4-BE49-F238E27FC236}">
                <a16:creationId xmlns:a16="http://schemas.microsoft.com/office/drawing/2014/main" id="{28B4746A-AA05-4D37-947F-BA0927B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01836" y="35112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2">
            <a:extLst>
              <a:ext uri="{FF2B5EF4-FFF2-40B4-BE49-F238E27FC236}">
                <a16:creationId xmlns:a16="http://schemas.microsoft.com/office/drawing/2014/main" id="{ECC260A7-525B-441A-B30C-F0321DEE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61" y="2600506"/>
            <a:ext cx="1322625" cy="13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BB1C6C-2906-48FE-833F-864266367379}"/>
              </a:ext>
            </a:extLst>
          </p:cNvPr>
          <p:cNvCxnSpPr>
            <a:endCxn id="40" idx="1"/>
          </p:cNvCxnSpPr>
          <p:nvPr/>
        </p:nvCxnSpPr>
        <p:spPr>
          <a:xfrm flipV="1">
            <a:off x="7133269" y="3261819"/>
            <a:ext cx="1964992" cy="18712"/>
          </a:xfrm>
          <a:prstGeom prst="straightConnector1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A02ABB-2DC0-4C4B-9724-EF9B8BB96878}"/>
              </a:ext>
            </a:extLst>
          </p:cNvPr>
          <p:cNvCxnSpPr/>
          <p:nvPr/>
        </p:nvCxnSpPr>
        <p:spPr>
          <a:xfrm flipV="1">
            <a:off x="3489013" y="3770741"/>
            <a:ext cx="3427526" cy="1264722"/>
          </a:xfrm>
          <a:prstGeom prst="bentConnector2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02E485-B571-4FDD-98B6-821672AA65BB}"/>
              </a:ext>
            </a:extLst>
          </p:cNvPr>
          <p:cNvGrpSpPr/>
          <p:nvPr/>
        </p:nvGrpSpPr>
        <p:grpSpPr>
          <a:xfrm>
            <a:off x="8589587" y="3985969"/>
            <a:ext cx="3268388" cy="745823"/>
            <a:chOff x="8589587" y="3985969"/>
            <a:chExt cx="3268388" cy="745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BB2C2C-E298-400B-BB62-4A1603DF9EC2}"/>
                </a:ext>
              </a:extLst>
            </p:cNvPr>
            <p:cNvGrpSpPr/>
            <p:nvPr/>
          </p:nvGrpSpPr>
          <p:grpSpPr>
            <a:xfrm>
              <a:off x="8728929" y="4137099"/>
              <a:ext cx="3129046" cy="594693"/>
              <a:chOff x="2701181" y="3458062"/>
              <a:chExt cx="3129046" cy="59469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2048D6-E927-4638-BB1C-36707536B16D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32C6E5-1A05-459B-8997-A1F6D6C5D068}"/>
                  </a:ext>
                </a:extLst>
              </p:cNvPr>
              <p:cNvSpPr txBox="1"/>
              <p:nvPr/>
            </p:nvSpPr>
            <p:spPr>
              <a:xfrm>
                <a:off x="3473854" y="3767025"/>
                <a:ext cx="1691169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80 to “0.0.0.0/0“</a:t>
                </a:r>
                <a:endParaRPr lang="pt-BR" sz="1100" dirty="0" err="1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BBA858-2E70-474F-8C62-F464468DE7E3}"/>
                </a:ext>
              </a:extLst>
            </p:cNvPr>
            <p:cNvSpPr/>
            <p:nvPr/>
          </p:nvSpPr>
          <p:spPr>
            <a:xfrm>
              <a:off x="8589587" y="3985969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pt-BR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E59616-7D9A-4228-BAEE-DB4126AECF1C}"/>
              </a:ext>
            </a:extLst>
          </p:cNvPr>
          <p:cNvGrpSpPr/>
          <p:nvPr/>
        </p:nvGrpSpPr>
        <p:grpSpPr>
          <a:xfrm>
            <a:off x="8611407" y="4905694"/>
            <a:ext cx="3253312" cy="694863"/>
            <a:chOff x="8604663" y="4731792"/>
            <a:chExt cx="3253312" cy="6948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BB9F7F5-1C35-4908-9FDD-93A2DC114281}"/>
                </a:ext>
              </a:extLst>
            </p:cNvPr>
            <p:cNvGrpSpPr/>
            <p:nvPr/>
          </p:nvGrpSpPr>
          <p:grpSpPr>
            <a:xfrm>
              <a:off x="8728929" y="4831962"/>
              <a:ext cx="3129046" cy="594693"/>
              <a:chOff x="2701181" y="3458062"/>
              <a:chExt cx="3129046" cy="59469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CC5DA2F-A906-4497-A8CA-7E4C0B9E2B06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E37015-C21C-4D9D-BBB6-B121860BF969}"/>
                  </a:ext>
                </a:extLst>
              </p:cNvPr>
              <p:cNvSpPr txBox="1"/>
              <p:nvPr/>
            </p:nvSpPr>
            <p:spPr>
              <a:xfrm>
                <a:off x="3204653" y="3771504"/>
                <a:ext cx="2127185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22 to “Internet Local IP“</a:t>
                </a:r>
                <a:endParaRPr lang="pt-BR" sz="1100" dirty="0" err="1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85F44B-CBE5-4C7E-BEB9-FC98DF2E498F}"/>
                </a:ext>
              </a:extLst>
            </p:cNvPr>
            <p:cNvSpPr/>
            <p:nvPr/>
          </p:nvSpPr>
          <p:spPr>
            <a:xfrm>
              <a:off x="8604663" y="4731792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7028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Graphik" panose="020B0503030202060203" pitchFamily="34" charset="0"/>
              </a:rPr>
              <a:t>Um security group </a:t>
            </a:r>
            <a:r>
              <a:rPr lang="en-US" dirty="0" err="1">
                <a:latin typeface="Graphik" panose="020B0503030202060203" pitchFamily="34" charset="0"/>
              </a:rPr>
              <a:t>liberando</a:t>
            </a:r>
            <a:r>
              <a:rPr lang="en-US" dirty="0">
                <a:latin typeface="Graphik" panose="020B0503030202060203" pitchFamily="34" charset="0"/>
              </a:rPr>
              <a:t> a porta 22 para o CIDR de </a:t>
            </a:r>
            <a:r>
              <a:rPr lang="en-US" dirty="0" err="1">
                <a:latin typeface="Graphik" panose="020B0503030202060203" pitchFamily="34" charset="0"/>
              </a:rPr>
              <a:t>sua</a:t>
            </a:r>
            <a:r>
              <a:rPr lang="en-US" dirty="0">
                <a:latin typeface="Graphik" panose="020B0503030202060203" pitchFamily="34" charset="0"/>
              </a:rPr>
              <a:t> internet local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ED408A-1927-436B-B314-6EA5093C78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D46FB-7702-4517-932B-33003B9BAF58}"/>
              </a:ext>
            </a:extLst>
          </p:cNvPr>
          <p:cNvSpPr/>
          <p:nvPr/>
        </p:nvSpPr>
        <p:spPr>
          <a:xfrm>
            <a:off x="4553724" y="4434446"/>
            <a:ext cx="1391157" cy="1233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890D5-BB75-42A0-98D2-2E0564474349}"/>
              </a:ext>
            </a:extLst>
          </p:cNvPr>
          <p:cNvSpPr/>
          <p:nvPr/>
        </p:nvSpPr>
        <p:spPr>
          <a:xfrm>
            <a:off x="2583657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51B713-99F7-4669-ABF0-E62D1CA7C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8419" y="3077073"/>
            <a:ext cx="233512" cy="2335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481031" y="2552381"/>
            <a:ext cx="1577401" cy="32471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438956" y="2552380"/>
            <a:ext cx="1577401" cy="324716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572386" y="4434446"/>
            <a:ext cx="1391157" cy="1233668"/>
            <a:chOff x="2583657" y="4124395"/>
            <a:chExt cx="1391157" cy="12336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5"/>
              <a:ext cx="1391157" cy="1233668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1F6DCEB2-FC6C-42E2-AB98-FF9151C47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28" y="4944662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3" name="Graphic 35">
              <a:extLst>
                <a:ext uri="{FF2B5EF4-FFF2-40B4-BE49-F238E27FC236}">
                  <a16:creationId xmlns:a16="http://schemas.microsoft.com/office/drawing/2014/main" id="{4BAED1F3-1DF0-4585-9B62-FDD6A9663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084" y="448587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A5962-8F21-4B5F-A327-5D0BF49EF291}"/>
              </a:ext>
            </a:extLst>
          </p:cNvPr>
          <p:cNvSpPr/>
          <p:nvPr/>
        </p:nvSpPr>
        <p:spPr>
          <a:xfrm>
            <a:off x="4569892" y="3075484"/>
            <a:ext cx="1368616" cy="116196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A52BC2D-6E22-4A37-970F-70202C9DC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4654" y="3077073"/>
            <a:ext cx="233512" cy="233512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AF9FDD7-CCA2-411F-B6A6-E8137E652E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4359" y="4436034"/>
            <a:ext cx="238067" cy="23806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C48C907-097F-446C-BB8F-C7BA6C6C12A4}"/>
              </a:ext>
            </a:extLst>
          </p:cNvPr>
          <p:cNvGrpSpPr/>
          <p:nvPr/>
        </p:nvGrpSpPr>
        <p:grpSpPr>
          <a:xfrm>
            <a:off x="6214864" y="3051931"/>
            <a:ext cx="1403350" cy="718810"/>
            <a:chOff x="6639413" y="2685260"/>
            <a:chExt cx="1403350" cy="718810"/>
          </a:xfrm>
        </p:grpSpPr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826E54F6-231C-4565-AA11-FA64A6A9E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9413" y="3142460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29" name="Graphic 10">
              <a:extLst>
                <a:ext uri="{FF2B5EF4-FFF2-40B4-BE49-F238E27FC236}">
                  <a16:creationId xmlns:a16="http://schemas.microsoft.com/office/drawing/2014/main" id="{D33D2F5A-53C9-4B74-BD22-760BFDC9E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0618" y="268526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TextBox 26">
            <a:extLst>
              <a:ext uri="{FF2B5EF4-FFF2-40B4-BE49-F238E27FC236}">
                <a16:creationId xmlns:a16="http://schemas.microsoft.com/office/drawing/2014/main" id="{F34C06E3-711C-4723-9A6A-5E1249BB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84" y="5257246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pic>
        <p:nvPicPr>
          <p:cNvPr id="31" name="Graphic 31">
            <a:extLst>
              <a:ext uri="{FF2B5EF4-FFF2-40B4-BE49-F238E27FC236}">
                <a16:creationId xmlns:a16="http://schemas.microsoft.com/office/drawing/2014/main" id="{46117A95-41A8-48F5-90F2-D998C2BE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08153" y="48000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6">
            <a:extLst>
              <a:ext uri="{FF2B5EF4-FFF2-40B4-BE49-F238E27FC236}">
                <a16:creationId xmlns:a16="http://schemas.microsoft.com/office/drawing/2014/main" id="{B06517CF-5C59-4D22-A740-D7C18B98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67" y="3968471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Route table</a:t>
            </a:r>
          </a:p>
        </p:txBody>
      </p:sp>
      <p:pic>
        <p:nvPicPr>
          <p:cNvPr id="33" name="Graphic 31">
            <a:extLst>
              <a:ext uri="{FF2B5EF4-FFF2-40B4-BE49-F238E27FC236}">
                <a16:creationId xmlns:a16="http://schemas.microsoft.com/office/drawing/2014/main" id="{28B4746A-AA05-4D37-947F-BA0927B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601836" y="35112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2">
            <a:extLst>
              <a:ext uri="{FF2B5EF4-FFF2-40B4-BE49-F238E27FC236}">
                <a16:creationId xmlns:a16="http://schemas.microsoft.com/office/drawing/2014/main" id="{ECC260A7-525B-441A-B30C-F0321DEE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61" y="2600506"/>
            <a:ext cx="1322625" cy="13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BB1C6C-2906-48FE-833F-864266367379}"/>
              </a:ext>
            </a:extLst>
          </p:cNvPr>
          <p:cNvCxnSpPr>
            <a:endCxn id="40" idx="1"/>
          </p:cNvCxnSpPr>
          <p:nvPr/>
        </p:nvCxnSpPr>
        <p:spPr>
          <a:xfrm flipV="1">
            <a:off x="7133269" y="3261819"/>
            <a:ext cx="1964992" cy="18712"/>
          </a:xfrm>
          <a:prstGeom prst="straightConnector1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5A02ABB-2DC0-4C4B-9724-EF9B8BB96878}"/>
              </a:ext>
            </a:extLst>
          </p:cNvPr>
          <p:cNvCxnSpPr/>
          <p:nvPr/>
        </p:nvCxnSpPr>
        <p:spPr>
          <a:xfrm flipV="1">
            <a:off x="3489013" y="3770741"/>
            <a:ext cx="3427526" cy="1264722"/>
          </a:xfrm>
          <a:prstGeom prst="bentConnector2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E78DB-8542-425E-80CD-4922BBDC5526}"/>
              </a:ext>
            </a:extLst>
          </p:cNvPr>
          <p:cNvGrpSpPr/>
          <p:nvPr/>
        </p:nvGrpSpPr>
        <p:grpSpPr>
          <a:xfrm>
            <a:off x="8589587" y="3985969"/>
            <a:ext cx="3268388" cy="745823"/>
            <a:chOff x="8589587" y="3985969"/>
            <a:chExt cx="3268388" cy="74582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8DE0D71-6FD8-4611-B80B-51A86BCFBE40}"/>
                </a:ext>
              </a:extLst>
            </p:cNvPr>
            <p:cNvGrpSpPr/>
            <p:nvPr/>
          </p:nvGrpSpPr>
          <p:grpSpPr>
            <a:xfrm>
              <a:off x="8728929" y="4137099"/>
              <a:ext cx="3129046" cy="594693"/>
              <a:chOff x="2701181" y="3458062"/>
              <a:chExt cx="3129046" cy="594693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421779F-1606-4C24-BAA9-E54C73AB61FC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F199F5-2621-40E8-B598-8AB9DFF8E0AA}"/>
                  </a:ext>
                </a:extLst>
              </p:cNvPr>
              <p:cNvSpPr txBox="1"/>
              <p:nvPr/>
            </p:nvSpPr>
            <p:spPr>
              <a:xfrm>
                <a:off x="3473854" y="3767025"/>
                <a:ext cx="1691169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80 to “0.0.0.0/0“</a:t>
                </a:r>
                <a:endParaRPr lang="pt-BR" sz="1100" dirty="0" err="1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0C74D9C-8C0C-43E7-9729-762DF41A8FD0}"/>
                </a:ext>
              </a:extLst>
            </p:cNvPr>
            <p:cNvSpPr/>
            <p:nvPr/>
          </p:nvSpPr>
          <p:spPr>
            <a:xfrm>
              <a:off x="8589587" y="3985969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pt-BR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E4B6DC-B7E5-4FEF-AC07-5744ADFB1ABC}"/>
              </a:ext>
            </a:extLst>
          </p:cNvPr>
          <p:cNvGrpSpPr/>
          <p:nvPr/>
        </p:nvGrpSpPr>
        <p:grpSpPr>
          <a:xfrm>
            <a:off x="8611407" y="4905694"/>
            <a:ext cx="3253312" cy="694863"/>
            <a:chOff x="8604663" y="4731792"/>
            <a:chExt cx="3253312" cy="69486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3A35AAD-3C06-4403-AF43-03FB8C4F280D}"/>
                </a:ext>
              </a:extLst>
            </p:cNvPr>
            <p:cNvGrpSpPr/>
            <p:nvPr/>
          </p:nvGrpSpPr>
          <p:grpSpPr>
            <a:xfrm>
              <a:off x="8728929" y="4831962"/>
              <a:ext cx="3129046" cy="594693"/>
              <a:chOff x="2701181" y="3458062"/>
              <a:chExt cx="3129046" cy="5946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774006E-1495-427B-B4EC-F60841E2CA3E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12AFD09-1553-4B64-894A-BEECDBABF271}"/>
                  </a:ext>
                </a:extLst>
              </p:cNvPr>
              <p:cNvSpPr txBox="1"/>
              <p:nvPr/>
            </p:nvSpPr>
            <p:spPr>
              <a:xfrm>
                <a:off x="3204653" y="3771504"/>
                <a:ext cx="2127185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22 to “Internet Local IP“</a:t>
                </a:r>
                <a:endParaRPr lang="pt-BR" sz="1100" dirty="0" err="1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01DB6E-A90C-4CAA-9227-12439BDEA8B5}"/>
                </a:ext>
              </a:extLst>
            </p:cNvPr>
            <p:cNvSpPr/>
            <p:nvPr/>
          </p:nvSpPr>
          <p:spPr>
            <a:xfrm>
              <a:off x="8604663" y="4731792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836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9D23-55F4-4F47-BB2E-73F61FC3A86F}"/>
              </a:ext>
            </a:extLst>
          </p:cNvPr>
          <p:cNvSpPr txBox="1"/>
          <p:nvPr/>
        </p:nvSpPr>
        <p:spPr>
          <a:xfrm>
            <a:off x="486486" y="1271855"/>
            <a:ext cx="11219028" cy="309315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en-US" b="1" dirty="0" err="1">
                <a:latin typeface="Graphik" panose="020B0503030202060203" pitchFamily="34" charset="0"/>
              </a:rPr>
              <a:t>Construir</a:t>
            </a:r>
            <a:r>
              <a:rPr lang="en-US" b="1" dirty="0">
                <a:latin typeface="Graphik" panose="020B0503030202060203" pitchFamily="34" charset="0"/>
              </a:rPr>
              <a:t> </a:t>
            </a:r>
            <a:r>
              <a:rPr lang="en-US" b="1" dirty="0" err="1">
                <a:latin typeface="Graphik" panose="020B0503030202060203" pitchFamily="34" charset="0"/>
              </a:rPr>
              <a:t>infraestrutura</a:t>
            </a:r>
            <a:r>
              <a:rPr lang="en-US" b="1" dirty="0">
                <a:latin typeface="Graphik" panose="020B0503030202060203" pitchFamily="34" charset="0"/>
              </a:rPr>
              <a:t> das </a:t>
            </a:r>
            <a:r>
              <a:rPr lang="en-US" b="1" dirty="0" err="1">
                <a:latin typeface="Graphik" panose="020B0503030202060203" pitchFamily="34" charset="0"/>
              </a:rPr>
              <a:t>aplicações</a:t>
            </a:r>
            <a:r>
              <a:rPr lang="en-US" b="1" dirty="0">
                <a:latin typeface="Graphik" panose="020B0503030202060203" pitchFamily="34" charset="0"/>
              </a:rPr>
              <a:t> </a:t>
            </a:r>
            <a:r>
              <a:rPr lang="en-US" b="1" dirty="0" err="1">
                <a:latin typeface="Graphik" panose="020B0503030202060203" pitchFamily="34" charset="0"/>
              </a:rPr>
              <a:t>conforme</a:t>
            </a:r>
            <a:r>
              <a:rPr lang="en-US" b="1" dirty="0">
                <a:latin typeface="Graphik" panose="020B0503030202060203" pitchFamily="34" charset="0"/>
              </a:rPr>
              <a:t> </a:t>
            </a:r>
            <a:r>
              <a:rPr lang="en-US" b="1" dirty="0" err="1">
                <a:latin typeface="Graphik" panose="020B0503030202060203" pitchFamily="34" charset="0"/>
              </a:rPr>
              <a:t>abaixo</a:t>
            </a:r>
            <a:r>
              <a:rPr lang="en-US" b="1" dirty="0">
                <a:latin typeface="Graphik" panose="020B0503030202060203" pitchFamily="34" charset="0"/>
              </a:rPr>
              <a:t>:</a:t>
            </a:r>
          </a:p>
          <a:p>
            <a:pPr algn="just"/>
            <a:endParaRPr lang="en-US" dirty="0">
              <a:latin typeface="Graphik" panose="020B050303020206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Graphik" panose="020B0503030202060203" pitchFamily="34" charset="0"/>
              </a:rPr>
              <a:t>Criar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instâncias</a:t>
            </a:r>
            <a:r>
              <a:rPr lang="en-US" dirty="0">
                <a:latin typeface="Graphik" panose="020B0503030202060203" pitchFamily="34" charset="0"/>
              </a:rPr>
              <a:t> EC2 com Sistema </a:t>
            </a:r>
            <a:r>
              <a:rPr lang="en-US" dirty="0" err="1">
                <a:latin typeface="Graphik" panose="020B0503030202060203" pitchFamily="34" charset="0"/>
              </a:rPr>
              <a:t>operacional</a:t>
            </a:r>
            <a:r>
              <a:rPr lang="en-US" dirty="0">
                <a:latin typeface="Graphik" panose="020B0503030202060203" pitchFamily="34" charset="0"/>
              </a:rPr>
              <a:t> Linux (</a:t>
            </a:r>
            <a:r>
              <a:rPr lang="en-US" dirty="0" err="1">
                <a:latin typeface="Graphik" panose="020B0503030202060203" pitchFamily="34" charset="0"/>
              </a:rPr>
              <a:t>preferencialmente</a:t>
            </a:r>
            <a:r>
              <a:rPr lang="en-US" dirty="0">
                <a:latin typeface="Graphik" panose="020B0503030202060203" pitchFamily="34" charset="0"/>
              </a:rPr>
              <a:t> Amazon Linux), </a:t>
            </a:r>
            <a:r>
              <a:rPr lang="en-US" dirty="0" err="1">
                <a:latin typeface="Graphik" panose="020B0503030202060203" pitchFamily="34" charset="0"/>
              </a:rPr>
              <a:t>essas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devem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pertencer</a:t>
            </a:r>
            <a:r>
              <a:rPr lang="en-US" dirty="0">
                <a:latin typeface="Graphik" panose="020B0503030202060203" pitchFamily="34" charset="0"/>
              </a:rPr>
              <a:t> as subnets </a:t>
            </a:r>
            <a:r>
              <a:rPr lang="en-US" dirty="0" err="1">
                <a:latin typeface="Graphik" panose="020B0503030202060203" pitchFamily="34" charset="0"/>
              </a:rPr>
              <a:t>públicas</a:t>
            </a:r>
            <a:r>
              <a:rPr lang="en-US" dirty="0">
                <a:latin typeface="Graphik" panose="020B0503030202060203" pitchFamily="34" charset="0"/>
              </a:rPr>
              <a:t>. Utilize o </a:t>
            </a:r>
            <a:r>
              <a:rPr lang="en-US" dirty="0" err="1">
                <a:latin typeface="Graphik" panose="020B0503030202060203" pitchFamily="34" charset="0"/>
              </a:rPr>
              <a:t>argumento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user_data</a:t>
            </a:r>
            <a:r>
              <a:rPr lang="en-US" dirty="0">
                <a:latin typeface="Graphik" panose="020B0503030202060203" pitchFamily="34" charset="0"/>
              </a:rPr>
              <a:t> para </a:t>
            </a:r>
            <a:r>
              <a:rPr lang="en-US" dirty="0" err="1">
                <a:latin typeface="Graphik" panose="020B0503030202060203" pitchFamily="34" charset="0"/>
              </a:rPr>
              <a:t>realizar</a:t>
            </a:r>
            <a:r>
              <a:rPr lang="en-US" dirty="0">
                <a:latin typeface="Graphik" panose="020B0503030202060203" pitchFamily="34" charset="0"/>
              </a:rPr>
              <a:t> a </a:t>
            </a:r>
            <a:r>
              <a:rPr lang="en-US" dirty="0" err="1">
                <a:latin typeface="Graphik" panose="020B0503030202060203" pitchFamily="34" charset="0"/>
              </a:rPr>
              <a:t>instalação</a:t>
            </a:r>
            <a:r>
              <a:rPr lang="en-US" dirty="0">
                <a:latin typeface="Graphik" panose="020B0503030202060203" pitchFamily="34" charset="0"/>
              </a:rPr>
              <a:t> do </a:t>
            </a:r>
            <a:r>
              <a:rPr lang="en-US" dirty="0" err="1">
                <a:latin typeface="Graphik" panose="020B0503030202060203" pitchFamily="34" charset="0"/>
              </a:rPr>
              <a:t>serviço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httpd</a:t>
            </a:r>
            <a:r>
              <a:rPr lang="en-US" dirty="0">
                <a:latin typeface="Graphik" panose="020B0503030202060203" pitchFamily="34" charset="0"/>
              </a:rPr>
              <a:t> e </a:t>
            </a:r>
            <a:r>
              <a:rPr lang="en-US" dirty="0" err="1">
                <a:latin typeface="Graphik" panose="020B0503030202060203" pitchFamily="34" charset="0"/>
              </a:rPr>
              <a:t>criar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uma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página</a:t>
            </a:r>
            <a:r>
              <a:rPr lang="en-US" dirty="0">
                <a:latin typeface="Graphik" panose="020B0503030202060203" pitchFamily="34" charset="0"/>
              </a:rPr>
              <a:t> de Hello World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Graphik" panose="020B0503030202060203" pitchFamily="34" charset="0"/>
              </a:rPr>
              <a:t>Criar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instâncias</a:t>
            </a:r>
            <a:r>
              <a:rPr lang="en-US" dirty="0">
                <a:latin typeface="Graphik" panose="020B0503030202060203" pitchFamily="34" charset="0"/>
              </a:rPr>
              <a:t> EC2 com Sistema </a:t>
            </a:r>
            <a:r>
              <a:rPr lang="en-US" dirty="0" err="1">
                <a:latin typeface="Graphik" panose="020B0503030202060203" pitchFamily="34" charset="0"/>
              </a:rPr>
              <a:t>Operacional</a:t>
            </a:r>
            <a:r>
              <a:rPr lang="en-US" dirty="0">
                <a:latin typeface="Graphik" panose="020B0503030202060203" pitchFamily="34" charset="0"/>
              </a:rPr>
              <a:t> Linux (</a:t>
            </a:r>
            <a:r>
              <a:rPr lang="en-US" dirty="0" err="1">
                <a:latin typeface="Graphik" panose="020B0503030202060203" pitchFamily="34" charset="0"/>
              </a:rPr>
              <a:t>preferencialmente</a:t>
            </a:r>
            <a:r>
              <a:rPr lang="en-US" dirty="0">
                <a:latin typeface="Graphik" panose="020B0503030202060203" pitchFamily="34" charset="0"/>
              </a:rPr>
              <a:t> Amazon Linux), </a:t>
            </a:r>
            <a:r>
              <a:rPr lang="en-US" dirty="0" err="1">
                <a:latin typeface="Graphik" panose="020B0503030202060203" pitchFamily="34" charset="0"/>
              </a:rPr>
              <a:t>essas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devem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pertencer</a:t>
            </a:r>
            <a:r>
              <a:rPr lang="en-US" dirty="0">
                <a:latin typeface="Graphik" panose="020B0503030202060203" pitchFamily="34" charset="0"/>
              </a:rPr>
              <a:t> as subnets </a:t>
            </a:r>
            <a:r>
              <a:rPr lang="en-US" dirty="0" err="1">
                <a:latin typeface="Graphik" panose="020B0503030202060203" pitchFamily="34" charset="0"/>
              </a:rPr>
              <a:t>privadas</a:t>
            </a:r>
            <a:r>
              <a:rPr lang="en-US" dirty="0">
                <a:latin typeface="Graphik" panose="020B0503030202060203" pitchFamily="34" charset="0"/>
              </a:rPr>
              <a:t>. Utilize o </a:t>
            </a:r>
            <a:r>
              <a:rPr lang="en-US" dirty="0" err="1">
                <a:latin typeface="Graphik" panose="020B0503030202060203" pitchFamily="34" charset="0"/>
              </a:rPr>
              <a:t>argumento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user_data</a:t>
            </a:r>
            <a:r>
              <a:rPr lang="en-US" dirty="0">
                <a:latin typeface="Graphik" panose="020B0503030202060203" pitchFamily="34" charset="0"/>
              </a:rPr>
              <a:t> para </a:t>
            </a:r>
            <a:r>
              <a:rPr lang="en-US" dirty="0" err="1">
                <a:latin typeface="Graphik" panose="020B0503030202060203" pitchFamily="34" charset="0"/>
              </a:rPr>
              <a:t>realizar</a:t>
            </a:r>
            <a:r>
              <a:rPr lang="en-US" dirty="0">
                <a:latin typeface="Graphik" panose="020B0503030202060203" pitchFamily="34" charset="0"/>
              </a:rPr>
              <a:t> a </a:t>
            </a:r>
            <a:r>
              <a:rPr lang="en-US" dirty="0" err="1">
                <a:latin typeface="Graphik" panose="020B0503030202060203" pitchFamily="34" charset="0"/>
              </a:rPr>
              <a:t>instalação</a:t>
            </a:r>
            <a:r>
              <a:rPr lang="en-US" dirty="0">
                <a:latin typeface="Graphik" panose="020B0503030202060203" pitchFamily="34" charset="0"/>
              </a:rPr>
              <a:t> do </a:t>
            </a:r>
            <a:r>
              <a:rPr lang="en-US" dirty="0" err="1">
                <a:latin typeface="Graphik" panose="020B0503030202060203" pitchFamily="34" charset="0"/>
              </a:rPr>
              <a:t>serviço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httpd</a:t>
            </a:r>
            <a:r>
              <a:rPr lang="en-US" dirty="0">
                <a:latin typeface="Graphik" panose="020B0503030202060203" pitchFamily="34" charset="0"/>
              </a:rPr>
              <a:t> e </a:t>
            </a:r>
            <a:r>
              <a:rPr lang="en-US" dirty="0" err="1">
                <a:latin typeface="Graphik" panose="020B0503030202060203" pitchFamily="34" charset="0"/>
              </a:rPr>
              <a:t>criar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páginas</a:t>
            </a:r>
            <a:r>
              <a:rPr lang="en-US" dirty="0">
                <a:latin typeface="Graphik" panose="020B0503030202060203" pitchFamily="34" charset="0"/>
              </a:rPr>
              <a:t>  de Hello World </a:t>
            </a:r>
            <a:r>
              <a:rPr lang="en-US" dirty="0" err="1">
                <a:latin typeface="Graphik" panose="020B0503030202060203" pitchFamily="34" charset="0"/>
              </a:rPr>
              <a:t>diferentes</a:t>
            </a:r>
            <a:r>
              <a:rPr lang="en-US" dirty="0">
                <a:latin typeface="Graphik" panose="020B0503030202060203" pitchFamily="34" charset="0"/>
              </a:rPr>
              <a:t> para </a:t>
            </a:r>
            <a:r>
              <a:rPr lang="en-US" dirty="0" err="1">
                <a:latin typeface="Graphik" panose="020B0503030202060203" pitchFamily="34" charset="0"/>
              </a:rPr>
              <a:t>cada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</a:t>
            </a:r>
            <a:endParaRPr lang="en-US" dirty="0">
              <a:latin typeface="Graphik" panose="020B050303020206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Graphik" panose="020B0503030202060203" pitchFamily="34" charset="0"/>
              </a:rPr>
              <a:t>Crie</a:t>
            </a:r>
            <a:r>
              <a:rPr lang="en-US" dirty="0">
                <a:latin typeface="Graphik" panose="020B0503030202060203" pitchFamily="34" charset="0"/>
              </a:rPr>
              <a:t> um Load Balancer que </a:t>
            </a:r>
            <a:r>
              <a:rPr lang="en-US" dirty="0" err="1">
                <a:latin typeface="Graphik" panose="020B0503030202060203" pitchFamily="34" charset="0"/>
              </a:rPr>
              <a:t>receba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requisições</a:t>
            </a:r>
            <a:r>
              <a:rPr lang="en-US" dirty="0">
                <a:latin typeface="Graphik" panose="020B0503030202060203" pitchFamily="34" charset="0"/>
              </a:rPr>
              <a:t> HTTP (porta 80) e </a:t>
            </a:r>
            <a:r>
              <a:rPr lang="en-US" dirty="0" err="1">
                <a:latin typeface="Graphik" panose="020B0503030202060203" pitchFamily="34" charset="0"/>
              </a:rPr>
              <a:t>encaminhe</a:t>
            </a:r>
            <a:r>
              <a:rPr lang="en-US" dirty="0">
                <a:latin typeface="Graphik" panose="020B0503030202060203" pitchFamily="34" charset="0"/>
              </a:rPr>
              <a:t>-as para as </a:t>
            </a:r>
            <a:r>
              <a:rPr lang="en-US" dirty="0" err="1">
                <a:latin typeface="Graphik" panose="020B0503030202060203" pitchFamily="34" charset="0"/>
              </a:rPr>
              <a:t>instância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criadas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na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etapa</a:t>
            </a:r>
            <a:r>
              <a:rPr lang="en-US" dirty="0">
                <a:latin typeface="Graphik" panose="020B0503030202060203" pitchFamily="34" charset="0"/>
              </a:rPr>
              <a:t> 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latin typeface="Graphik" panose="020B0503030202060203" pitchFamily="34" charset="0"/>
              </a:rPr>
              <a:t>Abra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em</a:t>
            </a:r>
            <a:r>
              <a:rPr lang="en-US" dirty="0">
                <a:latin typeface="Graphik" panose="020B0503030202060203" pitchFamily="34" charset="0"/>
              </a:rPr>
              <a:t> um </a:t>
            </a:r>
            <a:r>
              <a:rPr lang="en-US" dirty="0" err="1">
                <a:latin typeface="Graphik" panose="020B0503030202060203" pitchFamily="34" charset="0"/>
              </a:rPr>
              <a:t>navegador</a:t>
            </a:r>
            <a:r>
              <a:rPr lang="en-US" dirty="0">
                <a:latin typeface="Graphik" panose="020B0503030202060203" pitchFamily="34" charset="0"/>
              </a:rPr>
              <a:t> de </a:t>
            </a:r>
            <a:r>
              <a:rPr lang="en-US" dirty="0" err="1">
                <a:latin typeface="Graphik" panose="020B0503030202060203" pitchFamily="34" charset="0"/>
              </a:rPr>
              <a:t>sua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preferência</a:t>
            </a:r>
            <a:r>
              <a:rPr lang="en-US" dirty="0">
                <a:latin typeface="Graphik" panose="020B0503030202060203" pitchFamily="34" charset="0"/>
              </a:rPr>
              <a:t> o </a:t>
            </a:r>
            <a:r>
              <a:rPr lang="en-US" dirty="0" err="1">
                <a:latin typeface="Graphik" panose="020B0503030202060203" pitchFamily="34" charset="0"/>
              </a:rPr>
              <a:t>apontamento</a:t>
            </a:r>
            <a:r>
              <a:rPr lang="en-US" dirty="0">
                <a:latin typeface="Graphik" panose="020B0503030202060203" pitchFamily="34" charset="0"/>
              </a:rPr>
              <a:t> DNS </a:t>
            </a:r>
            <a:r>
              <a:rPr lang="en-US" dirty="0" err="1">
                <a:latin typeface="Graphik" panose="020B0503030202060203" pitchFamily="34" charset="0"/>
              </a:rPr>
              <a:t>gerado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pelo</a:t>
            </a:r>
            <a:r>
              <a:rPr lang="en-US" dirty="0">
                <a:latin typeface="Graphik" panose="020B0503030202060203" pitchFamily="34" charset="0"/>
              </a:rPr>
              <a:t> Load Balancer</a:t>
            </a: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016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Graphik" panose="020B0503030202060203" pitchFamily="34" charset="0"/>
              </a:rPr>
              <a:t>Criar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instâncias</a:t>
            </a:r>
            <a:r>
              <a:rPr lang="en-US" dirty="0">
                <a:latin typeface="Graphik" panose="020B0503030202060203" pitchFamily="34" charset="0"/>
              </a:rPr>
              <a:t> EC2 Linux </a:t>
            </a:r>
            <a:r>
              <a:rPr lang="en-US" dirty="0" err="1">
                <a:latin typeface="Graphik" panose="020B0503030202060203" pitchFamily="34" charset="0"/>
              </a:rPr>
              <a:t>nas</a:t>
            </a:r>
            <a:r>
              <a:rPr lang="en-US" dirty="0">
                <a:latin typeface="Graphik" panose="020B0503030202060203" pitchFamily="34" charset="0"/>
              </a:rPr>
              <a:t> subnets </a:t>
            </a:r>
            <a:r>
              <a:rPr lang="en-US" dirty="0" err="1">
                <a:latin typeface="Graphik" panose="020B0503030202060203" pitchFamily="34" charset="0"/>
              </a:rPr>
              <a:t>públicas</a:t>
            </a:r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ED408A-1927-436B-B314-6EA5093C78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216968" y="2600479"/>
            <a:ext cx="2369871" cy="29402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857217" y="2600479"/>
            <a:ext cx="2369871" cy="29402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35F24F-D904-4236-800B-3580F66FA87E}"/>
              </a:ext>
            </a:extLst>
          </p:cNvPr>
          <p:cNvGrpSpPr/>
          <p:nvPr/>
        </p:nvGrpSpPr>
        <p:grpSpPr>
          <a:xfrm>
            <a:off x="2432397" y="3227043"/>
            <a:ext cx="1913544" cy="2021361"/>
            <a:chOff x="2583657" y="4124394"/>
            <a:chExt cx="1913544" cy="20213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8AC469-DB9F-4151-9002-9359AAC82ACB}"/>
                </a:ext>
              </a:extLst>
            </p:cNvPr>
            <p:cNvSpPr/>
            <p:nvPr/>
          </p:nvSpPr>
          <p:spPr>
            <a:xfrm>
              <a:off x="2583657" y="4124394"/>
              <a:ext cx="1913544" cy="2021361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6FCE241-91BC-4FB7-8D6D-A0B78E74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84292" y="4125983"/>
              <a:ext cx="238067" cy="238067"/>
            </a:xfrm>
            <a:prstGeom prst="rect">
              <a:avLst/>
            </a:prstGeom>
          </p:spPr>
        </p:pic>
      </p:grpSp>
      <p:pic>
        <p:nvPicPr>
          <p:cNvPr id="57" name="Graphic 60">
            <a:extLst>
              <a:ext uri="{FF2B5EF4-FFF2-40B4-BE49-F238E27FC236}">
                <a16:creationId xmlns:a16="http://schemas.microsoft.com/office/drawing/2014/main" id="{67728018-000F-41E1-B01B-AEBA8C89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26" y="3945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8451FD63-D7A8-4423-9345-C5FA2F22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136" y="440036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FF6ED6B9-152E-4994-A468-AA0E8A31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5" y="3945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B7F0AB77-E986-4ABB-8DAF-461884E5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095" y="440036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B85B5-FC69-4F78-8C72-BCBD8FD236E6}"/>
              </a:ext>
            </a:extLst>
          </p:cNvPr>
          <p:cNvGrpSpPr/>
          <p:nvPr/>
        </p:nvGrpSpPr>
        <p:grpSpPr>
          <a:xfrm>
            <a:off x="5050802" y="3228633"/>
            <a:ext cx="1913544" cy="2019771"/>
            <a:chOff x="5050802" y="3291263"/>
            <a:chExt cx="1913544" cy="201977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8DDC1-C635-4CC9-BBB9-5221A60F49A5}"/>
                </a:ext>
              </a:extLst>
            </p:cNvPr>
            <p:cNvSpPr/>
            <p:nvPr/>
          </p:nvSpPr>
          <p:spPr>
            <a:xfrm>
              <a:off x="5050802" y="3296449"/>
              <a:ext cx="1913544" cy="2014585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B5642B4-6618-43FF-9033-3F4628282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5764" y="3291263"/>
              <a:ext cx="238067" cy="23806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67BF5AA-CA15-491C-A272-31133E322CE2}"/>
              </a:ext>
            </a:extLst>
          </p:cNvPr>
          <p:cNvGrpSpPr/>
          <p:nvPr/>
        </p:nvGrpSpPr>
        <p:grpSpPr>
          <a:xfrm>
            <a:off x="8589587" y="3985969"/>
            <a:ext cx="3268388" cy="745823"/>
            <a:chOff x="8589587" y="3985969"/>
            <a:chExt cx="3268388" cy="74582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C92C23F-BB08-4C04-8FF9-76F8B7983D22}"/>
                </a:ext>
              </a:extLst>
            </p:cNvPr>
            <p:cNvGrpSpPr/>
            <p:nvPr/>
          </p:nvGrpSpPr>
          <p:grpSpPr>
            <a:xfrm>
              <a:off x="8728929" y="4137099"/>
              <a:ext cx="3129046" cy="594693"/>
              <a:chOff x="2701181" y="3458062"/>
              <a:chExt cx="3129046" cy="59469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8024188-6A5B-40AC-9BE4-403F92B72769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FC3DB9D-2C6E-48D1-B6E3-031AE5D4540A}"/>
                  </a:ext>
                </a:extLst>
              </p:cNvPr>
              <p:cNvSpPr txBox="1"/>
              <p:nvPr/>
            </p:nvSpPr>
            <p:spPr>
              <a:xfrm>
                <a:off x="3473854" y="3767025"/>
                <a:ext cx="1691169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80 to “0.0.0.0/0“</a:t>
                </a:r>
                <a:endParaRPr lang="pt-BR" sz="1100" dirty="0" err="1"/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D9D61DC-B821-4DD3-B029-CCF85178F2DB}"/>
                </a:ext>
              </a:extLst>
            </p:cNvPr>
            <p:cNvSpPr/>
            <p:nvPr/>
          </p:nvSpPr>
          <p:spPr>
            <a:xfrm>
              <a:off x="8589587" y="3985969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pt-BR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502402-C77A-40C2-A0DA-5AE15555ED22}"/>
              </a:ext>
            </a:extLst>
          </p:cNvPr>
          <p:cNvGrpSpPr/>
          <p:nvPr/>
        </p:nvGrpSpPr>
        <p:grpSpPr>
          <a:xfrm>
            <a:off x="8611407" y="4905694"/>
            <a:ext cx="3253312" cy="694863"/>
            <a:chOff x="8604663" y="4731792"/>
            <a:chExt cx="3253312" cy="69486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E1A618-FF6E-428C-A69F-2C617B4225EF}"/>
                </a:ext>
              </a:extLst>
            </p:cNvPr>
            <p:cNvGrpSpPr/>
            <p:nvPr/>
          </p:nvGrpSpPr>
          <p:grpSpPr>
            <a:xfrm>
              <a:off x="8728929" y="4831962"/>
              <a:ext cx="3129046" cy="594693"/>
              <a:chOff x="2701181" y="3458062"/>
              <a:chExt cx="3129046" cy="594693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7F383F-3D50-4297-B558-74787DE32B72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163087B-A5B6-4941-9B0D-2C8A7892A3EC}"/>
                  </a:ext>
                </a:extLst>
              </p:cNvPr>
              <p:cNvSpPr txBox="1"/>
              <p:nvPr/>
            </p:nvSpPr>
            <p:spPr>
              <a:xfrm>
                <a:off x="3204653" y="3771504"/>
                <a:ext cx="2127185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22 to “Internet Local IP“</a:t>
                </a:r>
                <a:endParaRPr lang="pt-BR" sz="1100" dirty="0" err="1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F5C538D-06CE-4833-B9A2-646A4CD12C8B}"/>
                </a:ext>
              </a:extLst>
            </p:cNvPr>
            <p:cNvSpPr/>
            <p:nvPr/>
          </p:nvSpPr>
          <p:spPr>
            <a:xfrm>
              <a:off x="8604663" y="4731792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pt-BR" dirty="0"/>
            </a:p>
          </p:txBody>
        </p:sp>
      </p:grpSp>
      <p:sp>
        <p:nvSpPr>
          <p:cNvPr id="72" name="Flowchart: Off-page Connector 71">
            <a:extLst>
              <a:ext uri="{FF2B5EF4-FFF2-40B4-BE49-F238E27FC236}">
                <a16:creationId xmlns:a16="http://schemas.microsoft.com/office/drawing/2014/main" id="{0F200C7F-7483-48E3-9EB7-DE209ADEFB10}"/>
              </a:ext>
            </a:extLst>
          </p:cNvPr>
          <p:cNvSpPr/>
          <p:nvPr/>
        </p:nvSpPr>
        <p:spPr>
          <a:xfrm rot="2796159">
            <a:off x="6435404" y="3670448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owchart: Off-page Connector 72">
            <a:extLst>
              <a:ext uri="{FF2B5EF4-FFF2-40B4-BE49-F238E27FC236}">
                <a16:creationId xmlns:a16="http://schemas.microsoft.com/office/drawing/2014/main" id="{1759A020-C1C0-449A-8092-688D8B137FA1}"/>
              </a:ext>
            </a:extLst>
          </p:cNvPr>
          <p:cNvSpPr/>
          <p:nvPr/>
        </p:nvSpPr>
        <p:spPr>
          <a:xfrm rot="2796159">
            <a:off x="6475669" y="4034450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309092D-38C5-4798-AFEF-86BEC1979837}"/>
              </a:ext>
            </a:extLst>
          </p:cNvPr>
          <p:cNvSpPr/>
          <p:nvPr/>
        </p:nvSpPr>
        <p:spPr>
          <a:xfrm>
            <a:off x="6465116" y="3767367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469593-568B-4D9B-8A11-E493F8F62581}"/>
              </a:ext>
            </a:extLst>
          </p:cNvPr>
          <p:cNvSpPr/>
          <p:nvPr/>
        </p:nvSpPr>
        <p:spPr>
          <a:xfrm>
            <a:off x="6502848" y="4156281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76" name="Flowchart: Off-page Connector 75">
            <a:extLst>
              <a:ext uri="{FF2B5EF4-FFF2-40B4-BE49-F238E27FC236}">
                <a16:creationId xmlns:a16="http://schemas.microsoft.com/office/drawing/2014/main" id="{6A26F76A-6CAB-4D3E-BF4B-4D68623E879D}"/>
              </a:ext>
            </a:extLst>
          </p:cNvPr>
          <p:cNvSpPr/>
          <p:nvPr/>
        </p:nvSpPr>
        <p:spPr>
          <a:xfrm rot="2796159">
            <a:off x="3733929" y="3674175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Flowchart: Off-page Connector 76">
            <a:extLst>
              <a:ext uri="{FF2B5EF4-FFF2-40B4-BE49-F238E27FC236}">
                <a16:creationId xmlns:a16="http://schemas.microsoft.com/office/drawing/2014/main" id="{C0BB883C-4243-48BF-ADDF-290A81E77A58}"/>
              </a:ext>
            </a:extLst>
          </p:cNvPr>
          <p:cNvSpPr/>
          <p:nvPr/>
        </p:nvSpPr>
        <p:spPr>
          <a:xfrm rot="2796159">
            <a:off x="3774194" y="4038177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C4B424C-366B-457F-9B47-81D796F41DE3}"/>
              </a:ext>
            </a:extLst>
          </p:cNvPr>
          <p:cNvSpPr/>
          <p:nvPr/>
        </p:nvSpPr>
        <p:spPr>
          <a:xfrm>
            <a:off x="3763641" y="3771094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199D854-4C9F-4E9F-B1C1-E6932AF825A2}"/>
              </a:ext>
            </a:extLst>
          </p:cNvPr>
          <p:cNvSpPr/>
          <p:nvPr/>
        </p:nvSpPr>
        <p:spPr>
          <a:xfrm>
            <a:off x="3801373" y="4160008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440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Graphik" panose="020B0503030202060203" pitchFamily="34" charset="0"/>
              </a:rPr>
              <a:t>Criar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duas</a:t>
            </a:r>
            <a:r>
              <a:rPr lang="en-US" dirty="0">
                <a:latin typeface="Graphik" panose="020B0503030202060203" pitchFamily="34" charset="0"/>
              </a:rPr>
              <a:t> </a:t>
            </a:r>
            <a:r>
              <a:rPr lang="en-US" dirty="0" err="1">
                <a:latin typeface="Graphik" panose="020B0503030202060203" pitchFamily="34" charset="0"/>
              </a:rPr>
              <a:t>instâncias</a:t>
            </a:r>
            <a:r>
              <a:rPr lang="en-US" dirty="0">
                <a:latin typeface="Graphik" panose="020B0503030202060203" pitchFamily="34" charset="0"/>
              </a:rPr>
              <a:t> EC2 Linux </a:t>
            </a:r>
            <a:r>
              <a:rPr lang="en-US" dirty="0" err="1">
                <a:latin typeface="Graphik" panose="020B0503030202060203" pitchFamily="34" charset="0"/>
              </a:rPr>
              <a:t>nas</a:t>
            </a:r>
            <a:r>
              <a:rPr lang="en-US" dirty="0">
                <a:latin typeface="Graphik" panose="020B0503030202060203" pitchFamily="34" charset="0"/>
              </a:rPr>
              <a:t> subnets </a:t>
            </a:r>
            <a:r>
              <a:rPr lang="en-US" dirty="0" err="1">
                <a:latin typeface="Graphik" panose="020B0503030202060203" pitchFamily="34" charset="0"/>
              </a:rPr>
              <a:t>privadas</a:t>
            </a:r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ED408A-1927-436B-B314-6EA5093C78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216968" y="2600479"/>
            <a:ext cx="2369871" cy="29402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857217" y="2600479"/>
            <a:ext cx="2369871" cy="29402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pic>
        <p:nvPicPr>
          <p:cNvPr id="57" name="Graphic 60">
            <a:extLst>
              <a:ext uri="{FF2B5EF4-FFF2-40B4-BE49-F238E27FC236}">
                <a16:creationId xmlns:a16="http://schemas.microsoft.com/office/drawing/2014/main" id="{67728018-000F-41E1-B01B-AEBA8C89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26" y="3945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8451FD63-D7A8-4423-9345-C5FA2F22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136" y="440036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FF6ED6B9-152E-4994-A468-AA0E8A31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5" y="3945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B7F0AB77-E986-4ABB-8DAF-461884E5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095" y="440036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EB0F7-CC02-4212-A561-591442D13960}"/>
              </a:ext>
            </a:extLst>
          </p:cNvPr>
          <p:cNvGrpSpPr/>
          <p:nvPr/>
        </p:nvGrpSpPr>
        <p:grpSpPr>
          <a:xfrm>
            <a:off x="2435450" y="3252787"/>
            <a:ext cx="1911096" cy="2020824"/>
            <a:chOff x="9096411" y="3069564"/>
            <a:chExt cx="1911096" cy="20208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987083-CDAC-4192-911D-ABD7035AB353}"/>
                </a:ext>
              </a:extLst>
            </p:cNvPr>
            <p:cNvSpPr/>
            <p:nvPr/>
          </p:nvSpPr>
          <p:spPr>
            <a:xfrm>
              <a:off x="9096411" y="3069564"/>
              <a:ext cx="1911096" cy="202082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2007361-8D70-48FA-A05E-060B600E4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05301" y="3077073"/>
              <a:ext cx="233512" cy="2335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58F109-92A2-4349-9F2F-EB3EBFCA122B}"/>
              </a:ext>
            </a:extLst>
          </p:cNvPr>
          <p:cNvGrpSpPr/>
          <p:nvPr/>
        </p:nvGrpSpPr>
        <p:grpSpPr>
          <a:xfrm>
            <a:off x="5050802" y="3258539"/>
            <a:ext cx="1911096" cy="2020824"/>
            <a:chOff x="9096411" y="3069564"/>
            <a:chExt cx="1911096" cy="20208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27A0DF-4008-4B08-A979-D49487791C2F}"/>
                </a:ext>
              </a:extLst>
            </p:cNvPr>
            <p:cNvSpPr/>
            <p:nvPr/>
          </p:nvSpPr>
          <p:spPr>
            <a:xfrm>
              <a:off x="9096411" y="3069564"/>
              <a:ext cx="1911096" cy="202082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2CCE414-8B2A-4437-9355-1756FA61B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05301" y="3077073"/>
              <a:ext cx="233512" cy="23351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39A17B-8ECD-4489-A3CE-E37CD9D6C204}"/>
              </a:ext>
            </a:extLst>
          </p:cNvPr>
          <p:cNvGrpSpPr/>
          <p:nvPr/>
        </p:nvGrpSpPr>
        <p:grpSpPr>
          <a:xfrm>
            <a:off x="8589587" y="3985969"/>
            <a:ext cx="3268388" cy="745823"/>
            <a:chOff x="8589587" y="3985969"/>
            <a:chExt cx="3268388" cy="7458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16288B-E98B-4381-8D99-741C0A682181}"/>
                </a:ext>
              </a:extLst>
            </p:cNvPr>
            <p:cNvGrpSpPr/>
            <p:nvPr/>
          </p:nvGrpSpPr>
          <p:grpSpPr>
            <a:xfrm>
              <a:off x="8728929" y="4137099"/>
              <a:ext cx="3129046" cy="594693"/>
              <a:chOff x="2701181" y="3458062"/>
              <a:chExt cx="3129046" cy="59469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758277-1D61-4DAE-BB25-E52183D37C37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4074F6-3BFE-4BAC-BB47-084CE3C6793F}"/>
                  </a:ext>
                </a:extLst>
              </p:cNvPr>
              <p:cNvSpPr txBox="1"/>
              <p:nvPr/>
            </p:nvSpPr>
            <p:spPr>
              <a:xfrm>
                <a:off x="3473854" y="3767025"/>
                <a:ext cx="1691169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80 to “0.0.0.0/0“</a:t>
                </a:r>
                <a:endParaRPr lang="pt-BR" sz="1100" dirty="0" err="1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612E7C-6EDB-4F71-BEFA-88742A35E4B5}"/>
                </a:ext>
              </a:extLst>
            </p:cNvPr>
            <p:cNvSpPr/>
            <p:nvPr/>
          </p:nvSpPr>
          <p:spPr>
            <a:xfrm>
              <a:off x="8589587" y="3985969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pt-BR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5FD106-79CF-47FD-9AE1-83EA8C5A0542}"/>
              </a:ext>
            </a:extLst>
          </p:cNvPr>
          <p:cNvGrpSpPr/>
          <p:nvPr/>
        </p:nvGrpSpPr>
        <p:grpSpPr>
          <a:xfrm>
            <a:off x="8611407" y="4905694"/>
            <a:ext cx="3253312" cy="694863"/>
            <a:chOff x="8604663" y="4731792"/>
            <a:chExt cx="3253312" cy="694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786954-BFEB-4264-9DD1-50725D78E4F1}"/>
                </a:ext>
              </a:extLst>
            </p:cNvPr>
            <p:cNvGrpSpPr/>
            <p:nvPr/>
          </p:nvGrpSpPr>
          <p:grpSpPr>
            <a:xfrm>
              <a:off x="8728929" y="4831962"/>
              <a:ext cx="3129046" cy="594693"/>
              <a:chOff x="2701181" y="3458062"/>
              <a:chExt cx="3129046" cy="59469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53056DF-5E02-432E-BC21-A11C1B0A93F4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2461DA-BC18-4C3B-BFC2-285B9AFA7BDE}"/>
                  </a:ext>
                </a:extLst>
              </p:cNvPr>
              <p:cNvSpPr txBox="1"/>
              <p:nvPr/>
            </p:nvSpPr>
            <p:spPr>
              <a:xfrm>
                <a:off x="3204653" y="3771504"/>
                <a:ext cx="2127185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22 to “Internet Local IP“</a:t>
                </a:r>
                <a:endParaRPr lang="pt-BR" sz="1100" dirty="0" err="1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351713-9834-486A-AF63-2611C8FF2AA3}"/>
                </a:ext>
              </a:extLst>
            </p:cNvPr>
            <p:cNvSpPr/>
            <p:nvPr/>
          </p:nvSpPr>
          <p:spPr>
            <a:xfrm>
              <a:off x="8604663" y="4731792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pt-BR" dirty="0"/>
            </a:p>
          </p:txBody>
        </p:sp>
      </p:grpSp>
      <p:sp>
        <p:nvSpPr>
          <p:cNvPr id="46" name="Flowchart: Off-page Connector 45">
            <a:extLst>
              <a:ext uri="{FF2B5EF4-FFF2-40B4-BE49-F238E27FC236}">
                <a16:creationId xmlns:a16="http://schemas.microsoft.com/office/drawing/2014/main" id="{CB66A137-75F2-4D74-AFFA-BC8CDDFAA69B}"/>
              </a:ext>
            </a:extLst>
          </p:cNvPr>
          <p:cNvSpPr/>
          <p:nvPr/>
        </p:nvSpPr>
        <p:spPr>
          <a:xfrm rot="2796159">
            <a:off x="6435404" y="3670448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lowchart: Off-page Connector 46">
            <a:extLst>
              <a:ext uri="{FF2B5EF4-FFF2-40B4-BE49-F238E27FC236}">
                <a16:creationId xmlns:a16="http://schemas.microsoft.com/office/drawing/2014/main" id="{23C93C21-9826-43E8-9EE2-C53573CA8981}"/>
              </a:ext>
            </a:extLst>
          </p:cNvPr>
          <p:cNvSpPr/>
          <p:nvPr/>
        </p:nvSpPr>
        <p:spPr>
          <a:xfrm rot="2796159">
            <a:off x="6475669" y="4034450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E69E65-E6DC-457A-BEAE-5489A4C00EC4}"/>
              </a:ext>
            </a:extLst>
          </p:cNvPr>
          <p:cNvSpPr/>
          <p:nvPr/>
        </p:nvSpPr>
        <p:spPr>
          <a:xfrm>
            <a:off x="6465116" y="3767367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F2567C-6741-4972-B27C-FCB96EB91B80}"/>
              </a:ext>
            </a:extLst>
          </p:cNvPr>
          <p:cNvSpPr/>
          <p:nvPr/>
        </p:nvSpPr>
        <p:spPr>
          <a:xfrm>
            <a:off x="6502848" y="4156281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50" name="Flowchart: Off-page Connector 49">
            <a:extLst>
              <a:ext uri="{FF2B5EF4-FFF2-40B4-BE49-F238E27FC236}">
                <a16:creationId xmlns:a16="http://schemas.microsoft.com/office/drawing/2014/main" id="{8048C579-64F5-41E3-9E87-9B1B0865ED14}"/>
              </a:ext>
            </a:extLst>
          </p:cNvPr>
          <p:cNvSpPr/>
          <p:nvPr/>
        </p:nvSpPr>
        <p:spPr>
          <a:xfrm rot="2796159">
            <a:off x="3733929" y="3674175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35A690DF-C3D7-49E8-A965-E099AA94979C}"/>
              </a:ext>
            </a:extLst>
          </p:cNvPr>
          <p:cNvSpPr/>
          <p:nvPr/>
        </p:nvSpPr>
        <p:spPr>
          <a:xfrm rot="2796159">
            <a:off x="3774194" y="4038177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4C06C6-5840-4482-9B4F-2FA18A65B2DC}"/>
              </a:ext>
            </a:extLst>
          </p:cNvPr>
          <p:cNvSpPr/>
          <p:nvPr/>
        </p:nvSpPr>
        <p:spPr>
          <a:xfrm>
            <a:off x="3763641" y="3771094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B4748B-C9A2-4FA0-9095-1453380C853B}"/>
              </a:ext>
            </a:extLst>
          </p:cNvPr>
          <p:cNvSpPr/>
          <p:nvPr/>
        </p:nvSpPr>
        <p:spPr>
          <a:xfrm>
            <a:off x="3801373" y="4160008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0836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34F542-2CE3-4707-9797-04519D50B100}"/>
              </a:ext>
            </a:extLst>
          </p:cNvPr>
          <p:cNvSpPr/>
          <p:nvPr/>
        </p:nvSpPr>
        <p:spPr>
          <a:xfrm>
            <a:off x="867486" y="2383691"/>
            <a:ext cx="7165272" cy="380758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7541D-0347-478B-8919-7F5EB3C85C7F}"/>
              </a:ext>
            </a:extLst>
          </p:cNvPr>
          <p:cNvSpPr/>
          <p:nvPr/>
        </p:nvSpPr>
        <p:spPr>
          <a:xfrm>
            <a:off x="4857217" y="2600479"/>
            <a:ext cx="2369871" cy="29402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EDD1A-38FF-4A72-A60A-128795AF9979}"/>
              </a:ext>
            </a:extLst>
          </p:cNvPr>
          <p:cNvSpPr/>
          <p:nvPr/>
        </p:nvSpPr>
        <p:spPr>
          <a:xfrm>
            <a:off x="2216968" y="2600479"/>
            <a:ext cx="2369871" cy="294024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EAFF3-D07D-4FCA-AF67-1F143B4866D9}"/>
              </a:ext>
            </a:extLst>
          </p:cNvPr>
          <p:cNvSpPr/>
          <p:nvPr/>
        </p:nvSpPr>
        <p:spPr>
          <a:xfrm>
            <a:off x="4078946" y="2404826"/>
            <a:ext cx="1214258" cy="822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545A9-092D-466B-92C1-80596352BC29}"/>
              </a:ext>
            </a:extLst>
          </p:cNvPr>
          <p:cNvSpPr txBox="1"/>
          <p:nvPr/>
        </p:nvSpPr>
        <p:spPr>
          <a:xfrm>
            <a:off x="486486" y="1271855"/>
            <a:ext cx="11219028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Graphik" panose="020B0503030202060203" pitchFamily="34" charset="0"/>
              </a:rPr>
              <a:t>Crie</a:t>
            </a:r>
            <a:r>
              <a:rPr lang="en-US" dirty="0">
                <a:latin typeface="Graphik" panose="020B0503030202060203" pitchFamily="34" charset="0"/>
              </a:rPr>
              <a:t> um Load Balancer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544A2-9B93-4E4E-BA5B-3FDCF30D1471}"/>
              </a:ext>
            </a:extLst>
          </p:cNvPr>
          <p:cNvSpPr/>
          <p:nvPr/>
        </p:nvSpPr>
        <p:spPr>
          <a:xfrm>
            <a:off x="486485" y="1872018"/>
            <a:ext cx="7999789" cy="45162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Guru AWS Sandbox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B2F028-DCF5-4BA3-B6E9-21F302776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486" y="1872018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033192F-5CD3-4A10-9CBF-7595BA1AF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09" y="237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203FC5-7F71-4338-9D1D-61A8A953B513}"/>
              </a:ext>
            </a:extLst>
          </p:cNvPr>
          <p:cNvSpPr/>
          <p:nvPr/>
        </p:nvSpPr>
        <p:spPr>
          <a:xfrm>
            <a:off x="1248009" y="2913861"/>
            <a:ext cx="6331280" cy="30485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D31790-DB2F-428D-BF3B-6A0ECE4D4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8009" y="2915450"/>
            <a:ext cx="381000" cy="381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ED408A-1927-436B-B314-6EA5093C7823}"/>
              </a:ext>
            </a:extLst>
          </p:cNvPr>
          <p:cNvSpPr txBox="1"/>
          <p:nvPr/>
        </p:nvSpPr>
        <p:spPr>
          <a:xfrm>
            <a:off x="6808828" y="5737720"/>
            <a:ext cx="703719" cy="215444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100" dirty="0"/>
              <a:t>10.0.0.0/16</a:t>
            </a:r>
            <a:endParaRPr lang="pt-BR" sz="1100" dirty="0" err="1"/>
          </a:p>
        </p:txBody>
      </p:sp>
      <p:pic>
        <p:nvPicPr>
          <p:cNvPr id="57" name="Graphic 60">
            <a:extLst>
              <a:ext uri="{FF2B5EF4-FFF2-40B4-BE49-F238E27FC236}">
                <a16:creationId xmlns:a16="http://schemas.microsoft.com/office/drawing/2014/main" id="{67728018-000F-41E1-B01B-AEBA8C89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26" y="3945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8451FD63-D7A8-4423-9345-C5FA2F22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136" y="440036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FF6ED6B9-152E-4994-A468-AA0E8A31D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5" y="3945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6">
            <a:extLst>
              <a:ext uri="{FF2B5EF4-FFF2-40B4-BE49-F238E27FC236}">
                <a16:creationId xmlns:a16="http://schemas.microsoft.com/office/drawing/2014/main" id="{B7F0AB77-E986-4ABB-8DAF-461884E5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095" y="4400368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EB0F7-CC02-4212-A561-591442D13960}"/>
              </a:ext>
            </a:extLst>
          </p:cNvPr>
          <p:cNvGrpSpPr/>
          <p:nvPr/>
        </p:nvGrpSpPr>
        <p:grpSpPr>
          <a:xfrm>
            <a:off x="2434756" y="3252787"/>
            <a:ext cx="1911096" cy="2020824"/>
            <a:chOff x="9096411" y="3069564"/>
            <a:chExt cx="1911096" cy="20208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987083-CDAC-4192-911D-ABD7035AB353}"/>
                </a:ext>
              </a:extLst>
            </p:cNvPr>
            <p:cNvSpPr/>
            <p:nvPr/>
          </p:nvSpPr>
          <p:spPr>
            <a:xfrm>
              <a:off x="9096411" y="3069564"/>
              <a:ext cx="1911096" cy="202082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2007361-8D70-48FA-A05E-060B600E4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05301" y="3077073"/>
              <a:ext cx="233512" cy="23351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58F109-92A2-4349-9F2F-EB3EBFCA122B}"/>
              </a:ext>
            </a:extLst>
          </p:cNvPr>
          <p:cNvGrpSpPr/>
          <p:nvPr/>
        </p:nvGrpSpPr>
        <p:grpSpPr>
          <a:xfrm>
            <a:off x="5050802" y="3258539"/>
            <a:ext cx="1911096" cy="2020824"/>
            <a:chOff x="9096411" y="3069564"/>
            <a:chExt cx="1911096" cy="20208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27A0DF-4008-4B08-A979-D49487791C2F}"/>
                </a:ext>
              </a:extLst>
            </p:cNvPr>
            <p:cNvSpPr/>
            <p:nvPr/>
          </p:nvSpPr>
          <p:spPr>
            <a:xfrm>
              <a:off x="9096411" y="3069564"/>
              <a:ext cx="1911096" cy="202082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2CCE414-8B2A-4437-9355-1756FA61B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05301" y="3077073"/>
              <a:ext cx="233512" cy="233512"/>
            </a:xfrm>
            <a:prstGeom prst="rect">
              <a:avLst/>
            </a:prstGeom>
          </p:spPr>
        </p:pic>
      </p:grpSp>
      <p:sp>
        <p:nvSpPr>
          <p:cNvPr id="26" name="TextBox 19">
            <a:extLst>
              <a:ext uri="{FF2B5EF4-FFF2-40B4-BE49-F238E27FC236}">
                <a16:creationId xmlns:a16="http://schemas.microsoft.com/office/drawing/2014/main" id="{D53E42AF-2020-4D96-A9F1-95D14E78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946" y="2879488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5ABE828B-C19D-4E49-AAFA-284EAEB1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02" y="24048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3923E3E-FAC9-4096-AD04-00F8DCA54C2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3586526" y="3310375"/>
            <a:ext cx="1118688" cy="860792"/>
          </a:xfrm>
          <a:prstGeom prst="bentConnector2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4F3D57-D975-4BF9-A7DE-D103F572E67F}"/>
              </a:ext>
            </a:extLst>
          </p:cNvPr>
          <p:cNvCxnSpPr>
            <a:endCxn id="26" idx="2"/>
          </p:cNvCxnSpPr>
          <p:nvPr/>
        </p:nvCxnSpPr>
        <p:spPr>
          <a:xfrm rot="10800000">
            <a:off x="4705215" y="3310375"/>
            <a:ext cx="1097071" cy="860792"/>
          </a:xfrm>
          <a:prstGeom prst="bentConnector2">
            <a:avLst/>
          </a:prstGeom>
          <a:ln w="12700">
            <a:solidFill>
              <a:srgbClr val="7900D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164BDF-4DD8-4E8B-A323-BB5595BBF032}"/>
              </a:ext>
            </a:extLst>
          </p:cNvPr>
          <p:cNvGrpSpPr/>
          <p:nvPr/>
        </p:nvGrpSpPr>
        <p:grpSpPr>
          <a:xfrm>
            <a:off x="8589587" y="3985969"/>
            <a:ext cx="3268388" cy="745823"/>
            <a:chOff x="8589587" y="3985969"/>
            <a:chExt cx="3268388" cy="7458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50BE72-80B7-4667-A68E-85976B162E46}"/>
                </a:ext>
              </a:extLst>
            </p:cNvPr>
            <p:cNvGrpSpPr/>
            <p:nvPr/>
          </p:nvGrpSpPr>
          <p:grpSpPr>
            <a:xfrm>
              <a:off x="8728929" y="4137099"/>
              <a:ext cx="3129046" cy="594693"/>
              <a:chOff x="2701181" y="3458062"/>
              <a:chExt cx="3129046" cy="594693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FA38AF9-9AD6-4044-AE35-FAEA01D4CFE7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E4C29F-3617-43E3-B9D8-55B923CA50FF}"/>
                  </a:ext>
                </a:extLst>
              </p:cNvPr>
              <p:cNvSpPr txBox="1"/>
              <p:nvPr/>
            </p:nvSpPr>
            <p:spPr>
              <a:xfrm>
                <a:off x="3473854" y="3767025"/>
                <a:ext cx="1691169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80 to “0.0.0.0/0“</a:t>
                </a:r>
                <a:endParaRPr lang="pt-BR" sz="1100" dirty="0" err="1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2164C72-F68A-4235-8365-496D357505BD}"/>
                </a:ext>
              </a:extLst>
            </p:cNvPr>
            <p:cNvSpPr/>
            <p:nvPr/>
          </p:nvSpPr>
          <p:spPr>
            <a:xfrm>
              <a:off x="8589587" y="3985969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pt-BR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0B68FE-9F26-4744-A3EB-230FD4858187}"/>
              </a:ext>
            </a:extLst>
          </p:cNvPr>
          <p:cNvGrpSpPr/>
          <p:nvPr/>
        </p:nvGrpSpPr>
        <p:grpSpPr>
          <a:xfrm>
            <a:off x="8611407" y="4905694"/>
            <a:ext cx="3253312" cy="694863"/>
            <a:chOff x="8604663" y="4731792"/>
            <a:chExt cx="3253312" cy="694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A37AB7-01DC-4035-B10B-DAC9AFFC6BD1}"/>
                </a:ext>
              </a:extLst>
            </p:cNvPr>
            <p:cNvGrpSpPr/>
            <p:nvPr/>
          </p:nvGrpSpPr>
          <p:grpSpPr>
            <a:xfrm>
              <a:off x="8728929" y="4831962"/>
              <a:ext cx="3129046" cy="594693"/>
              <a:chOff x="2701181" y="3458062"/>
              <a:chExt cx="3129046" cy="59469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659748-F0EB-42E6-87D8-1251B2FE33C5}"/>
                  </a:ext>
                </a:extLst>
              </p:cNvPr>
              <p:cNvSpPr/>
              <p:nvPr/>
            </p:nvSpPr>
            <p:spPr>
              <a:xfrm>
                <a:off x="2701181" y="3458062"/>
                <a:ext cx="3129046" cy="594693"/>
              </a:xfrm>
              <a:prstGeom prst="rect">
                <a:avLst/>
              </a:prstGeom>
              <a:noFill/>
              <a:ln w="12700">
                <a:solidFill>
                  <a:srgbClr val="DF33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anchorCtr="1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50" dirty="0">
                    <a:solidFill>
                      <a:srgbClr val="DF331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Security group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70D2C5-68C9-4521-AF7B-F02DBA1DC3B9}"/>
                  </a:ext>
                </a:extLst>
              </p:cNvPr>
              <p:cNvSpPr txBox="1"/>
              <p:nvPr/>
            </p:nvSpPr>
            <p:spPr>
              <a:xfrm>
                <a:off x="3204653" y="3771504"/>
                <a:ext cx="2127185" cy="215444"/>
              </a:xfrm>
              <a:prstGeom prst="rect">
                <a:avLst/>
              </a:prstGeom>
              <a:noFill/>
            </p:spPr>
            <p:txBody>
              <a:bodyPr wrap="none" lIns="0" tIns="0" rIns="0" bIns="45720" rtlCol="0">
                <a:spAutoFit/>
              </a:bodyPr>
              <a:lstStyle/>
              <a:p>
                <a:r>
                  <a:rPr lang="en-US" sz="1100" dirty="0"/>
                  <a:t>Allow port 22 to “Internet Local IP“</a:t>
                </a:r>
                <a:endParaRPr lang="pt-BR" sz="1100" dirty="0" err="1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EECED60-3D55-47DE-9B61-F7DAF3229EF8}"/>
                </a:ext>
              </a:extLst>
            </p:cNvPr>
            <p:cNvSpPr/>
            <p:nvPr/>
          </p:nvSpPr>
          <p:spPr>
            <a:xfrm>
              <a:off x="8604663" y="4731792"/>
              <a:ext cx="313869" cy="288352"/>
            </a:xfrm>
            <a:prstGeom prst="ellipse">
              <a:avLst/>
            </a:prstGeom>
            <a:solidFill>
              <a:srgbClr val="79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pt-BR" dirty="0"/>
            </a:p>
          </p:txBody>
        </p:sp>
      </p:grp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632744D4-42A0-40A8-B521-A0F68D7314D4}"/>
              </a:ext>
            </a:extLst>
          </p:cNvPr>
          <p:cNvSpPr/>
          <p:nvPr/>
        </p:nvSpPr>
        <p:spPr>
          <a:xfrm rot="2796159">
            <a:off x="6435404" y="3670448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lowchart: Off-page Connector 48">
            <a:extLst>
              <a:ext uri="{FF2B5EF4-FFF2-40B4-BE49-F238E27FC236}">
                <a16:creationId xmlns:a16="http://schemas.microsoft.com/office/drawing/2014/main" id="{33553445-5F88-4668-801C-64B417FDBDC9}"/>
              </a:ext>
            </a:extLst>
          </p:cNvPr>
          <p:cNvSpPr/>
          <p:nvPr/>
        </p:nvSpPr>
        <p:spPr>
          <a:xfrm rot="2796159">
            <a:off x="6475669" y="4034450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C33FBB-9B03-4887-BA97-FFC685F1B162}"/>
              </a:ext>
            </a:extLst>
          </p:cNvPr>
          <p:cNvSpPr/>
          <p:nvPr/>
        </p:nvSpPr>
        <p:spPr>
          <a:xfrm>
            <a:off x="6465116" y="3767367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26FD44-E5C0-4601-A996-4A03F4CB9A01}"/>
              </a:ext>
            </a:extLst>
          </p:cNvPr>
          <p:cNvSpPr/>
          <p:nvPr/>
        </p:nvSpPr>
        <p:spPr>
          <a:xfrm>
            <a:off x="6502848" y="4156281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9F13C384-FB83-4DAB-AE67-E3E30828E5E4}"/>
              </a:ext>
            </a:extLst>
          </p:cNvPr>
          <p:cNvSpPr/>
          <p:nvPr/>
        </p:nvSpPr>
        <p:spPr>
          <a:xfrm rot="2796159">
            <a:off x="3733929" y="3674175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B593A7C7-11EA-422A-BCF6-856975658C7E}"/>
              </a:ext>
            </a:extLst>
          </p:cNvPr>
          <p:cNvSpPr/>
          <p:nvPr/>
        </p:nvSpPr>
        <p:spPr>
          <a:xfrm rot="2796159">
            <a:off x="3774194" y="4038177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BD2F336-37BE-4293-9F3E-33E4B642147B}"/>
              </a:ext>
            </a:extLst>
          </p:cNvPr>
          <p:cNvSpPr/>
          <p:nvPr/>
        </p:nvSpPr>
        <p:spPr>
          <a:xfrm>
            <a:off x="3763641" y="3771094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02EB82F-772C-43B5-891E-807B0E822957}"/>
              </a:ext>
            </a:extLst>
          </p:cNvPr>
          <p:cNvSpPr/>
          <p:nvPr/>
        </p:nvSpPr>
        <p:spPr>
          <a:xfrm>
            <a:off x="3801373" y="4160008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pt-BR" dirty="0"/>
          </a:p>
        </p:txBody>
      </p:sp>
      <p:sp>
        <p:nvSpPr>
          <p:cNvPr id="56" name="Flowchart: Off-page Connector 55">
            <a:extLst>
              <a:ext uri="{FF2B5EF4-FFF2-40B4-BE49-F238E27FC236}">
                <a16:creationId xmlns:a16="http://schemas.microsoft.com/office/drawing/2014/main" id="{10BA9458-DC9F-45A4-AA3C-E293B035C495}"/>
              </a:ext>
            </a:extLst>
          </p:cNvPr>
          <p:cNvSpPr/>
          <p:nvPr/>
        </p:nvSpPr>
        <p:spPr>
          <a:xfrm rot="2796159">
            <a:off x="5032898" y="2086585"/>
            <a:ext cx="298136" cy="550001"/>
          </a:xfrm>
          <a:prstGeom prst="flowChartOffpageConnector">
            <a:avLst/>
          </a:prstGeom>
          <a:noFill/>
          <a:ln>
            <a:solidFill>
              <a:srgbClr val="7900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55298D5-C832-4E14-8A1D-D258C75158B0}"/>
              </a:ext>
            </a:extLst>
          </p:cNvPr>
          <p:cNvSpPr/>
          <p:nvPr/>
        </p:nvSpPr>
        <p:spPr>
          <a:xfrm>
            <a:off x="5062610" y="2183504"/>
            <a:ext cx="274320" cy="274320"/>
          </a:xfrm>
          <a:prstGeom prst="ellipse">
            <a:avLst/>
          </a:prstGeom>
          <a:solidFill>
            <a:srgbClr val="790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7297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5959-7F7B-4B01-AB42-AD9F132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 TÉCNICO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FE10D-1C0A-417D-B279-89EBC7BBF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Hora de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workshop e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prático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69D23-55F4-4F47-BB2E-73F61FC3A86F}"/>
              </a:ext>
            </a:extLst>
          </p:cNvPr>
          <p:cNvSpPr txBox="1"/>
          <p:nvPr/>
        </p:nvSpPr>
        <p:spPr>
          <a:xfrm>
            <a:off x="486486" y="1271855"/>
            <a:ext cx="11219028" cy="115416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en-US" b="1" dirty="0" err="1">
                <a:latin typeface="Graphik" panose="020B0503030202060203" pitchFamily="34" charset="0"/>
              </a:rPr>
              <a:t>Tabela</a:t>
            </a:r>
            <a:r>
              <a:rPr lang="en-US" b="1" dirty="0">
                <a:latin typeface="Graphik" panose="020B0503030202060203" pitchFamily="34" charset="0"/>
              </a:rPr>
              <a:t> de </a:t>
            </a:r>
            <a:r>
              <a:rPr lang="en-US" b="1" dirty="0" err="1">
                <a:latin typeface="Graphik" panose="020B0503030202060203" pitchFamily="34" charset="0"/>
              </a:rPr>
              <a:t>pontuação</a:t>
            </a:r>
            <a:endParaRPr lang="en-US" b="1" dirty="0">
              <a:latin typeface="Graphik" panose="020B0503030202060203" pitchFamily="34" charset="0"/>
            </a:endParaRPr>
          </a:p>
          <a:p>
            <a:pPr algn="just"/>
            <a:endParaRPr lang="en-US" b="1" dirty="0">
              <a:latin typeface="Graphik" panose="020B0503030202060203" pitchFamily="34" charset="0"/>
            </a:endParaRPr>
          </a:p>
          <a:p>
            <a:pPr algn="just"/>
            <a:endParaRPr lang="en-US" dirty="0">
              <a:latin typeface="Graphik" panose="020B0503030202060203" pitchFamily="34" charset="0"/>
            </a:endParaRPr>
          </a:p>
          <a:p>
            <a:pPr algn="just"/>
            <a:endParaRPr lang="pt-BR" dirty="0">
              <a:latin typeface="Graphik" panose="020B050303020206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3FE1D0-6DF1-43FD-9160-822933BE0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9705"/>
              </p:ext>
            </p:extLst>
          </p:nvPr>
        </p:nvGraphicFramePr>
        <p:xfrm>
          <a:off x="1604975" y="2105281"/>
          <a:ext cx="8982050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8400">
                  <a:extLst>
                    <a:ext uri="{9D8B030D-6E8A-4147-A177-3AD203B41FA5}">
                      <a16:colId xmlns:a16="http://schemas.microsoft.com/office/drawing/2014/main" val="3290343814"/>
                    </a:ext>
                  </a:extLst>
                </a:gridCol>
                <a:gridCol w="1743650">
                  <a:extLst>
                    <a:ext uri="{9D8B030D-6E8A-4147-A177-3AD203B41FA5}">
                      <a16:colId xmlns:a16="http://schemas.microsoft.com/office/drawing/2014/main" val="2894154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Terraform Skills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900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Pontuação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90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0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Utilizar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realização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atividade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Utilizar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for_each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dynamic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Conectar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 provider </a:t>
                      </a:r>
                      <a:r>
                        <a:rPr lang="en-US" dirty="0" err="1"/>
                        <a:t>utilizando</a:t>
                      </a:r>
                      <a:r>
                        <a:rPr lang="en-US" dirty="0"/>
                        <a:t> Assume Role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3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Demonstrar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execução</a:t>
                      </a:r>
                      <a:r>
                        <a:rPr lang="en-US" dirty="0"/>
                        <a:t> do Código Terraform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98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Criar</a:t>
                      </a:r>
                      <a:r>
                        <a:rPr lang="en-US" dirty="0"/>
                        <a:t> um </a:t>
                      </a:r>
                      <a:r>
                        <a:rPr lang="en-US" dirty="0" err="1"/>
                        <a:t>módulo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implementação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infraestrutura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sugerida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900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90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4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075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 (1/2)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67CE41D-0630-4D31-8785-2A75C20FA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5900" y="6562725"/>
            <a:ext cx="215900" cy="141288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EF2F7A32-C1EA-4F7E-B0A2-7FCB5BFE90DE}" type="slidenum">
              <a:rPr lang="pt-BR">
                <a:solidFill>
                  <a:srgbClr val="000000">
                    <a:alpha val="50000"/>
                  </a:srgbClr>
                </a:solidFill>
                <a:latin typeface="Arial"/>
                <a:cs typeface="Arial" charset="0"/>
              </a:rPr>
              <a:pPr defTabSz="914126">
                <a:defRPr/>
              </a:pPr>
              <a:t>78</a:t>
            </a:fld>
            <a:endParaRPr lang="pt-BR" dirty="0">
              <a:solidFill>
                <a:srgbClr val="000000">
                  <a:alpha val="50000"/>
                </a:srgbClr>
              </a:solidFill>
              <a:latin typeface="Arial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1A96C-F4A5-44BB-AEE9-814D7767F5D7}"/>
              </a:ext>
            </a:extLst>
          </p:cNvPr>
          <p:cNvSpPr txBox="1"/>
          <p:nvPr/>
        </p:nvSpPr>
        <p:spPr>
          <a:xfrm>
            <a:off x="978103" y="1259454"/>
            <a:ext cx="11213897" cy="373948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pt-BR" sz="1600" dirty="0">
                <a:latin typeface="Graphik" panose="020B0503030202060203" pitchFamily="34" charset="0"/>
                <a:hlinkClick r:id="rId3"/>
              </a:rPr>
              <a:t>Terraform CLI </a:t>
            </a:r>
            <a:r>
              <a:rPr lang="pt-BR" sz="1600" dirty="0" err="1">
                <a:latin typeface="Graphik" panose="020B0503030202060203" pitchFamily="34" charset="0"/>
                <a:hlinkClick r:id="rId3"/>
              </a:rPr>
              <a:t>Documentation</a:t>
            </a:r>
            <a:r>
              <a:rPr lang="pt-BR" sz="1600" dirty="0">
                <a:latin typeface="Graphik" panose="020B0503030202060203" pitchFamily="34" charset="0"/>
                <a:hlinkClick r:id="rId3"/>
              </a:rPr>
              <a:t> - Terraform </a:t>
            </a:r>
            <a:r>
              <a:rPr lang="pt-BR" sz="1600" dirty="0" err="1">
                <a:latin typeface="Graphik" panose="020B0503030202060203" pitchFamily="34" charset="0"/>
                <a:hlinkClick r:id="rId3"/>
              </a:rPr>
              <a:t>by</a:t>
            </a:r>
            <a:r>
              <a:rPr lang="pt-BR" sz="1600" dirty="0">
                <a:latin typeface="Graphik" panose="020B0503030202060203" pitchFamily="34" charset="0"/>
                <a:hlinkClick r:id="rId3"/>
              </a:rPr>
              <a:t> </a:t>
            </a:r>
            <a:r>
              <a:rPr lang="pt-BR" sz="1600" dirty="0" err="1">
                <a:latin typeface="Graphik" panose="020B0503030202060203" pitchFamily="34" charset="0"/>
                <a:hlinkClick r:id="rId3"/>
              </a:rPr>
              <a:t>HashiCorp</a:t>
            </a:r>
            <a:endParaRPr lang="pt-BR" sz="1600" dirty="0">
              <a:latin typeface="Graphik" panose="020B0503030202060203" pitchFamily="34" charset="0"/>
            </a:endParaRPr>
          </a:p>
          <a:p>
            <a:endParaRPr lang="pt-BR" sz="1600" dirty="0">
              <a:latin typeface="Graphik" panose="020B0503030202060203" pitchFamily="34" charset="0"/>
            </a:endParaRPr>
          </a:p>
          <a:p>
            <a:r>
              <a:rPr lang="en-US" sz="1600" dirty="0">
                <a:latin typeface="Graphik" panose="020B0503030202060203" pitchFamily="34" charset="0"/>
                <a:hlinkClick r:id="rId4"/>
              </a:rPr>
              <a:t>Variables and Outputs - Terraform by </a:t>
            </a:r>
            <a:r>
              <a:rPr lang="en-US" sz="1600" dirty="0" err="1">
                <a:latin typeface="Graphik" panose="020B0503030202060203" pitchFamily="34" charset="0"/>
                <a:hlinkClick r:id="rId4"/>
              </a:rPr>
              <a:t>HashiCorp</a:t>
            </a:r>
            <a:endParaRPr lang="en-US" sz="1600" dirty="0">
              <a:latin typeface="Graphik" panose="020B0503030202060203" pitchFamily="34" charset="0"/>
            </a:endParaRPr>
          </a:p>
          <a:p>
            <a:endParaRPr lang="en-US" sz="1600" dirty="0">
              <a:latin typeface="Graphik" panose="020B0503030202060203" pitchFamily="34" charset="0"/>
            </a:endParaRPr>
          </a:p>
          <a:p>
            <a:r>
              <a:rPr lang="en-US" sz="1600" dirty="0">
                <a:latin typeface="Graphik" panose="020B0503030202060203" pitchFamily="34" charset="0"/>
                <a:hlinkClick r:id="rId5"/>
              </a:rPr>
              <a:t>Modules Overview - Configuration Language - Terraform by </a:t>
            </a:r>
            <a:r>
              <a:rPr lang="en-US" sz="1600" dirty="0" err="1">
                <a:latin typeface="Graphik" panose="020B0503030202060203" pitchFamily="34" charset="0"/>
                <a:hlinkClick r:id="rId5"/>
              </a:rPr>
              <a:t>HashiCorp</a:t>
            </a:r>
            <a:endParaRPr lang="en-US" sz="1600" dirty="0">
              <a:latin typeface="Graphik" panose="020B0503030202060203" pitchFamily="34" charset="0"/>
            </a:endParaRPr>
          </a:p>
          <a:p>
            <a:endParaRPr lang="en-US" sz="1600" dirty="0">
              <a:latin typeface="Graphik" panose="020B0503030202060203" pitchFamily="34" charset="0"/>
            </a:endParaRPr>
          </a:p>
          <a:p>
            <a:r>
              <a:rPr lang="pt-BR" sz="1600" dirty="0" err="1">
                <a:latin typeface="Graphik" panose="020B0503030202060203" pitchFamily="34" charset="0"/>
                <a:hlinkClick r:id="rId6"/>
              </a:rPr>
              <a:t>Provider</a:t>
            </a:r>
            <a:r>
              <a:rPr lang="pt-BR" sz="1600" dirty="0">
                <a:latin typeface="Graphik" panose="020B0503030202060203" pitchFamily="34" charset="0"/>
                <a:hlinkClick r:id="rId6"/>
              </a:rPr>
              <a:t> </a:t>
            </a:r>
            <a:r>
              <a:rPr lang="pt-BR" sz="1600" dirty="0" err="1">
                <a:latin typeface="Graphik" panose="020B0503030202060203" pitchFamily="34" charset="0"/>
                <a:hlinkClick r:id="rId6"/>
              </a:rPr>
              <a:t>Configuration</a:t>
            </a:r>
            <a:r>
              <a:rPr lang="pt-BR" sz="1600" dirty="0">
                <a:latin typeface="Graphik" panose="020B0503030202060203" pitchFamily="34" charset="0"/>
                <a:hlinkClick r:id="rId6"/>
              </a:rPr>
              <a:t> - </a:t>
            </a:r>
            <a:r>
              <a:rPr lang="pt-BR" sz="1600" dirty="0" err="1">
                <a:latin typeface="Graphik" panose="020B0503030202060203" pitchFamily="34" charset="0"/>
                <a:hlinkClick r:id="rId6"/>
              </a:rPr>
              <a:t>Configuration</a:t>
            </a:r>
            <a:r>
              <a:rPr lang="pt-BR" sz="1600" dirty="0">
                <a:latin typeface="Graphik" panose="020B0503030202060203" pitchFamily="34" charset="0"/>
                <a:hlinkClick r:id="rId6"/>
              </a:rPr>
              <a:t> </a:t>
            </a:r>
            <a:r>
              <a:rPr lang="pt-BR" sz="1600" dirty="0" err="1">
                <a:latin typeface="Graphik" panose="020B0503030202060203" pitchFamily="34" charset="0"/>
                <a:hlinkClick r:id="rId6"/>
              </a:rPr>
              <a:t>Language</a:t>
            </a:r>
            <a:r>
              <a:rPr lang="pt-BR" sz="1600" dirty="0">
                <a:latin typeface="Graphik" panose="020B0503030202060203" pitchFamily="34" charset="0"/>
                <a:hlinkClick r:id="rId6"/>
              </a:rPr>
              <a:t> - Terraform </a:t>
            </a:r>
            <a:r>
              <a:rPr lang="pt-BR" sz="1600" dirty="0" err="1">
                <a:latin typeface="Graphik" panose="020B0503030202060203" pitchFamily="34" charset="0"/>
                <a:hlinkClick r:id="rId6"/>
              </a:rPr>
              <a:t>by</a:t>
            </a:r>
            <a:r>
              <a:rPr lang="pt-BR" sz="1600" dirty="0">
                <a:latin typeface="Graphik" panose="020B0503030202060203" pitchFamily="34" charset="0"/>
                <a:hlinkClick r:id="rId6"/>
              </a:rPr>
              <a:t> </a:t>
            </a:r>
            <a:r>
              <a:rPr lang="pt-BR" sz="1600" dirty="0" err="1">
                <a:latin typeface="Graphik" panose="020B0503030202060203" pitchFamily="34" charset="0"/>
                <a:hlinkClick r:id="rId6"/>
              </a:rPr>
              <a:t>HashiCorp</a:t>
            </a:r>
            <a:endParaRPr lang="pt-BR" sz="1600" dirty="0">
              <a:latin typeface="Graphik" panose="020B0503030202060203" pitchFamily="34" charset="0"/>
            </a:endParaRPr>
          </a:p>
          <a:p>
            <a:endParaRPr lang="pt-BR" sz="1600" dirty="0">
              <a:latin typeface="Graphik" panose="020B0503030202060203" pitchFamily="34" charset="0"/>
            </a:endParaRPr>
          </a:p>
          <a:p>
            <a:r>
              <a:rPr lang="pt-BR" sz="1600" dirty="0">
                <a:latin typeface="Graphik" panose="020B0503030202060203" pitchFamily="34" charset="0"/>
                <a:hlinkClick r:id="rId7"/>
              </a:rPr>
              <a:t>State - Terraform </a:t>
            </a:r>
            <a:r>
              <a:rPr lang="pt-BR" sz="1600" dirty="0" err="1">
                <a:latin typeface="Graphik" panose="020B0503030202060203" pitchFamily="34" charset="0"/>
                <a:hlinkClick r:id="rId7"/>
              </a:rPr>
              <a:t>by</a:t>
            </a:r>
            <a:r>
              <a:rPr lang="pt-BR" sz="1600" dirty="0">
                <a:latin typeface="Graphik" panose="020B0503030202060203" pitchFamily="34" charset="0"/>
                <a:hlinkClick r:id="rId7"/>
              </a:rPr>
              <a:t> </a:t>
            </a:r>
            <a:r>
              <a:rPr lang="pt-BR" sz="1600" dirty="0" err="1">
                <a:latin typeface="Graphik" panose="020B0503030202060203" pitchFamily="34" charset="0"/>
                <a:hlinkClick r:id="rId7"/>
              </a:rPr>
              <a:t>HashiCorp</a:t>
            </a:r>
            <a:endParaRPr lang="pt-BR" sz="1600" dirty="0">
              <a:latin typeface="Graphik" panose="020B0503030202060203" pitchFamily="34" charset="0"/>
            </a:endParaRPr>
          </a:p>
          <a:p>
            <a:endParaRPr lang="pt-BR" sz="1600" dirty="0">
              <a:latin typeface="Graphik" panose="020B0503030202060203" pitchFamily="34" charset="0"/>
            </a:endParaRPr>
          </a:p>
          <a:p>
            <a:r>
              <a:rPr lang="en-US" sz="1600" dirty="0">
                <a:latin typeface="Graphik" panose="020B0503030202060203" pitchFamily="34" charset="0"/>
                <a:hlinkClick r:id="rId8"/>
              </a:rPr>
              <a:t>Backend Overview - Configuration Language - Terraform by </a:t>
            </a:r>
            <a:r>
              <a:rPr lang="en-US" sz="1600" dirty="0" err="1">
                <a:latin typeface="Graphik" panose="020B0503030202060203" pitchFamily="34" charset="0"/>
                <a:hlinkClick r:id="rId8"/>
              </a:rPr>
              <a:t>HashiCorp</a:t>
            </a:r>
            <a:endParaRPr lang="en-US" sz="1600" dirty="0">
              <a:latin typeface="Graphik" panose="020B0503030202060203" pitchFamily="34" charset="0"/>
            </a:endParaRPr>
          </a:p>
          <a:p>
            <a:endParaRPr lang="en-US" sz="1600" dirty="0">
              <a:latin typeface="Graphik" panose="020B0503030202060203" pitchFamily="34" charset="0"/>
            </a:endParaRPr>
          </a:p>
          <a:p>
            <a:r>
              <a:rPr lang="en-US" sz="1600" dirty="0">
                <a:latin typeface="Graphik" panose="020B0503030202060203" pitchFamily="34" charset="0"/>
                <a:hlinkClick r:id="rId9"/>
              </a:rPr>
              <a:t>Docs overview | </a:t>
            </a:r>
            <a:r>
              <a:rPr lang="en-US" sz="1600" dirty="0" err="1">
                <a:latin typeface="Graphik" panose="020B0503030202060203" pitchFamily="34" charset="0"/>
                <a:hlinkClick r:id="rId9"/>
              </a:rPr>
              <a:t>hashicorp</a:t>
            </a:r>
            <a:r>
              <a:rPr lang="en-US" sz="1600" dirty="0">
                <a:latin typeface="Graphik" panose="020B0503030202060203" pitchFamily="34" charset="0"/>
                <a:hlinkClick r:id="rId9"/>
              </a:rPr>
              <a:t>/</a:t>
            </a:r>
            <a:r>
              <a:rPr lang="en-US" sz="1600" dirty="0" err="1">
                <a:latin typeface="Graphik" panose="020B0503030202060203" pitchFamily="34" charset="0"/>
                <a:hlinkClick r:id="rId9"/>
              </a:rPr>
              <a:t>aws</a:t>
            </a:r>
            <a:r>
              <a:rPr lang="en-US" sz="1600" dirty="0">
                <a:latin typeface="Graphik" panose="020B0503030202060203" pitchFamily="34" charset="0"/>
                <a:hlinkClick r:id="rId9"/>
              </a:rPr>
              <a:t> | Terraform Registry</a:t>
            </a:r>
            <a:endParaRPr lang="en-US" sz="1600" dirty="0">
              <a:latin typeface="Graphik" panose="020B0503030202060203" pitchFamily="34" charset="0"/>
            </a:endParaRPr>
          </a:p>
          <a:p>
            <a:endParaRPr lang="en-US" sz="1600" dirty="0">
              <a:latin typeface="Graphik" panose="020B0503030202060203" pitchFamily="34" charset="0"/>
            </a:endParaRPr>
          </a:p>
          <a:p>
            <a:r>
              <a:rPr lang="en-US" sz="1600" dirty="0">
                <a:latin typeface="Graphik" panose="020B0503030202060203" pitchFamily="34" charset="0"/>
                <a:hlinkClick r:id="rId10"/>
              </a:rPr>
              <a:t>Functions - Configuration Language - Terraform by </a:t>
            </a:r>
            <a:r>
              <a:rPr lang="en-US" sz="1600" dirty="0" err="1">
                <a:latin typeface="Graphik" panose="020B0503030202060203" pitchFamily="34" charset="0"/>
                <a:hlinkClick r:id="rId10"/>
              </a:rPr>
              <a:t>HashiCorp</a:t>
            </a:r>
            <a:endParaRPr lang="pt-BR" sz="1600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247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 (2/2)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67CE41D-0630-4D31-8785-2A75C20FA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5900" y="6562725"/>
            <a:ext cx="215900" cy="141288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EF2F7A32-C1EA-4F7E-B0A2-7FCB5BFE90DE}" type="slidenum">
              <a:rPr lang="pt-BR">
                <a:solidFill>
                  <a:srgbClr val="000000">
                    <a:alpha val="50000"/>
                  </a:srgbClr>
                </a:solidFill>
                <a:latin typeface="Arial"/>
                <a:cs typeface="Arial" charset="0"/>
              </a:rPr>
              <a:pPr defTabSz="914126">
                <a:defRPr/>
              </a:pPr>
              <a:t>79</a:t>
            </a:fld>
            <a:endParaRPr lang="pt-BR" dirty="0">
              <a:solidFill>
                <a:srgbClr val="000000">
                  <a:alpha val="50000"/>
                </a:srgbClr>
              </a:solidFill>
              <a:latin typeface="Arial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1A96C-F4A5-44BB-AEE9-814D7767F5D7}"/>
              </a:ext>
            </a:extLst>
          </p:cNvPr>
          <p:cNvSpPr txBox="1"/>
          <p:nvPr/>
        </p:nvSpPr>
        <p:spPr>
          <a:xfrm>
            <a:off x="978103" y="1099608"/>
            <a:ext cx="11213897" cy="390927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pt-BR"/>
            </a:defPPr>
            <a:lvl1pPr>
              <a:lnSpc>
                <a:spcPct val="150000"/>
              </a:lnSpc>
              <a:defRPr sz="1600"/>
            </a:lvl1pPr>
          </a:lstStyle>
          <a:p>
            <a:pPr>
              <a:lnSpc>
                <a:spcPct val="200000"/>
              </a:lnSpc>
            </a:pPr>
            <a:r>
              <a:rPr lang="pt-BR" dirty="0" err="1">
                <a:latin typeface="Graphik" panose="020B0503030202060203" pitchFamily="34" charset="0"/>
                <a:hlinkClick r:id="rId3"/>
              </a:rPr>
              <a:t>HashiCorp</a:t>
            </a:r>
            <a:r>
              <a:rPr lang="pt-BR" dirty="0">
                <a:latin typeface="Graphik" panose="020B0503030202060203" pitchFamily="34" charset="0"/>
                <a:hlinkClick r:id="rId3"/>
              </a:rPr>
              <a:t> | Terraform Registry</a:t>
            </a:r>
            <a:endParaRPr lang="pt-BR" dirty="0">
              <a:latin typeface="Graphik" panose="020B0503030202060203" pitchFamily="34" charset="0"/>
              <a:hlinkClick r:id="rId4"/>
            </a:endParaRP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4"/>
              </a:rPr>
              <a:t>https://registry.terraform.io/providers/hashicorp/azurerm/latest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4"/>
              </a:rPr>
              <a:t>https://registry.terraform.io/providers/hashicorp/google/latest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4"/>
              </a:rPr>
              <a:t>https://registry.terraform.io/providers/hashicorp/aws/latest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4"/>
              </a:rPr>
              <a:t>https://registry.terraform.io/providers/hashicorp/kubernetes/latest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4"/>
              </a:rPr>
              <a:t>https://github.com/hashicorp/terraform</a:t>
            </a:r>
            <a:endParaRPr lang="pt-BR" dirty="0">
              <a:latin typeface="Graphik" panose="020B0503030202060203" pitchFamily="34" charset="0"/>
              <a:hlinkClick r:id="rId5"/>
            </a:endParaRP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5"/>
              </a:rPr>
              <a:t>https://github.com/terraform-providers/terraform-provider-azurerm</a:t>
            </a:r>
            <a:endParaRPr lang="pt-BR" dirty="0">
              <a:latin typeface="Graphik" panose="020B0503030202060203" pitchFamily="34" charset="0"/>
            </a:endParaRPr>
          </a:p>
          <a:p>
            <a:pPr>
              <a:lnSpc>
                <a:spcPct val="200000"/>
              </a:lnSpc>
            </a:pPr>
            <a:r>
              <a:rPr lang="pt-BR" dirty="0">
                <a:latin typeface="Graphik" panose="020B0503030202060203" pitchFamily="34" charset="0"/>
                <a:hlinkClick r:id="rId6"/>
              </a:rPr>
              <a:t>https://github.com/terraform-providers/terraform-provider-oci</a:t>
            </a:r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5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18465"/>
            <a:ext cx="9691295" cy="356477"/>
          </a:xfrm>
        </p:spPr>
        <p:txBody>
          <a:bodyPr/>
          <a:lstStyle/>
          <a:p>
            <a:r>
              <a:rPr lang="pt-BR" dirty="0"/>
              <a:t>Definição de Infraestrutura como Código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Composição da arquitetura Terraform</a:t>
            </a:r>
          </a:p>
        </p:txBody>
      </p:sp>
      <p:pic>
        <p:nvPicPr>
          <p:cNvPr id="8194" name="Picture 2" descr="core-plugins-api">
            <a:extLst>
              <a:ext uri="{FF2B5EF4-FFF2-40B4-BE49-F238E27FC236}">
                <a16:creationId xmlns:a16="http://schemas.microsoft.com/office/drawing/2014/main" id="{074EBDA3-F018-48E8-B007-E6FE75948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 bwMode="auto">
          <a:xfrm>
            <a:off x="0" y="2647353"/>
            <a:ext cx="12192000" cy="374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00B205-2806-4DEC-9D88-785F4F56A3D0}"/>
              </a:ext>
            </a:extLst>
          </p:cNvPr>
          <p:cNvSpPr txBox="1"/>
          <p:nvPr/>
        </p:nvSpPr>
        <p:spPr>
          <a:xfrm>
            <a:off x="486514" y="1791081"/>
            <a:ext cx="11705486" cy="115416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Core </a:t>
            </a:r>
            <a:r>
              <a:rPr lang="pt-BR" dirty="0">
                <a:latin typeface="Graphik" panose="020B0503030202060203" pitchFamily="34" charset="0"/>
              </a:rPr>
              <a:t>faz 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leitura</a:t>
            </a:r>
            <a:r>
              <a:rPr lang="pt-BR" dirty="0">
                <a:latin typeface="Graphik" panose="020B0503030202060203" pitchFamily="34" charset="0"/>
              </a:rPr>
              <a:t> das configurações e 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construção</a:t>
            </a:r>
            <a:r>
              <a:rPr lang="pt-BR" dirty="0">
                <a:latin typeface="Graphik" panose="020B0503030202060203" pitchFamily="34" charset="0"/>
              </a:rPr>
              <a:t> das dependências entre os recursos</a:t>
            </a:r>
          </a:p>
          <a:p>
            <a:endParaRPr lang="pt-BR" dirty="0">
              <a:latin typeface="Graphik" panose="020B0503030202060203" pitchFamily="34" charset="0"/>
            </a:endParaRPr>
          </a:p>
          <a:p>
            <a:r>
              <a:rPr lang="pt-BR" b="1" dirty="0">
                <a:solidFill>
                  <a:srgbClr val="7800D5"/>
                </a:solidFill>
                <a:latin typeface="Graphik" panose="020B0503030202060203" pitchFamily="34" charset="0"/>
              </a:rPr>
              <a:t>Terraform Plugins </a:t>
            </a:r>
            <a:r>
              <a:rPr lang="pt-BR" dirty="0">
                <a:latin typeface="Graphik" panose="020B0503030202060203" pitchFamily="34" charset="0"/>
              </a:rPr>
              <a:t>faz a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ponte</a:t>
            </a:r>
            <a:r>
              <a:rPr lang="pt-BR" dirty="0">
                <a:latin typeface="Graphik" panose="020B0503030202060203" pitchFamily="34" charset="0"/>
              </a:rPr>
              <a:t> entre Terraform Core e as </a:t>
            </a: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respectivas APIs</a:t>
            </a:r>
            <a:r>
              <a:rPr lang="pt-BR" dirty="0">
                <a:latin typeface="Graphik" panose="020B0503030202060203" pitchFamily="34" charset="0"/>
              </a:rPr>
              <a:t>.</a:t>
            </a:r>
          </a:p>
          <a:p>
            <a:endParaRPr lang="pt-BR" dirty="0">
              <a:latin typeface="Graphik" panose="020B050303020206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9C507-395C-49D4-A17F-69D42B337191}"/>
              </a:ext>
            </a:extLst>
          </p:cNvPr>
          <p:cNvSpPr txBox="1"/>
          <p:nvPr/>
        </p:nvSpPr>
        <p:spPr>
          <a:xfrm>
            <a:off x="83128" y="6518750"/>
            <a:ext cx="2616101" cy="184666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pt-BR" sz="900" dirty="0"/>
              <a:t>Fonte: </a:t>
            </a:r>
            <a:r>
              <a:rPr lang="pt-BR" sz="900" dirty="0">
                <a:hlinkClick r:id="rId5"/>
              </a:rPr>
              <a:t>https://registry.terraform.io/browse/providers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19971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TERRAFORM ASSOCIATE EXAM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67CE41D-0630-4D31-8785-2A75C20FA7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5900" y="6550025"/>
            <a:ext cx="215900" cy="141288"/>
          </a:xfrm>
          <a:prstGeom prst="rect">
            <a:avLst/>
          </a:prstGeom>
        </p:spPr>
        <p:txBody>
          <a:bodyPr/>
          <a:lstStyle/>
          <a:p>
            <a:pPr defTabSz="914126">
              <a:defRPr/>
            </a:pPr>
            <a:fld id="{EF2F7A32-C1EA-4F7E-B0A2-7FCB5BFE90DE}" type="slidenum">
              <a:rPr lang="pt-BR">
                <a:solidFill>
                  <a:srgbClr val="000000">
                    <a:alpha val="50000"/>
                  </a:srgbClr>
                </a:solidFill>
                <a:latin typeface="Arial"/>
                <a:cs typeface="Arial" charset="0"/>
              </a:rPr>
              <a:pPr defTabSz="914126">
                <a:defRPr/>
              </a:pPr>
              <a:t>80</a:t>
            </a:fld>
            <a:endParaRPr lang="pt-BR" dirty="0">
              <a:solidFill>
                <a:srgbClr val="000000">
                  <a:alpha val="50000"/>
                </a:srgbClr>
              </a:solidFill>
              <a:latin typeface="Arial"/>
              <a:cs typeface="Arial" charset="0"/>
            </a:endParaRPr>
          </a:p>
        </p:txBody>
      </p:sp>
      <p:pic>
        <p:nvPicPr>
          <p:cNvPr id="3" name="Graphic 2" descr="Graduation cap">
            <a:extLst>
              <a:ext uri="{FF2B5EF4-FFF2-40B4-BE49-F238E27FC236}">
                <a16:creationId xmlns:a16="http://schemas.microsoft.com/office/drawing/2014/main" id="{3C14B6CA-0B7E-4038-BA06-C4127454D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8896" y="2127981"/>
            <a:ext cx="2034209" cy="203420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E5A202-7343-4C3D-A6C9-600EB38689B6}"/>
              </a:ext>
            </a:extLst>
          </p:cNvPr>
          <p:cNvGrpSpPr/>
          <p:nvPr/>
        </p:nvGrpSpPr>
        <p:grpSpPr>
          <a:xfrm>
            <a:off x="2024420" y="3923663"/>
            <a:ext cx="8143160" cy="477054"/>
            <a:chOff x="944279" y="3836504"/>
            <a:chExt cx="8143160" cy="4770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4A6E64-3B66-49A2-AB07-76D5B42358CF}"/>
                </a:ext>
              </a:extLst>
            </p:cNvPr>
            <p:cNvSpPr txBox="1"/>
            <p:nvPr/>
          </p:nvSpPr>
          <p:spPr>
            <a:xfrm>
              <a:off x="1429578" y="3836504"/>
              <a:ext cx="7657861" cy="477054"/>
            </a:xfrm>
            <a:prstGeom prst="rect">
              <a:avLst/>
            </a:prstGeom>
            <a:noFill/>
          </p:spPr>
          <p:txBody>
            <a:bodyPr wrap="square" lIns="0" tIns="0" rIns="0" bIns="45720" rtlCol="0">
              <a:spAutoFit/>
            </a:bodyPr>
            <a:lstStyle/>
            <a:p>
              <a:r>
                <a:rPr lang="pt-BR" sz="2800" b="1" dirty="0">
                  <a:solidFill>
                    <a:srgbClr val="5F0095"/>
                  </a:solidFill>
                  <a:latin typeface="Graphik" panose="020B0503030202060203" pitchFamily="34" charset="0"/>
                </a:rPr>
                <a:t>Pré requisitos para Certificação Terraform Associate</a:t>
              </a:r>
            </a:p>
          </p:txBody>
        </p:sp>
        <p:sp>
          <p:nvSpPr>
            <p:cNvPr id="10" name="Oval 9">
              <a:hlinkClick r:id="rId5"/>
              <a:extLst>
                <a:ext uri="{FF2B5EF4-FFF2-40B4-BE49-F238E27FC236}">
                  <a16:creationId xmlns:a16="http://schemas.microsoft.com/office/drawing/2014/main" id="{7DE7A881-2E5A-4058-972C-53513BE6E06A}"/>
                </a:ext>
              </a:extLst>
            </p:cNvPr>
            <p:cNvSpPr/>
            <p:nvPr/>
          </p:nvSpPr>
          <p:spPr>
            <a:xfrm>
              <a:off x="944279" y="3896792"/>
              <a:ext cx="375967" cy="356477"/>
            </a:xfrm>
            <a:prstGeom prst="ellipse">
              <a:avLst/>
            </a:prstGeom>
            <a:solidFill>
              <a:srgbClr val="5F0095"/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solidFill>
                    <a:schemeClr val="bg1"/>
                  </a:solidFill>
                  <a:latin typeface="Graphik" panose="020B0503030202060203" pitchFamily="34" charset="0"/>
                  <a:cs typeface="Adobe Devanagari" panose="02040503050201020203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59218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22E98-AB19-4468-885E-ABB3808BF2D8}"/>
              </a:ext>
            </a:extLst>
          </p:cNvPr>
          <p:cNvSpPr txBox="1"/>
          <p:nvPr/>
        </p:nvSpPr>
        <p:spPr>
          <a:xfrm>
            <a:off x="3055103" y="2667253"/>
            <a:ext cx="6081793" cy="1523494"/>
          </a:xfrm>
          <a:prstGeom prst="rect">
            <a:avLst/>
          </a:prstGeom>
          <a:noFill/>
          <a:effectLst>
            <a:glow rad="139700">
              <a:schemeClr val="bg1">
                <a:alpha val="40000"/>
              </a:schemeClr>
            </a:glow>
            <a:outerShdw blurRad="50800" dist="38100" dir="13500000" algn="br" rotWithShape="0">
              <a:schemeClr val="bg1">
                <a:alpha val="40000"/>
              </a:schemeClr>
            </a:outerShdw>
          </a:effectLst>
        </p:spPr>
        <p:txBody>
          <a:bodyPr wrap="none" lIns="0" tIns="0" rIns="0" bIns="45720" rtlCol="0">
            <a:spAutoFit/>
          </a:bodyPr>
          <a:lstStyle/>
          <a:p>
            <a:r>
              <a:rPr lang="pt-BR" sz="9600" b="1" dirty="0">
                <a:latin typeface="Graphik" panose="020B0503030202060203" pitchFamily="34" charset="0"/>
              </a:rPr>
              <a:t>OBRIGADO!</a:t>
            </a:r>
          </a:p>
        </p:txBody>
      </p:sp>
      <p:pic>
        <p:nvPicPr>
          <p:cNvPr id="4" name="Picture 4" descr="Accenture - Rankings - 2019 - Best Global Brands - Best Brands - Interbrand">
            <a:extLst>
              <a:ext uri="{FF2B5EF4-FFF2-40B4-BE49-F238E27FC236}">
                <a16:creationId xmlns:a16="http://schemas.microsoft.com/office/drawing/2014/main" id="{A9842B54-E832-4479-8D24-FB937A19A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40592" y="134500"/>
            <a:ext cx="2125115" cy="63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D6E28-2A7D-4738-A104-899E514F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6293" y="238691"/>
            <a:ext cx="2711594" cy="6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24">
            <a:extLst>
              <a:ext uri="{FF2B5EF4-FFF2-40B4-BE49-F238E27FC236}">
                <a16:creationId xmlns:a16="http://schemas.microsoft.com/office/drawing/2014/main" id="{557A040F-21B4-43CE-BE52-D806708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5" y="318465"/>
            <a:ext cx="9691295" cy="356477"/>
          </a:xfrm>
        </p:spPr>
        <p:txBody>
          <a:bodyPr/>
          <a:lstStyle/>
          <a:p>
            <a:r>
              <a:rPr lang="pt-BR" dirty="0"/>
              <a:t>Definição de </a:t>
            </a:r>
            <a:r>
              <a:rPr lang="pt-BR" dirty="0" err="1"/>
              <a:t>InfrAestrutura</a:t>
            </a:r>
            <a:r>
              <a:rPr lang="pt-BR" dirty="0"/>
              <a:t> como Código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BBEEF8-3F26-43B9-BB49-C4B3A99C9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spcBef>
                <a:spcPts val="0"/>
              </a:spcBef>
              <a:defRPr sz="1800" b="1" cap="none" spc="0" baseline="0">
                <a:solidFill>
                  <a:srgbClr val="7800D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pt-BR" sz="1200" noProof="0" dirty="0">
                <a:solidFill>
                  <a:srgbClr val="C3B4DB"/>
                </a:solidFill>
                <a:latin typeface="Graphik" panose="020B0503030202060203" pitchFamily="34" charset="0"/>
              </a:rPr>
              <a:t>Principais componentes do Terraform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14D1F-4D3A-4CF4-BC48-74B31888527A}"/>
              </a:ext>
            </a:extLst>
          </p:cNvPr>
          <p:cNvSpPr txBox="1"/>
          <p:nvPr/>
        </p:nvSpPr>
        <p:spPr>
          <a:xfrm>
            <a:off x="532369" y="1462869"/>
            <a:ext cx="11127262" cy="539513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Terraform executável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Não há necessidade de instalar nenhum aplicação, além do binário do Terraform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Arquivos Terraform (extensão .tf)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Para gerar arquivos que podem ser executados pelo Terraform adicione a extensão .tf ao final do nome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Plugins do Terraform para interação com </a:t>
            </a:r>
            <a:r>
              <a:rPr lang="pt-BR" b="1" dirty="0" err="1">
                <a:solidFill>
                  <a:srgbClr val="7900D6"/>
                </a:solidFill>
                <a:latin typeface="Graphik" panose="020B0503030202060203" pitchFamily="34" charset="0"/>
              </a:rPr>
              <a:t>providers</a:t>
            </a:r>
            <a:endParaRPr lang="pt-BR" b="1" dirty="0">
              <a:solidFill>
                <a:srgbClr val="7900D6"/>
              </a:solidFill>
              <a:latin typeface="Graphik" panose="020B050303020206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A partir da execução do comando ‘terraform </a:t>
            </a:r>
            <a:r>
              <a:rPr lang="pt-BR" dirty="0" err="1">
                <a:latin typeface="Graphik" panose="020B0503030202060203" pitchFamily="34" charset="0"/>
              </a:rPr>
              <a:t>init</a:t>
            </a:r>
            <a:r>
              <a:rPr lang="pt-BR" dirty="0">
                <a:latin typeface="Graphik" panose="020B0503030202060203" pitchFamily="34" charset="0"/>
              </a:rPr>
              <a:t>’ todos os plugins serão baixados para a pasta ‘.terraform’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7900D6"/>
                </a:solidFill>
                <a:latin typeface="Graphik" panose="020B0503030202060203" pitchFamily="34" charset="0"/>
              </a:rPr>
              <a:t>Arquivo State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>
                <a:latin typeface="Graphik" panose="020B0503030202060203" pitchFamily="34" charset="0"/>
              </a:rPr>
              <a:t>Armazena todos os estados do provisionamento da infraestrutura e qualquer modificação que sinalizada ao aplicar </a:t>
            </a:r>
          </a:p>
          <a:p>
            <a:pPr>
              <a:lnSpc>
                <a:spcPct val="150000"/>
              </a:lnSpc>
            </a:pPr>
            <a:endParaRPr lang="pt-BR" dirty="0">
              <a:latin typeface="Graphik" panose="020B0503030202060203" pitchFamily="34" charset="0"/>
            </a:endParaRPr>
          </a:p>
          <a:p>
            <a:pPr>
              <a:lnSpc>
                <a:spcPct val="150000"/>
              </a:lnSpc>
            </a:pPr>
            <a:endParaRPr lang="pt-BR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63676"/>
      </p:ext>
    </p:extLst>
  </p:cSld>
  <p:clrMapOvr>
    <a:masterClrMapping/>
  </p:clrMapOvr>
</p:sld>
</file>

<file path=ppt/theme/theme1.xml><?xml version="1.0" encoding="utf-8"?>
<a:theme xmlns:a="http://schemas.openxmlformats.org/drawingml/2006/main" name="#20210215_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ccenture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NEW_Template16x9_April 2018.potx" id="{A37215FC-5D5B-4E57-9F66-5A9BB41D3B19}" vid="{BFCFECEB-CBDE-4D02-ADBB-F7433DA8D7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per">
    <a:dk1>
      <a:sysClr val="windowText" lastClr="000000"/>
    </a:dk1>
    <a:lt1>
      <a:sysClr val="window" lastClr="FFFFFF"/>
    </a:lt1>
    <a:dk2>
      <a:srgbClr val="444D26"/>
    </a:dk2>
    <a:lt2>
      <a:srgbClr val="FEFAC9"/>
    </a:lt2>
    <a:accent1>
      <a:srgbClr val="A5B592"/>
    </a:accent1>
    <a:accent2>
      <a:srgbClr val="F3A447"/>
    </a:accent2>
    <a:accent3>
      <a:srgbClr val="E7BC29"/>
    </a:accent3>
    <a:accent4>
      <a:srgbClr val="D092A7"/>
    </a:accent4>
    <a:accent5>
      <a:srgbClr val="9C85C0"/>
    </a:accent5>
    <a:accent6>
      <a:srgbClr val="809EC2"/>
    </a:accent6>
    <a:hlink>
      <a:srgbClr val="8E58B6"/>
    </a:hlink>
    <a:folHlink>
      <a:srgbClr val="7F6F6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45E9493BE28409E02FC5BB1C0C052" ma:contentTypeVersion="7" ma:contentTypeDescription="Create a new document." ma:contentTypeScope="" ma:versionID="c8c1d8251e7b8ad50d5640a1fc067b78">
  <xsd:schema xmlns:xsd="http://www.w3.org/2001/XMLSchema" xmlns:xs="http://www.w3.org/2001/XMLSchema" xmlns:p="http://schemas.microsoft.com/office/2006/metadata/properties" xmlns:ns2="2a9ccf2f-cabb-480c-9780-ba2286c81270" targetNamespace="http://schemas.microsoft.com/office/2006/metadata/properties" ma:root="true" ma:fieldsID="e6db65546c8566b25549988577d2df69" ns2:_="">
    <xsd:import namespace="2a9ccf2f-cabb-480c-9780-ba2286c81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ccf2f-cabb-480c-9780-ba2286c81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15EF39-759B-4640-B403-6283F17634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5D0FCB-ABBF-413A-B1C2-41F6F1D066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72F371-049D-4D42-AB06-E5D38C2BE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9ccf2f-cabb-480c-9780-ba2286c81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9771</TotalTime>
  <Words>4960</Words>
  <Application>Microsoft Office PowerPoint</Application>
  <PresentationFormat>Widescreen</PresentationFormat>
  <Paragraphs>849</Paragraphs>
  <Slides>81</Slides>
  <Notes>68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  <vt:variant>
        <vt:lpstr>Custom Shows</vt:lpstr>
      </vt:variant>
      <vt:variant>
        <vt:i4>4</vt:i4>
      </vt:variant>
    </vt:vector>
  </HeadingPairs>
  <TitlesOfParts>
    <vt:vector size="95" baseType="lpstr">
      <vt:lpstr>Adobe Devanagari</vt:lpstr>
      <vt:lpstr>Amazon Ember</vt:lpstr>
      <vt:lpstr>Arial</vt:lpstr>
      <vt:lpstr>Arial Black</vt:lpstr>
      <vt:lpstr>Calibri</vt:lpstr>
      <vt:lpstr>Graphik</vt:lpstr>
      <vt:lpstr>Graphik Black</vt:lpstr>
      <vt:lpstr>Graphik Bold</vt:lpstr>
      <vt:lpstr>Wingdings</vt:lpstr>
      <vt:lpstr>#20210215_Template</vt:lpstr>
      <vt:lpstr>PowerPoint Presentation</vt:lpstr>
      <vt:lpstr>SUMMARY</vt:lpstr>
      <vt:lpstr>PowerPoint Presentation</vt:lpstr>
      <vt:lpstr>EVOLUÇÃO DA AUTOMAÇÃO</vt:lpstr>
      <vt:lpstr>FERRAMENTAS nas fases DEVOPS </vt:lpstr>
      <vt:lpstr>Definição de Infra como Código</vt:lpstr>
      <vt:lpstr>Definição de Infra como Código</vt:lpstr>
      <vt:lpstr>Definição de Infraestrutura como Código</vt:lpstr>
      <vt:lpstr>Definição de InfrAestrutura como Código</vt:lpstr>
      <vt:lpstr>PowerPoint Presentation</vt:lpstr>
      <vt:lpstr>TERRAFORM PROVIDERS</vt:lpstr>
      <vt:lpstr>TERRAFORM PROVIDERS (AWS)</vt:lpstr>
      <vt:lpstr>TERRAFORM PROVIDERS</vt:lpstr>
      <vt:lpstr>PowerPoint Presentation</vt:lpstr>
      <vt:lpstr>TERRAFORM RESOURCES</vt:lpstr>
      <vt:lpstr>TERRAFORM RESOURCE</vt:lpstr>
      <vt:lpstr>PowerPoint Presentation</vt:lpstr>
      <vt:lpstr>DATA SOURCES</vt:lpstr>
      <vt:lpstr>DATA SOURCES (AWS)</vt:lpstr>
      <vt:lpstr>PowerPoint Presentation</vt:lpstr>
      <vt:lpstr>TERRAFORM VARIABLES</vt:lpstr>
      <vt:lpstr>TERRAFORM VARIABLES</vt:lpstr>
      <vt:lpstr>PowerPoint Presentation</vt:lpstr>
      <vt:lpstr>STATE FILE</vt:lpstr>
      <vt:lpstr>STATE FILE</vt:lpstr>
      <vt:lpstr>STATE FILE</vt:lpstr>
      <vt:lpstr>PowerPoint Presentation</vt:lpstr>
      <vt:lpstr>TERRAFORM WORKSPACES</vt:lpstr>
      <vt:lpstr>TERRAFORM WORKSPACES</vt:lpstr>
      <vt:lpstr>TERRAFORM WORKSPACES</vt:lpstr>
      <vt:lpstr>TERRAFORM WORKSPACES</vt:lpstr>
      <vt:lpstr>PowerPoint Presentation</vt:lpstr>
      <vt:lpstr>PLAN</vt:lpstr>
      <vt:lpstr>PLAN</vt:lpstr>
      <vt:lpstr>PowerPoint Presentation</vt:lpstr>
      <vt:lpstr>APPLY</vt:lpstr>
      <vt:lpstr>PowerPoint Presentation</vt:lpstr>
      <vt:lpstr>DESTROY</vt:lpstr>
      <vt:lpstr>PowerPoint Presentation</vt:lpstr>
      <vt:lpstr>GRAPH</vt:lpstr>
      <vt:lpstr>GRAPH</vt:lpstr>
      <vt:lpstr>PowerPoint Presentation</vt:lpstr>
      <vt:lpstr>OUTPUT</vt:lpstr>
      <vt:lpstr>PowerPoint Presentation</vt:lpstr>
      <vt:lpstr>REFRESH</vt:lpstr>
      <vt:lpstr>PowerPoint Presentation</vt:lpstr>
      <vt:lpstr>TERRAFORM FMT E VALIDATE</vt:lpstr>
      <vt:lpstr>PowerPoint Presentation</vt:lpstr>
      <vt:lpstr>TAINT</vt:lpstr>
      <vt:lpstr>PowerPoint Presentation</vt:lpstr>
      <vt:lpstr>TERRAFORM PROVISIONERS</vt:lpstr>
      <vt:lpstr>TERRAFORM PROVISIONERS</vt:lpstr>
      <vt:lpstr>TERRAFORM PROVISIONERS</vt:lpstr>
      <vt:lpstr>TERRAFORM PROVISIONERS</vt:lpstr>
      <vt:lpstr>PowerPoint Presentation</vt:lpstr>
      <vt:lpstr>FUNCTIONS</vt:lpstr>
      <vt:lpstr>FUNCTIONS</vt:lpstr>
      <vt:lpstr>PowerPoint Presentation</vt:lpstr>
      <vt:lpstr>TERRAFORM IMPORT</vt:lpstr>
      <vt:lpstr>PowerPoint Presentation</vt:lpstr>
      <vt:lpstr>MODULES</vt:lpstr>
      <vt:lpstr>MODULES</vt:lpstr>
      <vt:lpstr>MODULES (AWS)</vt:lpstr>
      <vt:lpstr>PowerPoint Presentation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DESAFIO TÉCNICO</vt:lpstr>
      <vt:lpstr>LINKS ÚTEIS (1/2)</vt:lpstr>
      <vt:lpstr>LINKS ÚTEIS (2/2)</vt:lpstr>
      <vt:lpstr>TERRAFORM ASSOCIATE EXAM</vt:lpstr>
      <vt:lpstr>PowerPoint Presentation</vt:lpstr>
      <vt:lpstr>Chapter 1</vt:lpstr>
      <vt:lpstr>Chapter 2</vt:lpstr>
      <vt:lpstr>Chapter 3</vt:lpstr>
      <vt:lpstr>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Fischetti, Samantha V.</dc:creator>
  <cp:lastModifiedBy>Lucas Omena</cp:lastModifiedBy>
  <cp:revision>60</cp:revision>
  <dcterms:created xsi:type="dcterms:W3CDTF">2020-11-04T12:51:02Z</dcterms:created>
  <dcterms:modified xsi:type="dcterms:W3CDTF">2022-05-20T20:20:04Z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0x01010093145E9493BE28409E02FC5BB1C0C052</vt:lpwstr>
  </property>
</Properties>
</file>