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6" r:id="rId2"/>
    <p:sldId id="294" r:id="rId3"/>
    <p:sldId id="328" r:id="rId4"/>
    <p:sldId id="317" r:id="rId5"/>
    <p:sldId id="331" r:id="rId6"/>
    <p:sldId id="320" r:id="rId7"/>
    <p:sldId id="334" r:id="rId8"/>
    <p:sldId id="321" r:id="rId9"/>
    <p:sldId id="332" r:id="rId10"/>
    <p:sldId id="333" r:id="rId11"/>
    <p:sldId id="33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0929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92C27-ACFC-46E3-87BC-5FD7D93162D9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14DC3F-3731-485E-BC0C-634569D9B37C}">
      <dgm:prSet/>
      <dgm:spPr/>
      <dgm:t>
        <a:bodyPr/>
        <a:lstStyle/>
        <a:p>
          <a:pPr algn="just" rtl="0"/>
          <a:r>
            <a:rPr lang="en-US" dirty="0" smtClean="0"/>
            <a:t>In dynamic programming we usually reduce time by increasing the amount of space</a:t>
          </a:r>
          <a:endParaRPr lang="en-US" dirty="0"/>
        </a:p>
      </dgm:t>
    </dgm:pt>
    <dgm:pt modelId="{8C977A09-C011-44EA-8DF6-E354894C5B16}" type="parTrans" cxnId="{C187959D-9861-44BD-91C2-A4B13A572BB0}">
      <dgm:prSet/>
      <dgm:spPr/>
      <dgm:t>
        <a:bodyPr/>
        <a:lstStyle/>
        <a:p>
          <a:endParaRPr lang="en-US"/>
        </a:p>
      </dgm:t>
    </dgm:pt>
    <dgm:pt modelId="{30BF5FE1-A155-4B22-A69C-0AD229958C21}" type="sibTrans" cxnId="{C187959D-9861-44BD-91C2-A4B13A572BB0}">
      <dgm:prSet/>
      <dgm:spPr/>
      <dgm:t>
        <a:bodyPr/>
        <a:lstStyle/>
        <a:p>
          <a:endParaRPr lang="en-US"/>
        </a:p>
      </dgm:t>
    </dgm:pt>
    <dgm:pt modelId="{C76D56DD-CEC9-4085-B967-9942ABFC3524}" type="pres">
      <dgm:prSet presAssocID="{C3192C27-ACFC-46E3-87BC-5FD7D93162D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AFA6E4-4C5D-451E-B941-867D0E84AD6A}" type="pres">
      <dgm:prSet presAssocID="{3D14DC3F-3731-485E-BC0C-634569D9B37C}" presName="chaos" presStyleCnt="0"/>
      <dgm:spPr/>
    </dgm:pt>
    <dgm:pt modelId="{91D5951A-C6D1-4369-9195-8D73998BE374}" type="pres">
      <dgm:prSet presAssocID="{3D14DC3F-3731-485E-BC0C-634569D9B37C}" presName="parTx1" presStyleLbl="revTx" presStyleIdx="0" presStyleCnt="1"/>
      <dgm:spPr/>
      <dgm:t>
        <a:bodyPr/>
        <a:lstStyle/>
        <a:p>
          <a:endParaRPr lang="en-US"/>
        </a:p>
      </dgm:t>
    </dgm:pt>
    <dgm:pt modelId="{4B1A0A22-9914-4C34-9AB3-B8FCDBF35192}" type="pres">
      <dgm:prSet presAssocID="{3D14DC3F-3731-485E-BC0C-634569D9B37C}" presName="c1" presStyleLbl="node1" presStyleIdx="0" presStyleCnt="18"/>
      <dgm:spPr/>
    </dgm:pt>
    <dgm:pt modelId="{EA547EB2-FF1A-440D-8988-BEAEDAC933A0}" type="pres">
      <dgm:prSet presAssocID="{3D14DC3F-3731-485E-BC0C-634569D9B37C}" presName="c2" presStyleLbl="node1" presStyleIdx="1" presStyleCnt="18"/>
      <dgm:spPr/>
    </dgm:pt>
    <dgm:pt modelId="{550B4C6E-3EDE-44C0-8AE4-7EFBC8516944}" type="pres">
      <dgm:prSet presAssocID="{3D14DC3F-3731-485E-BC0C-634569D9B37C}" presName="c3" presStyleLbl="node1" presStyleIdx="2" presStyleCnt="18"/>
      <dgm:spPr/>
    </dgm:pt>
    <dgm:pt modelId="{7C5191DD-76ED-4264-8954-24BA3B9ADB52}" type="pres">
      <dgm:prSet presAssocID="{3D14DC3F-3731-485E-BC0C-634569D9B37C}" presName="c4" presStyleLbl="node1" presStyleIdx="3" presStyleCnt="18"/>
      <dgm:spPr/>
    </dgm:pt>
    <dgm:pt modelId="{D6449D8B-99B2-4364-8E8D-C646A65F363C}" type="pres">
      <dgm:prSet presAssocID="{3D14DC3F-3731-485E-BC0C-634569D9B37C}" presName="c5" presStyleLbl="node1" presStyleIdx="4" presStyleCnt="18"/>
      <dgm:spPr/>
    </dgm:pt>
    <dgm:pt modelId="{0EE90142-C41B-4000-A78E-6B5BE358F5FD}" type="pres">
      <dgm:prSet presAssocID="{3D14DC3F-3731-485E-BC0C-634569D9B37C}" presName="c6" presStyleLbl="node1" presStyleIdx="5" presStyleCnt="18"/>
      <dgm:spPr/>
    </dgm:pt>
    <dgm:pt modelId="{56F7E243-495F-428C-BA5B-9335F70A4AF4}" type="pres">
      <dgm:prSet presAssocID="{3D14DC3F-3731-485E-BC0C-634569D9B37C}" presName="c7" presStyleLbl="node1" presStyleIdx="6" presStyleCnt="18"/>
      <dgm:spPr/>
    </dgm:pt>
    <dgm:pt modelId="{F53ABD75-33D2-4D84-9449-F973C86CD4E0}" type="pres">
      <dgm:prSet presAssocID="{3D14DC3F-3731-485E-BC0C-634569D9B37C}" presName="c8" presStyleLbl="node1" presStyleIdx="7" presStyleCnt="18"/>
      <dgm:spPr/>
    </dgm:pt>
    <dgm:pt modelId="{2800C3CA-F75A-416B-BACC-3C61B8A3D21F}" type="pres">
      <dgm:prSet presAssocID="{3D14DC3F-3731-485E-BC0C-634569D9B37C}" presName="c9" presStyleLbl="node1" presStyleIdx="8" presStyleCnt="18" custLinFactX="14213" custLinFactNeighborX="100000" custLinFactNeighborY="-58096"/>
      <dgm:spPr/>
    </dgm:pt>
    <dgm:pt modelId="{7E83709B-6DC6-459A-AFB5-AD1DE34CF573}" type="pres">
      <dgm:prSet presAssocID="{3D14DC3F-3731-485E-BC0C-634569D9B37C}" presName="c10" presStyleLbl="node1" presStyleIdx="9" presStyleCnt="18"/>
      <dgm:spPr/>
    </dgm:pt>
    <dgm:pt modelId="{DBB443C2-A688-4F46-8454-F8B2634E18AE}" type="pres">
      <dgm:prSet presAssocID="{3D14DC3F-3731-485E-BC0C-634569D9B37C}" presName="c11" presStyleLbl="node1" presStyleIdx="10" presStyleCnt="18" custLinFactNeighborX="-47407" custLinFactNeighborY="-51534"/>
      <dgm:spPr/>
    </dgm:pt>
    <dgm:pt modelId="{6B026758-D25F-4777-A013-5C598148EF93}" type="pres">
      <dgm:prSet presAssocID="{3D14DC3F-3731-485E-BC0C-634569D9B37C}" presName="c12" presStyleLbl="node1" presStyleIdx="11" presStyleCnt="18"/>
      <dgm:spPr/>
    </dgm:pt>
    <dgm:pt modelId="{F40B976D-4217-4E50-89D5-6E265D6172E7}" type="pres">
      <dgm:prSet presAssocID="{3D14DC3F-3731-485E-BC0C-634569D9B37C}" presName="c13" presStyleLbl="node1" presStyleIdx="12" presStyleCnt="18"/>
      <dgm:spPr/>
    </dgm:pt>
    <dgm:pt modelId="{49241033-77B3-4E68-9E74-4063A51113A5}" type="pres">
      <dgm:prSet presAssocID="{3D14DC3F-3731-485E-BC0C-634569D9B37C}" presName="c14" presStyleLbl="node1" presStyleIdx="13" presStyleCnt="18"/>
      <dgm:spPr/>
    </dgm:pt>
    <dgm:pt modelId="{D63393B1-9D18-450A-8876-792939F73D6C}" type="pres">
      <dgm:prSet presAssocID="{3D14DC3F-3731-485E-BC0C-634569D9B37C}" presName="c15" presStyleLbl="node1" presStyleIdx="14" presStyleCnt="18"/>
      <dgm:spPr/>
    </dgm:pt>
    <dgm:pt modelId="{0A6D5ADC-3E4C-4E30-BDF2-98561590438B}" type="pres">
      <dgm:prSet presAssocID="{3D14DC3F-3731-485E-BC0C-634569D9B37C}" presName="c16" presStyleLbl="node1" presStyleIdx="15" presStyleCnt="18"/>
      <dgm:spPr/>
    </dgm:pt>
    <dgm:pt modelId="{0804E61A-0094-4E7F-AC6D-F2A0A682F7EE}" type="pres">
      <dgm:prSet presAssocID="{3D14DC3F-3731-485E-BC0C-634569D9B37C}" presName="c17" presStyleLbl="node1" presStyleIdx="16" presStyleCnt="18"/>
      <dgm:spPr/>
    </dgm:pt>
    <dgm:pt modelId="{2293829B-84BF-4946-B867-9B1A7CD0B052}" type="pres">
      <dgm:prSet presAssocID="{3D14DC3F-3731-485E-BC0C-634569D9B37C}" presName="c18" presStyleLbl="node1" presStyleIdx="17" presStyleCnt="18"/>
      <dgm:spPr/>
    </dgm:pt>
  </dgm:ptLst>
  <dgm:cxnLst>
    <dgm:cxn modelId="{32C846DA-D6D7-4B1A-B617-281FCF1D2CE6}" type="presOf" srcId="{3D14DC3F-3731-485E-BC0C-634569D9B37C}" destId="{91D5951A-C6D1-4369-9195-8D73998BE374}" srcOrd="0" destOrd="0" presId="urn:microsoft.com/office/officeart/2009/3/layout/RandomtoResultProcess"/>
    <dgm:cxn modelId="{C187959D-9861-44BD-91C2-A4B13A572BB0}" srcId="{C3192C27-ACFC-46E3-87BC-5FD7D93162D9}" destId="{3D14DC3F-3731-485E-BC0C-634569D9B37C}" srcOrd="0" destOrd="0" parTransId="{8C977A09-C011-44EA-8DF6-E354894C5B16}" sibTransId="{30BF5FE1-A155-4B22-A69C-0AD229958C21}"/>
    <dgm:cxn modelId="{AA58E573-3E27-4504-B5AB-739B918E7C42}" type="presOf" srcId="{C3192C27-ACFC-46E3-87BC-5FD7D93162D9}" destId="{C76D56DD-CEC9-4085-B967-9942ABFC3524}" srcOrd="0" destOrd="0" presId="urn:microsoft.com/office/officeart/2009/3/layout/RandomtoResultProcess"/>
    <dgm:cxn modelId="{F9C208CE-6AD5-4DFD-A161-B6BBBCF65788}" type="presParOf" srcId="{C76D56DD-CEC9-4085-B967-9942ABFC3524}" destId="{CBAFA6E4-4C5D-451E-B941-867D0E84AD6A}" srcOrd="0" destOrd="0" presId="urn:microsoft.com/office/officeart/2009/3/layout/RandomtoResultProcess"/>
    <dgm:cxn modelId="{10A4913A-D6DC-4100-9E71-E76FF8FAAC75}" type="presParOf" srcId="{CBAFA6E4-4C5D-451E-B941-867D0E84AD6A}" destId="{91D5951A-C6D1-4369-9195-8D73998BE374}" srcOrd="0" destOrd="0" presId="urn:microsoft.com/office/officeart/2009/3/layout/RandomtoResultProcess"/>
    <dgm:cxn modelId="{58F61893-6EA1-496F-A853-73B9C3A4B35A}" type="presParOf" srcId="{CBAFA6E4-4C5D-451E-B941-867D0E84AD6A}" destId="{4B1A0A22-9914-4C34-9AB3-B8FCDBF35192}" srcOrd="1" destOrd="0" presId="urn:microsoft.com/office/officeart/2009/3/layout/RandomtoResultProcess"/>
    <dgm:cxn modelId="{B7028882-DCB9-4331-A066-3463759A0C23}" type="presParOf" srcId="{CBAFA6E4-4C5D-451E-B941-867D0E84AD6A}" destId="{EA547EB2-FF1A-440D-8988-BEAEDAC933A0}" srcOrd="2" destOrd="0" presId="urn:microsoft.com/office/officeart/2009/3/layout/RandomtoResultProcess"/>
    <dgm:cxn modelId="{77941FCD-50C5-4CD5-91B0-2C96FC08A663}" type="presParOf" srcId="{CBAFA6E4-4C5D-451E-B941-867D0E84AD6A}" destId="{550B4C6E-3EDE-44C0-8AE4-7EFBC8516944}" srcOrd="3" destOrd="0" presId="urn:microsoft.com/office/officeart/2009/3/layout/RandomtoResultProcess"/>
    <dgm:cxn modelId="{335CB5A4-F95C-4D90-B4C1-074A19FFA12E}" type="presParOf" srcId="{CBAFA6E4-4C5D-451E-B941-867D0E84AD6A}" destId="{7C5191DD-76ED-4264-8954-24BA3B9ADB52}" srcOrd="4" destOrd="0" presId="urn:microsoft.com/office/officeart/2009/3/layout/RandomtoResultProcess"/>
    <dgm:cxn modelId="{8B39E720-A602-402F-85B3-1767E29447A7}" type="presParOf" srcId="{CBAFA6E4-4C5D-451E-B941-867D0E84AD6A}" destId="{D6449D8B-99B2-4364-8E8D-C646A65F363C}" srcOrd="5" destOrd="0" presId="urn:microsoft.com/office/officeart/2009/3/layout/RandomtoResultProcess"/>
    <dgm:cxn modelId="{C9687BB4-55E6-4A66-8318-ECB11998027A}" type="presParOf" srcId="{CBAFA6E4-4C5D-451E-B941-867D0E84AD6A}" destId="{0EE90142-C41B-4000-A78E-6B5BE358F5FD}" srcOrd="6" destOrd="0" presId="urn:microsoft.com/office/officeart/2009/3/layout/RandomtoResultProcess"/>
    <dgm:cxn modelId="{11CEC797-8D62-4932-92CB-C344BFAA5280}" type="presParOf" srcId="{CBAFA6E4-4C5D-451E-B941-867D0E84AD6A}" destId="{56F7E243-495F-428C-BA5B-9335F70A4AF4}" srcOrd="7" destOrd="0" presId="urn:microsoft.com/office/officeart/2009/3/layout/RandomtoResultProcess"/>
    <dgm:cxn modelId="{9F3CB16F-3290-4399-A37B-18F1631B9AC4}" type="presParOf" srcId="{CBAFA6E4-4C5D-451E-B941-867D0E84AD6A}" destId="{F53ABD75-33D2-4D84-9449-F973C86CD4E0}" srcOrd="8" destOrd="0" presId="urn:microsoft.com/office/officeart/2009/3/layout/RandomtoResultProcess"/>
    <dgm:cxn modelId="{33E3F789-A98A-470F-9594-568C3BBBAEE8}" type="presParOf" srcId="{CBAFA6E4-4C5D-451E-B941-867D0E84AD6A}" destId="{2800C3CA-F75A-416B-BACC-3C61B8A3D21F}" srcOrd="9" destOrd="0" presId="urn:microsoft.com/office/officeart/2009/3/layout/RandomtoResultProcess"/>
    <dgm:cxn modelId="{1B0FFE63-C71E-4FD6-AF73-65570166CE0F}" type="presParOf" srcId="{CBAFA6E4-4C5D-451E-B941-867D0E84AD6A}" destId="{7E83709B-6DC6-459A-AFB5-AD1DE34CF573}" srcOrd="10" destOrd="0" presId="urn:microsoft.com/office/officeart/2009/3/layout/RandomtoResultProcess"/>
    <dgm:cxn modelId="{CB6E054C-14D2-4453-B859-631A69F4316A}" type="presParOf" srcId="{CBAFA6E4-4C5D-451E-B941-867D0E84AD6A}" destId="{DBB443C2-A688-4F46-8454-F8B2634E18AE}" srcOrd="11" destOrd="0" presId="urn:microsoft.com/office/officeart/2009/3/layout/RandomtoResultProcess"/>
    <dgm:cxn modelId="{7DE165AC-3E89-4EE1-A712-CA35DAEA12EC}" type="presParOf" srcId="{CBAFA6E4-4C5D-451E-B941-867D0E84AD6A}" destId="{6B026758-D25F-4777-A013-5C598148EF93}" srcOrd="12" destOrd="0" presId="urn:microsoft.com/office/officeart/2009/3/layout/RandomtoResultProcess"/>
    <dgm:cxn modelId="{FC23CC8F-3152-4E3D-AF58-67AAB206BB07}" type="presParOf" srcId="{CBAFA6E4-4C5D-451E-B941-867D0E84AD6A}" destId="{F40B976D-4217-4E50-89D5-6E265D6172E7}" srcOrd="13" destOrd="0" presId="urn:microsoft.com/office/officeart/2009/3/layout/RandomtoResultProcess"/>
    <dgm:cxn modelId="{9CF7644E-B599-4C53-B8B2-872EA56AFEAB}" type="presParOf" srcId="{CBAFA6E4-4C5D-451E-B941-867D0E84AD6A}" destId="{49241033-77B3-4E68-9E74-4063A51113A5}" srcOrd="14" destOrd="0" presId="urn:microsoft.com/office/officeart/2009/3/layout/RandomtoResultProcess"/>
    <dgm:cxn modelId="{42C2CD2C-D3CD-4C51-A941-D7822EFA1A22}" type="presParOf" srcId="{CBAFA6E4-4C5D-451E-B941-867D0E84AD6A}" destId="{D63393B1-9D18-450A-8876-792939F73D6C}" srcOrd="15" destOrd="0" presId="urn:microsoft.com/office/officeart/2009/3/layout/RandomtoResultProcess"/>
    <dgm:cxn modelId="{3796398B-20B2-4380-BFD2-821B34178DEC}" type="presParOf" srcId="{CBAFA6E4-4C5D-451E-B941-867D0E84AD6A}" destId="{0A6D5ADC-3E4C-4E30-BDF2-98561590438B}" srcOrd="16" destOrd="0" presId="urn:microsoft.com/office/officeart/2009/3/layout/RandomtoResultProcess"/>
    <dgm:cxn modelId="{F322FC20-53C4-48A9-9AFE-622A95EDD9EB}" type="presParOf" srcId="{CBAFA6E4-4C5D-451E-B941-867D0E84AD6A}" destId="{0804E61A-0094-4E7F-AC6D-F2A0A682F7EE}" srcOrd="17" destOrd="0" presId="urn:microsoft.com/office/officeart/2009/3/layout/RandomtoResultProcess"/>
    <dgm:cxn modelId="{8C9092A3-75F3-475E-B4AE-4F46042A2F36}" type="presParOf" srcId="{CBAFA6E4-4C5D-451E-B941-867D0E84AD6A}" destId="{2293829B-84BF-4946-B867-9B1A7CD0B052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5951A-C6D1-4369-9195-8D73998BE374}">
      <dsp:nvSpPr>
        <dsp:cNvPr id="0" name=""/>
        <dsp:cNvSpPr/>
      </dsp:nvSpPr>
      <dsp:spPr>
        <a:xfrm>
          <a:off x="524089" y="1219721"/>
          <a:ext cx="3331329" cy="109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dynamic programming we usually reduce time by increasing the amount of space</a:t>
          </a:r>
          <a:endParaRPr lang="en-US" sz="1900" kern="1200" dirty="0"/>
        </a:p>
      </dsp:txBody>
      <dsp:txXfrm>
        <a:off x="524089" y="1219721"/>
        <a:ext cx="3331329" cy="1097824"/>
      </dsp:txXfrm>
    </dsp:sp>
    <dsp:sp modelId="{4B1A0A22-9914-4C34-9AB3-B8FCDBF35192}">
      <dsp:nvSpPr>
        <dsp:cNvPr id="0" name=""/>
        <dsp:cNvSpPr/>
      </dsp:nvSpPr>
      <dsp:spPr>
        <a:xfrm>
          <a:off x="520304" y="885831"/>
          <a:ext cx="264992" cy="2649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547EB2-FF1A-440D-8988-BEAEDAC933A0}">
      <dsp:nvSpPr>
        <dsp:cNvPr id="0" name=""/>
        <dsp:cNvSpPr/>
      </dsp:nvSpPr>
      <dsp:spPr>
        <a:xfrm>
          <a:off x="705798" y="514842"/>
          <a:ext cx="264992" cy="264992"/>
        </a:xfrm>
        <a:prstGeom prst="ellipse">
          <a:avLst/>
        </a:prstGeom>
        <a:solidFill>
          <a:schemeClr val="accent5">
            <a:hueOff val="-14296"/>
            <a:satOff val="0"/>
            <a:lumOff val="-51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0B4C6E-3EDE-44C0-8AE4-7EFBC8516944}">
      <dsp:nvSpPr>
        <dsp:cNvPr id="0" name=""/>
        <dsp:cNvSpPr/>
      </dsp:nvSpPr>
      <dsp:spPr>
        <a:xfrm>
          <a:off x="1150985" y="589040"/>
          <a:ext cx="416416" cy="416416"/>
        </a:xfrm>
        <a:prstGeom prst="ellipse">
          <a:avLst/>
        </a:prstGeom>
        <a:solidFill>
          <a:schemeClr val="accent5">
            <a:hueOff val="-28592"/>
            <a:satOff val="0"/>
            <a:lumOff val="-10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5191DD-76ED-4264-8954-24BA3B9ADB52}">
      <dsp:nvSpPr>
        <dsp:cNvPr id="0" name=""/>
        <dsp:cNvSpPr/>
      </dsp:nvSpPr>
      <dsp:spPr>
        <a:xfrm>
          <a:off x="1521974" y="180952"/>
          <a:ext cx="264992" cy="264992"/>
        </a:xfrm>
        <a:prstGeom prst="ellipse">
          <a:avLst/>
        </a:prstGeom>
        <a:solidFill>
          <a:schemeClr val="accent5">
            <a:hueOff val="-42888"/>
            <a:satOff val="0"/>
            <a:lumOff val="-15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449D8B-99B2-4364-8E8D-C646A65F363C}">
      <dsp:nvSpPr>
        <dsp:cNvPr id="0" name=""/>
        <dsp:cNvSpPr/>
      </dsp:nvSpPr>
      <dsp:spPr>
        <a:xfrm>
          <a:off x="2004259" y="32556"/>
          <a:ext cx="264992" cy="264992"/>
        </a:xfrm>
        <a:prstGeom prst="ellipse">
          <a:avLst/>
        </a:prstGeom>
        <a:solidFill>
          <a:schemeClr val="accent5">
            <a:hueOff val="-57184"/>
            <a:satOff val="0"/>
            <a:lumOff val="-20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E90142-C41B-4000-A78E-6B5BE358F5FD}">
      <dsp:nvSpPr>
        <dsp:cNvPr id="0" name=""/>
        <dsp:cNvSpPr/>
      </dsp:nvSpPr>
      <dsp:spPr>
        <a:xfrm>
          <a:off x="2597842" y="292249"/>
          <a:ext cx="264992" cy="264992"/>
        </a:xfrm>
        <a:prstGeom prst="ellipse">
          <a:avLst/>
        </a:prstGeom>
        <a:solidFill>
          <a:schemeClr val="accent5">
            <a:hueOff val="-71481"/>
            <a:satOff val="0"/>
            <a:lumOff val="-25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F7E243-495F-428C-BA5B-9335F70A4AF4}">
      <dsp:nvSpPr>
        <dsp:cNvPr id="0" name=""/>
        <dsp:cNvSpPr/>
      </dsp:nvSpPr>
      <dsp:spPr>
        <a:xfrm>
          <a:off x="2968830" y="477743"/>
          <a:ext cx="416416" cy="416416"/>
        </a:xfrm>
        <a:prstGeom prst="ellipse">
          <a:avLst/>
        </a:prstGeom>
        <a:solidFill>
          <a:schemeClr val="accent5">
            <a:hueOff val="-85777"/>
            <a:satOff val="0"/>
            <a:lumOff val="-31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3ABD75-33D2-4D84-9449-F973C86CD4E0}">
      <dsp:nvSpPr>
        <dsp:cNvPr id="0" name=""/>
        <dsp:cNvSpPr/>
      </dsp:nvSpPr>
      <dsp:spPr>
        <a:xfrm>
          <a:off x="3488215" y="885831"/>
          <a:ext cx="264992" cy="264992"/>
        </a:xfrm>
        <a:prstGeom prst="ellipse">
          <a:avLst/>
        </a:prstGeom>
        <a:solidFill>
          <a:schemeClr val="accent5">
            <a:hueOff val="-100073"/>
            <a:satOff val="0"/>
            <a:lumOff val="-363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00C3CA-F75A-416B-BACC-3C61B8A3D21F}">
      <dsp:nvSpPr>
        <dsp:cNvPr id="0" name=""/>
        <dsp:cNvSpPr/>
      </dsp:nvSpPr>
      <dsp:spPr>
        <a:xfrm>
          <a:off x="4013464" y="1139969"/>
          <a:ext cx="264992" cy="264992"/>
        </a:xfrm>
        <a:prstGeom prst="ellipse">
          <a:avLst/>
        </a:prstGeom>
        <a:solidFill>
          <a:schemeClr val="accent5">
            <a:hueOff val="-114369"/>
            <a:satOff val="0"/>
            <a:lumOff val="-41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3709B-6DC6-459A-AFB5-AD1DE34CF573}">
      <dsp:nvSpPr>
        <dsp:cNvPr id="0" name=""/>
        <dsp:cNvSpPr/>
      </dsp:nvSpPr>
      <dsp:spPr>
        <a:xfrm>
          <a:off x="1781666" y="514842"/>
          <a:ext cx="681408" cy="681408"/>
        </a:xfrm>
        <a:prstGeom prst="ellipse">
          <a:avLst/>
        </a:prstGeom>
        <a:solidFill>
          <a:schemeClr val="accent5">
            <a:hueOff val="-128665"/>
            <a:satOff val="0"/>
            <a:lumOff val="-46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B443C2-A688-4F46-8454-F8B2634E18AE}">
      <dsp:nvSpPr>
        <dsp:cNvPr id="0" name=""/>
        <dsp:cNvSpPr/>
      </dsp:nvSpPr>
      <dsp:spPr>
        <a:xfrm>
          <a:off x="209184" y="1788039"/>
          <a:ext cx="264992" cy="264992"/>
        </a:xfrm>
        <a:prstGeom prst="ellipse">
          <a:avLst/>
        </a:prstGeom>
        <a:solidFill>
          <a:schemeClr val="accent5">
            <a:hueOff val="-142961"/>
            <a:satOff val="0"/>
            <a:lumOff val="-51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026758-D25F-4777-A013-5C598148EF93}">
      <dsp:nvSpPr>
        <dsp:cNvPr id="0" name=""/>
        <dsp:cNvSpPr/>
      </dsp:nvSpPr>
      <dsp:spPr>
        <a:xfrm>
          <a:off x="557403" y="2258490"/>
          <a:ext cx="416416" cy="416416"/>
        </a:xfrm>
        <a:prstGeom prst="ellipse">
          <a:avLst/>
        </a:prstGeom>
        <a:solidFill>
          <a:schemeClr val="accent5">
            <a:hueOff val="-157257"/>
            <a:satOff val="0"/>
            <a:lumOff val="-571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0B976D-4217-4E50-89D5-6E265D6172E7}">
      <dsp:nvSpPr>
        <dsp:cNvPr id="0" name=""/>
        <dsp:cNvSpPr/>
      </dsp:nvSpPr>
      <dsp:spPr>
        <a:xfrm>
          <a:off x="1113886" y="2555281"/>
          <a:ext cx="605696" cy="605696"/>
        </a:xfrm>
        <a:prstGeom prst="ellipse">
          <a:avLst/>
        </a:prstGeom>
        <a:solidFill>
          <a:schemeClr val="accent5">
            <a:hueOff val="-171553"/>
            <a:satOff val="0"/>
            <a:lumOff val="-622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241033-77B3-4E68-9E74-4063A51113A5}">
      <dsp:nvSpPr>
        <dsp:cNvPr id="0" name=""/>
        <dsp:cNvSpPr/>
      </dsp:nvSpPr>
      <dsp:spPr>
        <a:xfrm>
          <a:off x="1892963" y="3037567"/>
          <a:ext cx="264992" cy="264992"/>
        </a:xfrm>
        <a:prstGeom prst="ellipse">
          <a:avLst/>
        </a:prstGeom>
        <a:solidFill>
          <a:schemeClr val="accent5">
            <a:hueOff val="-185850"/>
            <a:satOff val="0"/>
            <a:lumOff val="-67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393B1-9D18-450A-8876-792939F73D6C}">
      <dsp:nvSpPr>
        <dsp:cNvPr id="0" name=""/>
        <dsp:cNvSpPr/>
      </dsp:nvSpPr>
      <dsp:spPr>
        <a:xfrm>
          <a:off x="2041358" y="2555281"/>
          <a:ext cx="416416" cy="416416"/>
        </a:xfrm>
        <a:prstGeom prst="ellipse">
          <a:avLst/>
        </a:prstGeom>
        <a:solidFill>
          <a:schemeClr val="accent5">
            <a:hueOff val="-200146"/>
            <a:satOff val="0"/>
            <a:lumOff val="-726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6D5ADC-3E4C-4E30-BDF2-98561590438B}">
      <dsp:nvSpPr>
        <dsp:cNvPr id="0" name=""/>
        <dsp:cNvSpPr/>
      </dsp:nvSpPr>
      <dsp:spPr>
        <a:xfrm>
          <a:off x="2412347" y="3074665"/>
          <a:ext cx="264992" cy="264992"/>
        </a:xfrm>
        <a:prstGeom prst="ellipse">
          <a:avLst/>
        </a:prstGeom>
        <a:solidFill>
          <a:schemeClr val="accent5">
            <a:hueOff val="-214442"/>
            <a:satOff val="0"/>
            <a:lumOff val="-77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04E61A-0094-4E7F-AC6D-F2A0A682F7EE}">
      <dsp:nvSpPr>
        <dsp:cNvPr id="0" name=""/>
        <dsp:cNvSpPr/>
      </dsp:nvSpPr>
      <dsp:spPr>
        <a:xfrm>
          <a:off x="2746237" y="2481083"/>
          <a:ext cx="605696" cy="605696"/>
        </a:xfrm>
        <a:prstGeom prst="ellipse">
          <a:avLst/>
        </a:prstGeom>
        <a:solidFill>
          <a:schemeClr val="accent5">
            <a:hueOff val="-228738"/>
            <a:satOff val="0"/>
            <a:lumOff val="-83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93829B-84BF-4946-B867-9B1A7CD0B052}">
      <dsp:nvSpPr>
        <dsp:cNvPr id="0" name=""/>
        <dsp:cNvSpPr/>
      </dsp:nvSpPr>
      <dsp:spPr>
        <a:xfrm>
          <a:off x="3562413" y="2332688"/>
          <a:ext cx="416416" cy="416416"/>
        </a:xfrm>
        <a:prstGeom prst="ellipse">
          <a:avLst/>
        </a:prstGeom>
        <a:solidFill>
          <a:schemeClr val="accent5">
            <a:hueOff val="-243034"/>
            <a:satOff val="0"/>
            <a:lumOff val="-8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6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9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6788929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65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Complexity Analysis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432" y="1222834"/>
            <a:ext cx="10513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should be noted that the above function computes the same sub-problems again and again. See the following recursion tree, K(1, 1) is being evaluated twice.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3412" y="3025268"/>
            <a:ext cx="10873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time complexity of this naive recursive solution is exponential (2^n). </a:t>
            </a:r>
            <a:r>
              <a:rPr lang="en-US" sz="1800" dirty="0"/>
              <a:t> 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5258400" cy="766200"/>
          </a:xfrm>
        </p:spPr>
        <p:txBody>
          <a:bodyPr/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589" y="2149311"/>
            <a:ext cx="7821899" cy="1821369"/>
            <a:chOff x="239589" y="1292059"/>
            <a:chExt cx="7821899" cy="1821369"/>
          </a:xfrm>
        </p:grpSpPr>
        <p:sp>
          <p:nvSpPr>
            <p:cNvPr id="8" name="TextBox 7"/>
            <p:cNvSpPr txBox="1"/>
            <p:nvPr/>
          </p:nvSpPr>
          <p:spPr>
            <a:xfrm>
              <a:off x="2511344" y="1292059"/>
              <a:ext cx="5550144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cs typeface="Times New Roman" panose="02020603050405020304" pitchFamily="18" charset="0"/>
                </a:rPr>
                <a:t>    </a:t>
              </a:r>
              <a:r>
                <a:rPr lang="en-US" dirty="0" smtClean="0">
                  <a:cs typeface="Times New Roman" panose="02020603050405020304" pitchFamily="18" charset="0"/>
                </a:rPr>
                <a:t>General Concept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2321170" y="1466437"/>
              <a:ext cx="383930" cy="37917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4058863" y="2659775"/>
            <a:ext cx="555014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    </a:t>
            </a:r>
            <a:r>
              <a:rPr lang="en-US" dirty="0" smtClean="0">
                <a:cs typeface="Times New Roman" panose="02020603050405020304" pitchFamily="18" charset="0"/>
              </a:rPr>
              <a:t>Dynamic vs Divide and conquer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0-1 Knapsack Problem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45170" y="2822352"/>
            <a:ext cx="383930" cy="37917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45170" y="3387669"/>
            <a:ext cx="383930" cy="37917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5258400" cy="76620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1804754"/>
            <a:ext cx="121405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200052"/>
            <a:ext cx="12140534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FF00"/>
                </a:solidFill>
              </a:rPr>
              <a:t>Dynamic Programming is an algorithm design technique for optimization problems: often minimizing or maximizing.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44" y="3303236"/>
            <a:ext cx="4176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Like divide and conquer, </a:t>
            </a:r>
            <a:r>
              <a:rPr lang="en-US" sz="2000" dirty="0" smtClean="0"/>
              <a:t>Dynamic Programming </a:t>
            </a:r>
            <a:r>
              <a:rPr lang="en-US" sz="2000" dirty="0"/>
              <a:t>solves problems by combining solutions to sub-problems.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0136" y="3344639"/>
            <a:ext cx="4820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Unlike divide and conquer, sub-problems are not independent.</a:t>
            </a:r>
          </a:p>
        </p:txBody>
      </p:sp>
    </p:spTree>
    <p:extLst>
      <p:ext uri="{BB962C8B-B14F-4D97-AF65-F5344CB8AC3E}">
        <p14:creationId xmlns:p14="http://schemas.microsoft.com/office/powerpoint/2010/main" val="1959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Dynamic Programming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344" y="1222794"/>
            <a:ext cx="11737304" cy="838054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dirty="0"/>
              <a:t>The term Dynamic Programming comes from Control Theory, not computer science. Programming refers to the use of tables (arrays) to construct a solution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93297474"/>
              </p:ext>
            </p:extLst>
          </p:nvPr>
        </p:nvGraphicFramePr>
        <p:xfrm>
          <a:off x="270192" y="2217024"/>
          <a:ext cx="4313639" cy="337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7200292" y="2636912"/>
            <a:ext cx="444032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 table is then used for finding the optimal solution to larger problems. </a:t>
            </a:r>
            <a:endParaRPr lang="en-US" dirty="0" smtClean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Time is saved since each sub-problem is solved only once.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5781890"/>
            <a:ext cx="1219199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Dynamic Programming is mainly used when solutions of same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sub-problems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needed again and again. </a:t>
            </a:r>
          </a:p>
        </p:txBody>
      </p:sp>
    </p:spTree>
    <p:extLst>
      <p:ext uri="{BB962C8B-B14F-4D97-AF65-F5344CB8AC3E}">
        <p14:creationId xmlns:p14="http://schemas.microsoft.com/office/powerpoint/2010/main" val="28998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7" grpId="0">
        <p:bldAsOne/>
      </p:bldGraphic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Divide and Conquer </a:t>
            </a:r>
            <a:r>
              <a:rPr lang="en-US" sz="2200" b="1" kern="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Vs</a:t>
            </a:r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Dynamic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448" y="1020636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Divide and Conquer approach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642750" y="1018407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Dynamic Programming approach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4223792" y="235490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ib(n)</a:t>
            </a:r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if ( n &lt;= 1 ) </a:t>
            </a:r>
          </a:p>
          <a:p>
            <a:r>
              <a:rPr lang="en-US" dirty="0"/>
              <a:t>      return n; </a:t>
            </a:r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/>
              <a:t>return fib(n-1) + fib(n-2); 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72816"/>
            <a:ext cx="3456384" cy="3103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00" y="1628800"/>
            <a:ext cx="3487108" cy="37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Divide and Conquer </a:t>
            </a:r>
            <a:r>
              <a:rPr lang="en-US" sz="2200" b="1" kern="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Vs</a:t>
            </a:r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Dynamic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2"/>
              <p:cNvSpPr txBox="1">
                <a:spLocks noChangeArrowheads="1"/>
              </p:cNvSpPr>
              <p:nvPr/>
            </p:nvSpPr>
            <p:spPr bwMode="auto">
              <a:xfrm>
                <a:off x="-24680" y="4520441"/>
                <a:ext cx="580650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indent="0" eaLnBrk="1" hangingPunct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Finding factorial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680" y="4520441"/>
                <a:ext cx="5806505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05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27448" y="1020636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Divide and Conquer approach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8312" y="5064692"/>
                <a:ext cx="4680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2" y="5064692"/>
                <a:ext cx="468052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642750" y="1018407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Dynamic Programming approach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30362" y="4874384"/>
                <a:ext cx="46805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62" y="4874384"/>
                <a:ext cx="468052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27448" y="2152146"/>
            <a:ext cx="4712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</a:p>
          <a:p>
            <a:r>
              <a:rPr lang="en-US" dirty="0"/>
              <a:t>   if ( n &lt;= 1 ) </a:t>
            </a:r>
          </a:p>
          <a:p>
            <a:r>
              <a:rPr lang="en-US" dirty="0"/>
              <a:t>      return n; </a:t>
            </a:r>
          </a:p>
          <a:p>
            <a:r>
              <a:rPr lang="en-US" dirty="0"/>
              <a:t>  </a:t>
            </a:r>
            <a:r>
              <a:rPr lang="en-US" dirty="0" smtClean="0"/>
              <a:t>    return </a:t>
            </a:r>
            <a:r>
              <a:rPr lang="en-US" dirty="0"/>
              <a:t>fib(n-1) + fib(n-2); 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52"/>
          <p:cNvSpPr txBox="1">
            <a:spLocks noChangeArrowheads="1"/>
          </p:cNvSpPr>
          <p:nvPr/>
        </p:nvSpPr>
        <p:spPr bwMode="auto">
          <a:xfrm>
            <a:off x="33046" y="1484784"/>
            <a:ext cx="58065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56039" y="2065070"/>
            <a:ext cx="50170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2...n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[i-2]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[i-1]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88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25000"/>
                  </a:schemeClr>
                </a:solidFill>
              </a:rPr>
              <a:t>Difference between Greedy and Dynamic Algorithm</a:t>
            </a:r>
            <a:endParaRPr lang="en-IN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16" y="2636912"/>
            <a:ext cx="450796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Greedy Method: </a:t>
            </a:r>
          </a:p>
          <a:p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dirty="0" smtClean="0"/>
              <a:t>Some times give wrong answer</a:t>
            </a:r>
          </a:p>
          <a:p>
            <a:pPr marL="457200" indent="-457200">
              <a:buAutoNum type="arabicPeriod"/>
            </a:pPr>
            <a:r>
              <a:rPr lang="en-US" dirty="0" smtClean="0"/>
              <a:t>Takes less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One decision at a time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40016" y="2636912"/>
            <a:ext cx="40719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Dynamic Method: </a:t>
            </a:r>
          </a:p>
          <a:p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dirty="0" smtClean="0"/>
              <a:t>Always give correct answer</a:t>
            </a:r>
          </a:p>
          <a:p>
            <a:pPr marL="457200" indent="-457200">
              <a:buAutoNum type="arabicPeriod"/>
            </a:pPr>
            <a:r>
              <a:rPr lang="en-US" dirty="0" smtClean="0"/>
              <a:t>Takes more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Sequence of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Elaborate Dynamic Programing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5880" y="510887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0-1 Knapsack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1847528" y="1983150"/>
            <a:ext cx="60486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Algorithm: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K(n, W)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if(n==0 or W==0)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          { Return 0; }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else if (</a:t>
            </a:r>
            <a:r>
              <a:rPr lang="en-US" dirty="0" err="1" smtClean="0">
                <a:cs typeface="Times New Roman" panose="02020603050405020304" pitchFamily="18" charset="0"/>
              </a:rPr>
              <a:t>w</a:t>
            </a:r>
            <a:r>
              <a:rPr lang="en-US" sz="1600" dirty="0" err="1" smtClean="0"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&gt; W)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          { K(n-1,W) }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else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{ a = K(n-1, W- </a:t>
            </a:r>
            <a:r>
              <a:rPr lang="en-US" dirty="0" err="1">
                <a:cs typeface="Times New Roman" panose="02020603050405020304" pitchFamily="18" charset="0"/>
              </a:rPr>
              <a:t>w</a:t>
            </a:r>
            <a:r>
              <a:rPr lang="en-US" sz="1600" dirty="0" err="1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) + </a:t>
            </a:r>
            <a:r>
              <a:rPr lang="en-US" dirty="0" err="1" smtClean="0"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   b = K(n-1</a:t>
            </a:r>
            <a:r>
              <a:rPr lang="en-US" dirty="0">
                <a:cs typeface="Times New Roman" panose="02020603050405020304" pitchFamily="18" charset="0"/>
              </a:rPr>
              <a:t>, W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           Return Max(a, b);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 }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274" y="1179481"/>
            <a:ext cx="11445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Greedy Algorithm will not give optimal solution for 0-1 knapsack problem, So we use dynamic programming which will cover all possible combination.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333" y="3040263"/>
            <a:ext cx="44149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b="1" dirty="0" smtClean="0"/>
              <a:t>W</a:t>
            </a:r>
            <a:r>
              <a:rPr lang="en-US" dirty="0" smtClean="0"/>
              <a:t> is capacity of knapsack</a:t>
            </a:r>
          </a:p>
          <a:p>
            <a:r>
              <a:rPr lang="en-US" dirty="0"/>
              <a:t>	</a:t>
            </a:r>
            <a:r>
              <a:rPr lang="en-US" b="1" dirty="0" smtClean="0"/>
              <a:t>n</a:t>
            </a:r>
            <a:r>
              <a:rPr lang="en-US" dirty="0" smtClean="0"/>
              <a:t> is no of objects</a:t>
            </a:r>
          </a:p>
          <a:p>
            <a:r>
              <a:rPr lang="en-US" dirty="0"/>
              <a:t>	</a:t>
            </a:r>
            <a:r>
              <a:rPr lang="en-US" b="1" dirty="0" err="1" smtClean="0">
                <a:cs typeface="Times New Roman" panose="02020603050405020304" pitchFamily="18" charset="0"/>
              </a:rPr>
              <a:t>w</a:t>
            </a:r>
            <a:r>
              <a:rPr lang="en-US" sz="1600" b="1" dirty="0" err="1" smtClean="0"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is weight of each object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cs typeface="Times New Roman" panose="02020603050405020304" pitchFamily="18" charset="0"/>
              </a:rPr>
              <a:t>P</a:t>
            </a:r>
            <a:r>
              <a:rPr lang="en-US" sz="1600" b="1" dirty="0" err="1" smtClean="0"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is profit of each object</a:t>
            </a:r>
          </a:p>
          <a:p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93700" y="75866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0-1 Knapsack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97247" y="601352"/>
                <a:ext cx="67593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Given weights and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items, put these items in a knapsack of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to get the maximum total value in the knapsack.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47" y="601352"/>
                <a:ext cx="6759393" cy="1200329"/>
              </a:xfrm>
              <a:prstGeom prst="rect">
                <a:avLst/>
              </a:prstGeom>
              <a:blipFill>
                <a:blip r:embed="rId2"/>
                <a:stretch>
                  <a:fillRect l="-1353" t="-4061" r="-1443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180" y="1222794"/>
            <a:ext cx="50797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Given that    n </a:t>
            </a:r>
            <a:r>
              <a:rPr lang="en-US" dirty="0"/>
              <a:t>= 3</a:t>
            </a:r>
            <a:r>
              <a:rPr lang="en-US" dirty="0" smtClean="0"/>
              <a:t>      </a:t>
            </a:r>
            <a:r>
              <a:rPr lang="en-US" dirty="0"/>
              <a:t>W = 2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Now, We are following Recursive tree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76879"/>
              </p:ext>
            </p:extLst>
          </p:nvPr>
        </p:nvGraphicFramePr>
        <p:xfrm>
          <a:off x="5231904" y="1865502"/>
          <a:ext cx="6720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2">
                  <a:extLst>
                    <a:ext uri="{9D8B030D-6E8A-4147-A177-3AD203B41FA5}">
                      <a16:colId xmlns:a16="http://schemas.microsoft.com/office/drawing/2014/main" val="1996047562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907385182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3869709362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92832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Objects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Profits(</a:t>
                      </a:r>
                      <a:r>
                        <a:rPr lang="en-US" sz="2000" dirty="0" err="1" smtClean="0"/>
                        <a:t>P</a:t>
                      </a:r>
                      <a:r>
                        <a:rPr lang="en-US" sz="1400" dirty="0" err="1" smtClean="0"/>
                        <a:t>n</a:t>
                      </a:r>
                      <a:r>
                        <a:rPr lang="en-US" sz="2000" dirty="0" smtClean="0"/>
                        <a:t>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Weights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w</a:t>
                      </a:r>
                      <a:r>
                        <a:rPr lang="en-US" sz="1200" baseline="0" dirty="0" err="1" smtClean="0"/>
                        <a:t>n</a:t>
                      </a:r>
                      <a:r>
                        <a:rPr lang="en-US" sz="2000" baseline="0" dirty="0" smtClean="0"/>
                        <a:t>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8154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7" y="2353755"/>
            <a:ext cx="5050732" cy="38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543</Words>
  <Application>Microsoft Office PowerPoint</Application>
  <PresentationFormat>Widescreen</PresentationFormat>
  <Paragraphs>120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Arial</vt:lpstr>
      <vt:lpstr>Arvo</vt:lpstr>
      <vt:lpstr>Calibri</vt:lpstr>
      <vt:lpstr>Cambria Math</vt:lpstr>
      <vt:lpstr>Consolas</vt:lpstr>
      <vt:lpstr>Roboto Condensed</vt:lpstr>
      <vt:lpstr>Roboto Condensed Light</vt:lpstr>
      <vt:lpstr>Tahoma</vt:lpstr>
      <vt:lpstr>Times New Roman</vt:lpstr>
      <vt:lpstr>Salerio template</vt:lpstr>
      <vt:lpstr>PowerPoint Presentation</vt:lpstr>
      <vt:lpstr>Contents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350</cp:revision>
  <dcterms:created xsi:type="dcterms:W3CDTF">2004-02-10T09:04:39Z</dcterms:created>
  <dcterms:modified xsi:type="dcterms:W3CDTF">2023-09-04T05:18:05Z</dcterms:modified>
</cp:coreProperties>
</file>