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6" r:id="rId2"/>
    <p:sldId id="307" r:id="rId3"/>
    <p:sldId id="303" r:id="rId4"/>
    <p:sldId id="295" r:id="rId5"/>
    <p:sldId id="258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8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0929"/>
  </p:normalViewPr>
  <p:slideViewPr>
    <p:cSldViewPr>
      <p:cViewPr varScale="1">
        <p:scale>
          <a:sx n="73" d="100"/>
          <a:sy n="73" d="100"/>
        </p:scale>
        <p:origin x="7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17523-269A-4B5A-8F3A-D3C32FF7993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F61964-409B-4772-AA49-7E682E0A24AB}">
      <dgm:prSet/>
      <dgm:spPr/>
      <dgm:t>
        <a:bodyPr/>
        <a:lstStyle/>
        <a:p>
          <a:pPr rtl="0"/>
          <a:r>
            <a:rPr lang="en-US" b="1" i="0" smtClean="0"/>
            <a:t>The problem is stated as follows.</a:t>
          </a:r>
          <a:endParaRPr lang="en-US"/>
        </a:p>
      </dgm:t>
    </dgm:pt>
    <dgm:pt modelId="{EBD38C11-A1C7-42DB-8825-D6EA102B93D8}" type="parTrans" cxnId="{804EA544-2298-4FA9-B5B4-7848A96DE555}">
      <dgm:prSet/>
      <dgm:spPr/>
      <dgm:t>
        <a:bodyPr/>
        <a:lstStyle/>
        <a:p>
          <a:endParaRPr lang="en-US"/>
        </a:p>
      </dgm:t>
    </dgm:pt>
    <dgm:pt modelId="{C97DAA17-DC3A-44B4-A9B1-BD19EDD98696}" type="sibTrans" cxnId="{804EA544-2298-4FA9-B5B4-7848A96DE555}">
      <dgm:prSet/>
      <dgm:spPr/>
      <dgm:t>
        <a:bodyPr/>
        <a:lstStyle/>
        <a:p>
          <a:endParaRPr lang="en-US"/>
        </a:p>
      </dgm:t>
    </dgm:pt>
    <dgm:pt modelId="{ED83D107-0C76-48CE-8CE5-19CCA71FED62}" type="pres">
      <dgm:prSet presAssocID="{B2A17523-269A-4B5A-8F3A-D3C32FF79931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C90353-C027-4519-8623-16B1347EB46A}" type="pres">
      <dgm:prSet presAssocID="{ADF61964-409B-4772-AA49-7E682E0A24AB}" presName="chaos" presStyleCnt="0"/>
      <dgm:spPr/>
    </dgm:pt>
    <dgm:pt modelId="{CED849B0-87E5-4810-9FCE-1495E3D1C3B1}" type="pres">
      <dgm:prSet presAssocID="{ADF61964-409B-4772-AA49-7E682E0A24AB}" presName="parTx1" presStyleLbl="revTx" presStyleIdx="0" presStyleCnt="1"/>
      <dgm:spPr/>
      <dgm:t>
        <a:bodyPr/>
        <a:lstStyle/>
        <a:p>
          <a:endParaRPr lang="en-US"/>
        </a:p>
      </dgm:t>
    </dgm:pt>
    <dgm:pt modelId="{D8B285F7-2DB6-40A6-9524-325FAF51C6DF}" type="pres">
      <dgm:prSet presAssocID="{ADF61964-409B-4772-AA49-7E682E0A24AB}" presName="c1" presStyleLbl="node1" presStyleIdx="0" presStyleCnt="18"/>
      <dgm:spPr/>
    </dgm:pt>
    <dgm:pt modelId="{A4E38A4E-47A8-431D-936A-345A71EE8606}" type="pres">
      <dgm:prSet presAssocID="{ADF61964-409B-4772-AA49-7E682E0A24AB}" presName="c2" presStyleLbl="node1" presStyleIdx="1" presStyleCnt="18"/>
      <dgm:spPr/>
    </dgm:pt>
    <dgm:pt modelId="{BC97D8AF-5586-49B4-964B-5BB1AAA51FD6}" type="pres">
      <dgm:prSet presAssocID="{ADF61964-409B-4772-AA49-7E682E0A24AB}" presName="c3" presStyleLbl="node1" presStyleIdx="2" presStyleCnt="18"/>
      <dgm:spPr/>
    </dgm:pt>
    <dgm:pt modelId="{0F942FD7-E21D-4B9E-9E87-8B8E4AC94252}" type="pres">
      <dgm:prSet presAssocID="{ADF61964-409B-4772-AA49-7E682E0A24AB}" presName="c4" presStyleLbl="node1" presStyleIdx="3" presStyleCnt="18"/>
      <dgm:spPr/>
    </dgm:pt>
    <dgm:pt modelId="{7E5C0BEB-B391-42F5-BA21-124ECC722531}" type="pres">
      <dgm:prSet presAssocID="{ADF61964-409B-4772-AA49-7E682E0A24AB}" presName="c5" presStyleLbl="node1" presStyleIdx="4" presStyleCnt="18"/>
      <dgm:spPr/>
    </dgm:pt>
    <dgm:pt modelId="{315769ED-0507-4868-A48B-7D1A08DC7F26}" type="pres">
      <dgm:prSet presAssocID="{ADF61964-409B-4772-AA49-7E682E0A24AB}" presName="c6" presStyleLbl="node1" presStyleIdx="5" presStyleCnt="18"/>
      <dgm:spPr/>
    </dgm:pt>
    <dgm:pt modelId="{0D1631E4-F6B7-4A62-A2E0-997D497ACABD}" type="pres">
      <dgm:prSet presAssocID="{ADF61964-409B-4772-AA49-7E682E0A24AB}" presName="c7" presStyleLbl="node1" presStyleIdx="6" presStyleCnt="18"/>
      <dgm:spPr/>
    </dgm:pt>
    <dgm:pt modelId="{893AC509-87B7-4C0C-88AD-6A61A74E2940}" type="pres">
      <dgm:prSet presAssocID="{ADF61964-409B-4772-AA49-7E682E0A24AB}" presName="c8" presStyleLbl="node1" presStyleIdx="7" presStyleCnt="18"/>
      <dgm:spPr/>
    </dgm:pt>
    <dgm:pt modelId="{DE97EE1E-5B44-40A3-BC4F-2EFA8154C5B7}" type="pres">
      <dgm:prSet presAssocID="{ADF61964-409B-4772-AA49-7E682E0A24AB}" presName="c9" presStyleLbl="node1" presStyleIdx="8" presStyleCnt="18"/>
      <dgm:spPr/>
    </dgm:pt>
    <dgm:pt modelId="{752987BF-2667-4135-A669-7DBADA54C773}" type="pres">
      <dgm:prSet presAssocID="{ADF61964-409B-4772-AA49-7E682E0A24AB}" presName="c10" presStyleLbl="node1" presStyleIdx="9" presStyleCnt="18"/>
      <dgm:spPr/>
    </dgm:pt>
    <dgm:pt modelId="{F78F215F-885E-4A0E-92FA-2D0A38F11F03}" type="pres">
      <dgm:prSet presAssocID="{ADF61964-409B-4772-AA49-7E682E0A24AB}" presName="c11" presStyleLbl="node1" presStyleIdx="10" presStyleCnt="18"/>
      <dgm:spPr/>
    </dgm:pt>
    <dgm:pt modelId="{24CBD685-AE43-4A2A-ABA3-107649D64044}" type="pres">
      <dgm:prSet presAssocID="{ADF61964-409B-4772-AA49-7E682E0A24AB}" presName="c12" presStyleLbl="node1" presStyleIdx="11" presStyleCnt="18"/>
      <dgm:spPr/>
    </dgm:pt>
    <dgm:pt modelId="{C4C03D0B-48E8-4EA4-B6D1-00DEF010138D}" type="pres">
      <dgm:prSet presAssocID="{ADF61964-409B-4772-AA49-7E682E0A24AB}" presName="c13" presStyleLbl="node1" presStyleIdx="12" presStyleCnt="18"/>
      <dgm:spPr/>
    </dgm:pt>
    <dgm:pt modelId="{A0DF25CA-EEDE-4054-92DF-F41DBE1FA086}" type="pres">
      <dgm:prSet presAssocID="{ADF61964-409B-4772-AA49-7E682E0A24AB}" presName="c14" presStyleLbl="node1" presStyleIdx="13" presStyleCnt="18"/>
      <dgm:spPr/>
    </dgm:pt>
    <dgm:pt modelId="{FAEF368D-A328-41CB-8570-43DB4B108ACC}" type="pres">
      <dgm:prSet presAssocID="{ADF61964-409B-4772-AA49-7E682E0A24AB}" presName="c15" presStyleLbl="node1" presStyleIdx="14" presStyleCnt="18"/>
      <dgm:spPr/>
    </dgm:pt>
    <dgm:pt modelId="{4E82BCA0-E3D8-4A3A-B347-52E299509133}" type="pres">
      <dgm:prSet presAssocID="{ADF61964-409B-4772-AA49-7E682E0A24AB}" presName="c16" presStyleLbl="node1" presStyleIdx="15" presStyleCnt="18"/>
      <dgm:spPr/>
    </dgm:pt>
    <dgm:pt modelId="{297C2E23-D173-46E9-B5A9-9D656FF5C5FB}" type="pres">
      <dgm:prSet presAssocID="{ADF61964-409B-4772-AA49-7E682E0A24AB}" presName="c17" presStyleLbl="node1" presStyleIdx="16" presStyleCnt="18"/>
      <dgm:spPr/>
    </dgm:pt>
    <dgm:pt modelId="{68A8DF71-349A-4AB6-B6B1-2CEDF1766337}" type="pres">
      <dgm:prSet presAssocID="{ADF61964-409B-4772-AA49-7E682E0A24AB}" presName="c18" presStyleLbl="node1" presStyleIdx="17" presStyleCnt="18"/>
      <dgm:spPr/>
    </dgm:pt>
  </dgm:ptLst>
  <dgm:cxnLst>
    <dgm:cxn modelId="{048F5344-4DD1-43FB-B06E-B1DD4CB4DF0B}" type="presOf" srcId="{B2A17523-269A-4B5A-8F3A-D3C32FF79931}" destId="{ED83D107-0C76-48CE-8CE5-19CCA71FED62}" srcOrd="0" destOrd="0" presId="urn:microsoft.com/office/officeart/2009/3/layout/RandomtoResultProcess"/>
    <dgm:cxn modelId="{804EA544-2298-4FA9-B5B4-7848A96DE555}" srcId="{B2A17523-269A-4B5A-8F3A-D3C32FF79931}" destId="{ADF61964-409B-4772-AA49-7E682E0A24AB}" srcOrd="0" destOrd="0" parTransId="{EBD38C11-A1C7-42DB-8825-D6EA102B93D8}" sibTransId="{C97DAA17-DC3A-44B4-A9B1-BD19EDD98696}"/>
    <dgm:cxn modelId="{AFA4ECE1-ECA4-49F6-B4B3-5991111B3FC8}" type="presOf" srcId="{ADF61964-409B-4772-AA49-7E682E0A24AB}" destId="{CED849B0-87E5-4810-9FCE-1495E3D1C3B1}" srcOrd="0" destOrd="0" presId="urn:microsoft.com/office/officeart/2009/3/layout/RandomtoResultProcess"/>
    <dgm:cxn modelId="{CE3A57FC-62FD-4047-9BEF-09E2A9CF1414}" type="presParOf" srcId="{ED83D107-0C76-48CE-8CE5-19CCA71FED62}" destId="{B3C90353-C027-4519-8623-16B1347EB46A}" srcOrd="0" destOrd="0" presId="urn:microsoft.com/office/officeart/2009/3/layout/RandomtoResultProcess"/>
    <dgm:cxn modelId="{D0789687-3D7D-4B82-B03F-7076294DFD99}" type="presParOf" srcId="{B3C90353-C027-4519-8623-16B1347EB46A}" destId="{CED849B0-87E5-4810-9FCE-1495E3D1C3B1}" srcOrd="0" destOrd="0" presId="urn:microsoft.com/office/officeart/2009/3/layout/RandomtoResultProcess"/>
    <dgm:cxn modelId="{4170C15C-9E51-4AFE-8C39-D4037DACC340}" type="presParOf" srcId="{B3C90353-C027-4519-8623-16B1347EB46A}" destId="{D8B285F7-2DB6-40A6-9524-325FAF51C6DF}" srcOrd="1" destOrd="0" presId="urn:microsoft.com/office/officeart/2009/3/layout/RandomtoResultProcess"/>
    <dgm:cxn modelId="{DD39104E-7A87-4AF1-9CF6-E612964BAF33}" type="presParOf" srcId="{B3C90353-C027-4519-8623-16B1347EB46A}" destId="{A4E38A4E-47A8-431D-936A-345A71EE8606}" srcOrd="2" destOrd="0" presId="urn:microsoft.com/office/officeart/2009/3/layout/RandomtoResultProcess"/>
    <dgm:cxn modelId="{E85DD7CC-873F-412B-BE2D-E8022998DD32}" type="presParOf" srcId="{B3C90353-C027-4519-8623-16B1347EB46A}" destId="{BC97D8AF-5586-49B4-964B-5BB1AAA51FD6}" srcOrd="3" destOrd="0" presId="urn:microsoft.com/office/officeart/2009/3/layout/RandomtoResultProcess"/>
    <dgm:cxn modelId="{A4492FE8-2E14-46C4-ADC3-D40D39C53D1C}" type="presParOf" srcId="{B3C90353-C027-4519-8623-16B1347EB46A}" destId="{0F942FD7-E21D-4B9E-9E87-8B8E4AC94252}" srcOrd="4" destOrd="0" presId="urn:microsoft.com/office/officeart/2009/3/layout/RandomtoResultProcess"/>
    <dgm:cxn modelId="{92A065F4-C285-4396-9FFA-3BBDC4C76E51}" type="presParOf" srcId="{B3C90353-C027-4519-8623-16B1347EB46A}" destId="{7E5C0BEB-B391-42F5-BA21-124ECC722531}" srcOrd="5" destOrd="0" presId="urn:microsoft.com/office/officeart/2009/3/layout/RandomtoResultProcess"/>
    <dgm:cxn modelId="{6297DE0F-002C-42E8-8975-638837C017C2}" type="presParOf" srcId="{B3C90353-C027-4519-8623-16B1347EB46A}" destId="{315769ED-0507-4868-A48B-7D1A08DC7F26}" srcOrd="6" destOrd="0" presId="urn:microsoft.com/office/officeart/2009/3/layout/RandomtoResultProcess"/>
    <dgm:cxn modelId="{279DE244-4257-49CF-8B28-5F39F89AFA42}" type="presParOf" srcId="{B3C90353-C027-4519-8623-16B1347EB46A}" destId="{0D1631E4-F6B7-4A62-A2E0-997D497ACABD}" srcOrd="7" destOrd="0" presId="urn:microsoft.com/office/officeart/2009/3/layout/RandomtoResultProcess"/>
    <dgm:cxn modelId="{ED2B4500-89BC-4447-9CA6-04200FDD29DA}" type="presParOf" srcId="{B3C90353-C027-4519-8623-16B1347EB46A}" destId="{893AC509-87B7-4C0C-88AD-6A61A74E2940}" srcOrd="8" destOrd="0" presId="urn:microsoft.com/office/officeart/2009/3/layout/RandomtoResultProcess"/>
    <dgm:cxn modelId="{9CC370C8-769E-4F50-A723-2D7774A27079}" type="presParOf" srcId="{B3C90353-C027-4519-8623-16B1347EB46A}" destId="{DE97EE1E-5B44-40A3-BC4F-2EFA8154C5B7}" srcOrd="9" destOrd="0" presId="urn:microsoft.com/office/officeart/2009/3/layout/RandomtoResultProcess"/>
    <dgm:cxn modelId="{DADCE7D3-19B3-4A81-AFFB-8B7834D1DE7B}" type="presParOf" srcId="{B3C90353-C027-4519-8623-16B1347EB46A}" destId="{752987BF-2667-4135-A669-7DBADA54C773}" srcOrd="10" destOrd="0" presId="urn:microsoft.com/office/officeart/2009/3/layout/RandomtoResultProcess"/>
    <dgm:cxn modelId="{8F291612-A5EC-4845-81EC-71E229E25E29}" type="presParOf" srcId="{B3C90353-C027-4519-8623-16B1347EB46A}" destId="{F78F215F-885E-4A0E-92FA-2D0A38F11F03}" srcOrd="11" destOrd="0" presId="urn:microsoft.com/office/officeart/2009/3/layout/RandomtoResultProcess"/>
    <dgm:cxn modelId="{859600DC-35FA-44F4-8A7E-764F2D6D215C}" type="presParOf" srcId="{B3C90353-C027-4519-8623-16B1347EB46A}" destId="{24CBD685-AE43-4A2A-ABA3-107649D64044}" srcOrd="12" destOrd="0" presId="urn:microsoft.com/office/officeart/2009/3/layout/RandomtoResultProcess"/>
    <dgm:cxn modelId="{00BC389E-3DCC-4BD8-9DCF-06D7DAF358F2}" type="presParOf" srcId="{B3C90353-C027-4519-8623-16B1347EB46A}" destId="{C4C03D0B-48E8-4EA4-B6D1-00DEF010138D}" srcOrd="13" destOrd="0" presId="urn:microsoft.com/office/officeart/2009/3/layout/RandomtoResultProcess"/>
    <dgm:cxn modelId="{74C9CEDB-A93B-4E6D-BDB0-3E616D4C974E}" type="presParOf" srcId="{B3C90353-C027-4519-8623-16B1347EB46A}" destId="{A0DF25CA-EEDE-4054-92DF-F41DBE1FA086}" srcOrd="14" destOrd="0" presId="urn:microsoft.com/office/officeart/2009/3/layout/RandomtoResultProcess"/>
    <dgm:cxn modelId="{767C9933-BA4C-4226-AA04-DD7E6B710DF3}" type="presParOf" srcId="{B3C90353-C027-4519-8623-16B1347EB46A}" destId="{FAEF368D-A328-41CB-8570-43DB4B108ACC}" srcOrd="15" destOrd="0" presId="urn:microsoft.com/office/officeart/2009/3/layout/RandomtoResultProcess"/>
    <dgm:cxn modelId="{3BD91C81-143D-420B-A062-D22EBA38EA66}" type="presParOf" srcId="{B3C90353-C027-4519-8623-16B1347EB46A}" destId="{4E82BCA0-E3D8-4A3A-B347-52E299509133}" srcOrd="16" destOrd="0" presId="urn:microsoft.com/office/officeart/2009/3/layout/RandomtoResultProcess"/>
    <dgm:cxn modelId="{4209AD5E-1D0C-4602-B476-50947DD25CF3}" type="presParOf" srcId="{B3C90353-C027-4519-8623-16B1347EB46A}" destId="{297C2E23-D173-46E9-B5A9-9D656FF5C5FB}" srcOrd="17" destOrd="0" presId="urn:microsoft.com/office/officeart/2009/3/layout/RandomtoResultProcess"/>
    <dgm:cxn modelId="{4C09478C-BA16-479D-B23D-A4C10BA49BC1}" type="presParOf" srcId="{B3C90353-C027-4519-8623-16B1347EB46A}" destId="{68A8DF71-349A-4AB6-B6B1-2CEDF1766337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849B0-87E5-4810-9FCE-1495E3D1C3B1}">
      <dsp:nvSpPr>
        <dsp:cNvPr id="0" name=""/>
        <dsp:cNvSpPr/>
      </dsp:nvSpPr>
      <dsp:spPr>
        <a:xfrm>
          <a:off x="140255" y="1329731"/>
          <a:ext cx="2074628" cy="68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smtClean="0"/>
            <a:t>The problem is stated as follows.</a:t>
          </a:r>
          <a:endParaRPr lang="en-US" sz="1900" kern="1200"/>
        </a:p>
      </dsp:txBody>
      <dsp:txXfrm>
        <a:off x="140255" y="1329731"/>
        <a:ext cx="2074628" cy="683684"/>
      </dsp:txXfrm>
    </dsp:sp>
    <dsp:sp modelId="{D8B285F7-2DB6-40A6-9524-325FAF51C6DF}">
      <dsp:nvSpPr>
        <dsp:cNvPr id="0" name=""/>
        <dsp:cNvSpPr/>
      </dsp:nvSpPr>
      <dsp:spPr>
        <a:xfrm>
          <a:off x="137897" y="1121797"/>
          <a:ext cx="165027" cy="165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38A4E-47A8-431D-936A-345A71EE8606}">
      <dsp:nvSpPr>
        <dsp:cNvPr id="0" name=""/>
        <dsp:cNvSpPr/>
      </dsp:nvSpPr>
      <dsp:spPr>
        <a:xfrm>
          <a:off x="253416" y="890759"/>
          <a:ext cx="165027" cy="1650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7D8AF-5586-49B4-964B-5BB1AAA51FD6}">
      <dsp:nvSpPr>
        <dsp:cNvPr id="0" name=""/>
        <dsp:cNvSpPr/>
      </dsp:nvSpPr>
      <dsp:spPr>
        <a:xfrm>
          <a:off x="530662" y="936967"/>
          <a:ext cx="259328" cy="25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42FD7-E21D-4B9E-9E87-8B8E4AC94252}">
      <dsp:nvSpPr>
        <dsp:cNvPr id="0" name=""/>
        <dsp:cNvSpPr/>
      </dsp:nvSpPr>
      <dsp:spPr>
        <a:xfrm>
          <a:off x="761700" y="682824"/>
          <a:ext cx="165027" cy="165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0BEB-B391-42F5-BA21-124ECC722531}">
      <dsp:nvSpPr>
        <dsp:cNvPr id="0" name=""/>
        <dsp:cNvSpPr/>
      </dsp:nvSpPr>
      <dsp:spPr>
        <a:xfrm>
          <a:off x="1062050" y="590409"/>
          <a:ext cx="165027" cy="1650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769ED-0507-4868-A48B-7D1A08DC7F26}">
      <dsp:nvSpPr>
        <dsp:cNvPr id="0" name=""/>
        <dsp:cNvSpPr/>
      </dsp:nvSpPr>
      <dsp:spPr>
        <a:xfrm>
          <a:off x="1431711" y="752136"/>
          <a:ext cx="165027" cy="165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31E4-F6B7-4A62-A2E0-997D497ACABD}">
      <dsp:nvSpPr>
        <dsp:cNvPr id="0" name=""/>
        <dsp:cNvSpPr/>
      </dsp:nvSpPr>
      <dsp:spPr>
        <a:xfrm>
          <a:off x="1662749" y="867655"/>
          <a:ext cx="259328" cy="25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AC509-87B7-4C0C-88AD-6A61A74E2940}">
      <dsp:nvSpPr>
        <dsp:cNvPr id="0" name=""/>
        <dsp:cNvSpPr/>
      </dsp:nvSpPr>
      <dsp:spPr>
        <a:xfrm>
          <a:off x="1986203" y="1121797"/>
          <a:ext cx="165027" cy="1650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EE1E-5B44-40A3-BC4F-2EFA8154C5B7}">
      <dsp:nvSpPr>
        <dsp:cNvPr id="0" name=""/>
        <dsp:cNvSpPr/>
      </dsp:nvSpPr>
      <dsp:spPr>
        <a:xfrm>
          <a:off x="2124826" y="1375939"/>
          <a:ext cx="165027" cy="165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87BF-2667-4135-A669-7DBADA54C773}">
      <dsp:nvSpPr>
        <dsp:cNvPr id="0" name=""/>
        <dsp:cNvSpPr/>
      </dsp:nvSpPr>
      <dsp:spPr>
        <a:xfrm>
          <a:off x="923427" y="890759"/>
          <a:ext cx="424355" cy="4243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F215F-885E-4A0E-92FA-2D0A38F11F03}">
      <dsp:nvSpPr>
        <dsp:cNvPr id="0" name=""/>
        <dsp:cNvSpPr/>
      </dsp:nvSpPr>
      <dsp:spPr>
        <a:xfrm>
          <a:off x="22378" y="1768704"/>
          <a:ext cx="165027" cy="165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BD685-AE43-4A2A-ABA3-107649D64044}">
      <dsp:nvSpPr>
        <dsp:cNvPr id="0" name=""/>
        <dsp:cNvSpPr/>
      </dsp:nvSpPr>
      <dsp:spPr>
        <a:xfrm>
          <a:off x="161001" y="1976638"/>
          <a:ext cx="259328" cy="25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03D0B-48E8-4EA4-B6D1-00DEF010138D}">
      <dsp:nvSpPr>
        <dsp:cNvPr id="0" name=""/>
        <dsp:cNvSpPr/>
      </dsp:nvSpPr>
      <dsp:spPr>
        <a:xfrm>
          <a:off x="507558" y="2161469"/>
          <a:ext cx="377205" cy="377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F25CA-EEDE-4054-92DF-F41DBE1FA086}">
      <dsp:nvSpPr>
        <dsp:cNvPr id="0" name=""/>
        <dsp:cNvSpPr/>
      </dsp:nvSpPr>
      <dsp:spPr>
        <a:xfrm>
          <a:off x="992738" y="2461819"/>
          <a:ext cx="165027" cy="165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368D-A328-41CB-8570-43DB4B108ACC}">
      <dsp:nvSpPr>
        <dsp:cNvPr id="0" name=""/>
        <dsp:cNvSpPr/>
      </dsp:nvSpPr>
      <dsp:spPr>
        <a:xfrm>
          <a:off x="1085154" y="2161469"/>
          <a:ext cx="259328" cy="25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2BCA0-E3D8-4A3A-B347-52E299509133}">
      <dsp:nvSpPr>
        <dsp:cNvPr id="0" name=""/>
        <dsp:cNvSpPr/>
      </dsp:nvSpPr>
      <dsp:spPr>
        <a:xfrm>
          <a:off x="1316192" y="2484923"/>
          <a:ext cx="165027" cy="165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2E23-D173-46E9-B5A9-9D656FF5C5FB}">
      <dsp:nvSpPr>
        <dsp:cNvPr id="0" name=""/>
        <dsp:cNvSpPr/>
      </dsp:nvSpPr>
      <dsp:spPr>
        <a:xfrm>
          <a:off x="1524126" y="2115261"/>
          <a:ext cx="377205" cy="377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8DF71-349A-4AB6-B6B1-2CEDF1766337}">
      <dsp:nvSpPr>
        <dsp:cNvPr id="0" name=""/>
        <dsp:cNvSpPr/>
      </dsp:nvSpPr>
      <dsp:spPr>
        <a:xfrm>
          <a:off x="2032410" y="2022846"/>
          <a:ext cx="259328" cy="25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3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ea9fd25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ea9fd25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4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4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Yogi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5195773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UNIT-II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Greedy Algorithm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51410" y="4005064"/>
            <a:ext cx="3985120" cy="220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151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10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Question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A1264D-B970-4462-8E33-AB3C782FEDB8}"/>
                  </a:ext>
                </a:extLst>
              </p:cNvPr>
              <p:cNvSpPr/>
              <p:nvPr/>
            </p:nvSpPr>
            <p:spPr>
              <a:xfrm>
                <a:off x="119336" y="1235787"/>
                <a:ext cx="1108923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 fontAlgn="auto">
                  <a:buFontTx/>
                  <a:buNone/>
                </a:pPr>
                <a:r>
                  <a:rPr lang="en-US" sz="20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n = </a:t>
                </a:r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 </a:t>
                </a:r>
                <a14:m>
                  <m:oMath xmlns:m="http://schemas.openxmlformats.org/officeDocument/2006/math"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20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15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5, 80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auto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	                   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(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2,   2,    2,  4,   3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 fontAlgn="auto">
                  <a:buFontTx/>
                  <a:buNone/>
                </a:pPr>
                <a:endParaRPr lang="en-US" sz="2000" kern="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fontAlgn="auto">
                  <a:buFontTx/>
                  <a:buNone/>
                </a:pPr>
                <a:r>
                  <a:rPr lang="en-US" sz="20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solution.</a:t>
                </a:r>
                <a:endParaRPr lang="en-US" sz="20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EA1264D-B970-4462-8E33-AB3C782FE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235787"/>
                <a:ext cx="11089232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605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07368" y="2826992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Optimal Solution:</a:t>
            </a:r>
            <a:endParaRPr lang="en-US" sz="20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711624" y="413978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2	        3         4		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475193"/>
                  </p:ext>
                </p:extLst>
              </p:nvPr>
            </p:nvGraphicFramePr>
            <p:xfrm>
              <a:off x="2423592" y="3645024"/>
              <a:ext cx="5418665" cy="350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7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475193"/>
                  </p:ext>
                </p:extLst>
              </p:nvPr>
            </p:nvGraphicFramePr>
            <p:xfrm>
              <a:off x="2423592" y="3645024"/>
              <a:ext cx="5418665" cy="350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/>
                    <a:gridCol w="1083733"/>
                    <a:gridCol w="1083733"/>
                    <a:gridCol w="1083733"/>
                    <a:gridCol w="1083733"/>
                  </a:tblGrid>
                  <a:tr h="35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1695" r="-402247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62" t="-1695" r="-302247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62" t="-1695" r="-202247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62" t="-1695" r="-102247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20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11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Question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1264D-B970-4462-8E33-AB3C782FEDB8}"/>
              </a:ext>
            </a:extLst>
          </p:cNvPr>
          <p:cNvSpPr/>
          <p:nvPr/>
        </p:nvSpPr>
        <p:spPr>
          <a:xfrm>
            <a:off x="119336" y="1235787"/>
            <a:ext cx="11089232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fontAlgn="auto">
              <a:buFontTx/>
              <a:buNone/>
            </a:pPr>
            <a:r>
              <a:rPr 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n = </a:t>
            </a: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</a:t>
            </a:r>
          </a:p>
          <a:p>
            <a:pPr algn="just" fontAlgn="auto">
              <a:buFontTx/>
              <a:buNone/>
            </a:pPr>
            <a:endParaRPr lang="en-US" sz="20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buFontTx/>
              <a:buNone/>
            </a:pPr>
            <a:endParaRPr lang="en-US" sz="2000" kern="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buFontTx/>
              <a:buNone/>
            </a:pPr>
            <a:endParaRPr lang="en-US" sz="20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buFontTx/>
              <a:buNone/>
            </a:pPr>
            <a:endParaRPr lang="en-US" sz="2000" kern="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buFontTx/>
              <a:buNone/>
            </a:pPr>
            <a:r>
              <a:rPr lang="en-US" sz="20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Profit.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7368" y="3829905"/>
                <a:ext cx="105131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 smtClean="0"/>
                  <a:t>Job sequence: </a:t>
                </a: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endParaRPr lang="en-US" sz="2000" b="1" u="sng" dirty="0" smtClean="0"/>
              </a:p>
              <a:p>
                <a:r>
                  <a:rPr lang="en-US" sz="2000" b="1" u="sng" dirty="0" smtClean="0"/>
                  <a:t>Profit </a:t>
                </a:r>
                <a:r>
                  <a:rPr lang="en-US" sz="2000" dirty="0" smtClean="0"/>
                  <a:t>                                      147</a:t>
                </a:r>
                <a:endParaRPr lang="en-US" sz="2000" b="1" u="sng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829905"/>
                <a:ext cx="10513168" cy="1015663"/>
              </a:xfrm>
              <a:prstGeom prst="rect">
                <a:avLst/>
              </a:prstGeom>
              <a:blipFill>
                <a:blip r:embed="rId2"/>
                <a:stretch>
                  <a:fillRect l="-638" t="-299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83268"/>
                  </p:ext>
                </p:extLst>
              </p:nvPr>
            </p:nvGraphicFramePr>
            <p:xfrm>
              <a:off x="1343472" y="1628800"/>
              <a:ext cx="8127999" cy="1053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14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83268"/>
                  </p:ext>
                </p:extLst>
              </p:nvPr>
            </p:nvGraphicFramePr>
            <p:xfrm>
              <a:off x="1343472" y="1628800"/>
              <a:ext cx="8127999" cy="1053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1639" r="-804054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76" t="-1639" r="-704054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329" t="-1639" r="-59932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351" t="-1639" r="-503378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51" t="-1639" r="-403378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1351" t="-1639" r="-303378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7315" t="-1639" r="-20134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2027" t="-1639" r="-102703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2027" t="-1639" r="-2703" b="-1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114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63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12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Algorithm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3" y="866727"/>
            <a:ext cx="6796067" cy="59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6235"/>
            <a:ext cx="7011200" cy="1021600"/>
          </a:xfrm>
        </p:spPr>
        <p:txBody>
          <a:bodyPr/>
          <a:lstStyle/>
          <a:p>
            <a:r>
              <a:rPr lang="en-US" dirty="0" smtClean="0"/>
              <a:t>Algorithm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472" y="1663637"/>
            <a:ext cx="5933355" cy="5194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91944" y="1866517"/>
                <a:ext cx="6850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auto">
                  <a:buFontTx/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Given 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that </a:t>
                </a:r>
              </a:p>
              <a:p>
                <a:pPr marL="243411" algn="just" fontAlgn="auto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(100,10,15,27)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243411" fontAlgn="auto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8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8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8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8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(2, 1, 2, 1</m:t>
                    </m:r>
                    <m:r>
                      <a:rPr lang="en-IN" sz="2800" dirty="0">
                        <a:solidFill>
                          <a:srgbClr val="00B050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866517"/>
                <a:ext cx="6850112" cy="1384995"/>
              </a:xfrm>
              <a:prstGeom prst="rect">
                <a:avLst/>
              </a:prstGeom>
              <a:blipFill>
                <a:blip r:embed="rId3"/>
                <a:stretch>
                  <a:fillRect t="-4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44258" y="3436177"/>
                <a:ext cx="76099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auto">
                  <a:buFontTx/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Sort 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jobs based on profit</a:t>
                </a:r>
              </a:p>
              <a:p>
                <a:pPr marL="243411" algn="just" fontAlgn="auto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(100,</m:t>
                    </m:r>
                    <m:r>
                      <a:rPr lang="en-IN" sz="2800" i="1" dirty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27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,15,</m:t>
                    </m:r>
                    <m:r>
                      <a:rPr lang="en-IN" sz="2800" i="1" dirty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243411" fontAlgn="auto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8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 baseline="-25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800" i="1" dirty="0">
                            <a:solidFill>
                              <a:srgbClr val="00B05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8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 baseline="-25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800" i="1" dirty="0">
                            <a:solidFill>
                              <a:srgbClr val="00B05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(2, 1, 2, 1</m:t>
                    </m:r>
                    <m:r>
                      <a:rPr lang="en-IN" sz="2800" dirty="0">
                        <a:solidFill>
                          <a:srgbClr val="00B050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58" y="3436177"/>
                <a:ext cx="7609944" cy="1384995"/>
              </a:xfrm>
              <a:prstGeom prst="rect">
                <a:avLst/>
              </a:prstGeom>
              <a:blipFill>
                <a:blip r:embed="rId4"/>
                <a:stretch>
                  <a:fillRect t="-4846" b="-1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113264" y="4928181"/>
            <a:ext cx="4897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just" fontAlgn="auto">
              <a:buFontTx/>
              <a:buNone/>
            </a:pPr>
            <a:endParaRPr lang="en-US" sz="3200" dirty="0">
              <a:solidFill>
                <a:srgbClr val="FF000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814819"/>
                  </p:ext>
                </p:extLst>
              </p:nvPr>
            </p:nvGraphicFramePr>
            <p:xfrm>
              <a:off x="6212827" y="5466790"/>
              <a:ext cx="377952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9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900" b="1" i="1" smtClean="0">
                                        <a:latin typeface="Cambria Math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IN" sz="19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9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9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9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IN" sz="1900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 smtClean="0"/>
                            <a:t>0</a:t>
                          </a:r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 smtClean="0"/>
                            <a:t>1</a:t>
                          </a:r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 sz="19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814819"/>
                  </p:ext>
                </p:extLst>
              </p:nvPr>
            </p:nvGraphicFramePr>
            <p:xfrm>
              <a:off x="6212827" y="5466790"/>
              <a:ext cx="377952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5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5"/>
                          <a:stretch>
                            <a:fillRect l="-806" t="-1471" r="-404032" b="-1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5"/>
                          <a:stretch>
                            <a:fillRect l="-100806" t="-1471" r="-304032" b="-1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5"/>
                          <a:stretch>
                            <a:fillRect l="-199200" t="-1471" r="-201600" b="-1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5"/>
                          <a:stretch>
                            <a:fillRect l="-301613" t="-1471" r="-103226" b="-1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5"/>
                          <a:stretch>
                            <a:fillRect l="-401613" t="-1471" r="-3226" b="-12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 smtClean="0"/>
                            <a:t>0</a:t>
                          </a:r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 smtClean="0"/>
                            <a:t>1</a:t>
                          </a:r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 sz="19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 sz="19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4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2" y="213067"/>
            <a:ext cx="483325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667" dirty="0">
                <a:solidFill>
                  <a:schemeClr val="lt1"/>
                </a:solidFill>
                <a:cs typeface="Times New Roman" panose="02020603050405020304" pitchFamily="18" charset="0"/>
              </a:rPr>
              <a:t>Complexity of the algorithm</a:t>
            </a:r>
            <a:endParaRPr sz="2667" dirty="0">
              <a:solidFill>
                <a:schemeClr val="lt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080" y="1180752"/>
            <a:ext cx="11450320" cy="1717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For the given algorithm there are two parameters  in terms of which its complexity can be measured. </a:t>
            </a:r>
          </a:p>
          <a:p>
            <a:pPr algn="just">
              <a:lnSpc>
                <a:spcPct val="90000"/>
              </a:lnSpc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  <a:p>
            <a:pPr marL="954593" lvl="6" indent="-457189">
              <a:lnSpc>
                <a:spcPct val="90000"/>
              </a:lnSpc>
              <a:buFont typeface="+mj-lt"/>
              <a:buAutoNum type="arabicPeriod"/>
            </a:pPr>
            <a:r>
              <a:rPr lang="en-IN" sz="2133" i="1" dirty="0">
                <a:latin typeface="Times New Roman" pitchFamily="18" charset="0"/>
                <a:cs typeface="Times New Roman" pitchFamily="18" charset="0"/>
              </a:rPr>
              <a:t>Total number of jobs (say n)</a:t>
            </a:r>
          </a:p>
          <a:p>
            <a:pPr marL="954593" lvl="6" indent="-457189">
              <a:lnSpc>
                <a:spcPct val="90000"/>
              </a:lnSpc>
              <a:buFont typeface="+mj-lt"/>
              <a:buAutoNum type="arabicPeriod"/>
            </a:pPr>
            <a:r>
              <a:rPr lang="en-IN" sz="2133" i="1" dirty="0">
                <a:latin typeface="Times New Roman" pitchFamily="18" charset="0"/>
                <a:cs typeface="Times New Roman" pitchFamily="18" charset="0"/>
              </a:rPr>
              <a:t>Number of jobs selected (say 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32" y="3065140"/>
            <a:ext cx="951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cs typeface="Times New Roman" pitchFamily="18" charset="0"/>
              </a:rPr>
              <a:t>There are two loops (1) For loop           (2) While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080" y="3747660"/>
            <a:ext cx="556590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u="sng" dirty="0"/>
              <a:t>For Loop</a:t>
            </a:r>
            <a:endParaRPr lang="en-IN" dirty="0"/>
          </a:p>
          <a:p>
            <a:endParaRPr lang="en-IN" b="1" u="sng" dirty="0"/>
          </a:p>
          <a:p>
            <a:r>
              <a:rPr lang="en-IN" dirty="0"/>
              <a:t>It will run maximum of n-1 times, So complexity is  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71830" y="3667903"/>
                <a:ext cx="6022632" cy="15696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b="1" u="sng" dirty="0"/>
                  <a:t>While Loop</a:t>
                </a:r>
                <a:endParaRPr lang="en-IN" dirty="0"/>
              </a:p>
              <a:p>
                <a:endParaRPr lang="en-IN" b="1" u="sng" dirty="0"/>
              </a:p>
              <a:p>
                <a:r>
                  <a:rPr lang="en-IN" dirty="0"/>
                  <a:t>In any iteration it will run for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times</a:t>
                </a:r>
                <a:endParaRPr lang="en-IN" dirty="0"/>
              </a:p>
              <a:p>
                <a:r>
                  <a:rPr lang="en-IN" dirty="0"/>
                  <a:t>Maximum possible value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30" y="3667903"/>
                <a:ext cx="602263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5400" y="5676800"/>
            <a:ext cx="986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complexity of the given algorithm will thus be O(ns) </a:t>
            </a:r>
          </a:p>
        </p:txBody>
      </p:sp>
    </p:spTree>
    <p:extLst>
      <p:ext uri="{BB962C8B-B14F-4D97-AF65-F5344CB8AC3E}">
        <p14:creationId xmlns:p14="http://schemas.microsoft.com/office/powerpoint/2010/main" val="27990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/>
        </p:nvSpPr>
        <p:spPr>
          <a:xfrm>
            <a:off x="0" y="611433"/>
            <a:ext cx="85768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333" b="1" dirty="0">
                <a:solidFill>
                  <a:srgbClr val="FFFFFF"/>
                </a:solidFill>
                <a:ea typeface="Roboto Condensed"/>
                <a:cs typeface="Times New Roman" panose="02020603050405020304" pitchFamily="18" charset="0"/>
                <a:sym typeface="Roboto Condensed"/>
              </a:rPr>
              <a:t>Contents</a:t>
            </a:r>
            <a:endParaRPr sz="3333" b="1" dirty="0">
              <a:cs typeface="Times New Roman" panose="02020603050405020304" pitchFamily="18" charset="0"/>
            </a:endParaRPr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1" y="2119967"/>
            <a:ext cx="1866900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/>
        </p:nvSpPr>
        <p:spPr>
          <a:xfrm>
            <a:off x="4369192" y="1997608"/>
            <a:ext cx="8044481" cy="357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3200" dirty="0">
                <a:solidFill>
                  <a:srgbClr val="FF0000"/>
                </a:solidFill>
              </a:rPr>
              <a:t>Job Sequencing Algorithm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/>
              <a:t>Knapsack Problem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Optimal storage on tapes [</a:t>
            </a:r>
            <a:r>
              <a:rPr lang="en-US" sz="2667" dirty="0"/>
              <a:t>Huffman coding</a:t>
            </a:r>
            <a:r>
              <a:rPr lang="en-US" sz="3200" dirty="0"/>
              <a:t>]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Minimum cost spanning trees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Single source shortest paths</a:t>
            </a:r>
            <a:endParaRPr lang="en-IN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4267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4267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4267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IN" sz="4267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4267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9" name="Oval 8"/>
          <p:cNvSpPr/>
          <p:nvPr/>
        </p:nvSpPr>
        <p:spPr>
          <a:xfrm>
            <a:off x="3776493" y="2204172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IN" sz="3200" dirty="0"/>
          </a:p>
        </p:txBody>
      </p:sp>
      <p:sp>
        <p:nvSpPr>
          <p:cNvPr id="10" name="Oval 9"/>
          <p:cNvSpPr/>
          <p:nvPr/>
        </p:nvSpPr>
        <p:spPr>
          <a:xfrm>
            <a:off x="3821220" y="2871711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821220" y="3532908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11" name="Oval 10"/>
          <p:cNvSpPr/>
          <p:nvPr/>
        </p:nvSpPr>
        <p:spPr>
          <a:xfrm>
            <a:off x="3816889" y="4322388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IN" sz="3200" dirty="0"/>
          </a:p>
        </p:txBody>
      </p:sp>
      <p:sp>
        <p:nvSpPr>
          <p:cNvPr id="12" name="Oval 11"/>
          <p:cNvSpPr/>
          <p:nvPr/>
        </p:nvSpPr>
        <p:spPr>
          <a:xfrm>
            <a:off x="3816889" y="5067512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748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23433"/>
            <a:ext cx="8832304" cy="1021600"/>
          </a:xfrm>
        </p:spPr>
        <p:txBody>
          <a:bodyPr/>
          <a:lstStyle/>
          <a:p>
            <a:r>
              <a:rPr lang="en-US" sz="35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Job Sequencing With Deadlines</a:t>
            </a:r>
            <a:endParaRPr lang="en-US" sz="35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02022608"/>
              </p:ext>
            </p:extLst>
          </p:nvPr>
        </p:nvGraphicFramePr>
        <p:xfrm>
          <a:off x="181483" y="2299789"/>
          <a:ext cx="231411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99656" y="1473019"/>
                <a:ext cx="9001000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250000"/>
                  </a:lnSpc>
                </a:pPr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jobs to be processed on a machine.</a:t>
                </a:r>
              </a:p>
              <a:p>
                <a:pPr lvl="1" algn="just">
                  <a:lnSpc>
                    <a:spcPct val="250000"/>
                  </a:lnSpc>
                </a:pPr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Each job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 has a deadline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baseline="-30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-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and profit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baseline="-30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 is earned </a:t>
                </a:r>
                <a:r>
                  <a:rPr lang="en-US" sz="2000" dirty="0" err="1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iff</a:t>
                </a:r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 the job is completed by its deadline.</a:t>
                </a:r>
              </a:p>
              <a:p>
                <a:pPr lvl="1" algn="just">
                  <a:lnSpc>
                    <a:spcPct val="250000"/>
                  </a:lnSpc>
                </a:pPr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The job is completed if it is processed on a machine for unit time.</a:t>
                </a:r>
              </a:p>
              <a:p>
                <a:pPr lvl="1" algn="just">
                  <a:lnSpc>
                    <a:spcPct val="250000"/>
                  </a:lnSpc>
                </a:pPr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Only one machine is available for processing jobs.</a:t>
                </a:r>
              </a:p>
              <a:p>
                <a:pPr lvl="1" algn="just">
                  <a:lnSpc>
                    <a:spcPct val="250000"/>
                  </a:lnSpc>
                </a:pPr>
                <a:r>
                  <a:rPr lang="en-US" sz="2000" dirty="0">
                    <a:latin typeface="Batang" panose="02030600000101010101" pitchFamily="18" charset="-127"/>
                    <a:ea typeface="Batang" panose="02030600000101010101" pitchFamily="18" charset="-127"/>
                    <a:cs typeface="Times New Roman" panose="02020603050405020304" pitchFamily="18" charset="0"/>
                  </a:rPr>
                  <a:t>Only one job is processed at a time on the machine.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1473019"/>
                <a:ext cx="9001000" cy="4708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2975766" y="1800173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975766" y="2494619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975766" y="3277867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975766" y="4061115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975766" y="4851866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2975766" y="5632088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23433"/>
            <a:ext cx="8832304" cy="1021600"/>
          </a:xfrm>
        </p:spPr>
        <p:txBody>
          <a:bodyPr/>
          <a:lstStyle/>
          <a:p>
            <a:r>
              <a:rPr lang="en-US" sz="35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Job Sequencing With Deadlines</a:t>
            </a:r>
            <a:endParaRPr lang="en-US" sz="35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4</a:t>
            </a:fld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287688" y="2852936"/>
            <a:ext cx="8208912" cy="24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 fontAlgn="auto">
              <a:buFontTx/>
              <a:buNone/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Let n = 4, (p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(100,10,15,27)</a:t>
            </a:r>
          </a:p>
          <a:p>
            <a:pPr algn="just" fontAlgn="auto">
              <a:buFontTx/>
              <a:buNone/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(d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(2,1,2,1)</a:t>
            </a:r>
          </a:p>
          <a:p>
            <a:pPr fontAlgn="auto">
              <a:buFontTx/>
              <a:buNone/>
            </a:pPr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285871"/>
                <a:ext cx="2852659" cy="1938992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 fontAlgn="auto"/>
                <a:r>
                  <a:rPr lang="en-US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feasible solution is a subset of jobs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each job is completed by its deadline.</a:t>
                </a:r>
                <a:endParaRPr lang="en-US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5871"/>
                <a:ext cx="2852659" cy="1938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31675" y="2285871"/>
            <a:ext cx="9092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/>
            <a:r>
              <a:rPr lang="en-US" kern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An optimal solution is a feasible solution with maximum profit value.</a:t>
            </a:r>
          </a:p>
        </p:txBody>
      </p:sp>
    </p:spTree>
    <p:extLst>
      <p:ext uri="{BB962C8B-B14F-4D97-AF65-F5344CB8AC3E}">
        <p14:creationId xmlns:p14="http://schemas.microsoft.com/office/powerpoint/2010/main" val="40208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5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Job Sequencing With Deadlines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132"/>
              </p:ext>
            </p:extLst>
          </p:nvPr>
        </p:nvGraphicFramePr>
        <p:xfrm>
          <a:off x="1055440" y="1222794"/>
          <a:ext cx="9721080" cy="3977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3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S. No,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Feasible Solution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Processing Sequence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Profit 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(1,2)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(2,1)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(1,3)</a:t>
                      </a:r>
                      <a:r>
                        <a:rPr lang="en-US" sz="1800" baseline="0" dirty="0" smtClean="0"/>
                        <a:t> or (3,1)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(4,1)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(2,3)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(2,3)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(3,4)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(4,3)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(2)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(2)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10632504" y="2636912"/>
            <a:ext cx="504056" cy="2880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6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smtClean="0">
                <a:solidFill>
                  <a:schemeClr val="bg1"/>
                </a:solidFill>
                <a:cs typeface="Times New Roman" panose="02020603050405020304" pitchFamily="18" charset="0"/>
              </a:rPr>
              <a:t>Job Sequencing With Deadlines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19336" y="1173743"/>
            <a:ext cx="118093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formulate a greedy algorithm to obtain an optimal solution, we must formulate an optimization measure to determine how the next job is chosen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32668" y="2492896"/>
                <a:ext cx="10651963" cy="2310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30450" indent="-1873250" algn="just"/>
                <a:r>
                  <a:rPr lang="en-US" sz="20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Objective Function: </a:t>
                </a:r>
                <a:r>
                  <a:rPr lang="en-US" sz="2000" dirty="0">
                    <a:cs typeface="Times New Roman" panose="02020603050405020304" pitchFamily="18" charset="0"/>
                  </a:rPr>
                  <a:t>maximize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330450" indent="9525" algn="just"/>
                <a:endParaRPr lang="en-US" sz="2000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 marL="2330450" indent="9525" algn="just"/>
                <a:r>
                  <a:rPr lang="en-US" sz="200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Using </a:t>
                </a:r>
                <a:r>
                  <a:rPr lang="en-US" sz="2000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this measure the next job to include is the one that increases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the  most, subject to the constraint that the resulting J is a feasible solution</a:t>
                </a:r>
              </a:p>
              <a:p>
                <a:pPr marL="2330450" indent="-2330450" algn="just"/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1720850" indent="-1317625" algn="just"/>
                <a:r>
                  <a:rPr lang="en-US" sz="20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Constraint:</a:t>
                </a:r>
                <a:r>
                  <a:rPr lang="en-US" sz="2000" dirty="0">
                    <a:cs typeface="Times New Roman" panose="02020603050405020304" pitchFamily="18" charset="0"/>
                  </a:rPr>
                  <a:t> The selected job must be executed on CPU for one unit of time and must be completed before the end of deadline.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68" y="2492896"/>
                <a:ext cx="10651963" cy="2310376"/>
              </a:xfrm>
              <a:prstGeom prst="rect">
                <a:avLst/>
              </a:prstGeom>
              <a:blipFill rotWithShape="0">
                <a:blip r:embed="rId2"/>
                <a:stretch>
                  <a:fillRect t="-21108" r="-572" b="-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2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7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Example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A1264D-B970-4462-8E33-AB3C782FEDB8}"/>
                  </a:ext>
                </a:extLst>
              </p:cNvPr>
              <p:cNvSpPr/>
              <p:nvPr/>
            </p:nvSpPr>
            <p:spPr>
              <a:xfrm>
                <a:off x="119336" y="1235787"/>
                <a:ext cx="1108923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 fontAlgn="auto">
                  <a:buFontTx/>
                  <a:buNone/>
                </a:pPr>
                <a:r>
                  <a:rPr lang="en-US" sz="20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Let n = 4, </a:t>
                </a:r>
                <a14:m>
                  <m:oMath xmlns:m="http://schemas.openxmlformats.org/officeDocument/2006/math"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(100,10,15,27)</m:t>
                    </m:r>
                  </m:oMath>
                </a14:m>
                <a:endParaRPr 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auto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	                   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(2,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sz="20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EA1264D-B970-4462-8E33-AB3C782FE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235787"/>
                <a:ext cx="11089232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605" t="-517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91466"/>
              </p:ext>
            </p:extLst>
          </p:nvPr>
        </p:nvGraphicFramePr>
        <p:xfrm>
          <a:off x="1775520" y="3084302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9576" y="360117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 2	        3		   4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010194"/>
                  </p:ext>
                </p:extLst>
              </p:nvPr>
            </p:nvGraphicFramePr>
            <p:xfrm>
              <a:off x="1775520" y="306896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010194"/>
                  </p:ext>
                </p:extLst>
              </p:nvPr>
            </p:nvGraphicFramePr>
            <p:xfrm>
              <a:off x="1775520" y="306896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75" t="-1613" r="-2014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535238"/>
                  </p:ext>
                </p:extLst>
              </p:nvPr>
            </p:nvGraphicFramePr>
            <p:xfrm>
              <a:off x="1775520" y="306896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535238"/>
                  </p:ext>
                </p:extLst>
              </p:nvPr>
            </p:nvGraphicFramePr>
            <p:xfrm>
              <a:off x="1775520" y="306896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75" t="-1613" r="-3014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375" t="-1613" r="-2014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43672" y="4869160"/>
                <a:ext cx="4104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Optimal 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869160"/>
                <a:ext cx="410445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7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4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8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Question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A1264D-B970-4462-8E33-AB3C782FEDB8}"/>
                  </a:ext>
                </a:extLst>
              </p:cNvPr>
              <p:cNvSpPr/>
              <p:nvPr/>
            </p:nvSpPr>
            <p:spPr>
              <a:xfrm>
                <a:off x="119336" y="1235787"/>
                <a:ext cx="1108923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 fontAlgn="auto">
                  <a:buFontTx/>
                  <a:buNone/>
                </a:pPr>
                <a:r>
                  <a:rPr lang="en-US" sz="20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n = 4, </a:t>
                </a:r>
                <a14:m>
                  <m:oMath xmlns:m="http://schemas.openxmlformats.org/officeDocument/2006/math"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300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auto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	                   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(2,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sz="20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 fontAlgn="auto">
                  <a:buFontTx/>
                  <a:buNone/>
                </a:pPr>
                <a:endParaRPr lang="en-US" sz="2000" kern="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fontAlgn="auto">
                  <a:buFontTx/>
                  <a:buNone/>
                </a:pPr>
                <a:r>
                  <a:rPr lang="en-US" sz="20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all the feasible solution and what is the optimal solution.</a:t>
                </a:r>
                <a:endParaRPr lang="en-US" sz="20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EA1264D-B970-4462-8E33-AB3C782FE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235787"/>
                <a:ext cx="11089232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605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7368" y="2852936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Feasible Solution:</a:t>
            </a:r>
            <a:endParaRPr lang="en-US" sz="20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146091"/>
                  </p:ext>
                </p:extLst>
              </p:nvPr>
            </p:nvGraphicFramePr>
            <p:xfrm>
              <a:off x="1280368" y="3646288"/>
              <a:ext cx="9928200" cy="7416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992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</a:t>
                          </a:r>
                          <a:r>
                            <a:rPr lang="en-US" sz="1800" baseline="0" dirty="0" smtClean="0"/>
                            <a:t>       </a:t>
                          </a:r>
                          <a:r>
                            <a:rPr lang="en-US" sz="1800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or 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}      </a:t>
                          </a:r>
                          <a:r>
                            <a:rPr lang="en-US" sz="1800" dirty="0" smtClean="0">
                              <a:solidFill>
                                <a:srgbClr val="FFFF00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rgbClr val="FFFF00"/>
                              </a:solidFill>
                            </a:rPr>
                            <a:t>}</a:t>
                          </a:r>
                          <a:endParaRPr lang="en-US" sz="1800" u="sng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200      150      300      225       350           450          425                  500                     </a:t>
                          </a:r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525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146091"/>
                  </p:ext>
                </p:extLst>
              </p:nvPr>
            </p:nvGraphicFramePr>
            <p:xfrm>
              <a:off x="1280368" y="3646288"/>
              <a:ext cx="9928200" cy="794258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9928200"/>
                  </a:tblGrid>
                  <a:tr h="423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7143" r="-123" b="-10857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200      150      300      225       350           450          425                  500                     </a:t>
                          </a:r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525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26592" y="4845568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Optimal Solution:</a:t>
            </a:r>
            <a:endParaRPr lang="en-US" sz="2000" b="1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21172"/>
              </p:ext>
            </p:extLst>
          </p:nvPr>
        </p:nvGraphicFramePr>
        <p:xfrm>
          <a:off x="2135560" y="5594426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39616" y="611129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      2	        3		   4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18884"/>
                  </p:ext>
                </p:extLst>
              </p:nvPr>
            </p:nvGraphicFramePr>
            <p:xfrm>
              <a:off x="2113880" y="558924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18884"/>
                  </p:ext>
                </p:extLst>
              </p:nvPr>
            </p:nvGraphicFramePr>
            <p:xfrm>
              <a:off x="2113880" y="558924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375" t="-1613" r="-2014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434971"/>
                  </p:ext>
                </p:extLst>
              </p:nvPr>
            </p:nvGraphicFramePr>
            <p:xfrm>
              <a:off x="2113880" y="558924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434971"/>
                  </p:ext>
                </p:extLst>
              </p:nvPr>
            </p:nvGraphicFramePr>
            <p:xfrm>
              <a:off x="2113880" y="5589240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5" t="-1613" r="-3014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375" t="-1613" r="-2014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31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BF4ED2-16E4-4E25-9B90-B9B028F3C0E8}" type="slidenum">
              <a:rPr lang="en-US"/>
              <a:pPr/>
              <a:t>9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Question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A1264D-B970-4462-8E33-AB3C782FEDB8}"/>
                  </a:ext>
                </a:extLst>
              </p:cNvPr>
              <p:cNvSpPr/>
              <p:nvPr/>
            </p:nvSpPr>
            <p:spPr>
              <a:xfrm>
                <a:off x="119336" y="1235787"/>
                <a:ext cx="1108923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 fontAlgn="auto">
                  <a:buFontTx/>
                  <a:buNone/>
                </a:pPr>
                <a:r>
                  <a:rPr lang="en-US" sz="20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</a:t>
                </a:r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n = </a:t>
                </a:r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 </a:t>
                </a:r>
                <a14:m>
                  <m:oMath xmlns:m="http://schemas.openxmlformats.org/officeDocument/2006/math"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kern="0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8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22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30,12,10</m:t>
                    </m:r>
                    <m:r>
                      <a:rPr lang="en-US" sz="20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auto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	                   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sz="200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(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5,   3,    3,  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4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kern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2)</m:t>
                    </m:r>
                  </m:oMath>
                </a14:m>
                <a:r>
                  <a:rPr lang="en-US" sz="20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 fontAlgn="auto">
                  <a:buFontTx/>
                  <a:buNone/>
                </a:pPr>
                <a:endParaRPr lang="en-US" sz="2000" kern="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fontAlgn="auto">
                  <a:buFontTx/>
                  <a:buNone/>
                </a:pPr>
                <a:r>
                  <a:rPr lang="en-US" sz="20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solution.</a:t>
                </a:r>
                <a:endParaRPr lang="en-US" sz="20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EA1264D-B970-4462-8E33-AB3C782FE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235787"/>
                <a:ext cx="11089232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605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07368" y="2826992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Optimal Solution:</a:t>
            </a:r>
            <a:endParaRPr lang="en-US" sz="2000" b="1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45111"/>
              </p:ext>
            </p:extLst>
          </p:nvPr>
        </p:nvGraphicFramePr>
        <p:xfrm>
          <a:off x="2495600" y="3630482"/>
          <a:ext cx="6502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11624" y="413978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    2	        3         4		5          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875166"/>
                  </p:ext>
                </p:extLst>
              </p:nvPr>
            </p:nvGraphicFramePr>
            <p:xfrm>
              <a:off x="2495600" y="3645024"/>
              <a:ext cx="650239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875166"/>
                  </p:ext>
                </p:extLst>
              </p:nvPr>
            </p:nvGraphicFramePr>
            <p:xfrm>
              <a:off x="2495600" y="3645024"/>
              <a:ext cx="650239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/>
                    <a:gridCol w="1083733"/>
                    <a:gridCol w="1083733"/>
                    <a:gridCol w="1083733"/>
                    <a:gridCol w="1083733"/>
                    <a:gridCol w="10837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62" t="-1613" r="-40224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9510691"/>
                  </p:ext>
                </p:extLst>
              </p:nvPr>
            </p:nvGraphicFramePr>
            <p:xfrm>
              <a:off x="2495600" y="3646539"/>
              <a:ext cx="650239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9510691"/>
                  </p:ext>
                </p:extLst>
              </p:nvPr>
            </p:nvGraphicFramePr>
            <p:xfrm>
              <a:off x="2495600" y="3646539"/>
              <a:ext cx="650239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/>
                    <a:gridCol w="1083733"/>
                    <a:gridCol w="1083733"/>
                    <a:gridCol w="1083733"/>
                    <a:gridCol w="1083733"/>
                    <a:gridCol w="10837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562" t="-1613" r="-40224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562" t="-1613" r="-10224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276193"/>
                  </p:ext>
                </p:extLst>
              </p:nvPr>
            </p:nvGraphicFramePr>
            <p:xfrm>
              <a:off x="2495600" y="3645024"/>
              <a:ext cx="6502398" cy="36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276193"/>
                  </p:ext>
                </p:extLst>
              </p:nvPr>
            </p:nvGraphicFramePr>
            <p:xfrm>
              <a:off x="2495600" y="3645024"/>
              <a:ext cx="6502398" cy="36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/>
                    <a:gridCol w="1083733"/>
                    <a:gridCol w="1083733"/>
                    <a:gridCol w="1083733"/>
                    <a:gridCol w="1083733"/>
                    <a:gridCol w="1083733"/>
                  </a:tblGrid>
                  <a:tr h="3600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562" t="-1667" r="-4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562" t="-1667" r="-3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0562" t="-1667" r="-1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291166"/>
                  </p:ext>
                </p:extLst>
              </p:nvPr>
            </p:nvGraphicFramePr>
            <p:xfrm>
              <a:off x="2495600" y="3645024"/>
              <a:ext cx="6502398" cy="36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291166"/>
                  </p:ext>
                </p:extLst>
              </p:nvPr>
            </p:nvGraphicFramePr>
            <p:xfrm>
              <a:off x="2495600" y="3645024"/>
              <a:ext cx="6502398" cy="36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/>
                    <a:gridCol w="1083733"/>
                    <a:gridCol w="1083733"/>
                    <a:gridCol w="1083733"/>
                    <a:gridCol w="1083733"/>
                    <a:gridCol w="1083733"/>
                  </a:tblGrid>
                  <a:tr h="3600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562" t="-1667" r="-4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562" t="-1667" r="-3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562" t="-1667" r="-2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562" t="-1667" r="-1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61754"/>
                  </p:ext>
                </p:extLst>
              </p:nvPr>
            </p:nvGraphicFramePr>
            <p:xfrm>
              <a:off x="2495600" y="3645024"/>
              <a:ext cx="6502398" cy="36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37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61754"/>
                  </p:ext>
                </p:extLst>
              </p:nvPr>
            </p:nvGraphicFramePr>
            <p:xfrm>
              <a:off x="2495600" y="3645024"/>
              <a:ext cx="6502398" cy="36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3"/>
                    <a:gridCol w="1083733"/>
                    <a:gridCol w="1083733"/>
                    <a:gridCol w="1083733"/>
                    <a:gridCol w="1083733"/>
                    <a:gridCol w="1083733"/>
                  </a:tblGrid>
                  <a:tr h="36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1667" r="-5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562" t="-1667" r="-4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562" t="-1667" r="-3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562" t="-1667" r="-2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562" t="-1667" r="-10224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9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599</Words>
  <Application>Microsoft Office PowerPoint</Application>
  <PresentationFormat>Widescreen</PresentationFormat>
  <Paragraphs>225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Arvo</vt:lpstr>
      <vt:lpstr>Batang</vt:lpstr>
      <vt:lpstr>Calibri</vt:lpstr>
      <vt:lpstr>Cambria Math</vt:lpstr>
      <vt:lpstr>Roboto Condensed</vt:lpstr>
      <vt:lpstr>Roboto Condensed Light</vt:lpstr>
      <vt:lpstr>Times New Roman</vt:lpstr>
      <vt:lpstr>Salerio template</vt:lpstr>
      <vt:lpstr>PowerPoint Presentation</vt:lpstr>
      <vt:lpstr>PowerPoint Presentation</vt:lpstr>
      <vt:lpstr>Job Sequencing With Deadlines</vt:lpstr>
      <vt:lpstr>Job Sequencing With Deadlines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215</cp:revision>
  <dcterms:created xsi:type="dcterms:W3CDTF">2004-02-10T09:04:39Z</dcterms:created>
  <dcterms:modified xsi:type="dcterms:W3CDTF">2022-02-16T06:22:51Z</dcterms:modified>
</cp:coreProperties>
</file>