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41" r:id="rId2"/>
    <p:sldId id="294" r:id="rId3"/>
    <p:sldId id="343" r:id="rId4"/>
    <p:sldId id="345" r:id="rId5"/>
    <p:sldId id="340" r:id="rId6"/>
    <p:sldId id="344" r:id="rId7"/>
    <p:sldId id="346" r:id="rId8"/>
    <p:sldId id="336" r:id="rId9"/>
    <p:sldId id="338" r:id="rId10"/>
    <p:sldId id="348" r:id="rId11"/>
    <p:sldId id="349" r:id="rId12"/>
    <p:sldId id="339" r:id="rId13"/>
    <p:sldId id="347" r:id="rId14"/>
    <p:sldId id="350" r:id="rId15"/>
    <p:sldId id="351" r:id="rId16"/>
    <p:sldId id="342" r:id="rId1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0929"/>
  </p:normalViewPr>
  <p:slideViewPr>
    <p:cSldViewPr>
      <p:cViewPr varScale="1">
        <p:scale>
          <a:sx n="73" d="100"/>
          <a:sy n="73" d="100"/>
        </p:scale>
        <p:origin x="55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BABA29-FA43-4F46-A0B3-F98A4F0CC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2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8ea9fd25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8ea9fd25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04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4700000" cy="6858000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784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-6" y="55"/>
            <a:ext cx="9429907" cy="1769752"/>
            <a:chOff x="-4" y="41"/>
            <a:chExt cx="7072430" cy="1327314"/>
          </a:xfrm>
        </p:grpSpPr>
        <p:sp>
          <p:nvSpPr>
            <p:cNvPr id="13" name="Google Shape;13;p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4" name="Google Shape;14;p3"/>
            <p:cNvGrpSpPr/>
            <p:nvPr/>
          </p:nvGrpSpPr>
          <p:grpSpPr>
            <a:xfrm rot="10800000" flipH="1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15" name="Google Shape;15;p3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6" name="Google Shape;16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7" name="Google Shape;17;p3"/>
            <p:cNvGrpSpPr/>
            <p:nvPr/>
          </p:nvGrpSpPr>
          <p:grpSpPr>
            <a:xfrm rot="10800000" flipH="1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18" name="Google Shape;18;p3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20" name="Google Shape;20;p3"/>
          <p:cNvGrpSpPr/>
          <p:nvPr/>
        </p:nvGrpSpPr>
        <p:grpSpPr>
          <a:xfrm>
            <a:off x="9262456" y="5963633"/>
            <a:ext cx="2937107" cy="894393"/>
            <a:chOff x="5575242" y="4472723"/>
            <a:chExt cx="2202830" cy="670795"/>
          </a:xfrm>
        </p:grpSpPr>
        <p:sp>
          <p:nvSpPr>
            <p:cNvPr id="21" name="Google Shape;21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22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" name="Google Shape;25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2"/>
          </p:nvPr>
        </p:nvSpPr>
        <p:spPr>
          <a:xfrm>
            <a:off x="5861497" y="2050651"/>
            <a:ext cx="4504400" cy="3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BAC2AF76-CAD3-4309-A9A4-A04B0F29A3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8043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 rot="10800000">
            <a:off x="-38" y="-219"/>
            <a:ext cx="5080019" cy="1054132"/>
            <a:chOff x="5575242" y="4472723"/>
            <a:chExt cx="2202830" cy="670795"/>
          </a:xfrm>
        </p:grpSpPr>
        <p:sp>
          <p:nvSpPr>
            <p:cNvPr id="34" name="Google Shape;3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" name="Google Shape;3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6" name="Google Shape;3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9" name="Google Shape;3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" name="Google Shape;41;p4"/>
          <p:cNvGrpSpPr/>
          <p:nvPr/>
        </p:nvGrpSpPr>
        <p:grpSpPr>
          <a:xfrm>
            <a:off x="9262456" y="5963633"/>
            <a:ext cx="2937107" cy="894393"/>
            <a:chOff x="5575242" y="4472723"/>
            <a:chExt cx="2202830" cy="670795"/>
          </a:xfrm>
        </p:grpSpPr>
        <p:sp>
          <p:nvSpPr>
            <p:cNvPr id="42" name="Google Shape;42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" name="Google Shape;43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4" name="Google Shape;44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" name="Google Shape;46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7" name="Google Shape;47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" name="Google Shape;49;p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A74E469F-D308-43DA-8E38-D00602AA96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8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AC2AF76-CAD3-4309-A9A4-A04B0F29A3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019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BAC2AF76-CAD3-4309-A9A4-A04B0F29A3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258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/>
        </p:nvSpPr>
        <p:spPr>
          <a:xfrm>
            <a:off x="319291" y="489772"/>
            <a:ext cx="11716400" cy="13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533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</a:t>
            </a:r>
            <a:r>
              <a:rPr lang="en" sz="5333" dirty="0">
                <a:solidFill>
                  <a:srgbClr val="1319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Algorithm</a:t>
            </a:r>
            <a:endParaRPr sz="5333" dirty="0">
              <a:solidFill>
                <a:srgbClr val="1319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5"/>
          <p:cNvSpPr txBox="1"/>
          <p:nvPr/>
        </p:nvSpPr>
        <p:spPr>
          <a:xfrm>
            <a:off x="5139719" y="1795372"/>
            <a:ext cx="6788929" cy="11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4800" dirty="0" smtClean="0">
                <a:latin typeface="Times New Roman"/>
                <a:ea typeface="Times New Roman"/>
                <a:cs typeface="Times New Roman"/>
                <a:sym typeface="Times New Roman"/>
              </a:rPr>
              <a:t>UNIT-III</a:t>
            </a:r>
            <a:endParaRPr lang="en"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4800" dirty="0" smtClean="0">
                <a:latin typeface="Times New Roman"/>
                <a:ea typeface="Times New Roman"/>
                <a:cs typeface="Times New Roman"/>
                <a:sym typeface="Times New Roman"/>
              </a:rPr>
              <a:t>Dynamic Programming </a:t>
            </a: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03243" y="4005064"/>
            <a:ext cx="4032448" cy="2575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 Yogi Reddy</a:t>
            </a:r>
          </a:p>
          <a:p>
            <a:pPr>
              <a:spcBef>
                <a:spcPts val="8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Assistant Professor,</a:t>
            </a:r>
          </a:p>
          <a:p>
            <a:pPr>
              <a:spcBef>
                <a:spcPts val="8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Dept. of CSE,</a:t>
            </a:r>
          </a:p>
          <a:p>
            <a:pPr>
              <a:spcBef>
                <a:spcPts val="8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School Of Technology,</a:t>
            </a:r>
          </a:p>
          <a:p>
            <a:pPr>
              <a:spcBef>
                <a:spcPts val="8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GITAM(Deemed to be ) University,</a:t>
            </a:r>
          </a:p>
          <a:p>
            <a:pPr>
              <a:spcBef>
                <a:spcPts val="8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Hyderabad.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06401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US" sz="3200" dirty="0">
                <a:latin typeface="Rockwell" panose="02060603020205020403" pitchFamily="18" charset="0"/>
                <a:cs typeface="Times New Roman" panose="02020603050405020304" pitchFamily="18" charset="0"/>
              </a:rPr>
              <a:t>The shortest path </a:t>
            </a:r>
            <a:r>
              <a:rPr lang="en-US" sz="3200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in multistage graphs 		(</a:t>
            </a:r>
            <a:r>
              <a:rPr lang="en-IN" sz="2400" b="0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backward</a:t>
            </a:r>
            <a:r>
              <a:rPr lang="en-IN" sz="2400" b="0" dirty="0" smtClean="0">
                <a:latin typeface="Rockwell" panose="02060603020205020403" pitchFamily="18" charset="0"/>
              </a:rPr>
              <a:t> approach and relations are forward</a:t>
            </a:r>
            <a:r>
              <a:rPr lang="en-US" sz="3200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4" y="1712114"/>
            <a:ext cx="4199406" cy="33123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3352" y="1712114"/>
            <a:ext cx="950505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44444"/>
                </a:solidFill>
                <a:latin typeface="Open Sans"/>
              </a:rPr>
              <a:t>d(S, A) = </a:t>
            </a:r>
            <a:r>
              <a:rPr lang="pt-BR" dirty="0" smtClean="0">
                <a:solidFill>
                  <a:srgbClr val="444444"/>
                </a:solidFill>
                <a:latin typeface="Open Sans"/>
              </a:rPr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444444"/>
                </a:solidFill>
                <a:latin typeface="Open Sans"/>
              </a:rPr>
              <a:t>d(S</a:t>
            </a:r>
            <a:r>
              <a:rPr lang="pt-BR" dirty="0">
                <a:solidFill>
                  <a:srgbClr val="444444"/>
                </a:solidFill>
                <a:latin typeface="Open Sans"/>
              </a:rPr>
              <a:t>, B) = </a:t>
            </a:r>
            <a:r>
              <a:rPr lang="pt-BR" dirty="0" smtClean="0">
                <a:solidFill>
                  <a:srgbClr val="444444"/>
                </a:solidFill>
                <a:latin typeface="Open Sans"/>
              </a:rPr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444444"/>
                </a:solidFill>
                <a:latin typeface="Open Sans"/>
              </a:rPr>
              <a:t>d(S</a:t>
            </a:r>
            <a:r>
              <a:rPr lang="pt-BR" dirty="0">
                <a:solidFill>
                  <a:srgbClr val="444444"/>
                </a:solidFill>
                <a:latin typeface="Open Sans"/>
              </a:rPr>
              <a:t>, C) = </a:t>
            </a:r>
            <a:r>
              <a:rPr lang="pt-BR" dirty="0" smtClean="0">
                <a:solidFill>
                  <a:srgbClr val="444444"/>
                </a:solidFill>
                <a:latin typeface="Open Sans"/>
              </a:rPr>
              <a:t>5</a:t>
            </a:r>
          </a:p>
          <a:p>
            <a:endParaRPr lang="pt-BR" dirty="0">
              <a:solidFill>
                <a:srgbClr val="444444"/>
              </a:solidFill>
              <a:latin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444444"/>
                </a:solidFill>
                <a:latin typeface="Open Sans"/>
              </a:rPr>
              <a:t>d(S,D) =</a:t>
            </a:r>
            <a:r>
              <a:rPr lang="pt-BR" dirty="0">
                <a:solidFill>
                  <a:srgbClr val="444444"/>
                </a:solidFill>
                <a:latin typeface="Open Sans"/>
              </a:rPr>
              <a:t>min{d(S, A)+d(A, D</a:t>
            </a:r>
            <a:r>
              <a:rPr lang="pt-BR" dirty="0" smtClean="0">
                <a:solidFill>
                  <a:srgbClr val="444444"/>
                </a:solidFill>
                <a:latin typeface="Open Sans"/>
              </a:rPr>
              <a:t>), d(S</a:t>
            </a:r>
            <a:r>
              <a:rPr lang="pt-BR" dirty="0">
                <a:solidFill>
                  <a:srgbClr val="444444"/>
                </a:solidFill>
                <a:latin typeface="Open Sans"/>
              </a:rPr>
              <a:t>, B)+d(B, D</a:t>
            </a:r>
            <a:r>
              <a:rPr lang="pt-BR" dirty="0" smtClean="0">
                <a:solidFill>
                  <a:srgbClr val="444444"/>
                </a:solidFill>
                <a:latin typeface="Open Sans"/>
              </a:rPr>
              <a:t>)}</a:t>
            </a:r>
          </a:p>
          <a:p>
            <a:r>
              <a:rPr lang="pt-BR" dirty="0" smtClean="0">
                <a:solidFill>
                  <a:srgbClr val="444444"/>
                </a:solidFill>
                <a:latin typeface="Open Sans"/>
              </a:rPr>
              <a:t>	     = </a:t>
            </a:r>
            <a:r>
              <a:rPr lang="pt-BR" dirty="0">
                <a:solidFill>
                  <a:srgbClr val="444444"/>
                </a:solidFill>
                <a:latin typeface="Open Sans"/>
              </a:rPr>
              <a:t>min{ 1+4, 2+9 } </a:t>
            </a:r>
            <a:endParaRPr lang="pt-BR" dirty="0" smtClean="0">
              <a:solidFill>
                <a:srgbClr val="444444"/>
              </a:solidFill>
              <a:latin typeface="Open Sans"/>
            </a:endParaRPr>
          </a:p>
          <a:p>
            <a:r>
              <a:rPr lang="pt-BR" dirty="0" smtClean="0">
                <a:solidFill>
                  <a:srgbClr val="444444"/>
                </a:solidFill>
                <a:latin typeface="Open Sans"/>
              </a:rPr>
              <a:t>	     =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444444"/>
                </a:solidFill>
                <a:latin typeface="Open Sans"/>
              </a:rPr>
              <a:t>d(S,E)=  min{d(S</a:t>
            </a:r>
            <a:r>
              <a:rPr lang="pt-BR" dirty="0">
                <a:solidFill>
                  <a:srgbClr val="444444"/>
                </a:solidFill>
                <a:latin typeface="Open Sans"/>
              </a:rPr>
              <a:t>, A)+d(A, E</a:t>
            </a:r>
            <a:r>
              <a:rPr lang="pt-BR" dirty="0" smtClean="0">
                <a:solidFill>
                  <a:srgbClr val="444444"/>
                </a:solidFill>
                <a:latin typeface="Open Sans"/>
              </a:rPr>
              <a:t>), d(S</a:t>
            </a:r>
            <a:r>
              <a:rPr lang="pt-BR" dirty="0">
                <a:solidFill>
                  <a:srgbClr val="444444"/>
                </a:solidFill>
                <a:latin typeface="Open Sans"/>
              </a:rPr>
              <a:t>, B)+d(B, E</a:t>
            </a:r>
            <a:r>
              <a:rPr lang="pt-BR" dirty="0" smtClean="0">
                <a:solidFill>
                  <a:srgbClr val="444444"/>
                </a:solidFill>
                <a:latin typeface="Open Sans"/>
              </a:rPr>
              <a:t>)}</a:t>
            </a:r>
          </a:p>
          <a:p>
            <a:r>
              <a:rPr lang="pt-BR" dirty="0" smtClean="0">
                <a:solidFill>
                  <a:srgbClr val="444444"/>
                </a:solidFill>
                <a:latin typeface="Open Sans"/>
              </a:rPr>
              <a:t>	    = </a:t>
            </a:r>
            <a:r>
              <a:rPr lang="pt-BR" dirty="0">
                <a:solidFill>
                  <a:srgbClr val="444444"/>
                </a:solidFill>
                <a:latin typeface="Open Sans"/>
              </a:rPr>
              <a:t>min{ 1+11, 2+5 } </a:t>
            </a:r>
            <a:endParaRPr lang="pt-BR" dirty="0" smtClean="0">
              <a:solidFill>
                <a:srgbClr val="444444"/>
              </a:solidFill>
              <a:latin typeface="Open Sans"/>
            </a:endParaRPr>
          </a:p>
          <a:p>
            <a:r>
              <a:rPr lang="pt-BR" dirty="0">
                <a:solidFill>
                  <a:srgbClr val="444444"/>
                </a:solidFill>
                <a:latin typeface="Open Sans"/>
              </a:rPr>
              <a:t>	</a:t>
            </a:r>
            <a:r>
              <a:rPr lang="pt-BR" dirty="0" smtClean="0">
                <a:solidFill>
                  <a:srgbClr val="444444"/>
                </a:solidFill>
                <a:latin typeface="Open Sans"/>
              </a:rPr>
              <a:t>    = 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444444"/>
                </a:solidFill>
                <a:latin typeface="Open Sans"/>
              </a:rPr>
              <a:t>d(S,F)= min{d(S</a:t>
            </a:r>
            <a:r>
              <a:rPr lang="pt-BR" dirty="0">
                <a:solidFill>
                  <a:srgbClr val="444444"/>
                </a:solidFill>
                <a:latin typeface="Open Sans"/>
              </a:rPr>
              <a:t>, A)+d(A, F),d(S, B)+d(B, F</a:t>
            </a:r>
            <a:r>
              <a:rPr lang="pt-BR" dirty="0" smtClean="0">
                <a:solidFill>
                  <a:srgbClr val="444444"/>
                </a:solidFill>
                <a:latin typeface="Open Sans"/>
              </a:rPr>
              <a:t>)}</a:t>
            </a:r>
          </a:p>
          <a:p>
            <a:r>
              <a:rPr lang="pt-BR" dirty="0">
                <a:solidFill>
                  <a:srgbClr val="444444"/>
                </a:solidFill>
                <a:latin typeface="Open Sans"/>
              </a:rPr>
              <a:t>	</a:t>
            </a:r>
            <a:r>
              <a:rPr lang="pt-BR" dirty="0" smtClean="0">
                <a:solidFill>
                  <a:srgbClr val="444444"/>
                </a:solidFill>
                <a:latin typeface="Open Sans"/>
              </a:rPr>
              <a:t>    = </a:t>
            </a:r>
            <a:r>
              <a:rPr lang="pt-BR" dirty="0">
                <a:solidFill>
                  <a:srgbClr val="444444"/>
                </a:solidFill>
                <a:latin typeface="Open Sans"/>
              </a:rPr>
              <a:t>min{ 2+16, 5+2 } </a:t>
            </a:r>
            <a:endParaRPr lang="pt-BR" dirty="0" smtClean="0">
              <a:solidFill>
                <a:srgbClr val="444444"/>
              </a:solidFill>
              <a:latin typeface="Open Sans"/>
            </a:endParaRPr>
          </a:p>
          <a:p>
            <a:r>
              <a:rPr lang="pt-BR" dirty="0">
                <a:solidFill>
                  <a:srgbClr val="444444"/>
                </a:solidFill>
                <a:latin typeface="Open Sans"/>
              </a:rPr>
              <a:t>	 </a:t>
            </a:r>
            <a:r>
              <a:rPr lang="pt-BR" dirty="0" smtClean="0">
                <a:solidFill>
                  <a:srgbClr val="444444"/>
                </a:solidFill>
                <a:latin typeface="Open Sans"/>
              </a:rPr>
              <a:t>    = </a:t>
            </a:r>
            <a:r>
              <a:rPr lang="pt-BR" dirty="0">
                <a:solidFill>
                  <a:srgbClr val="444444"/>
                </a:solidFill>
                <a:latin typeface="Open Sans"/>
              </a:rPr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55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AC2AF76-CAD3-4309-A9A4-A04B0F29A3D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7408" y="4653136"/>
            <a:ext cx="108732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444444"/>
                </a:solidFill>
                <a:latin typeface="Open Sans"/>
              </a:rPr>
              <a:t>d(S,T) = min{d(S, D)+d(D, T</a:t>
            </a:r>
            <a:r>
              <a:rPr lang="pt-BR" b="1" dirty="0" smtClean="0">
                <a:solidFill>
                  <a:srgbClr val="444444"/>
                </a:solidFill>
                <a:latin typeface="Open Sans"/>
              </a:rPr>
              <a:t>), d(S,E)+</a:t>
            </a:r>
            <a:r>
              <a:rPr lang="pt-BR" b="1" dirty="0" smtClean="0"/>
              <a:t> </a:t>
            </a:r>
            <a:r>
              <a:rPr lang="pt-BR" b="1" dirty="0" smtClean="0">
                <a:solidFill>
                  <a:srgbClr val="444444"/>
                </a:solidFill>
                <a:latin typeface="Open Sans"/>
              </a:rPr>
              <a:t>d(E,T</a:t>
            </a:r>
            <a:r>
              <a:rPr lang="pt-BR" b="1" dirty="0">
                <a:solidFill>
                  <a:srgbClr val="444444"/>
                </a:solidFill>
                <a:latin typeface="Open Sans"/>
              </a:rPr>
              <a:t>), d(S, F)+d(F, T</a:t>
            </a:r>
            <a:r>
              <a:rPr lang="pt-BR" b="1" dirty="0" smtClean="0">
                <a:solidFill>
                  <a:srgbClr val="444444"/>
                </a:solidFill>
                <a:latin typeface="Open Sans"/>
              </a:rPr>
              <a:t>)}</a:t>
            </a:r>
          </a:p>
          <a:p>
            <a:r>
              <a:rPr lang="pt-BR" dirty="0" smtClean="0">
                <a:solidFill>
                  <a:srgbClr val="444444"/>
                </a:solidFill>
                <a:latin typeface="Open Sans"/>
              </a:rPr>
              <a:t>	     = </a:t>
            </a:r>
            <a:r>
              <a:rPr lang="pt-BR" dirty="0">
                <a:solidFill>
                  <a:srgbClr val="444444"/>
                </a:solidFill>
                <a:latin typeface="Open Sans"/>
              </a:rPr>
              <a:t>min{ 5+18, 7+13, 7+2 </a:t>
            </a:r>
            <a:r>
              <a:rPr lang="pt-BR" dirty="0" smtClean="0">
                <a:solidFill>
                  <a:srgbClr val="444444"/>
                </a:solidFill>
                <a:latin typeface="Open Sans"/>
              </a:rPr>
              <a:t>}</a:t>
            </a:r>
          </a:p>
          <a:p>
            <a:r>
              <a:rPr lang="pt-BR" dirty="0">
                <a:solidFill>
                  <a:srgbClr val="444444"/>
                </a:solidFill>
                <a:latin typeface="Open Sans"/>
              </a:rPr>
              <a:t> </a:t>
            </a:r>
            <a:r>
              <a:rPr lang="pt-BR" dirty="0" smtClean="0">
                <a:solidFill>
                  <a:srgbClr val="444444"/>
                </a:solidFill>
                <a:latin typeface="Open Sans"/>
              </a:rPr>
              <a:t>               = </a:t>
            </a:r>
            <a:r>
              <a:rPr lang="pt-BR" dirty="0">
                <a:solidFill>
                  <a:srgbClr val="444444"/>
                </a:solidFill>
                <a:latin typeface="Open Sans"/>
              </a:rPr>
              <a:t>9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876329"/>
            <a:ext cx="5832648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B87058A-E00F-4E72-BF35-80FED2B6D294}" type="slidenum">
              <a:rPr lang="en-US"/>
              <a:pPr/>
              <a:t>12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24680" y="260647"/>
            <a:ext cx="8832304" cy="96214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/>
            <a:r>
              <a:rPr lang="en-US" sz="2200" b="1" kern="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Question </a:t>
            </a:r>
            <a:r>
              <a:rPr lang="en-US" sz="2200" b="1" kern="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endParaRPr lang="en-US" sz="2200" b="1" kern="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0452" b="18131"/>
          <a:stretch/>
        </p:blipFill>
        <p:spPr>
          <a:xfrm>
            <a:off x="2279576" y="2259362"/>
            <a:ext cx="7478960" cy="29523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0" y="1029172"/>
                <a:ext cx="70048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cs typeface="Times New Roman" panose="02020603050405020304" pitchFamily="18" charset="0"/>
                  </a:rPr>
                  <a:t>What is the shortest </a:t>
                </a:r>
                <a:r>
                  <a:rPr lang="en-US" dirty="0">
                    <a:cs typeface="Times New Roman" panose="02020603050405020304" pitchFamily="18" charset="0"/>
                  </a:rPr>
                  <a:t>path </a:t>
                </a:r>
                <a:r>
                  <a:rPr lang="en-US" dirty="0" smtClean="0">
                    <a:cs typeface="Times New Roman" panose="02020603050405020304" pitchFamily="18" charset="0"/>
                  </a:rPr>
                  <a:t>from source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to destination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29172"/>
                <a:ext cx="700480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30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8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B87058A-E00F-4E72-BF35-80FED2B6D294}" type="slidenum">
              <a:rPr lang="en-US"/>
              <a:pPr/>
              <a:t>13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24680" y="260647"/>
            <a:ext cx="8832304" cy="96214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/>
            <a:r>
              <a:rPr lang="en-US" sz="2200" b="1" kern="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Question </a:t>
            </a:r>
            <a:r>
              <a:rPr lang="en-US" sz="2200" b="1" kern="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endParaRPr lang="en-US" sz="2200" b="1" kern="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2007"/>
          <a:stretch/>
        </p:blipFill>
        <p:spPr>
          <a:xfrm>
            <a:off x="2295645" y="1758881"/>
            <a:ext cx="9482032" cy="44026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392" y="6161567"/>
            <a:ext cx="339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Sol:   1-&gt; 2-&gt; 7-&gt; 10-&gt; 12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1029172"/>
                <a:ext cx="70048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cs typeface="Times New Roman" panose="02020603050405020304" pitchFamily="18" charset="0"/>
                  </a:rPr>
                  <a:t>What is the shortest </a:t>
                </a:r>
                <a:r>
                  <a:rPr lang="en-US" dirty="0">
                    <a:cs typeface="Times New Roman" panose="02020603050405020304" pitchFamily="18" charset="0"/>
                  </a:rPr>
                  <a:t>path </a:t>
                </a:r>
                <a:r>
                  <a:rPr lang="en-US" dirty="0" smtClean="0">
                    <a:cs typeface="Times New Roman" panose="02020603050405020304" pitchFamily="18" charset="0"/>
                  </a:rPr>
                  <a:t>from source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to destination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29172"/>
                <a:ext cx="700480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30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14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74E469F-D308-43DA-8E38-D00602AA96F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15480" y="260648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Algorithm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13" y="993333"/>
            <a:ext cx="8250020" cy="560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87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74E469F-D308-43DA-8E38-D00602AA96F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99856" y="416491"/>
            <a:ext cx="734067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err="1"/>
              <a:t>int</a:t>
            </a:r>
            <a:r>
              <a:rPr lang="en-IN" sz="1800" dirty="0"/>
              <a:t> Multistage(</a:t>
            </a:r>
            <a:r>
              <a:rPr lang="en-IN" sz="1800" dirty="0" err="1"/>
              <a:t>int</a:t>
            </a:r>
            <a:r>
              <a:rPr lang="en-IN" sz="1800" dirty="0"/>
              <a:t> graph[N][N]) </a:t>
            </a:r>
          </a:p>
          <a:p>
            <a:r>
              <a:rPr lang="en-IN" sz="1800" dirty="0"/>
              <a:t>{</a:t>
            </a:r>
          </a:p>
          <a:p>
            <a:r>
              <a:rPr lang="en-IN" sz="1600" dirty="0"/>
              <a:t>// </a:t>
            </a:r>
            <a:r>
              <a:rPr lang="en-IN" sz="1600" dirty="0" err="1"/>
              <a:t>dist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 is going to store shortest distance from node </a:t>
            </a:r>
            <a:r>
              <a:rPr lang="en-IN" sz="1600" dirty="0" err="1"/>
              <a:t>i</a:t>
            </a:r>
            <a:r>
              <a:rPr lang="en-IN" sz="1600" dirty="0"/>
              <a:t> to node N-1.</a:t>
            </a:r>
          </a:p>
          <a:p>
            <a:r>
              <a:rPr lang="en-IN" sz="2000" b="1" dirty="0"/>
              <a:t>    </a:t>
            </a:r>
            <a:r>
              <a:rPr lang="en-IN" sz="2000" b="1" dirty="0" err="1"/>
              <a:t>int</a:t>
            </a:r>
            <a:r>
              <a:rPr lang="en-IN" sz="2000" b="1" dirty="0"/>
              <a:t> </a:t>
            </a:r>
            <a:r>
              <a:rPr lang="en-IN" sz="2000" b="1" dirty="0" err="1"/>
              <a:t>dist</a:t>
            </a:r>
            <a:r>
              <a:rPr lang="en-IN" sz="2000" b="1" dirty="0"/>
              <a:t>[N</a:t>
            </a:r>
            <a:r>
              <a:rPr lang="en-IN" sz="2000" b="1" dirty="0" smtClean="0"/>
              <a:t>]; </a:t>
            </a:r>
            <a:r>
              <a:rPr lang="en-IN" sz="2000" b="1" dirty="0" err="1" smtClean="0"/>
              <a:t>dist</a:t>
            </a:r>
            <a:r>
              <a:rPr lang="en-IN" sz="2000" b="1" dirty="0" smtClean="0"/>
              <a:t>[N-1</a:t>
            </a:r>
            <a:r>
              <a:rPr lang="en-IN" sz="2000" b="1" dirty="0"/>
              <a:t>] = 0</a:t>
            </a:r>
            <a:r>
              <a:rPr lang="en-IN" sz="2000" b="1" dirty="0" smtClean="0"/>
              <a:t>; </a:t>
            </a:r>
            <a:endParaRPr lang="en-IN" sz="2000" b="1" dirty="0"/>
          </a:p>
          <a:p>
            <a:r>
              <a:rPr lang="en-IN" sz="1600" dirty="0"/>
              <a:t>// Calculating shortest path for rest of the nodes</a:t>
            </a:r>
          </a:p>
          <a:p>
            <a:r>
              <a:rPr lang="en-IN" sz="1800" dirty="0"/>
              <a:t>    for (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i</a:t>
            </a:r>
            <a:r>
              <a:rPr lang="en-IN" sz="1800" dirty="0"/>
              <a:t> = </a:t>
            </a:r>
            <a:r>
              <a:rPr lang="en-IN" sz="1800" dirty="0" smtClean="0"/>
              <a:t>N-2 </a:t>
            </a:r>
            <a:r>
              <a:rPr lang="en-IN" sz="1800" dirty="0"/>
              <a:t>; </a:t>
            </a:r>
            <a:r>
              <a:rPr lang="en-IN" sz="1800" dirty="0" err="1"/>
              <a:t>i</a:t>
            </a:r>
            <a:r>
              <a:rPr lang="en-IN" sz="1800" dirty="0"/>
              <a:t> &gt;= 0 ; </a:t>
            </a:r>
            <a:r>
              <a:rPr lang="en-IN" sz="1800" dirty="0" err="1"/>
              <a:t>i</a:t>
            </a:r>
            <a:r>
              <a:rPr lang="en-IN" sz="1800" dirty="0"/>
              <a:t>--)</a:t>
            </a:r>
          </a:p>
          <a:p>
            <a:r>
              <a:rPr lang="en-IN" sz="1800" dirty="0"/>
              <a:t>    {</a:t>
            </a:r>
          </a:p>
          <a:p>
            <a:r>
              <a:rPr lang="en-IN" sz="1600" dirty="0"/>
              <a:t>// Initialize distance from </a:t>
            </a:r>
            <a:r>
              <a:rPr lang="en-IN" sz="1600" dirty="0" err="1"/>
              <a:t>i</a:t>
            </a:r>
            <a:r>
              <a:rPr lang="en-IN" sz="1600" dirty="0"/>
              <a:t> to destination (N-1)</a:t>
            </a:r>
          </a:p>
          <a:p>
            <a:r>
              <a:rPr lang="en-IN" sz="1800" dirty="0"/>
              <a:t>        </a:t>
            </a:r>
            <a:r>
              <a:rPr lang="en-IN" sz="2000" b="1" dirty="0" err="1"/>
              <a:t>dist</a:t>
            </a:r>
            <a:r>
              <a:rPr lang="en-IN" sz="2000" b="1" dirty="0"/>
              <a:t>[</a:t>
            </a:r>
            <a:r>
              <a:rPr lang="en-IN" sz="2000" b="1" dirty="0" err="1"/>
              <a:t>i</a:t>
            </a:r>
            <a:r>
              <a:rPr lang="en-IN" sz="2000" b="1" dirty="0"/>
              <a:t>] = INF</a:t>
            </a:r>
            <a:r>
              <a:rPr lang="en-IN" sz="1800" dirty="0"/>
              <a:t>;</a:t>
            </a:r>
          </a:p>
          <a:p>
            <a:r>
              <a:rPr lang="en-IN" sz="1600" dirty="0"/>
              <a:t>// Check all nodes of next stages to find shortest distance </a:t>
            </a:r>
            <a:r>
              <a:rPr lang="en-IN" sz="1600" dirty="0" err="1"/>
              <a:t>fromi</a:t>
            </a:r>
            <a:r>
              <a:rPr lang="en-IN" sz="1600" dirty="0"/>
              <a:t> to N-1.</a:t>
            </a:r>
          </a:p>
          <a:p>
            <a:r>
              <a:rPr lang="en-IN" sz="1800" dirty="0"/>
              <a:t>        for (</a:t>
            </a:r>
            <a:r>
              <a:rPr lang="en-IN" sz="1800" dirty="0" err="1"/>
              <a:t>int</a:t>
            </a:r>
            <a:r>
              <a:rPr lang="en-IN" sz="1800" dirty="0"/>
              <a:t> j = </a:t>
            </a:r>
            <a:r>
              <a:rPr lang="en-IN" sz="1800" dirty="0" err="1"/>
              <a:t>i</a:t>
            </a:r>
            <a:r>
              <a:rPr lang="en-IN" sz="1800" dirty="0"/>
              <a:t> ; j &lt; N ; </a:t>
            </a:r>
            <a:r>
              <a:rPr lang="en-IN" sz="1800" dirty="0" err="1"/>
              <a:t>j++</a:t>
            </a:r>
            <a:r>
              <a:rPr lang="en-IN" sz="1800" dirty="0"/>
              <a:t>)</a:t>
            </a:r>
          </a:p>
          <a:p>
            <a:r>
              <a:rPr lang="en-IN" sz="1800" dirty="0"/>
              <a:t>        {</a:t>
            </a:r>
          </a:p>
          <a:p>
            <a:r>
              <a:rPr lang="en-IN" sz="1800" dirty="0"/>
              <a:t>       </a:t>
            </a:r>
            <a:r>
              <a:rPr lang="en-IN" sz="1600" dirty="0"/>
              <a:t>// Reject if no edge exists</a:t>
            </a:r>
            <a:endParaRPr lang="en-IN" sz="1800" dirty="0"/>
          </a:p>
          <a:p>
            <a:r>
              <a:rPr lang="en-IN" sz="1800" dirty="0"/>
              <a:t>            </a:t>
            </a:r>
            <a:r>
              <a:rPr lang="en-IN" sz="2000" b="1" dirty="0"/>
              <a:t>if (graph[</a:t>
            </a:r>
            <a:r>
              <a:rPr lang="en-IN" sz="2000" b="1" dirty="0" err="1"/>
              <a:t>i</a:t>
            </a:r>
            <a:r>
              <a:rPr lang="en-IN" sz="2000" b="1" dirty="0"/>
              <a:t>][j] == INF)</a:t>
            </a:r>
          </a:p>
          <a:p>
            <a:r>
              <a:rPr lang="en-IN" sz="2000" b="1" dirty="0"/>
              <a:t>                continue</a:t>
            </a:r>
            <a:r>
              <a:rPr lang="en-IN" sz="2000" b="1" dirty="0" smtClean="0"/>
              <a:t>;</a:t>
            </a:r>
            <a:endParaRPr lang="en-IN" sz="2000" b="1" dirty="0"/>
          </a:p>
          <a:p>
            <a:r>
              <a:rPr lang="en-IN" sz="1800" dirty="0"/>
              <a:t>       </a:t>
            </a:r>
            <a:r>
              <a:rPr lang="en-IN" sz="1600" dirty="0"/>
              <a:t>// We apply equation to distance to target through j.</a:t>
            </a:r>
          </a:p>
          <a:p>
            <a:r>
              <a:rPr lang="en-IN" sz="1600" dirty="0"/>
              <a:t>       // and compare with minimum distance so far.</a:t>
            </a:r>
          </a:p>
          <a:p>
            <a:r>
              <a:rPr lang="en-IN" sz="1800" dirty="0"/>
              <a:t>            </a:t>
            </a:r>
            <a:r>
              <a:rPr lang="en-IN" sz="2000" b="1" dirty="0" err="1"/>
              <a:t>dist</a:t>
            </a:r>
            <a:r>
              <a:rPr lang="en-IN" sz="2000" b="1" dirty="0"/>
              <a:t>[</a:t>
            </a:r>
            <a:r>
              <a:rPr lang="en-IN" sz="2000" b="1" dirty="0" err="1"/>
              <a:t>i</a:t>
            </a:r>
            <a:r>
              <a:rPr lang="en-IN" sz="2000" b="1" dirty="0"/>
              <a:t>] = min(</a:t>
            </a:r>
            <a:r>
              <a:rPr lang="en-IN" sz="2000" b="1" dirty="0" err="1"/>
              <a:t>dist</a:t>
            </a:r>
            <a:r>
              <a:rPr lang="en-IN" sz="2000" b="1" dirty="0"/>
              <a:t>[</a:t>
            </a:r>
            <a:r>
              <a:rPr lang="en-IN" sz="2000" b="1" dirty="0" err="1"/>
              <a:t>i</a:t>
            </a:r>
            <a:r>
              <a:rPr lang="en-IN" sz="2000" b="1" dirty="0"/>
              <a:t>], graph[</a:t>
            </a:r>
            <a:r>
              <a:rPr lang="en-IN" sz="2000" b="1" dirty="0" err="1"/>
              <a:t>i</a:t>
            </a:r>
            <a:r>
              <a:rPr lang="en-IN" sz="2000" b="1" dirty="0"/>
              <a:t>][j] + </a:t>
            </a:r>
            <a:r>
              <a:rPr lang="en-IN" sz="2000" b="1" dirty="0" err="1"/>
              <a:t>dist</a:t>
            </a:r>
            <a:r>
              <a:rPr lang="en-IN" sz="2000" b="1" dirty="0"/>
              <a:t>[j]);</a:t>
            </a:r>
            <a:endParaRPr lang="en-IN" sz="1800" b="1" dirty="0"/>
          </a:p>
          <a:p>
            <a:r>
              <a:rPr lang="en-IN" sz="1800" dirty="0"/>
              <a:t>        }</a:t>
            </a:r>
          </a:p>
          <a:p>
            <a:r>
              <a:rPr lang="en-IN" sz="1800" dirty="0"/>
              <a:t>    }</a:t>
            </a:r>
          </a:p>
          <a:p>
            <a:r>
              <a:rPr lang="en-IN" sz="1800" dirty="0"/>
              <a:t>    </a:t>
            </a:r>
            <a:r>
              <a:rPr lang="en-IN" sz="1800" b="1" dirty="0"/>
              <a:t>return </a:t>
            </a:r>
            <a:r>
              <a:rPr lang="en-IN" sz="1800" b="1" dirty="0" err="1"/>
              <a:t>dist</a:t>
            </a:r>
            <a:r>
              <a:rPr lang="en-IN" sz="1800" b="1" dirty="0"/>
              <a:t>[0];</a:t>
            </a:r>
          </a:p>
          <a:p>
            <a:r>
              <a:rPr lang="en-IN" sz="18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5480" y="260648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Programming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11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74E469F-D308-43DA-8E38-D00602AA96F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12" descr="27,311 Thank You Photos - Free &amp;amp; Royalty-Free Stock Photos from Dreams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772816"/>
            <a:ext cx="7581919" cy="330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KEEP CALM AND SAVE TREES - Keep Calm and Posters Generator, Maker For Free  - KeepCalmAndPoster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311" y="867187"/>
            <a:ext cx="3623837" cy="511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32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9289032" cy="766200"/>
          </a:xfrm>
        </p:spPr>
        <p:txBody>
          <a:bodyPr/>
          <a:lstStyle/>
          <a:p>
            <a:r>
              <a:rPr lang="en-US" sz="3600" dirty="0" smtClean="0"/>
              <a:t>Dynamic Programming Applications</a:t>
            </a:r>
            <a:endParaRPr lang="en-IN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1763589" y="1700808"/>
            <a:ext cx="8657228" cy="4216539"/>
            <a:chOff x="239589" y="843556"/>
            <a:chExt cx="8657228" cy="4216539"/>
          </a:xfrm>
        </p:grpSpPr>
        <p:sp>
          <p:nvSpPr>
            <p:cNvPr id="8" name="TextBox 7"/>
            <p:cNvSpPr txBox="1"/>
            <p:nvPr/>
          </p:nvSpPr>
          <p:spPr>
            <a:xfrm>
              <a:off x="2267744" y="843556"/>
              <a:ext cx="6629073" cy="421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IN" sz="3200" dirty="0">
                  <a:solidFill>
                    <a:srgbClr val="FF0000"/>
                  </a:solidFill>
                </a:rPr>
                <a:t>M</a:t>
              </a:r>
              <a:r>
                <a:rPr lang="en-IN" sz="3200" dirty="0" smtClean="0">
                  <a:solidFill>
                    <a:srgbClr val="FF0000"/>
                  </a:solidFill>
                </a:rPr>
                <a:t>ultistage graphs</a:t>
              </a:r>
              <a:endParaRPr lang="en-US" sz="2800" dirty="0" smtClean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IN" sz="3200" dirty="0" smtClean="0"/>
                <a:t>All </a:t>
              </a:r>
              <a:r>
                <a:rPr lang="en-IN" sz="3200" dirty="0"/>
                <a:t>pairs shortest </a:t>
              </a:r>
              <a:r>
                <a:rPr lang="en-IN" sz="3200" dirty="0" smtClean="0"/>
                <a:t>paths</a:t>
              </a: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IN" sz="3200" dirty="0" smtClean="0"/>
                <a:t>Optimal binary </a:t>
              </a:r>
              <a:r>
                <a:rPr lang="en-IN" sz="3200" dirty="0"/>
                <a:t>search </a:t>
              </a:r>
              <a:r>
                <a:rPr lang="en-IN" sz="3200" dirty="0" smtClean="0"/>
                <a:t>trees</a:t>
              </a: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IN" sz="3200" dirty="0"/>
                <a:t>R</a:t>
              </a:r>
              <a:r>
                <a:rPr lang="en-IN" sz="3200" dirty="0" smtClean="0"/>
                <a:t>eliability design</a:t>
              </a: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3200" dirty="0" smtClean="0"/>
                <a:t>Travelling </a:t>
              </a:r>
              <a:r>
                <a:rPr lang="en-US" sz="3200" dirty="0"/>
                <a:t>sales person problem</a:t>
              </a:r>
              <a:endParaRPr lang="en-IN" sz="3200" dirty="0" smtClean="0"/>
            </a:p>
            <a:p>
              <a:endParaRPr lang="en-US" sz="2800" dirty="0"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589" y="1608797"/>
              <a:ext cx="1401653" cy="1504631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780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476672"/>
            <a:ext cx="7011200" cy="1021600"/>
          </a:xfrm>
        </p:spPr>
        <p:txBody>
          <a:bodyPr/>
          <a:lstStyle/>
          <a:p>
            <a:r>
              <a:rPr lang="en-US" sz="3600" dirty="0"/>
              <a:t>Principle of optimality: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844824"/>
            <a:ext cx="10194876" cy="3632400"/>
          </a:xfrm>
        </p:spPr>
        <p:txBody>
          <a:bodyPr/>
          <a:lstStyle/>
          <a:p>
            <a:pPr marL="101600" indent="0" algn="just">
              <a:buNone/>
            </a:pPr>
            <a:r>
              <a:rPr lang="en-US" sz="3600" dirty="0" smtClean="0"/>
              <a:t>Suppose </a:t>
            </a:r>
            <a:r>
              <a:rPr lang="en-US" sz="3600" dirty="0"/>
              <a:t>that in solving a problem, we have to make a </a:t>
            </a:r>
            <a:r>
              <a:rPr lang="en-US" sz="3600" dirty="0">
                <a:solidFill>
                  <a:srgbClr val="FF0000"/>
                </a:solidFill>
              </a:rPr>
              <a:t>sequence of decisions</a:t>
            </a:r>
            <a:r>
              <a:rPr lang="en-US" sz="3600" dirty="0"/>
              <a:t> D1, D2, …, Dn. If this sequence is optimal, then the last k decisions, 1 </a:t>
            </a:r>
            <a:r>
              <a:rPr lang="en-US" sz="3600" dirty="0" smtClean="0"/>
              <a:t>&lt; </a:t>
            </a:r>
            <a:r>
              <a:rPr lang="en-US" sz="3600" dirty="0"/>
              <a:t>k </a:t>
            </a:r>
            <a:r>
              <a:rPr lang="en-US" sz="3600" dirty="0" smtClean="0"/>
              <a:t>&lt; </a:t>
            </a:r>
            <a:r>
              <a:rPr lang="en-US" sz="3600" dirty="0"/>
              <a:t>n must be optimal</a:t>
            </a:r>
            <a:r>
              <a:rPr lang="en-US" sz="3600" dirty="0" smtClean="0"/>
              <a:t>.</a:t>
            </a:r>
          </a:p>
          <a:p>
            <a:pPr marL="101600" indent="0" algn="just">
              <a:buNone/>
            </a:pPr>
            <a:r>
              <a:rPr lang="en-US" sz="3200" dirty="0"/>
              <a:t>e.g. the shortest path </a:t>
            </a:r>
            <a:r>
              <a:rPr lang="en-US" sz="3200" dirty="0" smtClean="0"/>
              <a:t>problem</a:t>
            </a:r>
          </a:p>
          <a:p>
            <a:pPr marL="101600" indent="0" algn="just">
              <a:buNone/>
            </a:pPr>
            <a:r>
              <a:rPr lang="en-US" sz="3200" dirty="0" smtClean="0"/>
              <a:t>If </a:t>
            </a:r>
            <a:r>
              <a:rPr lang="en-US" sz="3200" dirty="0" err="1"/>
              <a:t>i</a:t>
            </a:r>
            <a:r>
              <a:rPr lang="en-US" sz="3200" dirty="0"/>
              <a:t>, i1, i2, …, j is a shortest path from </a:t>
            </a:r>
            <a:r>
              <a:rPr lang="en-US" sz="3200" dirty="0" err="1"/>
              <a:t>i</a:t>
            </a:r>
            <a:r>
              <a:rPr lang="en-US" sz="3200" dirty="0"/>
              <a:t> to j, </a:t>
            </a:r>
            <a:endParaRPr lang="en-US" sz="3200" dirty="0" smtClean="0"/>
          </a:p>
          <a:p>
            <a:pPr marL="101600" indent="0" algn="just">
              <a:buNone/>
            </a:pPr>
            <a:r>
              <a:rPr lang="en-US" sz="3200" dirty="0" smtClean="0"/>
              <a:t>then </a:t>
            </a:r>
            <a:r>
              <a:rPr lang="en-US" sz="3200" dirty="0"/>
              <a:t>i1, i2, …, j must be a shortest path from i1 to j</a:t>
            </a:r>
            <a:endParaRPr lang="en-IN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AC2AF76-CAD3-4309-A9A4-A04B0F29A3D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9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 Shortest Path</a:t>
            </a:r>
            <a:endParaRPr lang="en-IN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844824"/>
            <a:ext cx="9690820" cy="3632400"/>
          </a:xfrm>
        </p:spPr>
        <p:txBody>
          <a:bodyPr/>
          <a:lstStyle/>
          <a:p>
            <a:r>
              <a:rPr lang="en-US" sz="2800" b="1" dirty="0" smtClean="0"/>
              <a:t>To </a:t>
            </a:r>
            <a:r>
              <a:rPr lang="en-US" sz="2800" b="1" dirty="0"/>
              <a:t>find a shortest path in a multi-stage graph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Apply </a:t>
            </a:r>
            <a:r>
              <a:rPr lang="en-US" sz="2800" dirty="0"/>
              <a:t>the greedy method</a:t>
            </a:r>
            <a:r>
              <a:rPr lang="en-US" sz="2800" dirty="0" smtClean="0"/>
              <a:t>:</a:t>
            </a:r>
          </a:p>
          <a:p>
            <a:pPr marL="10160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the </a:t>
            </a:r>
            <a:r>
              <a:rPr lang="en-US" sz="2800" dirty="0"/>
              <a:t>shortest path from S to T:= 8.</a:t>
            </a:r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AC2AF76-CAD3-4309-A9A4-A04B0F29A3D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https://player.slideplayer.com/14/4458028/data/images/img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544900"/>
            <a:ext cx="574006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37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shortest path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multistage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3143672" y="3210659"/>
            <a:ext cx="6626002" cy="366211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359696" y="3210659"/>
            <a:ext cx="1008112" cy="36473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55840" y="3225431"/>
            <a:ext cx="1008112" cy="36473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143304" y="3210657"/>
            <a:ext cx="1008112" cy="36473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04762" y="3210657"/>
            <a:ext cx="1008112" cy="36473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926912" y="3176599"/>
            <a:ext cx="1008112" cy="36473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1546" y="1844824"/>
                <a:ext cx="1204045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 smtClean="0"/>
                  <a:t>A multi stage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 </a:t>
                </a:r>
                <a:r>
                  <a:rPr lang="en-US" dirty="0" smtClean="0"/>
                  <a:t>directed graph in </a:t>
                </a:r>
                <a:r>
                  <a:rPr lang="en-US" dirty="0"/>
                  <a:t>which the </a:t>
                </a:r>
                <a:r>
                  <a:rPr lang="en-US" dirty="0" smtClean="0"/>
                  <a:t>vertices are partitioned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&gt;2 </m:t>
                    </m:r>
                  </m:oMath>
                </a14:m>
                <a:r>
                  <a:rPr lang="en-US" dirty="0" smtClean="0"/>
                  <a:t>disjoint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/>
                  <a:t>. </a:t>
                </a:r>
                <a:r>
                  <a:rPr lang="en-US" dirty="0"/>
                  <a:t>In addition</a:t>
                </a:r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an </a:t>
                </a:r>
                <a:r>
                  <a:rPr lang="en-US" dirty="0" smtClean="0"/>
                  <a:t>edge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for </a:t>
                </a:r>
                <a:r>
                  <a:rPr lang="en-US" dirty="0" smtClean="0"/>
                  <a:t>some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46" y="1844824"/>
                <a:ext cx="12040453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810" t="-4061" r="-759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62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5" y="476672"/>
            <a:ext cx="13559937" cy="1021600"/>
          </a:xfrm>
        </p:spPr>
        <p:txBody>
          <a:bodyPr/>
          <a:lstStyle/>
          <a:p>
            <a:r>
              <a:rPr lang="en-IN" sz="3600" dirty="0"/>
              <a:t>The Multi-Stage Graph 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352" y="2368045"/>
            <a:ext cx="9762828" cy="4234756"/>
          </a:xfrm>
        </p:spPr>
        <p:txBody>
          <a:bodyPr/>
          <a:lstStyle/>
          <a:p>
            <a:pPr algn="just"/>
            <a:r>
              <a:rPr lang="en-US" sz="2400" dirty="0" smtClean="0"/>
              <a:t>If </a:t>
            </a:r>
            <a:r>
              <a:rPr lang="en-US" sz="2400" dirty="0"/>
              <a:t>the recurrence relations are formulated using the forward approach, the relations are solved backward, i.e., beginning with the last decision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If </a:t>
            </a:r>
            <a:r>
              <a:rPr lang="en-US" sz="2400" dirty="0"/>
              <a:t>the </a:t>
            </a:r>
            <a:r>
              <a:rPr lang="en-US" sz="2400" dirty="0" smtClean="0"/>
              <a:t>recurrence relations </a:t>
            </a:r>
            <a:r>
              <a:rPr lang="en-US" sz="2400" dirty="0"/>
              <a:t>are formulated using the backward approach, </a:t>
            </a:r>
            <a:r>
              <a:rPr lang="en-US" sz="2400" dirty="0" smtClean="0"/>
              <a:t>the relations are </a:t>
            </a:r>
            <a:r>
              <a:rPr lang="en-US" sz="2400" dirty="0"/>
              <a:t>solved forwards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To </a:t>
            </a:r>
            <a:r>
              <a:rPr lang="en-US" sz="2400" dirty="0"/>
              <a:t>solve a problem by using dynamic programming</a:t>
            </a:r>
            <a:r>
              <a:rPr lang="en-US" sz="2400" dirty="0" smtClean="0"/>
              <a:t>:</a:t>
            </a:r>
          </a:p>
          <a:p>
            <a:pPr lvl="1" algn="just"/>
            <a:r>
              <a:rPr lang="en-US" sz="2400" dirty="0" smtClean="0"/>
              <a:t>Find </a:t>
            </a:r>
            <a:r>
              <a:rPr lang="en-US" sz="2400" dirty="0"/>
              <a:t>out the recurrence relations</a:t>
            </a:r>
            <a:r>
              <a:rPr lang="en-US" sz="2400" dirty="0" smtClean="0"/>
              <a:t>.</a:t>
            </a:r>
          </a:p>
          <a:p>
            <a:pPr lvl="1" algn="just"/>
            <a:r>
              <a:rPr lang="en-US" sz="2400" dirty="0" smtClean="0"/>
              <a:t>Represent </a:t>
            </a:r>
            <a:r>
              <a:rPr lang="en-US" sz="2400" dirty="0"/>
              <a:t>the problem by a multi-stage graph.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AC2AF76-CAD3-4309-A9A4-A04B0F29A3D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259" y="1844824"/>
            <a:ext cx="120317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Dynamic Programming </a:t>
            </a:r>
            <a:r>
              <a:rPr lang="en-US" sz="2800" dirty="0">
                <a:solidFill>
                  <a:srgbClr val="FF0000"/>
                </a:solidFill>
              </a:rPr>
              <a:t>Forward approach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FF0000"/>
                </a:solidFill>
              </a:rPr>
              <a:t>Backward approach</a:t>
            </a:r>
            <a:r>
              <a:rPr lang="en-US" sz="2800" dirty="0"/>
              <a:t>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7459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AC2AF76-CAD3-4309-A9A4-A04B0F29A3D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1844824"/>
            <a:ext cx="5531114" cy="26817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043" y="764704"/>
            <a:ext cx="79912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/>
              </a:rPr>
              <a:t>The Shortest Path in Multi-stage Graphs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2973" y="1844824"/>
            <a:ext cx="950505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For example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The greedy method cannot be applied to this case</a:t>
            </a:r>
            <a:r>
              <a:rPr lang="en-US" sz="2800" dirty="0" smtClean="0"/>
              <a:t>:</a:t>
            </a:r>
          </a:p>
          <a:p>
            <a:pPr algn="ctr"/>
            <a:r>
              <a:rPr lang="en-US" sz="2800" dirty="0" smtClean="0"/>
              <a:t> </a:t>
            </a:r>
            <a:r>
              <a:rPr lang="en-US" sz="2800" dirty="0"/>
              <a:t>(S, A, D, T) = 23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real shortest path is</a:t>
            </a:r>
            <a:r>
              <a:rPr lang="en-US" sz="2800" dirty="0" smtClean="0"/>
              <a:t>:</a:t>
            </a:r>
          </a:p>
          <a:p>
            <a:pPr algn="ctr"/>
            <a:r>
              <a:rPr lang="en-US" sz="2800" dirty="0" smtClean="0"/>
              <a:t>(</a:t>
            </a:r>
            <a:r>
              <a:rPr lang="en-US" sz="2800" dirty="0"/>
              <a:t>S, C, F, T) = 9.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9780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US" sz="3200" dirty="0">
                <a:latin typeface="Rockwell" panose="02060603020205020403" pitchFamily="18" charset="0"/>
                <a:cs typeface="Times New Roman" panose="02020603050405020304" pitchFamily="18" charset="0"/>
              </a:rPr>
              <a:t>The shortest path </a:t>
            </a:r>
            <a:r>
              <a:rPr lang="en-US" sz="3200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in multistage graphs 		(</a:t>
            </a:r>
            <a:r>
              <a:rPr lang="en-IN" sz="2400" b="0" dirty="0">
                <a:latin typeface="Rockwell" panose="02060603020205020403" pitchFamily="18" charset="0"/>
              </a:rPr>
              <a:t>forward </a:t>
            </a:r>
            <a:r>
              <a:rPr lang="en-IN" sz="2400" b="0" dirty="0" smtClean="0">
                <a:latin typeface="Rockwell" panose="02060603020205020403" pitchFamily="18" charset="0"/>
              </a:rPr>
              <a:t>approach and relations are backward</a:t>
            </a:r>
            <a:r>
              <a:rPr lang="en-US" sz="3200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10" name="Rectangle 9"/>
          <p:cNvSpPr/>
          <p:nvPr/>
        </p:nvSpPr>
        <p:spPr>
          <a:xfrm>
            <a:off x="1919536" y="3666451"/>
            <a:ext cx="64087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d(S, T) = min{1</a:t>
            </a:r>
            <a:r>
              <a:rPr lang="fr-FR" dirty="0" smtClean="0"/>
              <a:t>+ d(A</a:t>
            </a:r>
            <a:r>
              <a:rPr lang="fr-FR" dirty="0"/>
              <a:t>, T), 2+d(B, T), </a:t>
            </a:r>
            <a:r>
              <a:rPr lang="fr-FR" dirty="0" smtClean="0"/>
              <a:t> 5+d(C</a:t>
            </a:r>
            <a:r>
              <a:rPr lang="fr-FR" dirty="0"/>
              <a:t>, T)}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7406" y="5672143"/>
            <a:ext cx="56886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d(A, </a:t>
            </a:r>
            <a:r>
              <a:rPr lang="fr-FR" dirty="0"/>
              <a:t>T) = </a:t>
            </a:r>
            <a:r>
              <a:rPr lang="fr-FR" dirty="0" smtClean="0"/>
              <a:t>min{4 + d(D, </a:t>
            </a:r>
            <a:r>
              <a:rPr lang="fr-FR" dirty="0"/>
              <a:t>T), </a:t>
            </a:r>
            <a:r>
              <a:rPr lang="fr-FR" dirty="0" smtClean="0"/>
              <a:t>11+ d(E, T)}</a:t>
            </a:r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058599" y="6272307"/>
                <a:ext cx="53974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4+18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11+13)=22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99" y="6272307"/>
                <a:ext cx="5397440" cy="461665"/>
              </a:xfrm>
              <a:prstGeom prst="rect">
                <a:avLst/>
              </a:prstGeom>
              <a:blipFill>
                <a:blip r:embed="rId2"/>
                <a:stretch>
                  <a:fillRect l="-339" b="-184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248128" y="5518439"/>
            <a:ext cx="1630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d(D,T)= 18</a:t>
            </a:r>
          </a:p>
          <a:p>
            <a:r>
              <a:rPr lang="en-US" dirty="0"/>
              <a:t>d</a:t>
            </a:r>
            <a:r>
              <a:rPr lang="en-US" dirty="0" smtClean="0"/>
              <a:t>(E,T)=  13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20" y="1781443"/>
            <a:ext cx="2857758" cy="17706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7" y="1805880"/>
            <a:ext cx="3347683" cy="162311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367808" y="2617439"/>
            <a:ext cx="648072" cy="307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07" y="4321935"/>
            <a:ext cx="26289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5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B87058A-E00F-4E72-BF35-80FED2B6D294}" type="slidenum">
              <a:rPr lang="en-US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5360" y="1556792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d(B, T) = min{(9+d(D, T), </a:t>
            </a:r>
            <a:r>
              <a:rPr lang="fr-FR" dirty="0" smtClean="0"/>
              <a:t> 5+d(E</a:t>
            </a:r>
            <a:r>
              <a:rPr lang="fr-FR" dirty="0"/>
              <a:t>, T</a:t>
            </a:r>
            <a:r>
              <a:rPr lang="fr-FR" dirty="0" smtClean="0"/>
              <a:t>), 16+d(F,T</a:t>
            </a:r>
            <a:r>
              <a:rPr lang="fr-FR" dirty="0"/>
              <a:t>) 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92" y="21217"/>
            <a:ext cx="2971800" cy="17664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4636" y="2204864"/>
                <a:ext cx="61101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i="1" dirty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9+18</m:t>
                              </m:r>
                            </m:e>
                          </m:d>
                        </m:e>
                      </m:func>
                      <m:r>
                        <a:rPr lang="en-US" i="1" dirty="0">
                          <a:latin typeface="Cambria Math" panose="02040503050406030204" pitchFamily="18" charset="0"/>
                        </a:rPr>
                        <m:t>, 5+13,16+2)=18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36" y="2204864"/>
                <a:ext cx="6110199" cy="461665"/>
              </a:xfrm>
              <a:prstGeom prst="rect">
                <a:avLst/>
              </a:prstGeom>
              <a:blipFill>
                <a:blip r:embed="rId3"/>
                <a:stretch>
                  <a:fillRect l="-299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35360" y="3104943"/>
            <a:ext cx="29324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d(C, T) = 2</a:t>
            </a:r>
            <a:r>
              <a:rPr lang="fr-FR" dirty="0" smtClean="0"/>
              <a:t>+ d(F,T</a:t>
            </a:r>
            <a:r>
              <a:rPr lang="fr-FR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64636" y="3683684"/>
                <a:ext cx="28820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i="1" dirty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=2+2=4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36" y="3683684"/>
                <a:ext cx="2882071" cy="461665"/>
              </a:xfrm>
              <a:prstGeom prst="rect">
                <a:avLst/>
              </a:prstGeom>
              <a:blipFill>
                <a:blip r:embed="rId4"/>
                <a:stretch>
                  <a:fillRect l="-6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9029377" y="1141293"/>
            <a:ext cx="2255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d(D,T)= 18</a:t>
            </a:r>
          </a:p>
          <a:p>
            <a:r>
              <a:rPr lang="en-US" dirty="0"/>
              <a:t>d(E,T)= </a:t>
            </a:r>
            <a:r>
              <a:rPr lang="en-US" dirty="0" smtClean="0"/>
              <a:t>13</a:t>
            </a:r>
          </a:p>
          <a:p>
            <a:r>
              <a:rPr lang="en-US" dirty="0"/>
              <a:t>d</a:t>
            </a:r>
            <a:r>
              <a:rPr lang="en-US" dirty="0" smtClean="0"/>
              <a:t>(F,T)= 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57563" y="4337899"/>
            <a:ext cx="65835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r>
              <a:rPr lang="fr-FR" dirty="0" smtClean="0"/>
              <a:t>d(S</a:t>
            </a:r>
            <a:r>
              <a:rPr lang="fr-FR" dirty="0"/>
              <a:t>, T) = min{1+d(A, T), </a:t>
            </a:r>
            <a:r>
              <a:rPr lang="fr-FR" dirty="0" smtClean="0"/>
              <a:t> 2+d(B</a:t>
            </a:r>
            <a:r>
              <a:rPr lang="fr-FR" dirty="0"/>
              <a:t>, T), </a:t>
            </a:r>
            <a:r>
              <a:rPr lang="fr-FR" dirty="0" smtClean="0"/>
              <a:t> 5+d(C</a:t>
            </a:r>
            <a:r>
              <a:rPr lang="fr-FR" dirty="0"/>
              <a:t>, T</a:t>
            </a:r>
            <a:r>
              <a:rPr lang="fr-FR" dirty="0" smtClean="0"/>
              <a:t>)}</a:t>
            </a:r>
          </a:p>
          <a:p>
            <a:endParaRPr lang="fr-FR" dirty="0" smtClean="0"/>
          </a:p>
          <a:p>
            <a:r>
              <a:rPr lang="fr-FR" dirty="0"/>
              <a:t>d(S, T) = min{1+22, </a:t>
            </a:r>
            <a:r>
              <a:rPr lang="fr-FR" dirty="0" smtClean="0"/>
              <a:t> 2+18</a:t>
            </a:r>
            <a:r>
              <a:rPr lang="fr-FR" dirty="0"/>
              <a:t>, </a:t>
            </a:r>
            <a:r>
              <a:rPr lang="fr-FR" dirty="0" smtClean="0"/>
              <a:t> 5+4}</a:t>
            </a:r>
          </a:p>
          <a:p>
            <a:r>
              <a:rPr lang="en-US" dirty="0" smtClean="0"/>
              <a:t>	= min{23, 20, 9}</a:t>
            </a:r>
          </a:p>
          <a:p>
            <a:r>
              <a:rPr lang="en-US" dirty="0"/>
              <a:t>	</a:t>
            </a:r>
            <a:r>
              <a:rPr lang="en-US" dirty="0" smtClean="0"/>
              <a:t>= 9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746" y="2934583"/>
            <a:ext cx="3076575" cy="13811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524321" y="3683683"/>
            <a:ext cx="1359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d(F,T)= 2</a:t>
            </a:r>
          </a:p>
        </p:txBody>
      </p:sp>
    </p:spTree>
    <p:extLst>
      <p:ext uri="{BB962C8B-B14F-4D97-AF65-F5344CB8AC3E}">
        <p14:creationId xmlns:p14="http://schemas.microsoft.com/office/powerpoint/2010/main" val="167787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4956</TotalTime>
  <Words>716</Words>
  <Application>Microsoft Office PowerPoint</Application>
  <PresentationFormat>Widescreen</PresentationFormat>
  <Paragraphs>131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Arvo</vt:lpstr>
      <vt:lpstr>Calibri</vt:lpstr>
      <vt:lpstr>Cambria Math</vt:lpstr>
      <vt:lpstr>Open Sans</vt:lpstr>
      <vt:lpstr>Roboto Condensed</vt:lpstr>
      <vt:lpstr>Roboto Condensed Light</vt:lpstr>
      <vt:lpstr>Rockwell</vt:lpstr>
      <vt:lpstr>Times New Roman</vt:lpstr>
      <vt:lpstr>Salerio template</vt:lpstr>
      <vt:lpstr>PowerPoint Presentation</vt:lpstr>
      <vt:lpstr>Dynamic Programming Applications</vt:lpstr>
      <vt:lpstr>Principle of optimality:</vt:lpstr>
      <vt:lpstr>The Shortest Path</vt:lpstr>
      <vt:lpstr>The shortest path in multistage graphs</vt:lpstr>
      <vt:lpstr>The Multi-Stage Graph Solution</vt:lpstr>
      <vt:lpstr>PowerPoint Presentation</vt:lpstr>
      <vt:lpstr>The shortest path in multistage graphs   (forward approach and relations are backward)</vt:lpstr>
      <vt:lpstr>PowerPoint Presentation</vt:lpstr>
      <vt:lpstr>The shortest path in multistage graphs   (backward approach and relations are forward)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SEQUENCING WITH DEADLINES.</dc:title>
  <dc:creator>puri</dc:creator>
  <cp:lastModifiedBy>MBGR</cp:lastModifiedBy>
  <cp:revision>404</cp:revision>
  <dcterms:created xsi:type="dcterms:W3CDTF">2004-02-10T09:04:39Z</dcterms:created>
  <dcterms:modified xsi:type="dcterms:W3CDTF">2023-09-06T07:37:43Z</dcterms:modified>
</cp:coreProperties>
</file>