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42" r:id="rId2"/>
    <p:sldId id="343" r:id="rId3"/>
    <p:sldId id="328" r:id="rId4"/>
    <p:sldId id="336" r:id="rId5"/>
    <p:sldId id="337" r:id="rId6"/>
    <p:sldId id="339" r:id="rId7"/>
    <p:sldId id="340" r:id="rId8"/>
    <p:sldId id="341" r:id="rId9"/>
    <p:sldId id="338" r:id="rId10"/>
    <p:sldId id="344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0929"/>
  </p:normalViewPr>
  <p:slideViewPr>
    <p:cSldViewPr>
      <p:cViewPr varScale="1">
        <p:scale>
          <a:sx n="73" d="100"/>
          <a:sy n="73" d="100"/>
        </p:scale>
        <p:origin x="55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image" Target="../media/image8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429DB-7AD6-4507-8327-E4C0DE58D383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0DDEC0-70A7-4433-937F-F1E6615D3D8B}">
      <dgm:prSet custT="1"/>
      <dgm:spPr/>
      <dgm:t>
        <a:bodyPr/>
        <a:lstStyle/>
        <a:p>
          <a:pPr algn="just" rtl="0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Remove all the self loops and parallel edges (keeping the lowest weight edge) from the graph.</a:t>
          </a:r>
        </a:p>
      </dgm:t>
    </dgm:pt>
    <dgm:pt modelId="{7A81A92E-8629-44BB-856A-D3E74917D76E}" type="parTrans" cxnId="{8A858F1A-B132-4C69-8B11-3221243BF489}">
      <dgm:prSet/>
      <dgm:spPr/>
      <dgm:t>
        <a:bodyPr/>
        <a:lstStyle/>
        <a:p>
          <a:pPr algn="just"/>
          <a:endParaRPr lang="en-US"/>
        </a:p>
      </dgm:t>
    </dgm:pt>
    <dgm:pt modelId="{6DA7606C-F7E9-4A8D-907A-3B19FDAD9BB1}" type="sibTrans" cxnId="{8A858F1A-B132-4C69-8B11-3221243BF489}">
      <dgm:prSet/>
      <dgm:spPr/>
      <dgm:t>
        <a:bodyPr/>
        <a:lstStyle/>
        <a:p>
          <a:pPr algn="just"/>
          <a:endParaRPr lang="en-US"/>
        </a:p>
      </dgm:t>
    </dgm:pt>
    <dgm:pt modelId="{54CEDC41-4707-4F3F-9E36-5D61764561F7}">
      <dgm:prSet custT="1"/>
      <dgm:spPr/>
      <dgm:t>
        <a:bodyPr/>
        <a:lstStyle/>
        <a:p>
          <a:pPr algn="just" rtl="0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Write the initial distance matrix</a:t>
          </a:r>
          <a:r>
            <a:rPr lang="en-US" sz="2000" dirty="0"/>
            <a:t>.</a:t>
          </a:r>
        </a:p>
      </dgm:t>
    </dgm:pt>
    <dgm:pt modelId="{49FDE47F-05B8-43F6-A78E-218C6778D4BB}" type="parTrans" cxnId="{A4CB1945-11FE-4DB7-AA0B-9C76A83AD5EE}">
      <dgm:prSet/>
      <dgm:spPr/>
      <dgm:t>
        <a:bodyPr/>
        <a:lstStyle/>
        <a:p>
          <a:pPr algn="just"/>
          <a:endParaRPr lang="en-US"/>
        </a:p>
      </dgm:t>
    </dgm:pt>
    <dgm:pt modelId="{4D663A24-0400-419C-B615-D4B76BE371B6}" type="sibTrans" cxnId="{A4CB1945-11FE-4DB7-AA0B-9C76A83AD5EE}">
      <dgm:prSet/>
      <dgm:spPr/>
      <dgm:t>
        <a:bodyPr/>
        <a:lstStyle/>
        <a:p>
          <a:pPr algn="just"/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45C8AD1-FE91-49D7-8100-FC39B3E08CD7}">
          <dgm:prSet/>
          <dgm:spPr/>
          <dgm:t>
            <a:bodyPr/>
            <a:lstStyle/>
            <a:p>
              <a:pPr algn="just" rtl="0"/>
              <a:r>
                <a:rPr lang="en-US"/>
                <a:t>For diagonal elements (representing self-loops), distance value = </a:t>
              </a:r>
              <a14:m>
                <m:oMath xmlns:m="http://schemas.openxmlformats.org/officeDocument/2006/math">
                  <m:r>
                    <a:rPr lang="en-US" i="1">
                      <a:latin typeface="Cambria Math" panose="02040503050406030204" pitchFamily="18" charset="0"/>
                    </a:rPr>
                    <m:t>0</m:t>
                  </m:r>
                </m:oMath>
              </a14:m>
              <a:endParaRPr lang="en-US"/>
            </a:p>
          </dgm:t>
        </dgm:pt>
      </mc:Choice>
      <mc:Fallback xmlns="">
        <dgm:pt modelId="{445C8AD1-FE91-49D7-8100-FC39B3E08CD7}">
          <dgm:prSet/>
          <dgm:spPr/>
          <dgm:t>
            <a:bodyPr/>
            <a:lstStyle/>
            <a:p>
              <a:pPr algn="just" rtl="0"/>
              <a:r>
                <a:rPr lang="en-US" smtClean="0"/>
                <a:t>For diagonal elements (representing self-loops), distance value = </a:t>
              </a:r>
              <a:r>
                <a:rPr lang="en-US" i="0"/>
                <a:t>0</a:t>
              </a:r>
              <a:endParaRPr lang="en-US"/>
            </a:p>
          </dgm:t>
        </dgm:pt>
      </mc:Fallback>
    </mc:AlternateContent>
    <dgm:pt modelId="{97B18F9E-364A-4F66-BC55-92721E47FCFB}" type="parTrans" cxnId="{19FD93F6-5C33-4FB0-AEDE-3AE1099955EE}">
      <dgm:prSet/>
      <dgm:spPr/>
      <dgm:t>
        <a:bodyPr/>
        <a:lstStyle/>
        <a:p>
          <a:pPr algn="just"/>
          <a:endParaRPr lang="en-US"/>
        </a:p>
      </dgm:t>
    </dgm:pt>
    <dgm:pt modelId="{D359BCC2-808C-413F-A71A-F55A180EE775}" type="sibTrans" cxnId="{19FD93F6-5C33-4FB0-AEDE-3AE1099955EE}">
      <dgm:prSet/>
      <dgm:spPr/>
      <dgm:t>
        <a:bodyPr/>
        <a:lstStyle/>
        <a:p>
          <a:pPr algn="just"/>
          <a:endParaRPr lang="en-US"/>
        </a:p>
      </dgm:t>
    </dgm:pt>
    <dgm:pt modelId="{9C9AB617-9653-4592-A263-5B643129F2C8}">
      <dgm:prSet/>
      <dgm:spPr/>
      <dgm:t>
        <a:bodyPr/>
        <a:lstStyle/>
        <a:p>
          <a:pPr algn="just" rtl="0"/>
          <a:r>
            <a:rPr lang="en-US" dirty="0"/>
            <a:t>For vertices having a direct edge between them, distance value = weight of that edge.</a:t>
          </a:r>
        </a:p>
      </dgm:t>
    </dgm:pt>
    <dgm:pt modelId="{6BD55CB2-A6D2-44EA-9BD7-3A7DED7C6809}" type="parTrans" cxnId="{8F4B304A-E477-437D-A973-A67F678B4B24}">
      <dgm:prSet/>
      <dgm:spPr/>
      <dgm:t>
        <a:bodyPr/>
        <a:lstStyle/>
        <a:p>
          <a:pPr algn="just"/>
          <a:endParaRPr lang="en-US"/>
        </a:p>
      </dgm:t>
    </dgm:pt>
    <dgm:pt modelId="{5C438DBB-3606-4515-9EDA-56EF6B1AAD04}" type="sibTrans" cxnId="{8F4B304A-E477-437D-A973-A67F678B4B24}">
      <dgm:prSet/>
      <dgm:spPr/>
      <dgm:t>
        <a:bodyPr/>
        <a:lstStyle/>
        <a:p>
          <a:pPr algn="just"/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8469AEF-D068-41C4-98A6-E16865F4F966}">
          <dgm:prSet/>
          <dgm:spPr/>
          <dgm:t>
            <a:bodyPr/>
            <a:lstStyle/>
            <a:p>
              <a:pPr algn="just" rtl="0"/>
              <a:r>
                <a:rPr lang="en-US"/>
                <a:t>For vertices having no direct edge between them, distance value = </a:t>
              </a:r>
              <a14:m>
                <m:oMath xmlns:m="http://schemas.openxmlformats.org/officeDocument/2006/math">
                  <m:r>
                    <a:rPr lang="en-US" i="1">
                      <a:latin typeface="Cambria Math" panose="02040503050406030204" pitchFamily="18" charset="0"/>
                    </a:rPr>
                    <m:t>∞</m:t>
                  </m:r>
                </m:oMath>
              </a14:m>
              <a:r>
                <a:rPr lang="en-US"/>
                <a:t>.</a:t>
              </a:r>
            </a:p>
          </dgm:t>
        </dgm:pt>
      </mc:Choice>
      <mc:Fallback xmlns="">
        <dgm:pt modelId="{48469AEF-D068-41C4-98A6-E16865F4F966}">
          <dgm:prSet/>
          <dgm:spPr/>
          <dgm:t>
            <a:bodyPr/>
            <a:lstStyle/>
            <a:p>
              <a:pPr algn="just" rtl="0"/>
              <a:r>
                <a:rPr lang="en-US" smtClean="0"/>
                <a:t>For vertices having no direct edge between them, distance value = </a:t>
              </a:r>
              <a:r>
                <a:rPr lang="en-US" i="0"/>
                <a:t>∞</a:t>
              </a:r>
              <a:r>
                <a:rPr lang="en-US"/>
                <a:t>.</a:t>
              </a:r>
            </a:p>
          </dgm:t>
        </dgm:pt>
      </mc:Fallback>
    </mc:AlternateContent>
    <dgm:pt modelId="{619C5F70-9F72-4B41-AEEC-0BE1B94DB017}" type="parTrans" cxnId="{E2889253-B83B-4963-AC75-E496674A897B}">
      <dgm:prSet/>
      <dgm:spPr/>
      <dgm:t>
        <a:bodyPr/>
        <a:lstStyle/>
        <a:p>
          <a:pPr algn="just"/>
          <a:endParaRPr lang="en-US"/>
        </a:p>
      </dgm:t>
    </dgm:pt>
    <dgm:pt modelId="{0F12FFA0-001C-4B90-A353-C3D642880D05}" type="sibTrans" cxnId="{E2889253-B83B-4963-AC75-E496674A897B}">
      <dgm:prSet/>
      <dgm:spPr/>
      <dgm:t>
        <a:bodyPr/>
        <a:lstStyle/>
        <a:p>
          <a:pPr algn="just"/>
          <a:endParaRPr lang="en-US"/>
        </a:p>
      </dgm:t>
    </dgm:pt>
    <dgm:pt modelId="{005FB1A9-1FA4-4104-BE27-01CFF43DD146}" type="pres">
      <dgm:prSet presAssocID="{677429DB-7AD6-4507-8327-E4C0DE58D38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E36679-83FD-47E1-BBD1-0B2B317B163A}" type="pres">
      <dgm:prSet presAssocID="{677429DB-7AD6-4507-8327-E4C0DE58D383}" presName="outerBox" presStyleCnt="0"/>
      <dgm:spPr/>
    </dgm:pt>
    <dgm:pt modelId="{D91BCCD4-8332-4487-B574-B641305AAD81}" type="pres">
      <dgm:prSet presAssocID="{677429DB-7AD6-4507-8327-E4C0DE58D383}" presName="outerBoxParent" presStyleLbl="node1" presStyleIdx="0" presStyleCnt="2"/>
      <dgm:spPr/>
      <dgm:t>
        <a:bodyPr/>
        <a:lstStyle/>
        <a:p>
          <a:endParaRPr lang="en-US"/>
        </a:p>
      </dgm:t>
    </dgm:pt>
    <dgm:pt modelId="{E15C090D-B52F-4FC6-8AF0-BB8902147378}" type="pres">
      <dgm:prSet presAssocID="{677429DB-7AD6-4507-8327-E4C0DE58D383}" presName="outerBoxChildren" presStyleCnt="0"/>
      <dgm:spPr/>
    </dgm:pt>
    <dgm:pt modelId="{B6C90452-ED7A-4AF8-91FE-1F62C0CED0F3}" type="pres">
      <dgm:prSet presAssocID="{677429DB-7AD6-4507-8327-E4C0DE58D383}" presName="middleBox" presStyleCnt="0"/>
      <dgm:spPr/>
    </dgm:pt>
    <dgm:pt modelId="{D2B5FB30-6542-45D0-B4E4-CC770617E98B}" type="pres">
      <dgm:prSet presAssocID="{677429DB-7AD6-4507-8327-E4C0DE58D383}" presName="middleBoxParent" presStyleLbl="node1" presStyleIdx="1" presStyleCnt="2" custScaleY="80450" custLinFactNeighborY="-8145"/>
      <dgm:spPr/>
      <dgm:t>
        <a:bodyPr/>
        <a:lstStyle/>
        <a:p>
          <a:endParaRPr lang="en-US"/>
        </a:p>
      </dgm:t>
    </dgm:pt>
    <dgm:pt modelId="{00FDEF13-1246-469D-9D41-434697BCC800}" type="pres">
      <dgm:prSet presAssocID="{677429DB-7AD6-4507-8327-E4C0DE58D383}" presName="middleBoxChildren" presStyleCnt="0"/>
      <dgm:spPr/>
    </dgm:pt>
    <dgm:pt modelId="{BDB0D023-C8EB-489A-B943-0D773E5C8F11}" type="pres">
      <dgm:prSet presAssocID="{445C8AD1-FE91-49D7-8100-FC39B3E08CD7}" presName="mChild" presStyleLbl="fgAcc1" presStyleIdx="0" presStyleCnt="3" custLinFactNeighborX="25285" custLinFactNeighborY="-429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3093C-FFDE-49FC-99DF-EB02327E7E4C}" type="pres">
      <dgm:prSet presAssocID="{D359BCC2-808C-413F-A71A-F55A180EE775}" presName="middleSibTrans" presStyleCnt="0"/>
      <dgm:spPr/>
    </dgm:pt>
    <dgm:pt modelId="{812BC897-20C1-4A70-9330-58C919D3E46A}" type="pres">
      <dgm:prSet presAssocID="{9C9AB617-9653-4592-A263-5B643129F2C8}" presName="mChild" presStyleLbl="fgAcc1" presStyleIdx="1" presStyleCnt="3" custLinFactNeighborX="-23234" custLinFactNeighborY="-429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B6548F-9839-475B-8B1B-5E8CBD276D3C}" type="pres">
      <dgm:prSet presAssocID="{5C438DBB-3606-4515-9EDA-56EF6B1AAD04}" presName="middleSibTrans" presStyleCnt="0"/>
      <dgm:spPr/>
    </dgm:pt>
    <dgm:pt modelId="{ECCA896C-C5E8-44EA-AF22-DE9F3C30610E}" type="pres">
      <dgm:prSet presAssocID="{48469AEF-D068-41C4-98A6-E16865F4F966}" presName="mChild" presStyleLbl="fgAcc1" presStyleIdx="2" presStyleCnt="3" custLinFactNeighborX="-71753" custLinFactNeighborY="-429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E84E5B-0BAA-43DA-9C9A-CD7524047516}" type="presOf" srcId="{E60DDEC0-70A7-4433-937F-F1E6615D3D8B}" destId="{D91BCCD4-8332-4487-B574-B641305AAD81}" srcOrd="0" destOrd="0" presId="urn:microsoft.com/office/officeart/2005/8/layout/target2"/>
    <dgm:cxn modelId="{B2EC476E-1CA8-4849-8136-926244195C8C}" type="presOf" srcId="{48469AEF-D068-41C4-98A6-E16865F4F966}" destId="{ECCA896C-C5E8-44EA-AF22-DE9F3C30610E}" srcOrd="0" destOrd="0" presId="urn:microsoft.com/office/officeart/2005/8/layout/target2"/>
    <dgm:cxn modelId="{1BAD3F5A-5199-4C2F-A531-014AA9C01CC3}" type="presOf" srcId="{677429DB-7AD6-4507-8327-E4C0DE58D383}" destId="{005FB1A9-1FA4-4104-BE27-01CFF43DD146}" srcOrd="0" destOrd="0" presId="urn:microsoft.com/office/officeart/2005/8/layout/target2"/>
    <dgm:cxn modelId="{146F427B-24FF-4542-8AF8-1A90E7EC7E89}" type="presOf" srcId="{9C9AB617-9653-4592-A263-5B643129F2C8}" destId="{812BC897-20C1-4A70-9330-58C919D3E46A}" srcOrd="0" destOrd="0" presId="urn:microsoft.com/office/officeart/2005/8/layout/target2"/>
    <dgm:cxn modelId="{6FA0E44E-5159-434D-BAB1-A635E3DCB19E}" type="presOf" srcId="{445C8AD1-FE91-49D7-8100-FC39B3E08CD7}" destId="{BDB0D023-C8EB-489A-B943-0D773E5C8F11}" srcOrd="0" destOrd="0" presId="urn:microsoft.com/office/officeart/2005/8/layout/target2"/>
    <dgm:cxn modelId="{8A858F1A-B132-4C69-8B11-3221243BF489}" srcId="{677429DB-7AD6-4507-8327-E4C0DE58D383}" destId="{E60DDEC0-70A7-4433-937F-F1E6615D3D8B}" srcOrd="0" destOrd="0" parTransId="{7A81A92E-8629-44BB-856A-D3E74917D76E}" sibTransId="{6DA7606C-F7E9-4A8D-907A-3B19FDAD9BB1}"/>
    <dgm:cxn modelId="{E2889253-B83B-4963-AC75-E496674A897B}" srcId="{54CEDC41-4707-4F3F-9E36-5D61764561F7}" destId="{48469AEF-D068-41C4-98A6-E16865F4F966}" srcOrd="2" destOrd="0" parTransId="{619C5F70-9F72-4B41-AEEC-0BE1B94DB017}" sibTransId="{0F12FFA0-001C-4B90-A353-C3D642880D05}"/>
    <dgm:cxn modelId="{19FD93F6-5C33-4FB0-AEDE-3AE1099955EE}" srcId="{54CEDC41-4707-4F3F-9E36-5D61764561F7}" destId="{445C8AD1-FE91-49D7-8100-FC39B3E08CD7}" srcOrd="0" destOrd="0" parTransId="{97B18F9E-364A-4F66-BC55-92721E47FCFB}" sibTransId="{D359BCC2-808C-413F-A71A-F55A180EE775}"/>
    <dgm:cxn modelId="{A4CB1945-11FE-4DB7-AA0B-9C76A83AD5EE}" srcId="{677429DB-7AD6-4507-8327-E4C0DE58D383}" destId="{54CEDC41-4707-4F3F-9E36-5D61764561F7}" srcOrd="1" destOrd="0" parTransId="{49FDE47F-05B8-43F6-A78E-218C6778D4BB}" sibTransId="{4D663A24-0400-419C-B615-D4B76BE371B6}"/>
    <dgm:cxn modelId="{670D18A7-69C4-4642-8856-721159A3E7A6}" type="presOf" srcId="{54CEDC41-4707-4F3F-9E36-5D61764561F7}" destId="{D2B5FB30-6542-45D0-B4E4-CC770617E98B}" srcOrd="0" destOrd="0" presId="urn:microsoft.com/office/officeart/2005/8/layout/target2"/>
    <dgm:cxn modelId="{8F4B304A-E477-437D-A973-A67F678B4B24}" srcId="{54CEDC41-4707-4F3F-9E36-5D61764561F7}" destId="{9C9AB617-9653-4592-A263-5B643129F2C8}" srcOrd="1" destOrd="0" parTransId="{6BD55CB2-A6D2-44EA-9BD7-3A7DED7C6809}" sibTransId="{5C438DBB-3606-4515-9EDA-56EF6B1AAD04}"/>
    <dgm:cxn modelId="{F81DCC5E-A334-4FD2-A3AD-7AB60BACC487}" type="presParOf" srcId="{005FB1A9-1FA4-4104-BE27-01CFF43DD146}" destId="{D4E36679-83FD-47E1-BBD1-0B2B317B163A}" srcOrd="0" destOrd="0" presId="urn:microsoft.com/office/officeart/2005/8/layout/target2"/>
    <dgm:cxn modelId="{F9B15B5D-5BEF-4E64-A45B-AFB171A13777}" type="presParOf" srcId="{D4E36679-83FD-47E1-BBD1-0B2B317B163A}" destId="{D91BCCD4-8332-4487-B574-B641305AAD81}" srcOrd="0" destOrd="0" presId="urn:microsoft.com/office/officeart/2005/8/layout/target2"/>
    <dgm:cxn modelId="{54102786-797B-4749-A631-9859A971A501}" type="presParOf" srcId="{D4E36679-83FD-47E1-BBD1-0B2B317B163A}" destId="{E15C090D-B52F-4FC6-8AF0-BB8902147378}" srcOrd="1" destOrd="0" presId="urn:microsoft.com/office/officeart/2005/8/layout/target2"/>
    <dgm:cxn modelId="{429E17DA-54EC-4076-A111-3F0B0D0BBBA4}" type="presParOf" srcId="{005FB1A9-1FA4-4104-BE27-01CFF43DD146}" destId="{B6C90452-ED7A-4AF8-91FE-1F62C0CED0F3}" srcOrd="1" destOrd="0" presId="urn:microsoft.com/office/officeart/2005/8/layout/target2"/>
    <dgm:cxn modelId="{DACE277D-E70C-4004-9935-F07166FADBC8}" type="presParOf" srcId="{B6C90452-ED7A-4AF8-91FE-1F62C0CED0F3}" destId="{D2B5FB30-6542-45D0-B4E4-CC770617E98B}" srcOrd="0" destOrd="0" presId="urn:microsoft.com/office/officeart/2005/8/layout/target2"/>
    <dgm:cxn modelId="{0F2FD4C5-460E-4B3E-8137-7CD580C0B8CE}" type="presParOf" srcId="{B6C90452-ED7A-4AF8-91FE-1F62C0CED0F3}" destId="{00FDEF13-1246-469D-9D41-434697BCC800}" srcOrd="1" destOrd="0" presId="urn:microsoft.com/office/officeart/2005/8/layout/target2"/>
    <dgm:cxn modelId="{A69BEE2B-84AE-45C6-B01B-BACB04BDD1B8}" type="presParOf" srcId="{00FDEF13-1246-469D-9D41-434697BCC800}" destId="{BDB0D023-C8EB-489A-B943-0D773E5C8F11}" srcOrd="0" destOrd="0" presId="urn:microsoft.com/office/officeart/2005/8/layout/target2"/>
    <dgm:cxn modelId="{34B6C21C-585D-4137-8EE0-87A35D2F6CC4}" type="presParOf" srcId="{00FDEF13-1246-469D-9D41-434697BCC800}" destId="{FBB3093C-FFDE-49FC-99DF-EB02327E7E4C}" srcOrd="1" destOrd="0" presId="urn:microsoft.com/office/officeart/2005/8/layout/target2"/>
    <dgm:cxn modelId="{B4DFD6EA-199E-4354-90C6-976A4C7AFBAF}" type="presParOf" srcId="{00FDEF13-1246-469D-9D41-434697BCC800}" destId="{812BC897-20C1-4A70-9330-58C919D3E46A}" srcOrd="2" destOrd="0" presId="urn:microsoft.com/office/officeart/2005/8/layout/target2"/>
    <dgm:cxn modelId="{425EFA95-A1D3-4A9C-BE45-2894FB6BAFAE}" type="presParOf" srcId="{00FDEF13-1246-469D-9D41-434697BCC800}" destId="{57B6548F-9839-475B-8B1B-5E8CBD276D3C}" srcOrd="3" destOrd="0" presId="urn:microsoft.com/office/officeart/2005/8/layout/target2"/>
    <dgm:cxn modelId="{00ABF697-B4DD-46FD-984E-C521064BE21D}" type="presParOf" srcId="{00FDEF13-1246-469D-9D41-434697BCC800}" destId="{ECCA896C-C5E8-44EA-AF22-DE9F3C30610E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4D68AC-BE09-4D65-A25D-6C0B27DC7DA2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3F69A0-26C5-46D2-ADC1-2C16CDD1CF3A}">
      <dgm:prSet/>
      <dgm:spPr/>
      <dgm:t>
        <a:bodyPr/>
        <a:lstStyle/>
        <a:p>
          <a:pPr rtl="0"/>
          <a:r>
            <a:rPr lang="en-US" dirty="0"/>
            <a:t>Complexity of Floyd </a:t>
          </a:r>
          <a:r>
            <a:rPr lang="en-US" dirty="0" err="1"/>
            <a:t>Warshall</a:t>
          </a:r>
          <a:r>
            <a:rPr lang="en-US" dirty="0"/>
            <a:t> algorithm is O(n</a:t>
          </a:r>
          <a:r>
            <a:rPr lang="en-US" baseline="30000" dirty="0"/>
            <a:t>3</a:t>
          </a:r>
          <a:r>
            <a:rPr lang="en-US" dirty="0"/>
            <a:t>).</a:t>
          </a:r>
        </a:p>
      </dgm:t>
    </dgm:pt>
    <dgm:pt modelId="{61103E1C-C4AD-47F7-A2C5-EADF199FBB7C}" type="parTrans" cxnId="{58EAD600-44E3-4D71-8398-FE0EA2278DD2}">
      <dgm:prSet/>
      <dgm:spPr/>
      <dgm:t>
        <a:bodyPr/>
        <a:lstStyle/>
        <a:p>
          <a:endParaRPr lang="en-US"/>
        </a:p>
      </dgm:t>
    </dgm:pt>
    <dgm:pt modelId="{C70031C2-9D29-4059-A9DE-20692C08B7BF}" type="sibTrans" cxnId="{58EAD600-44E3-4D71-8398-FE0EA2278DD2}">
      <dgm:prSet/>
      <dgm:spPr/>
      <dgm:t>
        <a:bodyPr/>
        <a:lstStyle/>
        <a:p>
          <a:endParaRPr lang="en-US"/>
        </a:p>
      </dgm:t>
    </dgm:pt>
    <dgm:pt modelId="{76F9E04D-3C25-4C7C-98D7-EA7C2EEFCD9B}" type="pres">
      <dgm:prSet presAssocID="{A24D68AC-BE09-4D65-A25D-6C0B27DC7DA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782B6C-309C-4175-A099-731AD4468121}" type="pres">
      <dgm:prSet presAssocID="{853F69A0-26C5-46D2-ADC1-2C16CDD1CF3A}" presName="Name5" presStyleLbl="venn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289C5A-4C6B-4162-811D-7220B7B2DBF8}" type="presOf" srcId="{853F69A0-26C5-46D2-ADC1-2C16CDD1CF3A}" destId="{F2782B6C-309C-4175-A099-731AD4468121}" srcOrd="0" destOrd="0" presId="urn:microsoft.com/office/officeart/2005/8/layout/venn3"/>
    <dgm:cxn modelId="{58EAD600-44E3-4D71-8398-FE0EA2278DD2}" srcId="{A24D68AC-BE09-4D65-A25D-6C0B27DC7DA2}" destId="{853F69A0-26C5-46D2-ADC1-2C16CDD1CF3A}" srcOrd="0" destOrd="0" parTransId="{61103E1C-C4AD-47F7-A2C5-EADF199FBB7C}" sibTransId="{C70031C2-9D29-4059-A9DE-20692C08B7BF}"/>
    <dgm:cxn modelId="{41C0EED0-EBD0-47AF-8F70-69F92C9A73AA}" type="presOf" srcId="{A24D68AC-BE09-4D65-A25D-6C0B27DC7DA2}" destId="{76F9E04D-3C25-4C7C-98D7-EA7C2EEFCD9B}" srcOrd="0" destOrd="0" presId="urn:microsoft.com/office/officeart/2005/8/layout/venn3"/>
    <dgm:cxn modelId="{60A76BDB-CAA9-4D07-A768-C39D379212FF}" type="presParOf" srcId="{76F9E04D-3C25-4C7C-98D7-EA7C2EEFCD9B}" destId="{F2782B6C-309C-4175-A099-731AD4468121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7429DB-7AD6-4507-8327-E4C0DE58D383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0DDEC0-70A7-4433-937F-F1E6615D3D8B}">
      <dgm:prSet custT="1"/>
      <dgm:spPr/>
      <dgm:t>
        <a:bodyPr/>
        <a:lstStyle/>
        <a:p>
          <a:pPr algn="just" rtl="0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Remove all the self loops and parallel edges (keeping the lowest weight edge) from the graph.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81A92E-8629-44BB-856A-D3E74917D76E}" type="parTrans" cxnId="{8A858F1A-B132-4C69-8B11-3221243BF489}">
      <dgm:prSet/>
      <dgm:spPr/>
      <dgm:t>
        <a:bodyPr/>
        <a:lstStyle/>
        <a:p>
          <a:pPr algn="just"/>
          <a:endParaRPr lang="en-US"/>
        </a:p>
      </dgm:t>
    </dgm:pt>
    <dgm:pt modelId="{6DA7606C-F7E9-4A8D-907A-3B19FDAD9BB1}" type="sibTrans" cxnId="{8A858F1A-B132-4C69-8B11-3221243BF489}">
      <dgm:prSet/>
      <dgm:spPr/>
      <dgm:t>
        <a:bodyPr/>
        <a:lstStyle/>
        <a:p>
          <a:pPr algn="just"/>
          <a:endParaRPr lang="en-US"/>
        </a:p>
      </dgm:t>
    </dgm:pt>
    <dgm:pt modelId="{54CEDC41-4707-4F3F-9E36-5D61764561F7}">
      <dgm:prSet custT="1"/>
      <dgm:spPr/>
      <dgm:t>
        <a:bodyPr/>
        <a:lstStyle/>
        <a:p>
          <a:pPr algn="just" rtl="0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Write the initial distance matrix</a:t>
          </a:r>
          <a:r>
            <a:rPr lang="en-US" sz="2000" dirty="0" smtClean="0"/>
            <a:t>.</a:t>
          </a:r>
          <a:endParaRPr lang="en-US" sz="2000" dirty="0"/>
        </a:p>
      </dgm:t>
    </dgm:pt>
    <dgm:pt modelId="{49FDE47F-05B8-43F6-A78E-218C6778D4BB}" type="parTrans" cxnId="{A4CB1945-11FE-4DB7-AA0B-9C76A83AD5EE}">
      <dgm:prSet/>
      <dgm:spPr/>
      <dgm:t>
        <a:bodyPr/>
        <a:lstStyle/>
        <a:p>
          <a:pPr algn="just"/>
          <a:endParaRPr lang="en-US"/>
        </a:p>
      </dgm:t>
    </dgm:pt>
    <dgm:pt modelId="{4D663A24-0400-419C-B615-D4B76BE371B6}" type="sibTrans" cxnId="{A4CB1945-11FE-4DB7-AA0B-9C76A83AD5EE}">
      <dgm:prSet/>
      <dgm:spPr/>
      <dgm:t>
        <a:bodyPr/>
        <a:lstStyle/>
        <a:p>
          <a:pPr algn="just"/>
          <a:endParaRPr lang="en-US"/>
        </a:p>
      </dgm:t>
    </dgm:pt>
    <dgm:pt modelId="{445C8AD1-FE91-49D7-8100-FC39B3E08CD7}">
      <dgm:prSet/>
      <dgm:spPr>
        <a:blipFill rotWithShape="0">
          <a:blip xmlns:r="http://schemas.openxmlformats.org/officeDocument/2006/relationships" r:embed="rId1"/>
          <a:stretch>
            <a:fillRect l="-529" r="-70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7B18F9E-364A-4F66-BC55-92721E47FCFB}" type="parTrans" cxnId="{19FD93F6-5C33-4FB0-AEDE-3AE1099955EE}">
      <dgm:prSet/>
      <dgm:spPr/>
      <dgm:t>
        <a:bodyPr/>
        <a:lstStyle/>
        <a:p>
          <a:pPr algn="just"/>
          <a:endParaRPr lang="en-US"/>
        </a:p>
      </dgm:t>
    </dgm:pt>
    <dgm:pt modelId="{D359BCC2-808C-413F-A71A-F55A180EE775}" type="sibTrans" cxnId="{19FD93F6-5C33-4FB0-AEDE-3AE1099955EE}">
      <dgm:prSet/>
      <dgm:spPr/>
      <dgm:t>
        <a:bodyPr/>
        <a:lstStyle/>
        <a:p>
          <a:pPr algn="just"/>
          <a:endParaRPr lang="en-US"/>
        </a:p>
      </dgm:t>
    </dgm:pt>
    <dgm:pt modelId="{9C9AB617-9653-4592-A263-5B643129F2C8}">
      <dgm:prSet/>
      <dgm:spPr/>
      <dgm:t>
        <a:bodyPr/>
        <a:lstStyle/>
        <a:p>
          <a:pPr algn="just" rtl="0"/>
          <a:r>
            <a:rPr lang="en-US" dirty="0" smtClean="0"/>
            <a:t>For vertices having a direct edge between them, distance value = weight of that edge.</a:t>
          </a:r>
          <a:endParaRPr lang="en-US" dirty="0"/>
        </a:p>
      </dgm:t>
    </dgm:pt>
    <dgm:pt modelId="{6BD55CB2-A6D2-44EA-9BD7-3A7DED7C6809}" type="parTrans" cxnId="{8F4B304A-E477-437D-A973-A67F678B4B24}">
      <dgm:prSet/>
      <dgm:spPr/>
      <dgm:t>
        <a:bodyPr/>
        <a:lstStyle/>
        <a:p>
          <a:pPr algn="just"/>
          <a:endParaRPr lang="en-US"/>
        </a:p>
      </dgm:t>
    </dgm:pt>
    <dgm:pt modelId="{5C438DBB-3606-4515-9EDA-56EF6B1AAD04}" type="sibTrans" cxnId="{8F4B304A-E477-437D-A973-A67F678B4B24}">
      <dgm:prSet/>
      <dgm:spPr/>
      <dgm:t>
        <a:bodyPr/>
        <a:lstStyle/>
        <a:p>
          <a:pPr algn="just"/>
          <a:endParaRPr lang="en-US"/>
        </a:p>
      </dgm:t>
    </dgm:pt>
    <dgm:pt modelId="{48469AEF-D068-41C4-98A6-E16865F4F966}">
      <dgm:prSet/>
      <dgm:spPr>
        <a:blipFill rotWithShape="0">
          <a:blip xmlns:r="http://schemas.openxmlformats.org/officeDocument/2006/relationships" r:embed="rId2"/>
          <a:stretch>
            <a:fillRect l="-530" r="-88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19C5F70-9F72-4B41-AEEC-0BE1B94DB017}" type="parTrans" cxnId="{E2889253-B83B-4963-AC75-E496674A897B}">
      <dgm:prSet/>
      <dgm:spPr/>
      <dgm:t>
        <a:bodyPr/>
        <a:lstStyle/>
        <a:p>
          <a:pPr algn="just"/>
          <a:endParaRPr lang="en-US"/>
        </a:p>
      </dgm:t>
    </dgm:pt>
    <dgm:pt modelId="{0F12FFA0-001C-4B90-A353-C3D642880D05}" type="sibTrans" cxnId="{E2889253-B83B-4963-AC75-E496674A897B}">
      <dgm:prSet/>
      <dgm:spPr/>
      <dgm:t>
        <a:bodyPr/>
        <a:lstStyle/>
        <a:p>
          <a:pPr algn="just"/>
          <a:endParaRPr lang="en-US"/>
        </a:p>
      </dgm:t>
    </dgm:pt>
    <dgm:pt modelId="{005FB1A9-1FA4-4104-BE27-01CFF43DD146}" type="pres">
      <dgm:prSet presAssocID="{677429DB-7AD6-4507-8327-E4C0DE58D38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E36679-83FD-47E1-BBD1-0B2B317B163A}" type="pres">
      <dgm:prSet presAssocID="{677429DB-7AD6-4507-8327-E4C0DE58D383}" presName="outerBox" presStyleCnt="0"/>
      <dgm:spPr/>
    </dgm:pt>
    <dgm:pt modelId="{D91BCCD4-8332-4487-B574-B641305AAD81}" type="pres">
      <dgm:prSet presAssocID="{677429DB-7AD6-4507-8327-E4C0DE58D383}" presName="outerBoxParent" presStyleLbl="node1" presStyleIdx="0" presStyleCnt="2"/>
      <dgm:spPr/>
      <dgm:t>
        <a:bodyPr/>
        <a:lstStyle/>
        <a:p>
          <a:endParaRPr lang="en-US"/>
        </a:p>
      </dgm:t>
    </dgm:pt>
    <dgm:pt modelId="{E15C090D-B52F-4FC6-8AF0-BB8902147378}" type="pres">
      <dgm:prSet presAssocID="{677429DB-7AD6-4507-8327-E4C0DE58D383}" presName="outerBoxChildren" presStyleCnt="0"/>
      <dgm:spPr/>
    </dgm:pt>
    <dgm:pt modelId="{B6C90452-ED7A-4AF8-91FE-1F62C0CED0F3}" type="pres">
      <dgm:prSet presAssocID="{677429DB-7AD6-4507-8327-E4C0DE58D383}" presName="middleBox" presStyleCnt="0"/>
      <dgm:spPr/>
    </dgm:pt>
    <dgm:pt modelId="{D2B5FB30-6542-45D0-B4E4-CC770617E98B}" type="pres">
      <dgm:prSet presAssocID="{677429DB-7AD6-4507-8327-E4C0DE58D383}" presName="middleBoxParent" presStyleLbl="node1" presStyleIdx="1" presStyleCnt="2" custScaleY="80450" custLinFactNeighborY="-8145"/>
      <dgm:spPr/>
      <dgm:t>
        <a:bodyPr/>
        <a:lstStyle/>
        <a:p>
          <a:endParaRPr lang="en-US"/>
        </a:p>
      </dgm:t>
    </dgm:pt>
    <dgm:pt modelId="{00FDEF13-1246-469D-9D41-434697BCC800}" type="pres">
      <dgm:prSet presAssocID="{677429DB-7AD6-4507-8327-E4C0DE58D383}" presName="middleBoxChildren" presStyleCnt="0"/>
      <dgm:spPr/>
    </dgm:pt>
    <dgm:pt modelId="{BDB0D023-C8EB-489A-B943-0D773E5C8F11}" type="pres">
      <dgm:prSet presAssocID="{445C8AD1-FE91-49D7-8100-FC39B3E08CD7}" presName="mChild" presStyleLbl="fgAcc1" presStyleIdx="0" presStyleCnt="3" custLinFactNeighborX="25285" custLinFactNeighborY="-429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3093C-FFDE-49FC-99DF-EB02327E7E4C}" type="pres">
      <dgm:prSet presAssocID="{D359BCC2-808C-413F-A71A-F55A180EE775}" presName="middleSibTrans" presStyleCnt="0"/>
      <dgm:spPr/>
    </dgm:pt>
    <dgm:pt modelId="{812BC897-20C1-4A70-9330-58C919D3E46A}" type="pres">
      <dgm:prSet presAssocID="{9C9AB617-9653-4592-A263-5B643129F2C8}" presName="mChild" presStyleLbl="fgAcc1" presStyleIdx="1" presStyleCnt="3" custLinFactNeighborX="-23234" custLinFactNeighborY="-429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B6548F-9839-475B-8B1B-5E8CBD276D3C}" type="pres">
      <dgm:prSet presAssocID="{5C438DBB-3606-4515-9EDA-56EF6B1AAD04}" presName="middleSibTrans" presStyleCnt="0"/>
      <dgm:spPr/>
    </dgm:pt>
    <dgm:pt modelId="{ECCA896C-C5E8-44EA-AF22-DE9F3C30610E}" type="pres">
      <dgm:prSet presAssocID="{48469AEF-D068-41C4-98A6-E16865F4F966}" presName="mChild" presStyleLbl="fgAcc1" presStyleIdx="2" presStyleCnt="3" custLinFactNeighborX="-71753" custLinFactNeighborY="-429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FD93F6-5C33-4FB0-AEDE-3AE1099955EE}" srcId="{54CEDC41-4707-4F3F-9E36-5D61764561F7}" destId="{445C8AD1-FE91-49D7-8100-FC39B3E08CD7}" srcOrd="0" destOrd="0" parTransId="{97B18F9E-364A-4F66-BC55-92721E47FCFB}" sibTransId="{D359BCC2-808C-413F-A71A-F55A180EE775}"/>
    <dgm:cxn modelId="{1BAD3F5A-5199-4C2F-A531-014AA9C01CC3}" type="presOf" srcId="{677429DB-7AD6-4507-8327-E4C0DE58D383}" destId="{005FB1A9-1FA4-4104-BE27-01CFF43DD146}" srcOrd="0" destOrd="0" presId="urn:microsoft.com/office/officeart/2005/8/layout/target2"/>
    <dgm:cxn modelId="{A4CB1945-11FE-4DB7-AA0B-9C76A83AD5EE}" srcId="{677429DB-7AD6-4507-8327-E4C0DE58D383}" destId="{54CEDC41-4707-4F3F-9E36-5D61764561F7}" srcOrd="1" destOrd="0" parTransId="{49FDE47F-05B8-43F6-A78E-218C6778D4BB}" sibTransId="{4D663A24-0400-419C-B615-D4B76BE371B6}"/>
    <dgm:cxn modelId="{8F4B304A-E477-437D-A973-A67F678B4B24}" srcId="{54CEDC41-4707-4F3F-9E36-5D61764561F7}" destId="{9C9AB617-9653-4592-A263-5B643129F2C8}" srcOrd="1" destOrd="0" parTransId="{6BD55CB2-A6D2-44EA-9BD7-3A7DED7C6809}" sibTransId="{5C438DBB-3606-4515-9EDA-56EF6B1AAD04}"/>
    <dgm:cxn modelId="{146F427B-24FF-4542-8AF8-1A90E7EC7E89}" type="presOf" srcId="{9C9AB617-9653-4592-A263-5B643129F2C8}" destId="{812BC897-20C1-4A70-9330-58C919D3E46A}" srcOrd="0" destOrd="0" presId="urn:microsoft.com/office/officeart/2005/8/layout/target2"/>
    <dgm:cxn modelId="{8A858F1A-B132-4C69-8B11-3221243BF489}" srcId="{677429DB-7AD6-4507-8327-E4C0DE58D383}" destId="{E60DDEC0-70A7-4433-937F-F1E6615D3D8B}" srcOrd="0" destOrd="0" parTransId="{7A81A92E-8629-44BB-856A-D3E74917D76E}" sibTransId="{6DA7606C-F7E9-4A8D-907A-3B19FDAD9BB1}"/>
    <dgm:cxn modelId="{670D18A7-69C4-4642-8856-721159A3E7A6}" type="presOf" srcId="{54CEDC41-4707-4F3F-9E36-5D61764561F7}" destId="{D2B5FB30-6542-45D0-B4E4-CC770617E98B}" srcOrd="0" destOrd="0" presId="urn:microsoft.com/office/officeart/2005/8/layout/target2"/>
    <dgm:cxn modelId="{C7E84E5B-0BAA-43DA-9C9A-CD7524047516}" type="presOf" srcId="{E60DDEC0-70A7-4433-937F-F1E6615D3D8B}" destId="{D91BCCD4-8332-4487-B574-B641305AAD81}" srcOrd="0" destOrd="0" presId="urn:microsoft.com/office/officeart/2005/8/layout/target2"/>
    <dgm:cxn modelId="{E2889253-B83B-4963-AC75-E496674A897B}" srcId="{54CEDC41-4707-4F3F-9E36-5D61764561F7}" destId="{48469AEF-D068-41C4-98A6-E16865F4F966}" srcOrd="2" destOrd="0" parTransId="{619C5F70-9F72-4B41-AEEC-0BE1B94DB017}" sibTransId="{0F12FFA0-001C-4B90-A353-C3D642880D05}"/>
    <dgm:cxn modelId="{6FA0E44E-5159-434D-BAB1-A635E3DCB19E}" type="presOf" srcId="{445C8AD1-FE91-49D7-8100-FC39B3E08CD7}" destId="{BDB0D023-C8EB-489A-B943-0D773E5C8F11}" srcOrd="0" destOrd="0" presId="urn:microsoft.com/office/officeart/2005/8/layout/target2"/>
    <dgm:cxn modelId="{B2EC476E-1CA8-4849-8136-926244195C8C}" type="presOf" srcId="{48469AEF-D068-41C4-98A6-E16865F4F966}" destId="{ECCA896C-C5E8-44EA-AF22-DE9F3C30610E}" srcOrd="0" destOrd="0" presId="urn:microsoft.com/office/officeart/2005/8/layout/target2"/>
    <dgm:cxn modelId="{F81DCC5E-A334-4FD2-A3AD-7AB60BACC487}" type="presParOf" srcId="{005FB1A9-1FA4-4104-BE27-01CFF43DD146}" destId="{D4E36679-83FD-47E1-BBD1-0B2B317B163A}" srcOrd="0" destOrd="0" presId="urn:microsoft.com/office/officeart/2005/8/layout/target2"/>
    <dgm:cxn modelId="{F9B15B5D-5BEF-4E64-A45B-AFB171A13777}" type="presParOf" srcId="{D4E36679-83FD-47E1-BBD1-0B2B317B163A}" destId="{D91BCCD4-8332-4487-B574-B641305AAD81}" srcOrd="0" destOrd="0" presId="urn:microsoft.com/office/officeart/2005/8/layout/target2"/>
    <dgm:cxn modelId="{54102786-797B-4749-A631-9859A971A501}" type="presParOf" srcId="{D4E36679-83FD-47E1-BBD1-0B2B317B163A}" destId="{E15C090D-B52F-4FC6-8AF0-BB8902147378}" srcOrd="1" destOrd="0" presId="urn:microsoft.com/office/officeart/2005/8/layout/target2"/>
    <dgm:cxn modelId="{429E17DA-54EC-4076-A111-3F0B0D0BBBA4}" type="presParOf" srcId="{005FB1A9-1FA4-4104-BE27-01CFF43DD146}" destId="{B6C90452-ED7A-4AF8-91FE-1F62C0CED0F3}" srcOrd="1" destOrd="0" presId="urn:microsoft.com/office/officeart/2005/8/layout/target2"/>
    <dgm:cxn modelId="{DACE277D-E70C-4004-9935-F07166FADBC8}" type="presParOf" srcId="{B6C90452-ED7A-4AF8-91FE-1F62C0CED0F3}" destId="{D2B5FB30-6542-45D0-B4E4-CC770617E98B}" srcOrd="0" destOrd="0" presId="urn:microsoft.com/office/officeart/2005/8/layout/target2"/>
    <dgm:cxn modelId="{0F2FD4C5-460E-4B3E-8137-7CD580C0B8CE}" type="presParOf" srcId="{B6C90452-ED7A-4AF8-91FE-1F62C0CED0F3}" destId="{00FDEF13-1246-469D-9D41-434697BCC800}" srcOrd="1" destOrd="0" presId="urn:microsoft.com/office/officeart/2005/8/layout/target2"/>
    <dgm:cxn modelId="{A69BEE2B-84AE-45C6-B01B-BACB04BDD1B8}" type="presParOf" srcId="{00FDEF13-1246-469D-9D41-434697BCC800}" destId="{BDB0D023-C8EB-489A-B943-0D773E5C8F11}" srcOrd="0" destOrd="0" presId="urn:microsoft.com/office/officeart/2005/8/layout/target2"/>
    <dgm:cxn modelId="{34B6C21C-585D-4137-8EE0-87A35D2F6CC4}" type="presParOf" srcId="{00FDEF13-1246-469D-9D41-434697BCC800}" destId="{FBB3093C-FFDE-49FC-99DF-EB02327E7E4C}" srcOrd="1" destOrd="0" presId="urn:microsoft.com/office/officeart/2005/8/layout/target2"/>
    <dgm:cxn modelId="{B4DFD6EA-199E-4354-90C6-976A4C7AFBAF}" type="presParOf" srcId="{00FDEF13-1246-469D-9D41-434697BCC800}" destId="{812BC897-20C1-4A70-9330-58C919D3E46A}" srcOrd="2" destOrd="0" presId="urn:microsoft.com/office/officeart/2005/8/layout/target2"/>
    <dgm:cxn modelId="{425EFA95-A1D3-4A9C-BE45-2894FB6BAFAE}" type="presParOf" srcId="{00FDEF13-1246-469D-9D41-434697BCC800}" destId="{57B6548F-9839-475B-8B1B-5E8CBD276D3C}" srcOrd="3" destOrd="0" presId="urn:microsoft.com/office/officeart/2005/8/layout/target2"/>
    <dgm:cxn modelId="{00ABF697-B4DD-46FD-984E-C521064BE21D}" type="presParOf" srcId="{00FDEF13-1246-469D-9D41-434697BCC800}" destId="{ECCA896C-C5E8-44EA-AF22-DE9F3C30610E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BCCD4-8332-4487-B574-B641305AAD81}">
      <dsp:nvSpPr>
        <dsp:cNvPr id="0" name=""/>
        <dsp:cNvSpPr/>
      </dsp:nvSpPr>
      <dsp:spPr>
        <a:xfrm>
          <a:off x="0" y="0"/>
          <a:ext cx="11521280" cy="3384376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2626652" numCol="1" spcCol="1270" anchor="t" anchorCtr="0">
          <a:noAutofit/>
        </a:bodyPr>
        <a:lstStyle/>
        <a:p>
          <a:pPr lvl="0" algn="just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Remove all the self loops and parallel edges (keeping the lowest weight edge) from the graph.</a:t>
          </a:r>
        </a:p>
      </dsp:txBody>
      <dsp:txXfrm>
        <a:off x="84256" y="84256"/>
        <a:ext cx="11352768" cy="3215864"/>
      </dsp:txXfrm>
    </dsp:sp>
    <dsp:sp modelId="{D2B5FB30-6542-45D0-B4E4-CC770617E98B}">
      <dsp:nvSpPr>
        <dsp:cNvPr id="0" name=""/>
        <dsp:cNvSpPr/>
      </dsp:nvSpPr>
      <dsp:spPr>
        <a:xfrm>
          <a:off x="288032" y="884709"/>
          <a:ext cx="10945216" cy="1905911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504355" numCol="1" spcCol="1270" anchor="t" anchorCtr="0">
          <a:noAutofit/>
        </a:bodyPr>
        <a:lstStyle/>
        <a:p>
          <a:pPr lvl="0" algn="just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Write the initial distance matrix</a:t>
          </a:r>
          <a:r>
            <a:rPr lang="en-US" sz="2000" kern="1200" dirty="0"/>
            <a:t>.</a:t>
          </a:r>
        </a:p>
      </dsp:txBody>
      <dsp:txXfrm>
        <a:off x="346645" y="943322"/>
        <a:ext cx="10827990" cy="1788685"/>
      </dsp:txXfrm>
    </dsp:sp>
    <dsp:sp modelId="{BDB0D023-C8EB-489A-B943-0D773E5C8F11}">
      <dsp:nvSpPr>
        <dsp:cNvPr id="0" name=""/>
        <dsp:cNvSpPr/>
      </dsp:nvSpPr>
      <dsp:spPr>
        <a:xfrm>
          <a:off x="576064" y="1454206"/>
          <a:ext cx="3427060" cy="106607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For diagonal elements (representing self-loops), distance value = </a:t>
          </a:r>
          <a14:m xmlns:a14="http://schemas.microsoft.com/office/drawing/2010/main">
            <m:oMath xmlns:m="http://schemas.openxmlformats.org/officeDocument/2006/math">
              <m:r>
                <a:rPr lang="en-US" sz="1900" i="1" kern="1200">
                  <a:latin typeface="Cambria Math" panose="02040503050406030204" pitchFamily="18" charset="0"/>
                </a:rPr>
                <m:t>0</m:t>
              </m:r>
            </m:oMath>
          </a14:m>
          <a:endParaRPr lang="en-US" sz="1900" kern="1200"/>
        </a:p>
      </dsp:txBody>
      <dsp:txXfrm>
        <a:off x="608850" y="1486992"/>
        <a:ext cx="3361488" cy="1000506"/>
      </dsp:txXfrm>
    </dsp:sp>
    <dsp:sp modelId="{812BC897-20C1-4A70-9330-58C919D3E46A}">
      <dsp:nvSpPr>
        <dsp:cNvPr id="0" name=""/>
        <dsp:cNvSpPr/>
      </dsp:nvSpPr>
      <dsp:spPr>
        <a:xfrm>
          <a:off x="4032448" y="1454206"/>
          <a:ext cx="3427060" cy="106607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For vertices having a direct edge between them, distance value = weight of that edge.</a:t>
          </a:r>
        </a:p>
      </dsp:txBody>
      <dsp:txXfrm>
        <a:off x="4065234" y="1486992"/>
        <a:ext cx="3361488" cy="1000506"/>
      </dsp:txXfrm>
    </dsp:sp>
    <dsp:sp modelId="{ECCA896C-C5E8-44EA-AF22-DE9F3C30610E}">
      <dsp:nvSpPr>
        <dsp:cNvPr id="0" name=""/>
        <dsp:cNvSpPr/>
      </dsp:nvSpPr>
      <dsp:spPr>
        <a:xfrm>
          <a:off x="7488832" y="1454206"/>
          <a:ext cx="3427060" cy="106607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For vertices having no direct edge between them, distance value = </a:t>
          </a:r>
          <a14:m xmlns:a14="http://schemas.microsoft.com/office/drawing/2010/main">
            <m:oMath xmlns:m="http://schemas.openxmlformats.org/officeDocument/2006/math">
              <m:r>
                <a:rPr lang="en-US" sz="1900" i="1" kern="1200">
                  <a:latin typeface="Cambria Math" panose="02040503050406030204" pitchFamily="18" charset="0"/>
                </a:rPr>
                <m:t>∞</m:t>
              </m:r>
            </m:oMath>
          </a14:m>
          <a:r>
            <a:rPr lang="en-US" sz="1900" kern="1200"/>
            <a:t>.</a:t>
          </a:r>
        </a:p>
      </dsp:txBody>
      <dsp:txXfrm>
        <a:off x="7521618" y="1486992"/>
        <a:ext cx="3361488" cy="1000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82B6C-309C-4175-A099-731AD4468121}">
      <dsp:nvSpPr>
        <dsp:cNvPr id="0" name=""/>
        <dsp:cNvSpPr/>
      </dsp:nvSpPr>
      <dsp:spPr>
        <a:xfrm>
          <a:off x="451663" y="62"/>
          <a:ext cx="2448147" cy="24481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4730" tIns="29210" rIns="13473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Complexity of Floyd </a:t>
          </a:r>
          <a:r>
            <a:rPr lang="en-US" sz="2300" kern="1200" dirty="0" err="1"/>
            <a:t>Warshall</a:t>
          </a:r>
          <a:r>
            <a:rPr lang="en-US" sz="2300" kern="1200" dirty="0"/>
            <a:t> algorithm is O(n</a:t>
          </a:r>
          <a:r>
            <a:rPr lang="en-US" sz="2300" kern="1200" baseline="30000" dirty="0"/>
            <a:t>3</a:t>
          </a:r>
          <a:r>
            <a:rPr lang="en-US" sz="2300" kern="1200" dirty="0"/>
            <a:t>).</a:t>
          </a:r>
        </a:p>
      </dsp:txBody>
      <dsp:txXfrm>
        <a:off x="810186" y="358585"/>
        <a:ext cx="1731101" cy="1731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BABA29-FA43-4F46-A0B3-F98A4F0CC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2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8ea9fd25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8ea9fd25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27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-6" y="55"/>
            <a:ext cx="9429907" cy="1769752"/>
            <a:chOff x="-4" y="41"/>
            <a:chExt cx="7072430" cy="1327314"/>
          </a:xfrm>
        </p:grpSpPr>
        <p:sp>
          <p:nvSpPr>
            <p:cNvPr id="13" name="Google Shape;13;p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4" name="Google Shape;14;p3"/>
            <p:cNvGrpSpPr/>
            <p:nvPr/>
          </p:nvGrpSpPr>
          <p:grpSpPr>
            <a:xfrm rot="10800000" flipH="1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15" name="Google Shape;15;p3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6" name="Google Shape;16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7" name="Google Shape;17;p3"/>
            <p:cNvGrpSpPr/>
            <p:nvPr/>
          </p:nvGrpSpPr>
          <p:grpSpPr>
            <a:xfrm rot="10800000" flipH="1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18" name="Google Shape;18;p3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20" name="Google Shape;20;p3"/>
          <p:cNvGrpSpPr/>
          <p:nvPr/>
        </p:nvGrpSpPr>
        <p:grpSpPr>
          <a:xfrm>
            <a:off x="9262456" y="5963633"/>
            <a:ext cx="2937107" cy="894393"/>
            <a:chOff x="5575242" y="4472723"/>
            <a:chExt cx="2202830" cy="670795"/>
          </a:xfrm>
        </p:grpSpPr>
        <p:sp>
          <p:nvSpPr>
            <p:cNvPr id="21" name="Google Shape;21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22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" name="Google Shape;25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BAC2AF76-CAD3-4309-A9A4-A04B0F29A3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804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AC2AF76-CAD3-4309-A9A4-A04B0F29A3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198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4700000" cy="68580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23951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 rot="10800000">
            <a:off x="-38" y="-219"/>
            <a:ext cx="5080019" cy="1054132"/>
            <a:chOff x="5575242" y="4472723"/>
            <a:chExt cx="2202830" cy="670795"/>
          </a:xfrm>
        </p:grpSpPr>
        <p:sp>
          <p:nvSpPr>
            <p:cNvPr id="34" name="Google Shape;3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" name="Google Shape;3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6" name="Google Shape;3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9" name="Google Shape;3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" name="Google Shape;41;p4"/>
          <p:cNvGrpSpPr/>
          <p:nvPr/>
        </p:nvGrpSpPr>
        <p:grpSpPr>
          <a:xfrm>
            <a:off x="9262456" y="5963633"/>
            <a:ext cx="2937107" cy="894393"/>
            <a:chOff x="5575242" y="4472723"/>
            <a:chExt cx="2202830" cy="670795"/>
          </a:xfrm>
        </p:grpSpPr>
        <p:sp>
          <p:nvSpPr>
            <p:cNvPr id="42" name="Google Shape;42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" name="Google Shape;43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4" name="Google Shape;44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" name="Google Shape;46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7" name="Google Shape;47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A74E469F-D308-43DA-8E38-D00602AA96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8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BAC2AF76-CAD3-4309-A9A4-A04B0F29A3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258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42" Type="http://schemas.openxmlformats.org/officeDocument/2006/relationships/image" Target="../media/image49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41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5" Type="http://schemas.openxmlformats.org/officeDocument/2006/relationships/image" Target="../media/image9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1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4" Type="http://schemas.openxmlformats.org/officeDocument/2006/relationships/image" Target="../media/image51.png"/><Relationship Id="rId4" Type="http://schemas.openxmlformats.org/officeDocument/2006/relationships/image" Target="../media/image8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12.png"/><Relationship Id="rId43" Type="http://schemas.openxmlformats.org/officeDocument/2006/relationships/image" Target="../media/image50.png"/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10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5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2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/>
        </p:nvSpPr>
        <p:spPr>
          <a:xfrm>
            <a:off x="319291" y="489772"/>
            <a:ext cx="11716400" cy="13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533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</a:t>
            </a:r>
            <a:r>
              <a:rPr lang="en" sz="5333" dirty="0">
                <a:solidFill>
                  <a:srgbClr val="1319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Algorithm</a:t>
            </a:r>
            <a:endParaRPr sz="5333" dirty="0">
              <a:solidFill>
                <a:srgbClr val="1319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5"/>
          <p:cNvSpPr txBox="1"/>
          <p:nvPr/>
        </p:nvSpPr>
        <p:spPr>
          <a:xfrm>
            <a:off x="5139719" y="1795372"/>
            <a:ext cx="6788929" cy="11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4800" dirty="0" smtClean="0">
                <a:latin typeface="Times New Roman"/>
                <a:ea typeface="Times New Roman"/>
                <a:cs typeface="Times New Roman"/>
                <a:sym typeface="Times New Roman"/>
              </a:rPr>
              <a:t>UNIT-III</a:t>
            </a:r>
            <a:endParaRPr lang="en"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4800" dirty="0" smtClean="0">
                <a:latin typeface="Times New Roman"/>
                <a:ea typeface="Times New Roman"/>
                <a:cs typeface="Times New Roman"/>
                <a:sym typeface="Times New Roman"/>
              </a:rPr>
              <a:t>Dynamic Programming 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03243" y="4005064"/>
            <a:ext cx="4032448" cy="2575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 Yogi Reddy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Assistant Professor,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Dept. of CSE,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School Of Technology,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GITAM(Deemed to be ) University,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Hyderabad.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72721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74E469F-D308-43DA-8E38-D00602AA96F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12" descr="27,311 Thank You Photos - Free &amp;amp; Royalty-Free Stock Photos from Dreams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772816"/>
            <a:ext cx="7581919" cy="330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KEEP CALM AND SAVE TREES - Keep Calm and Posters Generator, Maker For Free  - KeepCalmAndPoster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311" y="867187"/>
            <a:ext cx="3623837" cy="511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5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9289032" cy="766200"/>
          </a:xfrm>
        </p:spPr>
        <p:txBody>
          <a:bodyPr/>
          <a:lstStyle/>
          <a:p>
            <a:r>
              <a:rPr lang="en-US" sz="3600" dirty="0" smtClean="0"/>
              <a:t>Dynamic Programming Applications</a:t>
            </a:r>
            <a:endParaRPr lang="en-IN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1763589" y="1700808"/>
            <a:ext cx="8657228" cy="4216539"/>
            <a:chOff x="239589" y="843556"/>
            <a:chExt cx="8657228" cy="4216539"/>
          </a:xfrm>
        </p:grpSpPr>
        <p:sp>
          <p:nvSpPr>
            <p:cNvPr id="8" name="TextBox 7"/>
            <p:cNvSpPr txBox="1"/>
            <p:nvPr/>
          </p:nvSpPr>
          <p:spPr>
            <a:xfrm>
              <a:off x="2267744" y="843556"/>
              <a:ext cx="6629073" cy="421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IN" sz="3200" dirty="0">
                  <a:solidFill>
                    <a:srgbClr val="FF0000"/>
                  </a:solidFill>
                </a:rPr>
                <a:t>M</a:t>
              </a:r>
              <a:r>
                <a:rPr lang="en-IN" sz="3200" dirty="0" smtClean="0">
                  <a:solidFill>
                    <a:srgbClr val="FF0000"/>
                  </a:solidFill>
                </a:rPr>
                <a:t>ultistage graphs</a:t>
              </a:r>
              <a:endParaRPr lang="en-US" sz="2800" dirty="0" smtClean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IN" sz="3200" dirty="0" smtClean="0">
                  <a:solidFill>
                    <a:srgbClr val="FF0000"/>
                  </a:solidFill>
                </a:rPr>
                <a:t>All </a:t>
              </a:r>
              <a:r>
                <a:rPr lang="en-IN" sz="3200" dirty="0">
                  <a:solidFill>
                    <a:srgbClr val="FF0000"/>
                  </a:solidFill>
                </a:rPr>
                <a:t>pairs shortest </a:t>
              </a:r>
              <a:r>
                <a:rPr lang="en-IN" sz="3200" dirty="0" smtClean="0">
                  <a:solidFill>
                    <a:srgbClr val="FF0000"/>
                  </a:solidFill>
                </a:rPr>
                <a:t>paths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IN" sz="3200" dirty="0" smtClean="0"/>
                <a:t>Optimal binary </a:t>
              </a:r>
              <a:r>
                <a:rPr lang="en-IN" sz="3200" dirty="0"/>
                <a:t>search </a:t>
              </a:r>
              <a:r>
                <a:rPr lang="en-IN" sz="3200" dirty="0" smtClean="0"/>
                <a:t>trees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IN" sz="3200" dirty="0"/>
                <a:t>R</a:t>
              </a:r>
              <a:r>
                <a:rPr lang="en-IN" sz="3200" dirty="0" smtClean="0"/>
                <a:t>eliability design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3200" dirty="0" smtClean="0"/>
                <a:t>Travelling </a:t>
              </a:r>
              <a:r>
                <a:rPr lang="en-US" sz="3200" dirty="0"/>
                <a:t>sales person problem</a:t>
              </a:r>
              <a:endParaRPr lang="en-IN" sz="3200" dirty="0" smtClean="0"/>
            </a:p>
            <a:p>
              <a:endParaRPr lang="en-US" sz="2800" dirty="0"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589" y="1608797"/>
              <a:ext cx="1401653" cy="1504631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205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Pairs Shortest Paths (APSP)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623392" y="1917526"/>
            <a:ext cx="8351837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tr-TR" sz="2400" dirty="0">
                <a:solidFill>
                  <a:schemeClr val="hlin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► </a:t>
            </a:r>
            <a:r>
              <a:rPr lang="en-US" sz="2400" dirty="0">
                <a:solidFill>
                  <a:schemeClr val="hlin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tr-TR" sz="2400" dirty="0">
                <a:solidFill>
                  <a:schemeClr val="hlin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ll edge weights are nonnegative :</a:t>
            </a:r>
            <a:r>
              <a:rPr lang="tr-TR" sz="2400" dirty="0">
                <a:latin typeface="Times New Roman" panose="02020603050405020304" pitchFamily="18" charset="0"/>
                <a:cs typeface="Arial" panose="020B0604020202020204" pitchFamily="34" charset="0"/>
              </a:rPr>
              <a:t> use </a:t>
            </a:r>
            <a:r>
              <a:rPr lang="tr-TR" sz="24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Dijkstra’s algorithm</a:t>
            </a:r>
          </a:p>
          <a:p>
            <a:pPr>
              <a:buFontTx/>
              <a:buNone/>
            </a:pPr>
            <a:r>
              <a:rPr lang="tr-TR" sz="2400" dirty="0">
                <a:solidFill>
                  <a:schemeClr val="hlin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► </a:t>
            </a:r>
            <a:r>
              <a:rPr lang="en-US" sz="2400" dirty="0">
                <a:solidFill>
                  <a:schemeClr val="hlin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tr-TR" sz="2400" dirty="0">
                <a:solidFill>
                  <a:schemeClr val="hlin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egative edge weights :</a:t>
            </a:r>
            <a:r>
              <a:rPr lang="tr-TR" sz="2400" dirty="0">
                <a:latin typeface="Times New Roman" panose="02020603050405020304" pitchFamily="18" charset="0"/>
                <a:cs typeface="Arial" panose="020B0604020202020204" pitchFamily="34" charset="0"/>
              </a:rPr>
              <a:t> use </a:t>
            </a:r>
            <a:r>
              <a:rPr lang="tr-TR" sz="24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Bellman-Ford algorithm</a:t>
            </a:r>
          </a:p>
        </p:txBody>
      </p:sp>
    </p:spTree>
    <p:extLst>
      <p:ext uri="{BB962C8B-B14F-4D97-AF65-F5344CB8AC3E}">
        <p14:creationId xmlns:p14="http://schemas.microsoft.com/office/powerpoint/2010/main" val="195903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Adjacency Matrix Representation of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>
                <a:spLocks noGrp="1" noChangeArrowheads="1"/>
              </p:cNvSpPr>
              <p:nvPr/>
            </p:nvSpPr>
            <p:spPr bwMode="auto">
              <a:xfrm>
                <a:off x="695400" y="1700808"/>
                <a:ext cx="8424862" cy="5000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33400" indent="-533400">
                  <a:buFontTx/>
                  <a:buNone/>
                </a:pPr>
                <a:r>
                  <a:rPr lang="tr-TR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►</a:t>
                </a:r>
                <a:r>
                  <a:rPr lang="tr-TR" sz="2800" i="1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n </a:t>
                </a:r>
                <a:r>
                  <a:rPr lang="tr-TR" sz="2800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x</a:t>
                </a:r>
                <a:r>
                  <a:rPr lang="tr-TR" sz="2800" i="1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 n</a:t>
                </a:r>
                <a:r>
                  <a:rPr lang="tr-TR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matrix </a:t>
                </a:r>
                <a:r>
                  <a:rPr lang="tr-TR" sz="2800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W </a:t>
                </a:r>
                <a:r>
                  <a:rPr lang="tr-TR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= (</a:t>
                </a:r>
                <a:r>
                  <a:rPr lang="el-GR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ω</a:t>
                </a:r>
                <a:r>
                  <a:rPr lang="tr-TR" sz="2800" baseline="-250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ij</a:t>
                </a:r>
                <a:r>
                  <a:rPr lang="tr-TR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) of edge weights : 	          </a:t>
                </a:r>
              </a:p>
              <a:p>
                <a:pPr marL="533400" indent="-533400" algn="just">
                  <a:buFontTx/>
                  <a:buNone/>
                </a:pPr>
                <a:r>
                  <a:rPr lang="tr-TR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				</a:t>
                </a:r>
              </a:p>
              <a:p>
                <a:pPr marL="533400" indent="-533400">
                  <a:buFontTx/>
                  <a:buNone/>
                </a:pPr>
                <a:r>
                  <a:rPr lang="tr-TR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800" dirty="0">
                        <a:latin typeface="Times New Roman" panose="020206030504050203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m:rPr>
                        <m:nor/>
                      </m:rPr>
                      <a:rPr lang="tr-TR" sz="2800" baseline="-25000" dirty="0">
                        <a:latin typeface="Times New Roman" panose="02020603050405020304" pitchFamily="18" charset="0"/>
                        <a:cs typeface="Arial" panose="020B0604020202020204" pitchFamily="34" charset="0"/>
                      </a:rPr>
                      <m:t>ij</m:t>
                    </m:r>
                    <m:r>
                      <m:rPr>
                        <m:nor/>
                      </m:rPr>
                      <a:rPr lang="tr-TR" sz="2800" dirty="0">
                        <a:latin typeface="Times New Roman" panose="02020603050405020304" pitchFamily="18" charset="0"/>
                        <a:cs typeface="Arial" panose="020B0604020202020204" pitchFamily="34" charset="0"/>
                      </a:rPr>
                      <m:t> 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sz="2800" dirty="0"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ω</m:t>
                              </m:r>
                              <m:r>
                                <m:rPr>
                                  <m:nor/>
                                </m:rPr>
                                <a:rPr lang="tr-TR" sz="2800" dirty="0"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tr-TR" sz="2800" dirty="0">
                                  <a:solidFill>
                                    <a:schemeClr val="accent2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tr-TR" sz="2800" baseline="-25000" dirty="0">
                                  <a:solidFill>
                                    <a:schemeClr val="accent2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tr-TR" sz="2800" dirty="0">
                                  <a:solidFill>
                                    <a:schemeClr val="accent2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tr-TR" sz="2800" dirty="0"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tr-TR" sz="2800" dirty="0">
                                  <a:solidFill>
                                    <a:schemeClr val="accent2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tr-TR" sz="2800" baseline="-25000" dirty="0">
                                  <a:solidFill>
                                    <a:schemeClr val="accent2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tr-TR" sz="2800" baseline="-25000" dirty="0"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tr-TR" sz="2800" dirty="0"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)   </m:t>
                              </m:r>
                              <m:r>
                                <m:rPr>
                                  <m:nor/>
                                </m:rPr>
                                <a:rPr lang="tr-TR" sz="2800" dirty="0"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tr-TR" sz="2800" dirty="0"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tr-TR" sz="2800" dirty="0">
                                  <a:solidFill>
                                    <a:schemeClr val="accent2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tr-TR" sz="2800" baseline="-25000" dirty="0">
                                  <a:solidFill>
                                    <a:schemeClr val="accent2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tr-TR" sz="2800" baseline="-25000" dirty="0">
                                  <a:solidFill>
                                    <a:schemeClr val="accent2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, </m:t>
                              </m:r>
                              <m:r>
                                <m:rPr>
                                  <m:nor/>
                                </m:rPr>
                                <a:rPr lang="tr-TR" sz="2800" dirty="0">
                                  <a:solidFill>
                                    <a:schemeClr val="accent2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tr-TR" sz="2800" baseline="-25000" dirty="0">
                                  <a:solidFill>
                                    <a:schemeClr val="accent2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tr-TR" sz="2800" dirty="0"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) </m:t>
                              </m:r>
                              <m:r>
                                <m:rPr>
                                  <m:nor/>
                                </m:rPr>
                                <a:rPr lang="ru-RU" sz="2800" b="1" dirty="0">
                                  <a:latin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</m:t>
                              </m:r>
                              <m:r>
                                <m:rPr>
                                  <m:nor/>
                                </m:rPr>
                                <a:rPr lang="tr-TR" sz="2800" dirty="0"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tr-TR" sz="2800" dirty="0"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l-GR" sz="2800" dirty="0"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tr-TR" sz="2800"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∞               </m:t>
                              </m:r>
                              <m:r>
                                <m:rPr>
                                  <m:nor/>
                                </m:rPr>
                                <a:rPr lang="tr-TR" sz="2800"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tr-TR" sz="2800"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tr-TR" sz="2800">
                                  <a:solidFill>
                                    <a:schemeClr val="accent2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tr-TR" sz="2800" baseline="-25000">
                                  <a:solidFill>
                                    <a:schemeClr val="accent2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tr-TR" sz="2800"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, </m:t>
                              </m:r>
                              <m:r>
                                <m:rPr>
                                  <m:nor/>
                                </m:rPr>
                                <a:rPr lang="tr-TR" sz="2800">
                                  <a:solidFill>
                                    <a:schemeClr val="accent2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tr-TR" sz="2800" baseline="-25000">
                                  <a:solidFill>
                                    <a:schemeClr val="accent2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tr-TR" sz="2800">
                                  <a:solidFill>
                                    <a:schemeClr val="accent2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tr-TR" sz="2800"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tr-TR" sz="2800" b="1">
                                  <a:sym typeface="Symbol" panose="05050102010706020507" pitchFamily="18" charset="2"/>
                                </a:rPr>
                                <m:t></m:t>
                              </m:r>
                              <m:r>
                                <m:rPr>
                                  <m:nor/>
                                </m:rPr>
                                <a:rPr lang="tr-TR" sz="2800"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tr-TR" sz="2800"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tr-TR" sz="2800"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533400" indent="-533400">
                  <a:buFontTx/>
                  <a:buNone/>
                </a:pPr>
                <a:endParaRPr lang="tr-TR" sz="2800" dirty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533400" indent="-533400">
                  <a:buFontTx/>
                  <a:buNone/>
                </a:pPr>
                <a:r>
                  <a:rPr lang="tr-TR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►assume </a:t>
                </a:r>
                <a:r>
                  <a:rPr lang="el-GR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ω</a:t>
                </a:r>
                <a:r>
                  <a:rPr lang="tr-TR" sz="2800" baseline="-250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ii </a:t>
                </a:r>
                <a:r>
                  <a:rPr lang="tr-TR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= 0  for all  </a:t>
                </a:r>
                <a:r>
                  <a:rPr lang="tr-TR" sz="28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v</a:t>
                </a:r>
                <a:r>
                  <a:rPr lang="tr-TR" sz="28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i</a:t>
                </a:r>
                <a:r>
                  <a:rPr lang="tr-TR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ru-RU" sz="28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tr-TR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tr-TR" sz="2800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V</a:t>
                </a:r>
                <a:r>
                  <a:rPr lang="tr-TR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, because</a:t>
                </a:r>
              </a:p>
              <a:p>
                <a:pPr marL="914400" lvl="1" indent="-457200"/>
                <a:r>
                  <a:rPr lang="tr-TR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no neg</a:t>
                </a:r>
                <a:r>
                  <a:rPr lang="en-US" dirty="0" err="1">
                    <a:latin typeface="Times New Roman" panose="02020603050405020304" pitchFamily="18" charset="0"/>
                    <a:cs typeface="Arial" panose="020B0604020202020204" pitchFamily="34" charset="0"/>
                  </a:rPr>
                  <a:t>ative</a:t>
                </a:r>
                <a:r>
                  <a:rPr lang="en-US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tr-TR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weight cycle </a:t>
                </a:r>
                <a:endParaRPr lang="en-US" dirty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914400" lvl="1" indent="-457200">
                  <a:buFontTx/>
                  <a:buNone/>
                </a:pPr>
                <a:r>
                  <a:rPr lang="en-AU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		</a:t>
                </a:r>
                <a:r>
                  <a:rPr lang="tr-TR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shortest path to </a:t>
                </a:r>
                <a:r>
                  <a:rPr lang="en-US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it</a:t>
                </a:r>
                <a:r>
                  <a:rPr lang="tr-TR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self has no edge,            </a:t>
                </a:r>
              </a:p>
              <a:p>
                <a:pPr marL="533400" indent="-533400">
                  <a:buFontTx/>
                  <a:buNone/>
                </a:pPr>
                <a:r>
                  <a:rPr lang="tr-TR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			i.e., </a:t>
                </a:r>
                <a:r>
                  <a:rPr lang="el-GR" sz="2800" dirty="0">
                    <a:latin typeface="Times New Roman" panose="02020603050405020304" pitchFamily="18" charset="0"/>
                  </a:rPr>
                  <a:t>δ</a:t>
                </a:r>
                <a:r>
                  <a:rPr lang="tr-TR" sz="2800" dirty="0">
                    <a:latin typeface="Times New Roman" panose="02020603050405020304" pitchFamily="18" charset="0"/>
                  </a:rPr>
                  <a:t> </a:t>
                </a:r>
                <a:r>
                  <a:rPr lang="tr-TR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(</a:t>
                </a:r>
                <a:r>
                  <a:rPr lang="en-US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tr-TR" sz="28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v</a:t>
                </a:r>
                <a:r>
                  <a:rPr lang="tr-TR" sz="28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i</a:t>
                </a:r>
                <a:r>
                  <a:rPr lang="tr-TR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,</a:t>
                </a:r>
                <a:r>
                  <a:rPr lang="tr-TR" sz="28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v</a:t>
                </a:r>
                <a:r>
                  <a:rPr lang="tr-TR" sz="28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i</a:t>
                </a:r>
                <a:r>
                  <a:rPr lang="tr-TR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) = 0 	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400" y="1700808"/>
                <a:ext cx="8424862" cy="5000625"/>
              </a:xfrm>
              <a:prstGeom prst="rect">
                <a:avLst/>
              </a:prstGeom>
              <a:blipFill rotWithShape="0">
                <a:blip r:embed="rId2"/>
                <a:stretch>
                  <a:fillRect l="-1447" t="-13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0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200" b="0" dirty="0"/>
              <a:t>Floyd </a:t>
            </a:r>
            <a:r>
              <a:rPr lang="en-US" sz="3200" b="0" dirty="0" err="1"/>
              <a:t>Warshall</a:t>
            </a:r>
            <a:r>
              <a:rPr lang="en-US" sz="3200" b="0" dirty="0"/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15" name="Rectangle 14"/>
          <p:cNvSpPr>
            <a:spLocks noGrp="1" noChangeArrowheads="1"/>
          </p:cNvSpPr>
          <p:nvPr/>
        </p:nvSpPr>
        <p:spPr bwMode="auto">
          <a:xfrm>
            <a:off x="695400" y="1700808"/>
            <a:ext cx="8424862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Tx/>
              <a:buNone/>
            </a:pPr>
            <a:endParaRPr lang="tr-TR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4764" y="1772816"/>
                <a:ext cx="11949189" cy="7178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We examine a shortest path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in G. This path originates at vertex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and goes through some intermediate vertices (possibly none) and terminates at vertex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4" y="1772816"/>
                <a:ext cx="11949189" cy="717889"/>
              </a:xfrm>
              <a:prstGeom prst="rect">
                <a:avLst/>
              </a:prstGeom>
              <a:blipFill rotWithShape="0">
                <a:blip r:embed="rId3"/>
                <a:stretch>
                  <a:fillRect l="-510" t="-5085" r="-459" b="-12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39616" y="3140968"/>
                <a:ext cx="6096000" cy="1323439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just"/>
                <a:r>
                  <a:rPr lang="en-US" sz="2000" dirty="0"/>
                  <a:t>If k is an intermediate vertex on this shortest path, then the sub paths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and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to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must be shortest paths from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to k and k to j, respectively. Otherwise, the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path is not of minimum length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6" y="3140968"/>
                <a:ext cx="6096000" cy="1323439"/>
              </a:xfrm>
              <a:prstGeom prst="rect">
                <a:avLst/>
              </a:prstGeom>
              <a:blipFill rotWithShape="0">
                <a:blip r:embed="rId4"/>
                <a:stretch>
                  <a:fillRect l="-797" t="-905" r="-896" b="-678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8103" y="4941168"/>
            <a:ext cx="8499230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1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200" b="0" dirty="0"/>
              <a:t>Steps to find all pair shortest path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15" name="Rectangle 14"/>
          <p:cNvSpPr>
            <a:spLocks noGrp="1" noChangeArrowheads="1"/>
          </p:cNvSpPr>
          <p:nvPr/>
        </p:nvSpPr>
        <p:spPr bwMode="auto">
          <a:xfrm>
            <a:off x="695400" y="1700808"/>
            <a:ext cx="8424862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Tx/>
              <a:buNone/>
            </a:pPr>
            <a:endParaRPr lang="tr-TR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 5"/>
              <p:cNvGraphicFramePr/>
              <p:nvPr>
                <p:extLst>
                  <p:ext uri="{D42A27DB-BD31-4B8C-83A1-F6EECF244321}">
                    <p14:modId xmlns:p14="http://schemas.microsoft.com/office/powerpoint/2010/main" val="1618253551"/>
                  </p:ext>
                </p:extLst>
              </p:nvPr>
            </p:nvGraphicFramePr>
            <p:xfrm>
              <a:off x="407368" y="1916832"/>
              <a:ext cx="11521280" cy="338437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Diagram 5"/>
              <p:cNvGraphicFramePr/>
              <p:nvPr>
                <p:extLst>
                  <p:ext uri="{D42A27DB-BD31-4B8C-83A1-F6EECF244321}">
                    <p14:modId xmlns:p14="http://schemas.microsoft.com/office/powerpoint/2010/main" val="1618253551"/>
                  </p:ext>
                </p:extLst>
              </p:nvPr>
            </p:nvGraphicFramePr>
            <p:xfrm>
              <a:off x="407368" y="1916832"/>
              <a:ext cx="11521280" cy="338437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570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107" y="2503701"/>
            <a:ext cx="3267075" cy="198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200" b="0" dirty="0"/>
              <a:t>Example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1026" name="Picture 2" descr="https://www.gatevidyalay.com/wp-content/uploads/2018/07/Floyd-Warshall-Algorithm-Problem-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/>
          <a:stretch/>
        </p:blipFill>
        <p:spPr bwMode="auto">
          <a:xfrm>
            <a:off x="8106227" y="2348880"/>
            <a:ext cx="4021058" cy="237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9336" y="1988840"/>
            <a:ext cx="2879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303030"/>
                </a:solidFill>
                <a:cs typeface="Times New Roman" panose="02020603050405020304" pitchFamily="18" charset="0"/>
              </a:rPr>
              <a:t>Initial distance matrix</a:t>
            </a:r>
            <a:endParaRPr lang="en-US" u="sng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2" y="2450505"/>
            <a:ext cx="3590925" cy="2200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04" y="4624757"/>
            <a:ext cx="3238500" cy="1895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57415" y="1645929"/>
            <a:ext cx="8499230" cy="7920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43177" y="48816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91544" y="48816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77011" y="4897760"/>
                <a:ext cx="4667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011" y="4897760"/>
                <a:ext cx="466794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757571" y="48888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32503" y="5294772"/>
                <a:ext cx="4667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503" y="5294772"/>
                <a:ext cx="466794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967329" y="527599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17079" y="525346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790621" y="5248227"/>
                <a:ext cx="4667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621" y="5248227"/>
                <a:ext cx="466794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578175" y="570737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38313" y="5725659"/>
                <a:ext cx="5982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13" y="5725659"/>
                <a:ext cx="59824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421505" y="5684354"/>
            <a:ext cx="29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95374" y="570737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475982" y="6067390"/>
                <a:ext cx="4667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982" y="6067390"/>
                <a:ext cx="466794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922896" y="6071058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896" y="6071058"/>
                <a:ext cx="391454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372761" y="6128291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761" y="6128291"/>
                <a:ext cx="391454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07018" y="6045729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018" y="6045729"/>
                <a:ext cx="391454" cy="4001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5011708" y="27603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60075" y="27603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745542" y="2776505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42" y="2776505"/>
                <a:ext cx="391454" cy="4001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163905" y="276698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901034" y="3173517"/>
                <a:ext cx="4667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034" y="3173517"/>
                <a:ext cx="466794" cy="40011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5335860" y="315474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85610" y="31322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159152" y="3126972"/>
                <a:ext cx="4667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152" y="3126972"/>
                <a:ext cx="466794" cy="40011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4946706" y="35861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306844" y="3604404"/>
                <a:ext cx="5982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44" y="3604404"/>
                <a:ext cx="598241" cy="40011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5790036" y="3563099"/>
            <a:ext cx="29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163905" y="3586115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905" y="3586115"/>
                <a:ext cx="391454" cy="40011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844513" y="3946135"/>
                <a:ext cx="4667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513" y="3946135"/>
                <a:ext cx="466794" cy="40011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291427" y="3949803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427" y="3949803"/>
                <a:ext cx="391454" cy="40011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741292" y="4007036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292" y="4007036"/>
                <a:ext cx="391454" cy="40011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175549" y="3924474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549" y="3924474"/>
                <a:ext cx="391454" cy="40011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597128" y="4694607"/>
            <a:ext cx="3238500" cy="187642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090589" y="494779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38956" y="494779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824423" y="4963940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423" y="4963940"/>
                <a:ext cx="391454" cy="400110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6242786" y="495441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979915" y="5360952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915" y="5360952"/>
                <a:ext cx="391454" cy="40011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5414741" y="53421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64491" y="531964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238033" y="5314407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33" y="5314407"/>
                <a:ext cx="391454" cy="400110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5025587" y="577355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385725" y="5791839"/>
                <a:ext cx="5982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725" y="5791839"/>
                <a:ext cx="598241" cy="400110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5868917" y="5750534"/>
            <a:ext cx="29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242786" y="5773550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786" y="5773550"/>
                <a:ext cx="391454" cy="400110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923394" y="6133570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94" y="6133570"/>
                <a:ext cx="391454" cy="400110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370308" y="6137238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308" y="6137238"/>
                <a:ext cx="391454" cy="400110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20173" y="6194471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173" y="6194471"/>
                <a:ext cx="391454" cy="400110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254430" y="6111909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30" y="6111909"/>
                <a:ext cx="391454" cy="400110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176120" y="4725144"/>
            <a:ext cx="3305175" cy="1895475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8685389" y="495601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033756" y="495601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9419223" y="4972159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223" y="4972159"/>
                <a:ext cx="391454" cy="400110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9837586" y="496263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8574715" y="5369171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715" y="5369171"/>
                <a:ext cx="391454" cy="400110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9009541" y="535039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459291" y="532786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9832833" y="5322626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833" y="5322626"/>
                <a:ext cx="391454" cy="400110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8620387" y="578176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8980525" y="5800058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525" y="5800058"/>
                <a:ext cx="391454" cy="400110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9463717" y="5758753"/>
            <a:ext cx="29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9837586" y="5781769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586" y="5781769"/>
                <a:ext cx="391454" cy="400110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518194" y="6141789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194" y="6141789"/>
                <a:ext cx="391454" cy="400110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965108" y="6145457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108" y="6145457"/>
                <a:ext cx="391454" cy="400110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9414973" y="6202690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73" y="6202690"/>
                <a:ext cx="391454" cy="400110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9849230" y="6120128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230" y="6120128"/>
                <a:ext cx="391454" cy="400110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563601" y="6476236"/>
            <a:ext cx="8736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D4 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gives the shortest path between each pair of vertices.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95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6" grpId="0"/>
      <p:bldP spid="17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200" b="0" dirty="0"/>
              <a:t>Example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6" name="Picture 2" descr="graph">
            <a:extLst>
              <a:ext uri="{FF2B5EF4-FFF2-40B4-BE49-F238E27FC236}">
                <a16:creationId xmlns:a16="http://schemas.microsoft.com/office/drawing/2014/main" id="{5E53BCC5-4272-4616-9F1D-2FE24F7C9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064" y="1464070"/>
            <a:ext cx="3657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trix floyd warshall algorithm">
            <a:extLst>
              <a:ext uri="{FF2B5EF4-FFF2-40B4-BE49-F238E27FC236}">
                <a16:creationId xmlns:a16="http://schemas.microsoft.com/office/drawing/2014/main" id="{0949E226-A05A-4185-9827-6939B1F67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1916832"/>
            <a:ext cx="2154246" cy="160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C0C232-0453-4E0D-9915-4C2BD1DEA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6" y="3717033"/>
            <a:ext cx="2117930" cy="13681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DCCE8D-DA85-4662-8575-FAC04CB37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86" y="5229200"/>
            <a:ext cx="2105223" cy="1533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815214-E8B5-4523-9CC9-B5CDF61AF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5720" y="1836481"/>
            <a:ext cx="2274362" cy="17670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D4584D-ACE6-456A-BD9F-0FFA5A735B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275" y="3933056"/>
            <a:ext cx="2720432" cy="1928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495600" y="6161567"/>
            <a:ext cx="8093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A4 gives 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the shortest path between each pair of vertices.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13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8496944" cy="766200"/>
          </a:xfrm>
        </p:spPr>
        <p:txBody>
          <a:bodyPr/>
          <a:lstStyle/>
          <a:p>
            <a:r>
              <a:rPr lang="en-US" sz="3200" b="0" dirty="0"/>
              <a:t>Floyd </a:t>
            </a:r>
            <a:r>
              <a:rPr lang="en-US" sz="3200" b="0" dirty="0" err="1"/>
              <a:t>Warshall</a:t>
            </a:r>
            <a:r>
              <a:rPr lang="en-US" sz="3200" b="0" dirty="0"/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15" name="Rectangle 14"/>
          <p:cNvSpPr>
            <a:spLocks noGrp="1" noChangeArrowheads="1"/>
          </p:cNvSpPr>
          <p:nvPr/>
        </p:nvSpPr>
        <p:spPr bwMode="auto">
          <a:xfrm>
            <a:off x="695400" y="1700808"/>
            <a:ext cx="8424862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Tx/>
              <a:buNone/>
            </a:pPr>
            <a:endParaRPr lang="tr-TR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916832"/>
            <a:ext cx="8499230" cy="7920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2900189"/>
            <a:ext cx="7772400" cy="3609975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72339739"/>
              </p:ext>
            </p:extLst>
          </p:nvPr>
        </p:nvGraphicFramePr>
        <p:xfrm>
          <a:off x="8616280" y="3284984"/>
          <a:ext cx="3351474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4836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5808</TotalTime>
  <Words>367</Words>
  <Application>Microsoft Office PowerPoint</Application>
  <PresentationFormat>Widescreen</PresentationFormat>
  <Paragraphs>116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Arvo</vt:lpstr>
      <vt:lpstr>Calibri</vt:lpstr>
      <vt:lpstr>Cambria Math</vt:lpstr>
      <vt:lpstr>Roboto Condensed</vt:lpstr>
      <vt:lpstr>Roboto Condensed Light</vt:lpstr>
      <vt:lpstr>Symbol</vt:lpstr>
      <vt:lpstr>Times New Roman</vt:lpstr>
      <vt:lpstr>Salerio template</vt:lpstr>
      <vt:lpstr>PowerPoint Presentation</vt:lpstr>
      <vt:lpstr>Dynamic Programming Applications</vt:lpstr>
      <vt:lpstr>All Pairs Shortest Paths (APSP)</vt:lpstr>
      <vt:lpstr>Adjacency Matrix Representation of Graphs</vt:lpstr>
      <vt:lpstr>Floyd Warshall Algorithm</vt:lpstr>
      <vt:lpstr>Steps to find all pair shortest path</vt:lpstr>
      <vt:lpstr>Example</vt:lpstr>
      <vt:lpstr>Example</vt:lpstr>
      <vt:lpstr>Floyd Warshall 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SEQUENCING WITH DEADLINES.</dc:title>
  <dc:creator>puri</dc:creator>
  <cp:lastModifiedBy>MBGR</cp:lastModifiedBy>
  <cp:revision>395</cp:revision>
  <dcterms:created xsi:type="dcterms:W3CDTF">2004-02-10T09:04:39Z</dcterms:created>
  <dcterms:modified xsi:type="dcterms:W3CDTF">2024-08-28T03:04:07Z</dcterms:modified>
</cp:coreProperties>
</file>