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6.xml" ContentType="application/vnd.openxmlformats-officedocument.drawingml.diagramData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50" r:id="rId2"/>
    <p:sldId id="351" r:id="rId3"/>
    <p:sldId id="335" r:id="rId4"/>
    <p:sldId id="358" r:id="rId5"/>
    <p:sldId id="360" r:id="rId6"/>
    <p:sldId id="328" r:id="rId7"/>
    <p:sldId id="341" r:id="rId8"/>
    <p:sldId id="336" r:id="rId9"/>
    <p:sldId id="337" r:id="rId10"/>
    <p:sldId id="342" r:id="rId11"/>
    <p:sldId id="343" r:id="rId12"/>
    <p:sldId id="344" r:id="rId13"/>
    <p:sldId id="345" r:id="rId14"/>
    <p:sldId id="346" r:id="rId15"/>
    <p:sldId id="349" r:id="rId16"/>
    <p:sldId id="353" r:id="rId17"/>
    <p:sldId id="354" r:id="rId18"/>
    <p:sldId id="355" r:id="rId19"/>
    <p:sldId id="356" r:id="rId20"/>
    <p:sldId id="357" r:id="rId21"/>
    <p:sldId id="361" r:id="rId22"/>
    <p:sldId id="352" r:id="rId2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0929"/>
  </p:normalViewPr>
  <p:slideViewPr>
    <p:cSldViewPr>
      <p:cViewPr varScale="1">
        <p:scale>
          <a:sx n="73" d="100"/>
          <a:sy n="73" d="100"/>
        </p:scale>
        <p:origin x="41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00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686B8B-733D-44C6-913E-7D746B47BBC8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E87208ED-2A62-45DC-ADF3-6625736A1FB7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IN" i="0"/>
                      <m:t>search</m:t>
                    </m:r>
                    <m:r>
                      <m:rPr>
                        <m:nor/>
                      </m:rPr>
                      <a:rPr lang="en-IN" i="0"/>
                      <m:t> </m:t>
                    </m:r>
                    <m:r>
                      <m:rPr>
                        <m:nor/>
                      </m:rPr>
                      <a:rPr lang="en-IN" i="0"/>
                      <m:t>cost</m:t>
                    </m:r>
                    <m:r>
                      <m:rPr>
                        <m:nor/>
                      </m:rPr>
                      <a:rPr lang="en-IN" i="0"/>
                      <m:t> </m:t>
                    </m:r>
                    <m:r>
                      <m:rPr>
                        <m:nor/>
                      </m:rPr>
                      <a:rPr lang="en-IN" i="0"/>
                      <m:t>in</m:t>
                    </m:r>
                    <m:r>
                      <m:rPr>
                        <m:nor/>
                      </m:rPr>
                      <a:rPr lang="en-IN" i="0"/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]</m:t>
                    </m:r>
                  </m:oMath>
                  <m:oMath xmlns:m="http://schemas.openxmlformats.org/officeDocument/2006/math">
                    <m:r>
                      <m:rPr>
                        <m:nor/>
                      </m:rPr>
                      <a:rPr lang="en-IN" i="0"/>
                      <m:t>          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IN" i="0"/>
                          <m:t>dept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i="0"/>
                              <m:t>h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)⋅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m:oMathPara>
              </a14:m>
              <a:endParaRPr lang="en-IN" dirty="0"/>
            </a:p>
          </dgm:t>
        </dgm:pt>
      </mc:Choice>
      <mc:Fallback xmlns="">
        <dgm:pt modelId="{E87208ED-2A62-45DC-ADF3-6625736A1FB7}">
          <dgm:prSet/>
          <dgm:spPr/>
          <dgm:t>
            <a:bodyPr/>
            <a:lstStyle/>
            <a:p>
              <a:r>
                <a:rPr lang="en-IN" i="0"/>
                <a:t>𝐸[</a:t>
              </a:r>
              <a:r>
                <a:rPr lang="en-IN" i="0">
                  <a:latin typeface="Cambria Math" panose="02040503050406030204" pitchFamily="18" charset="0"/>
                </a:rPr>
                <a:t>"search cost in </a:t>
              </a:r>
              <a:r>
                <a:rPr lang="en-IN" i="0"/>
                <a:t>" 𝑇]</a:t>
              </a:r>
              <a:br>
                <a:rPr lang="en-IN" dirty="0"/>
              </a:br>
              <a:r>
                <a:rPr lang="en-IN" i="0">
                  <a:latin typeface="Cambria Math" panose="02040503050406030204" pitchFamily="18" charset="0"/>
                </a:rPr>
                <a:t>"           </a:t>
              </a:r>
              <a:r>
                <a:rPr lang="en-IN" i="0"/>
                <a:t>"=∑_(𝑖=1)^𝑛▒〖("dept" "h" _𝑇 (𝑘_𝑖)⋅𝑝_𝑖 〗</a:t>
              </a:r>
              <a:endParaRPr lang="en-IN" dirty="0"/>
            </a:p>
          </dgm:t>
        </dgm:pt>
      </mc:Fallback>
    </mc:AlternateContent>
    <dgm:pt modelId="{22689563-F330-4FA6-8E93-B47A8893C114}" type="parTrans" cxnId="{F2DFADB9-F0CB-4168-BCC6-75C1A95BD7F8}">
      <dgm:prSet/>
      <dgm:spPr/>
      <dgm:t>
        <a:bodyPr/>
        <a:lstStyle/>
        <a:p>
          <a:endParaRPr lang="en-IN"/>
        </a:p>
      </dgm:t>
    </dgm:pt>
    <dgm:pt modelId="{355888A9-EF76-40FB-B033-31E6AAECC43D}" type="sibTrans" cxnId="{F2DFADB9-F0CB-4168-BCC6-75C1A95BD7F8}">
      <dgm:prSet/>
      <dgm:spPr/>
      <dgm:t>
        <a:bodyPr/>
        <a:lstStyle/>
        <a:p>
          <a:endParaRPr lang="en-IN"/>
        </a:p>
      </dgm:t>
    </dgm:pt>
    <dgm:pt modelId="{49337918-83B6-4A1F-950F-55322E5E5A28}" type="pres">
      <dgm:prSet presAssocID="{AC686B8B-733D-44C6-913E-7D746B47BBC8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96C25D5-1659-4ACF-9FFA-8C79A9F257F4}" type="pres">
      <dgm:prSet presAssocID="{E87208ED-2A62-45DC-ADF3-6625736A1FB7}" presName="hierRoot1" presStyleCnt="0">
        <dgm:presLayoutVars>
          <dgm:hierBranch val="init"/>
        </dgm:presLayoutVars>
      </dgm:prSet>
      <dgm:spPr/>
    </dgm:pt>
    <dgm:pt modelId="{D7B00C6D-A242-40C8-8112-F3F28C0B9988}" type="pres">
      <dgm:prSet presAssocID="{E87208ED-2A62-45DC-ADF3-6625736A1FB7}" presName="rootComposite1" presStyleCnt="0"/>
      <dgm:spPr/>
    </dgm:pt>
    <dgm:pt modelId="{4BD9F296-F18E-4012-8FDF-AD6F59CBE1E0}" type="pres">
      <dgm:prSet presAssocID="{E87208ED-2A62-45DC-ADF3-6625736A1FB7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7D41C9-90AB-4D26-9ADF-E7111A677632}" type="pres">
      <dgm:prSet presAssocID="{E87208ED-2A62-45DC-ADF3-6625736A1FB7}" presName="topArc1" presStyleLbl="parChTrans1D1" presStyleIdx="0" presStyleCnt="2"/>
      <dgm:spPr/>
    </dgm:pt>
    <dgm:pt modelId="{423042C0-5424-4B82-8A0C-557F78476E02}" type="pres">
      <dgm:prSet presAssocID="{E87208ED-2A62-45DC-ADF3-6625736A1FB7}" presName="bottomArc1" presStyleLbl="parChTrans1D1" presStyleIdx="1" presStyleCnt="2"/>
      <dgm:spPr/>
    </dgm:pt>
    <dgm:pt modelId="{8686AC01-382F-425E-A751-06FC9685E04C}" type="pres">
      <dgm:prSet presAssocID="{E87208ED-2A62-45DC-ADF3-6625736A1FB7}" presName="topConnNode1" presStyleLbl="node1" presStyleIdx="0" presStyleCnt="0"/>
      <dgm:spPr/>
      <dgm:t>
        <a:bodyPr/>
        <a:lstStyle/>
        <a:p>
          <a:endParaRPr lang="en-US"/>
        </a:p>
      </dgm:t>
    </dgm:pt>
    <dgm:pt modelId="{6FCE1048-F77D-4011-BDF1-8C808F4006D1}" type="pres">
      <dgm:prSet presAssocID="{E87208ED-2A62-45DC-ADF3-6625736A1FB7}" presName="hierChild2" presStyleCnt="0"/>
      <dgm:spPr/>
    </dgm:pt>
    <dgm:pt modelId="{B2916BF8-4126-4B8D-BC04-B0907B1A359E}" type="pres">
      <dgm:prSet presAssocID="{E87208ED-2A62-45DC-ADF3-6625736A1FB7}" presName="hierChild3" presStyleCnt="0"/>
      <dgm:spPr/>
    </dgm:pt>
  </dgm:ptLst>
  <dgm:cxnLst>
    <dgm:cxn modelId="{9999FB42-F434-44F0-956C-B8B1809DAC57}" type="presOf" srcId="{E87208ED-2A62-45DC-ADF3-6625736A1FB7}" destId="{4BD9F296-F18E-4012-8FDF-AD6F59CBE1E0}" srcOrd="0" destOrd="0" presId="urn:microsoft.com/office/officeart/2008/layout/HalfCircleOrganizationChart"/>
    <dgm:cxn modelId="{F2DFADB9-F0CB-4168-BCC6-75C1A95BD7F8}" srcId="{AC686B8B-733D-44C6-913E-7D746B47BBC8}" destId="{E87208ED-2A62-45DC-ADF3-6625736A1FB7}" srcOrd="0" destOrd="0" parTransId="{22689563-F330-4FA6-8E93-B47A8893C114}" sibTransId="{355888A9-EF76-40FB-B033-31E6AAECC43D}"/>
    <dgm:cxn modelId="{7E4937F3-8D61-4A20-B1A8-5E986335A2F5}" type="presOf" srcId="{AC686B8B-733D-44C6-913E-7D746B47BBC8}" destId="{49337918-83B6-4A1F-950F-55322E5E5A28}" srcOrd="0" destOrd="0" presId="urn:microsoft.com/office/officeart/2008/layout/HalfCircleOrganizationChart"/>
    <dgm:cxn modelId="{B5C36E39-E4A9-4575-8D1C-CE5E289149D8}" type="presOf" srcId="{E87208ED-2A62-45DC-ADF3-6625736A1FB7}" destId="{8686AC01-382F-425E-A751-06FC9685E04C}" srcOrd="1" destOrd="0" presId="urn:microsoft.com/office/officeart/2008/layout/HalfCircleOrganizationChart"/>
    <dgm:cxn modelId="{F9182B0B-1CC4-4AD6-8D36-A9C54DEF0357}" type="presParOf" srcId="{49337918-83B6-4A1F-950F-55322E5E5A28}" destId="{E96C25D5-1659-4ACF-9FFA-8C79A9F257F4}" srcOrd="0" destOrd="0" presId="urn:microsoft.com/office/officeart/2008/layout/HalfCircleOrganizationChart"/>
    <dgm:cxn modelId="{2EC2ACF3-E034-4968-9CD5-EAC19783D6D3}" type="presParOf" srcId="{E96C25D5-1659-4ACF-9FFA-8C79A9F257F4}" destId="{D7B00C6D-A242-40C8-8112-F3F28C0B9988}" srcOrd="0" destOrd="0" presId="urn:microsoft.com/office/officeart/2008/layout/HalfCircleOrganizationChart"/>
    <dgm:cxn modelId="{33B286CD-57A6-4784-899C-886FA6D27C81}" type="presParOf" srcId="{D7B00C6D-A242-40C8-8112-F3F28C0B9988}" destId="{4BD9F296-F18E-4012-8FDF-AD6F59CBE1E0}" srcOrd="0" destOrd="0" presId="urn:microsoft.com/office/officeart/2008/layout/HalfCircleOrganizationChart"/>
    <dgm:cxn modelId="{F7DA532F-6D4D-46E2-BDC7-2E05778AF60D}" type="presParOf" srcId="{D7B00C6D-A242-40C8-8112-F3F28C0B9988}" destId="{F27D41C9-90AB-4D26-9ADF-E7111A677632}" srcOrd="1" destOrd="0" presId="urn:microsoft.com/office/officeart/2008/layout/HalfCircleOrganizationChart"/>
    <dgm:cxn modelId="{29B1DE87-8B1C-483D-8DE9-9340F46A6E3E}" type="presParOf" srcId="{D7B00C6D-A242-40C8-8112-F3F28C0B9988}" destId="{423042C0-5424-4B82-8A0C-557F78476E02}" srcOrd="2" destOrd="0" presId="urn:microsoft.com/office/officeart/2008/layout/HalfCircleOrganizationChart"/>
    <dgm:cxn modelId="{76536641-1649-454F-81F0-1F1F7985A2E0}" type="presParOf" srcId="{D7B00C6D-A242-40C8-8112-F3F28C0B9988}" destId="{8686AC01-382F-425E-A751-06FC9685E04C}" srcOrd="3" destOrd="0" presId="urn:microsoft.com/office/officeart/2008/layout/HalfCircleOrganizationChart"/>
    <dgm:cxn modelId="{E8B69CE4-6AD9-452E-80EE-789241F67F4E}" type="presParOf" srcId="{E96C25D5-1659-4ACF-9FFA-8C79A9F257F4}" destId="{6FCE1048-F77D-4011-BDF1-8C808F4006D1}" srcOrd="1" destOrd="0" presId="urn:microsoft.com/office/officeart/2008/layout/HalfCircleOrganizationChart"/>
    <dgm:cxn modelId="{A0B2406B-03C7-4347-B52F-C6EA38630DB8}" type="presParOf" srcId="{E96C25D5-1659-4ACF-9FFA-8C79A9F257F4}" destId="{B2916BF8-4126-4B8D-BC04-B0907B1A359E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923168-E58C-4582-8BF9-A975BCC15A3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030B747-9000-480E-8D53-EE6394AB8253}">
      <dgm:prSet/>
      <dgm:spPr/>
      <dgm:t>
        <a:bodyPr/>
        <a:lstStyle/>
        <a:p>
          <a:r>
            <a:rPr lang="en-US"/>
            <a:t>If </a:t>
          </a:r>
          <a:r>
            <a:rPr lang="en-US" i="1"/>
            <a:t>T </a:t>
          </a:r>
          <a:r>
            <a:rPr lang="en-US"/>
            <a:t>is an optimal BST and </a:t>
          </a:r>
          <a:br>
            <a:rPr lang="en-US"/>
          </a:br>
          <a:r>
            <a:rPr lang="en-US"/>
            <a:t>     </a:t>
          </a:r>
          <a:endParaRPr lang="en-IN"/>
        </a:p>
      </dgm:t>
    </dgm:pt>
    <dgm:pt modelId="{9F5E475C-2C1A-440F-921F-219AE0B412D2}" type="parTrans" cxnId="{4DBF3E23-1016-4950-AB1A-C93EDFE067EC}">
      <dgm:prSet/>
      <dgm:spPr/>
      <dgm:t>
        <a:bodyPr/>
        <a:lstStyle/>
        <a:p>
          <a:endParaRPr lang="en-IN"/>
        </a:p>
      </dgm:t>
    </dgm:pt>
    <dgm:pt modelId="{CDBDBCFE-4F27-4A96-BCB8-AAB5CF098258}" type="sibTrans" cxnId="{4DBF3E23-1016-4950-AB1A-C93EDFE067EC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04D6B20F-C43F-471F-A397-1BD38C052DE5}">
          <dgm:prSet/>
          <dgm:spPr/>
          <dgm:t>
            <a:bodyPr/>
            <a:lstStyle/>
            <a:p>
              <a:r>
                <a:rPr lang="en-US" i="1" dirty="0"/>
                <a:t>T </a:t>
              </a:r>
              <a:r>
                <a:rPr lang="en-US" dirty="0"/>
                <a:t>contains subtree </a:t>
              </a:r>
              <a14:m>
                <m:oMath xmlns:m="http://schemas.openxmlformats.org/officeDocument/2006/math">
                  <m:r>
                    <a:rPr lang="en-US" i="1">
                      <a:latin typeface="Cambria Math" panose="02040503050406030204" pitchFamily="18" charset="0"/>
                    </a:rPr>
                    <m:t>𝑇</m:t>
                  </m:r>
                  <m:r>
                    <a:rPr lang="en-US" i="1">
                      <a:latin typeface="Cambria Math" panose="02040503050406030204" pitchFamily="18" charset="0"/>
                      <a:sym typeface="Symbol" panose="05050102010706020507" pitchFamily="18" charset="2"/>
                    </a:rPr>
                    <m:t></m:t>
                  </m:r>
                  <m:r>
                    <a:rPr lang="en-US" i="1"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en-US" dirty="0"/>
                <a:t>with keys </a:t>
              </a:r>
              <a14:m>
                <m:oMath xmlns:m="http://schemas.openxmlformats.org/officeDocument/2006/math">
                  <m:r>
                    <a:rPr lang="en-US" i="1">
                      <a:latin typeface="Cambria Math" panose="02040503050406030204" pitchFamily="18" charset="0"/>
                    </a:rPr>
                    <m:t>𝑘</m:t>
                  </m:r>
                  <m:r>
                    <a:rPr lang="en-US" i="1" baseline="-25000">
                      <a:latin typeface="Cambria Math" panose="02040503050406030204" pitchFamily="18" charset="0"/>
                    </a:rPr>
                    <m:t>𝑖</m:t>
                  </m:r>
                  <m:r>
                    <a:rPr lang="en-US" i="1">
                      <a:latin typeface="Cambria Math" panose="02040503050406030204" pitchFamily="18" charset="0"/>
                    </a:rPr>
                    <m:t>, …, </m:t>
                  </m:r>
                  <m:r>
                    <a:rPr lang="en-US" i="1">
                      <a:latin typeface="Cambria Math" panose="02040503050406030204" pitchFamily="18" charset="0"/>
                    </a:rPr>
                    <m:t>𝑘𝑗</m:t>
                  </m:r>
                  <m:r>
                    <a:rPr lang="en-US" i="1">
                      <a:latin typeface="Cambria Math" panose="02040503050406030204" pitchFamily="18" charset="0"/>
                    </a:rPr>
                    <m:t> , </m:t>
                  </m:r>
                </m:oMath>
              </a14:m>
              <a:r>
                <a:rPr lang="en-US" dirty="0"/>
                <a:t/>
              </a:r>
              <a:br>
                <a:rPr lang="en-US" dirty="0"/>
              </a:br>
              <a:r>
                <a:rPr lang="en-US" dirty="0"/>
                <a:t>	</a:t>
              </a:r>
              <a:endParaRPr lang="en-IN" dirty="0"/>
            </a:p>
          </dgm:t>
        </dgm:pt>
      </mc:Choice>
      <mc:Fallback xmlns="">
        <dgm:pt modelId="{04D6B20F-C43F-471F-A397-1BD38C052DE5}">
          <dgm:prSet/>
          <dgm:spPr/>
          <dgm:t>
            <a:bodyPr/>
            <a:lstStyle/>
            <a:p>
              <a:r>
                <a:rPr lang="en-US" i="1" dirty="0"/>
                <a:t>T </a:t>
              </a:r>
              <a:r>
                <a:rPr lang="en-US" dirty="0"/>
                <a:t>contains subtree </a:t>
              </a:r>
              <a:r>
                <a:rPr lang="en-US" i="0"/>
                <a:t>𝑇</a:t>
              </a:r>
              <a:r>
                <a:rPr lang="en-US" i="0">
                  <a:sym typeface="Symbol" panose="05050102010706020507" pitchFamily="18" charset="2"/>
                </a:rPr>
                <a:t></a:t>
              </a:r>
              <a:r>
                <a:rPr lang="en-US" i="0"/>
                <a:t> </a:t>
              </a:r>
              <a:r>
                <a:rPr lang="en-US" dirty="0"/>
                <a:t>with keys </a:t>
              </a:r>
              <a:r>
                <a:rPr lang="en-US" i="0"/>
                <a:t>𝑘</a:t>
              </a:r>
              <a:r>
                <a:rPr lang="en-US" i="0" baseline="-25000"/>
                <a:t>𝑖</a:t>
              </a:r>
              <a:r>
                <a:rPr lang="en-US" i="0"/>
                <a:t>, …, 𝑘</a:t>
              </a:r>
              <a:r>
                <a:rPr lang="en-US" i="0" baseline="-25000"/>
                <a:t>𝑗</a:t>
              </a:r>
              <a:r>
                <a:rPr lang="en-US" i="0"/>
                <a:t> , </a:t>
              </a:r>
              <a:br>
                <a:rPr lang="en-US" dirty="0"/>
              </a:br>
              <a:r>
                <a:rPr lang="en-US" dirty="0"/>
                <a:t>	</a:t>
              </a:r>
              <a:endParaRPr lang="en-IN" dirty="0"/>
            </a:p>
          </dgm:t>
        </dgm:pt>
      </mc:Fallback>
    </mc:AlternateContent>
    <dgm:pt modelId="{05F3775A-C2E4-4469-BE19-42042EA7978D}" type="parTrans" cxnId="{78B6A1E8-FE9B-41FB-A714-8A2516E75040}">
      <dgm:prSet/>
      <dgm:spPr/>
      <dgm:t>
        <a:bodyPr/>
        <a:lstStyle/>
        <a:p>
          <a:endParaRPr lang="en-IN"/>
        </a:p>
      </dgm:t>
    </dgm:pt>
    <dgm:pt modelId="{5318E9F3-CA53-4A71-BFA7-544943FC2A07}" type="sibTrans" cxnId="{78B6A1E8-FE9B-41FB-A714-8A2516E75040}">
      <dgm:prSet/>
      <dgm:spPr/>
      <dgm:t>
        <a:bodyPr/>
        <a:lstStyle/>
        <a:p>
          <a:endParaRPr lang="en-IN"/>
        </a:p>
      </dgm:t>
    </dgm:pt>
    <dgm:pt modelId="{48A2430D-40F5-4EF2-97B5-DA7D87741588}" type="pres">
      <dgm:prSet presAssocID="{2C923168-E58C-4582-8BF9-A975BCC15A3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281196-A1FB-4A1C-8341-72B9C2920455}" type="pres">
      <dgm:prSet presAssocID="{0030B747-9000-480E-8D53-EE6394AB8253}" presName="composite" presStyleCnt="0"/>
      <dgm:spPr/>
    </dgm:pt>
    <dgm:pt modelId="{1B6F5357-E766-41AC-9808-7668F3C582A1}" type="pres">
      <dgm:prSet presAssocID="{0030B747-9000-480E-8D53-EE6394AB825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3B6F4-751A-4E14-8133-21C15532D924}" type="pres">
      <dgm:prSet presAssocID="{0030B747-9000-480E-8D53-EE6394AB8253}" presName="desTx" presStyleLbl="alignAccFollowNode1" presStyleIdx="0" presStyleCnt="2">
        <dgm:presLayoutVars>
          <dgm:bulletEnabled val="1"/>
        </dgm:presLayoutVars>
      </dgm:prSet>
      <dgm:spPr/>
    </dgm:pt>
    <dgm:pt modelId="{65EF6CDD-D7F4-4796-9F31-0593BBD445E3}" type="pres">
      <dgm:prSet presAssocID="{CDBDBCFE-4F27-4A96-BCB8-AAB5CF098258}" presName="space" presStyleCnt="0"/>
      <dgm:spPr/>
    </dgm:pt>
    <dgm:pt modelId="{CE270DE1-012A-4525-B192-08BA1568FD6E}" type="pres">
      <dgm:prSet presAssocID="{04D6B20F-C43F-471F-A397-1BD38C052DE5}" presName="composite" presStyleCnt="0"/>
      <dgm:spPr/>
    </dgm:pt>
    <dgm:pt modelId="{B4F3C7D8-2B97-44C1-898D-B0064DE58267}" type="pres">
      <dgm:prSet presAssocID="{04D6B20F-C43F-471F-A397-1BD38C052DE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C09D47-CECB-463D-8275-5A0D4F30F00C}" type="pres">
      <dgm:prSet presAssocID="{04D6B20F-C43F-471F-A397-1BD38C052DE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7AAC83D-0ED0-4A2E-A707-95C83861AE8E}" type="presOf" srcId="{0030B747-9000-480E-8D53-EE6394AB8253}" destId="{1B6F5357-E766-41AC-9808-7668F3C582A1}" srcOrd="0" destOrd="0" presId="urn:microsoft.com/office/officeart/2005/8/layout/hList1"/>
    <dgm:cxn modelId="{13415155-575F-4FD6-9D91-62C0722B162E}" type="presOf" srcId="{04D6B20F-C43F-471F-A397-1BD38C052DE5}" destId="{B4F3C7D8-2B97-44C1-898D-B0064DE58267}" srcOrd="0" destOrd="0" presId="urn:microsoft.com/office/officeart/2005/8/layout/hList1"/>
    <dgm:cxn modelId="{4DBF3E23-1016-4950-AB1A-C93EDFE067EC}" srcId="{2C923168-E58C-4582-8BF9-A975BCC15A30}" destId="{0030B747-9000-480E-8D53-EE6394AB8253}" srcOrd="0" destOrd="0" parTransId="{9F5E475C-2C1A-440F-921F-219AE0B412D2}" sibTransId="{CDBDBCFE-4F27-4A96-BCB8-AAB5CF098258}"/>
    <dgm:cxn modelId="{289E995E-4634-460D-BE33-56533CA35E94}" type="presOf" srcId="{2C923168-E58C-4582-8BF9-A975BCC15A30}" destId="{48A2430D-40F5-4EF2-97B5-DA7D87741588}" srcOrd="0" destOrd="0" presId="urn:microsoft.com/office/officeart/2005/8/layout/hList1"/>
    <dgm:cxn modelId="{78B6A1E8-FE9B-41FB-A714-8A2516E75040}" srcId="{2C923168-E58C-4582-8BF9-A975BCC15A30}" destId="{04D6B20F-C43F-471F-A397-1BD38C052DE5}" srcOrd="1" destOrd="0" parTransId="{05F3775A-C2E4-4469-BE19-42042EA7978D}" sibTransId="{5318E9F3-CA53-4A71-BFA7-544943FC2A07}"/>
    <dgm:cxn modelId="{058B122C-ED46-41AB-93D6-54D9E984C580}" type="presParOf" srcId="{48A2430D-40F5-4EF2-97B5-DA7D87741588}" destId="{BF281196-A1FB-4A1C-8341-72B9C2920455}" srcOrd="0" destOrd="0" presId="urn:microsoft.com/office/officeart/2005/8/layout/hList1"/>
    <dgm:cxn modelId="{C201704D-E657-49FD-8126-76AADF2E7D00}" type="presParOf" srcId="{BF281196-A1FB-4A1C-8341-72B9C2920455}" destId="{1B6F5357-E766-41AC-9808-7668F3C582A1}" srcOrd="0" destOrd="0" presId="urn:microsoft.com/office/officeart/2005/8/layout/hList1"/>
    <dgm:cxn modelId="{73FC6D80-90E5-418B-9B46-FD9C8011E05A}" type="presParOf" srcId="{BF281196-A1FB-4A1C-8341-72B9C2920455}" destId="{13E3B6F4-751A-4E14-8133-21C15532D924}" srcOrd="1" destOrd="0" presId="urn:microsoft.com/office/officeart/2005/8/layout/hList1"/>
    <dgm:cxn modelId="{9DEB1796-FE28-4179-B1C3-FCD649EA483B}" type="presParOf" srcId="{48A2430D-40F5-4EF2-97B5-DA7D87741588}" destId="{65EF6CDD-D7F4-4796-9F31-0593BBD445E3}" srcOrd="1" destOrd="0" presId="urn:microsoft.com/office/officeart/2005/8/layout/hList1"/>
    <dgm:cxn modelId="{7418B164-FF4A-4ECC-81D9-D802AA619EB9}" type="presParOf" srcId="{48A2430D-40F5-4EF2-97B5-DA7D87741588}" destId="{CE270DE1-012A-4525-B192-08BA1568FD6E}" srcOrd="2" destOrd="0" presId="urn:microsoft.com/office/officeart/2005/8/layout/hList1"/>
    <dgm:cxn modelId="{2DB28F81-C786-46B3-9214-89DF9EBAEDF5}" type="presParOf" srcId="{CE270DE1-012A-4525-B192-08BA1568FD6E}" destId="{B4F3C7D8-2B97-44C1-898D-B0064DE58267}" srcOrd="0" destOrd="0" presId="urn:microsoft.com/office/officeart/2005/8/layout/hList1"/>
    <dgm:cxn modelId="{410833F9-880D-4AA5-9E46-7117DDEF3C11}" type="presParOf" srcId="{CE270DE1-012A-4525-B192-08BA1568FD6E}" destId="{65C09D47-CECB-463D-8275-5A0D4F30F00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923168-E58C-4582-8BF9-A975BCC15A3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030B747-9000-480E-8D53-EE6394AB8253}">
      <dgm:prSet/>
      <dgm:spPr/>
      <dgm:t>
        <a:bodyPr/>
        <a:lstStyle/>
        <a:p>
          <a:r>
            <a:rPr lang="en-US"/>
            <a:t>If </a:t>
          </a:r>
          <a:r>
            <a:rPr lang="en-US" i="1"/>
            <a:t>T </a:t>
          </a:r>
          <a:r>
            <a:rPr lang="en-US"/>
            <a:t>is an optimal BST and </a:t>
          </a:r>
          <a:br>
            <a:rPr lang="en-US"/>
          </a:br>
          <a:r>
            <a:rPr lang="en-US"/>
            <a:t>     </a:t>
          </a:r>
          <a:endParaRPr lang="en-IN"/>
        </a:p>
      </dgm:t>
    </dgm:pt>
    <dgm:pt modelId="{9F5E475C-2C1A-440F-921F-219AE0B412D2}" type="parTrans" cxnId="{4DBF3E23-1016-4950-AB1A-C93EDFE067EC}">
      <dgm:prSet/>
      <dgm:spPr/>
      <dgm:t>
        <a:bodyPr/>
        <a:lstStyle/>
        <a:p>
          <a:endParaRPr lang="en-IN"/>
        </a:p>
      </dgm:t>
    </dgm:pt>
    <dgm:pt modelId="{CDBDBCFE-4F27-4A96-BCB8-AAB5CF098258}" type="sibTrans" cxnId="{4DBF3E23-1016-4950-AB1A-C93EDFE067EC}">
      <dgm:prSet/>
      <dgm:spPr/>
      <dgm:t>
        <a:bodyPr/>
        <a:lstStyle/>
        <a:p>
          <a:endParaRPr lang="en-IN"/>
        </a:p>
      </dgm:t>
    </dgm:pt>
    <dgm:pt modelId="{04D6B20F-C43F-471F-A397-1BD38C052DE5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05F3775A-C2E4-4469-BE19-42042EA7978D}" type="parTrans" cxnId="{78B6A1E8-FE9B-41FB-A714-8A2516E75040}">
      <dgm:prSet/>
      <dgm:spPr/>
      <dgm:t>
        <a:bodyPr/>
        <a:lstStyle/>
        <a:p>
          <a:endParaRPr lang="en-IN"/>
        </a:p>
      </dgm:t>
    </dgm:pt>
    <dgm:pt modelId="{5318E9F3-CA53-4A71-BFA7-544943FC2A07}" type="sibTrans" cxnId="{78B6A1E8-FE9B-41FB-A714-8A2516E75040}">
      <dgm:prSet/>
      <dgm:spPr/>
      <dgm:t>
        <a:bodyPr/>
        <a:lstStyle/>
        <a:p>
          <a:endParaRPr lang="en-IN"/>
        </a:p>
      </dgm:t>
    </dgm:pt>
    <dgm:pt modelId="{48A2430D-40F5-4EF2-97B5-DA7D87741588}" type="pres">
      <dgm:prSet presAssocID="{2C923168-E58C-4582-8BF9-A975BCC15A30}" presName="Name0" presStyleCnt="0">
        <dgm:presLayoutVars>
          <dgm:dir/>
          <dgm:animLvl val="lvl"/>
          <dgm:resizeHandles val="exact"/>
        </dgm:presLayoutVars>
      </dgm:prSet>
      <dgm:spPr/>
    </dgm:pt>
    <dgm:pt modelId="{BF281196-A1FB-4A1C-8341-72B9C2920455}" type="pres">
      <dgm:prSet presAssocID="{0030B747-9000-480E-8D53-EE6394AB8253}" presName="composite" presStyleCnt="0"/>
      <dgm:spPr/>
    </dgm:pt>
    <dgm:pt modelId="{1B6F5357-E766-41AC-9808-7668F3C582A1}" type="pres">
      <dgm:prSet presAssocID="{0030B747-9000-480E-8D53-EE6394AB825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3E3B6F4-751A-4E14-8133-21C15532D924}" type="pres">
      <dgm:prSet presAssocID="{0030B747-9000-480E-8D53-EE6394AB8253}" presName="desTx" presStyleLbl="alignAccFollowNode1" presStyleIdx="0" presStyleCnt="2">
        <dgm:presLayoutVars>
          <dgm:bulletEnabled val="1"/>
        </dgm:presLayoutVars>
      </dgm:prSet>
      <dgm:spPr/>
    </dgm:pt>
    <dgm:pt modelId="{65EF6CDD-D7F4-4796-9F31-0593BBD445E3}" type="pres">
      <dgm:prSet presAssocID="{CDBDBCFE-4F27-4A96-BCB8-AAB5CF098258}" presName="space" presStyleCnt="0"/>
      <dgm:spPr/>
    </dgm:pt>
    <dgm:pt modelId="{CE270DE1-012A-4525-B192-08BA1568FD6E}" type="pres">
      <dgm:prSet presAssocID="{04D6B20F-C43F-471F-A397-1BD38C052DE5}" presName="composite" presStyleCnt="0"/>
      <dgm:spPr/>
    </dgm:pt>
    <dgm:pt modelId="{B4F3C7D8-2B97-44C1-898D-B0064DE58267}" type="pres">
      <dgm:prSet presAssocID="{04D6B20F-C43F-471F-A397-1BD38C052DE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5C09D47-CECB-463D-8275-5A0D4F30F00C}" type="pres">
      <dgm:prSet presAssocID="{04D6B20F-C43F-471F-A397-1BD38C052DE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DBF3E23-1016-4950-AB1A-C93EDFE067EC}" srcId="{2C923168-E58C-4582-8BF9-A975BCC15A30}" destId="{0030B747-9000-480E-8D53-EE6394AB8253}" srcOrd="0" destOrd="0" parTransId="{9F5E475C-2C1A-440F-921F-219AE0B412D2}" sibTransId="{CDBDBCFE-4F27-4A96-BCB8-AAB5CF098258}"/>
    <dgm:cxn modelId="{27AAC83D-0ED0-4A2E-A707-95C83861AE8E}" type="presOf" srcId="{0030B747-9000-480E-8D53-EE6394AB8253}" destId="{1B6F5357-E766-41AC-9808-7668F3C582A1}" srcOrd="0" destOrd="0" presId="urn:microsoft.com/office/officeart/2005/8/layout/hList1"/>
    <dgm:cxn modelId="{289E995E-4634-460D-BE33-56533CA35E94}" type="presOf" srcId="{2C923168-E58C-4582-8BF9-A975BCC15A30}" destId="{48A2430D-40F5-4EF2-97B5-DA7D87741588}" srcOrd="0" destOrd="0" presId="urn:microsoft.com/office/officeart/2005/8/layout/hList1"/>
    <dgm:cxn modelId="{13415155-575F-4FD6-9D91-62C0722B162E}" type="presOf" srcId="{04D6B20F-C43F-471F-A397-1BD38C052DE5}" destId="{B4F3C7D8-2B97-44C1-898D-B0064DE58267}" srcOrd="0" destOrd="0" presId="urn:microsoft.com/office/officeart/2005/8/layout/hList1"/>
    <dgm:cxn modelId="{78B6A1E8-FE9B-41FB-A714-8A2516E75040}" srcId="{2C923168-E58C-4582-8BF9-A975BCC15A30}" destId="{04D6B20F-C43F-471F-A397-1BD38C052DE5}" srcOrd="1" destOrd="0" parTransId="{05F3775A-C2E4-4469-BE19-42042EA7978D}" sibTransId="{5318E9F3-CA53-4A71-BFA7-544943FC2A07}"/>
    <dgm:cxn modelId="{058B122C-ED46-41AB-93D6-54D9E984C580}" type="presParOf" srcId="{48A2430D-40F5-4EF2-97B5-DA7D87741588}" destId="{BF281196-A1FB-4A1C-8341-72B9C2920455}" srcOrd="0" destOrd="0" presId="urn:microsoft.com/office/officeart/2005/8/layout/hList1"/>
    <dgm:cxn modelId="{C201704D-E657-49FD-8126-76AADF2E7D00}" type="presParOf" srcId="{BF281196-A1FB-4A1C-8341-72B9C2920455}" destId="{1B6F5357-E766-41AC-9808-7668F3C582A1}" srcOrd="0" destOrd="0" presId="urn:microsoft.com/office/officeart/2005/8/layout/hList1"/>
    <dgm:cxn modelId="{73FC6D80-90E5-418B-9B46-FD9C8011E05A}" type="presParOf" srcId="{BF281196-A1FB-4A1C-8341-72B9C2920455}" destId="{13E3B6F4-751A-4E14-8133-21C15532D924}" srcOrd="1" destOrd="0" presId="urn:microsoft.com/office/officeart/2005/8/layout/hList1"/>
    <dgm:cxn modelId="{9DEB1796-FE28-4179-B1C3-FCD649EA483B}" type="presParOf" srcId="{48A2430D-40F5-4EF2-97B5-DA7D87741588}" destId="{65EF6CDD-D7F4-4796-9F31-0593BBD445E3}" srcOrd="1" destOrd="0" presId="urn:microsoft.com/office/officeart/2005/8/layout/hList1"/>
    <dgm:cxn modelId="{7418B164-FF4A-4ECC-81D9-D802AA619EB9}" type="presParOf" srcId="{48A2430D-40F5-4EF2-97B5-DA7D87741588}" destId="{CE270DE1-012A-4525-B192-08BA1568FD6E}" srcOrd="2" destOrd="0" presId="urn:microsoft.com/office/officeart/2005/8/layout/hList1"/>
    <dgm:cxn modelId="{2DB28F81-C786-46B3-9214-89DF9EBAEDF5}" type="presParOf" srcId="{CE270DE1-012A-4525-B192-08BA1568FD6E}" destId="{B4F3C7D8-2B97-44C1-898D-B0064DE58267}" srcOrd="0" destOrd="0" presId="urn:microsoft.com/office/officeart/2005/8/layout/hList1"/>
    <dgm:cxn modelId="{410833F9-880D-4AA5-9E46-7117DDEF3C11}" type="presParOf" srcId="{CE270DE1-012A-4525-B192-08BA1568FD6E}" destId="{65C09D47-CECB-463D-8275-5A0D4F30F00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686B8B-733D-44C6-913E-7D746B47BBC8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87208ED-2A62-45DC-ADF3-6625736A1FB7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22689563-F330-4FA6-8E93-B47A8893C114}" type="parTrans" cxnId="{F2DFADB9-F0CB-4168-BCC6-75C1A95BD7F8}">
      <dgm:prSet/>
      <dgm:spPr/>
      <dgm:t>
        <a:bodyPr/>
        <a:lstStyle/>
        <a:p>
          <a:endParaRPr lang="en-IN"/>
        </a:p>
      </dgm:t>
    </dgm:pt>
    <dgm:pt modelId="{355888A9-EF76-40FB-B033-31E6AAECC43D}" type="sibTrans" cxnId="{F2DFADB9-F0CB-4168-BCC6-75C1A95BD7F8}">
      <dgm:prSet/>
      <dgm:spPr/>
      <dgm:t>
        <a:bodyPr/>
        <a:lstStyle/>
        <a:p>
          <a:endParaRPr lang="en-IN"/>
        </a:p>
      </dgm:t>
    </dgm:pt>
    <dgm:pt modelId="{49337918-83B6-4A1F-950F-55322E5E5A28}" type="pres">
      <dgm:prSet presAssocID="{AC686B8B-733D-44C6-913E-7D746B47BBC8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96C25D5-1659-4ACF-9FFA-8C79A9F257F4}" type="pres">
      <dgm:prSet presAssocID="{E87208ED-2A62-45DC-ADF3-6625736A1FB7}" presName="hierRoot1" presStyleCnt="0">
        <dgm:presLayoutVars>
          <dgm:hierBranch val="init"/>
        </dgm:presLayoutVars>
      </dgm:prSet>
      <dgm:spPr/>
    </dgm:pt>
    <dgm:pt modelId="{D7B00C6D-A242-40C8-8112-F3F28C0B9988}" type="pres">
      <dgm:prSet presAssocID="{E87208ED-2A62-45DC-ADF3-6625736A1FB7}" presName="rootComposite1" presStyleCnt="0"/>
      <dgm:spPr/>
    </dgm:pt>
    <dgm:pt modelId="{4BD9F296-F18E-4012-8FDF-AD6F59CBE1E0}" type="pres">
      <dgm:prSet presAssocID="{E87208ED-2A62-45DC-ADF3-6625736A1FB7}" presName="rootText1" presStyleLbl="alignAcc1" presStyleIdx="0" presStyleCnt="0">
        <dgm:presLayoutVars>
          <dgm:chPref val="3"/>
        </dgm:presLayoutVars>
      </dgm:prSet>
      <dgm:spPr/>
    </dgm:pt>
    <dgm:pt modelId="{F27D41C9-90AB-4D26-9ADF-E7111A677632}" type="pres">
      <dgm:prSet presAssocID="{E87208ED-2A62-45DC-ADF3-6625736A1FB7}" presName="topArc1" presStyleLbl="parChTrans1D1" presStyleIdx="0" presStyleCnt="2"/>
      <dgm:spPr/>
    </dgm:pt>
    <dgm:pt modelId="{423042C0-5424-4B82-8A0C-557F78476E02}" type="pres">
      <dgm:prSet presAssocID="{E87208ED-2A62-45DC-ADF3-6625736A1FB7}" presName="bottomArc1" presStyleLbl="parChTrans1D1" presStyleIdx="1" presStyleCnt="2"/>
      <dgm:spPr/>
    </dgm:pt>
    <dgm:pt modelId="{8686AC01-382F-425E-A751-06FC9685E04C}" type="pres">
      <dgm:prSet presAssocID="{E87208ED-2A62-45DC-ADF3-6625736A1FB7}" presName="topConnNode1" presStyleLbl="node1" presStyleIdx="0" presStyleCnt="0"/>
      <dgm:spPr/>
    </dgm:pt>
    <dgm:pt modelId="{6FCE1048-F77D-4011-BDF1-8C808F4006D1}" type="pres">
      <dgm:prSet presAssocID="{E87208ED-2A62-45DC-ADF3-6625736A1FB7}" presName="hierChild2" presStyleCnt="0"/>
      <dgm:spPr/>
    </dgm:pt>
    <dgm:pt modelId="{B2916BF8-4126-4B8D-BC04-B0907B1A359E}" type="pres">
      <dgm:prSet presAssocID="{E87208ED-2A62-45DC-ADF3-6625736A1FB7}" presName="hierChild3" presStyleCnt="0"/>
      <dgm:spPr/>
    </dgm:pt>
  </dgm:ptLst>
  <dgm:cxnLst>
    <dgm:cxn modelId="{B5C36E39-E4A9-4575-8D1C-CE5E289149D8}" type="presOf" srcId="{E87208ED-2A62-45DC-ADF3-6625736A1FB7}" destId="{8686AC01-382F-425E-A751-06FC9685E04C}" srcOrd="1" destOrd="0" presId="urn:microsoft.com/office/officeart/2008/layout/HalfCircleOrganizationChart"/>
    <dgm:cxn modelId="{9999FB42-F434-44F0-956C-B8B1809DAC57}" type="presOf" srcId="{E87208ED-2A62-45DC-ADF3-6625736A1FB7}" destId="{4BD9F296-F18E-4012-8FDF-AD6F59CBE1E0}" srcOrd="0" destOrd="0" presId="urn:microsoft.com/office/officeart/2008/layout/HalfCircleOrganizationChart"/>
    <dgm:cxn modelId="{F2DFADB9-F0CB-4168-BCC6-75C1A95BD7F8}" srcId="{AC686B8B-733D-44C6-913E-7D746B47BBC8}" destId="{E87208ED-2A62-45DC-ADF3-6625736A1FB7}" srcOrd="0" destOrd="0" parTransId="{22689563-F330-4FA6-8E93-B47A8893C114}" sibTransId="{355888A9-EF76-40FB-B033-31E6AAECC43D}"/>
    <dgm:cxn modelId="{7E4937F3-8D61-4A20-B1A8-5E986335A2F5}" type="presOf" srcId="{AC686B8B-733D-44C6-913E-7D746B47BBC8}" destId="{49337918-83B6-4A1F-950F-55322E5E5A28}" srcOrd="0" destOrd="0" presId="urn:microsoft.com/office/officeart/2008/layout/HalfCircleOrganizationChart"/>
    <dgm:cxn modelId="{F9182B0B-1CC4-4AD6-8D36-A9C54DEF0357}" type="presParOf" srcId="{49337918-83B6-4A1F-950F-55322E5E5A28}" destId="{E96C25D5-1659-4ACF-9FFA-8C79A9F257F4}" srcOrd="0" destOrd="0" presId="urn:microsoft.com/office/officeart/2008/layout/HalfCircleOrganizationChart"/>
    <dgm:cxn modelId="{2EC2ACF3-E034-4968-9CD5-EAC19783D6D3}" type="presParOf" srcId="{E96C25D5-1659-4ACF-9FFA-8C79A9F257F4}" destId="{D7B00C6D-A242-40C8-8112-F3F28C0B9988}" srcOrd="0" destOrd="0" presId="urn:microsoft.com/office/officeart/2008/layout/HalfCircleOrganizationChart"/>
    <dgm:cxn modelId="{33B286CD-57A6-4784-899C-886FA6D27C81}" type="presParOf" srcId="{D7B00C6D-A242-40C8-8112-F3F28C0B9988}" destId="{4BD9F296-F18E-4012-8FDF-AD6F59CBE1E0}" srcOrd="0" destOrd="0" presId="urn:microsoft.com/office/officeart/2008/layout/HalfCircleOrganizationChart"/>
    <dgm:cxn modelId="{F7DA532F-6D4D-46E2-BDC7-2E05778AF60D}" type="presParOf" srcId="{D7B00C6D-A242-40C8-8112-F3F28C0B9988}" destId="{F27D41C9-90AB-4D26-9ADF-E7111A677632}" srcOrd="1" destOrd="0" presId="urn:microsoft.com/office/officeart/2008/layout/HalfCircleOrganizationChart"/>
    <dgm:cxn modelId="{29B1DE87-8B1C-483D-8DE9-9340F46A6E3E}" type="presParOf" srcId="{D7B00C6D-A242-40C8-8112-F3F28C0B9988}" destId="{423042C0-5424-4B82-8A0C-557F78476E02}" srcOrd="2" destOrd="0" presId="urn:microsoft.com/office/officeart/2008/layout/HalfCircleOrganizationChart"/>
    <dgm:cxn modelId="{76536641-1649-454F-81F0-1F1F7985A2E0}" type="presParOf" srcId="{D7B00C6D-A242-40C8-8112-F3F28C0B9988}" destId="{8686AC01-382F-425E-A751-06FC9685E04C}" srcOrd="3" destOrd="0" presId="urn:microsoft.com/office/officeart/2008/layout/HalfCircleOrganizationChart"/>
    <dgm:cxn modelId="{E8B69CE4-6AD9-452E-80EE-789241F67F4E}" type="presParOf" srcId="{E96C25D5-1659-4ACF-9FFA-8C79A9F257F4}" destId="{6FCE1048-F77D-4011-BDF1-8C808F4006D1}" srcOrd="1" destOrd="0" presId="urn:microsoft.com/office/officeart/2008/layout/HalfCircleOrganizationChart"/>
    <dgm:cxn modelId="{A0B2406B-03C7-4347-B52F-C6EA38630DB8}" type="presParOf" srcId="{E96C25D5-1659-4ACF-9FFA-8C79A9F257F4}" destId="{B2916BF8-4126-4B8D-BC04-B0907B1A359E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D41C9-90AB-4D26-9ADF-E7111A677632}">
      <dsp:nvSpPr>
        <dsp:cNvPr id="0" name=""/>
        <dsp:cNvSpPr/>
      </dsp:nvSpPr>
      <dsp:spPr>
        <a:xfrm>
          <a:off x="758780" y="465725"/>
          <a:ext cx="1516820" cy="151682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042C0-5424-4B82-8A0C-557F78476E02}">
      <dsp:nvSpPr>
        <dsp:cNvPr id="0" name=""/>
        <dsp:cNvSpPr/>
      </dsp:nvSpPr>
      <dsp:spPr>
        <a:xfrm>
          <a:off x="758780" y="465725"/>
          <a:ext cx="1516820" cy="151682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9F296-F18E-4012-8FDF-AD6F59CBE1E0}">
      <dsp:nvSpPr>
        <dsp:cNvPr id="0" name=""/>
        <dsp:cNvSpPr/>
      </dsp:nvSpPr>
      <dsp:spPr>
        <a:xfrm>
          <a:off x="370" y="738753"/>
          <a:ext cx="3033640" cy="97076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IN" sz="1400" i="1" kern="1200" smtClean="0">
                    <a:latin typeface="Cambria Math" panose="02040503050406030204" pitchFamily="18" charset="0"/>
                  </a:rPr>
                  <m:t>𝐸</m:t>
                </m:r>
                <m:r>
                  <a:rPr lang="en-IN" sz="1400" i="1" kern="1200" smtClean="0">
                    <a:latin typeface="Cambria Math" panose="02040503050406030204" pitchFamily="18" charset="0"/>
                  </a:rPr>
                  <m:t>[</m:t>
                </m:r>
                <m:r>
                  <m:rPr>
                    <m:nor/>
                  </m:rPr>
                  <a:rPr lang="en-IN" sz="1400" i="0" kern="1200"/>
                  <m:t>search</m:t>
                </m:r>
                <m:r>
                  <m:rPr>
                    <m:nor/>
                  </m:rPr>
                  <a:rPr lang="en-IN" sz="1400" i="0" kern="1200"/>
                  <m:t> </m:t>
                </m:r>
                <m:r>
                  <m:rPr>
                    <m:nor/>
                  </m:rPr>
                  <a:rPr lang="en-IN" sz="1400" i="0" kern="1200"/>
                  <m:t>cost</m:t>
                </m:r>
                <m:r>
                  <m:rPr>
                    <m:nor/>
                  </m:rPr>
                  <a:rPr lang="en-IN" sz="1400" i="0" kern="1200"/>
                  <m:t> </m:t>
                </m:r>
                <m:r>
                  <m:rPr>
                    <m:nor/>
                  </m:rPr>
                  <a:rPr lang="en-IN" sz="1400" i="0" kern="1200"/>
                  <m:t>in</m:t>
                </m:r>
                <m:r>
                  <m:rPr>
                    <m:nor/>
                  </m:rPr>
                  <a:rPr lang="en-IN" sz="1400" i="0" kern="1200"/>
                  <m:t> </m:t>
                </m:r>
                <m:r>
                  <a:rPr lang="en-IN" sz="1400" i="1" kern="1200">
                    <a:latin typeface="Cambria Math" panose="02040503050406030204" pitchFamily="18" charset="0"/>
                  </a:rPr>
                  <m:t>𝑇</m:t>
                </m:r>
                <m:r>
                  <a:rPr lang="en-IN" sz="1400" i="1" kern="1200">
                    <a:latin typeface="Cambria Math" panose="02040503050406030204" pitchFamily="18" charset="0"/>
                  </a:rPr>
                  <m:t>]</m:t>
                </m:r>
              </m:oMath>
              <m:oMath xmlns:m="http://schemas.openxmlformats.org/officeDocument/2006/math">
                <m:r>
                  <m:rPr>
                    <m:nor/>
                  </m:rPr>
                  <a:rPr lang="en-IN" sz="1400" i="0" kern="1200"/>
                  <m:t>           </m:t>
                </m:r>
                <m:r>
                  <a:rPr lang="en-IN" sz="1400" i="1" kern="1200">
                    <a:latin typeface="Cambria Math" panose="02040503050406030204" pitchFamily="18" charset="0"/>
                  </a:rPr>
                  <m:t>=</m:t>
                </m:r>
                <m:nary>
                  <m:naryPr>
                    <m:chr m:val="∑"/>
                    <m:ctrlPr>
                      <a:rPr lang="en-IN" sz="1400" i="1" kern="1200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 lang="en-IN" sz="1400" i="1" kern="12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1400" i="1" kern="1200">
                        <a:latin typeface="Cambria Math" panose="02040503050406030204" pitchFamily="18" charset="0"/>
                      </a:rPr>
                      <m:t>=1</m:t>
                    </m:r>
                  </m:sub>
                  <m:sup>
                    <m:r>
                      <a:rPr lang="en-IN" sz="1400" i="1" kern="1200">
                        <a:latin typeface="Cambria Math" panose="02040503050406030204" pitchFamily="18" charset="0"/>
                      </a:rPr>
                      <m:t>𝑛</m:t>
                    </m:r>
                  </m:sup>
                  <m:e>
                    <m:r>
                      <a:rPr lang="en-IN" sz="1400" i="1" kern="1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sz="1400" i="0" kern="1200"/>
                      <m:t>dept</m:t>
                    </m:r>
                    <m:sSub>
                      <m:sSubPr>
                        <m:ctrlPr>
                          <a:rPr lang="en-IN" sz="1400" i="1" kern="1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1400" i="0" kern="1200"/>
                          <m:t>h</m:t>
                        </m:r>
                      </m:e>
                      <m:sub>
                        <m:r>
                          <a:rPr lang="en-IN" sz="1400" i="1" kern="120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IN" sz="1400" i="1" kern="12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400" i="1" kern="1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kern="12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1400" i="1" kern="12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1400" i="1" kern="1200">
                        <a:latin typeface="Cambria Math" panose="02040503050406030204" pitchFamily="18" charset="0"/>
                      </a:rPr>
                      <m:t>)⋅</m:t>
                    </m:r>
                    <m:sSub>
                      <m:sSubPr>
                        <m:ctrlPr>
                          <a:rPr lang="en-IN" sz="1400" i="1" kern="1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kern="12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1400" i="1" kern="12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e>
                </m:nary>
              </m:oMath>
            </m:oMathPara>
          </a14:m>
          <a:endParaRPr lang="en-IN" sz="1400" kern="1200" dirty="0"/>
        </a:p>
      </dsp:txBody>
      <dsp:txXfrm>
        <a:off x="370" y="738753"/>
        <a:ext cx="3033640" cy="9707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6F5357-E766-41AC-9808-7668F3C582A1}">
      <dsp:nvSpPr>
        <dsp:cNvPr id="0" name=""/>
        <dsp:cNvSpPr/>
      </dsp:nvSpPr>
      <dsp:spPr>
        <a:xfrm>
          <a:off x="38" y="116759"/>
          <a:ext cx="3682893" cy="5296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If </a:t>
          </a:r>
          <a:r>
            <a:rPr lang="en-US" sz="1500" i="1" kern="1200"/>
            <a:t>T </a:t>
          </a:r>
          <a:r>
            <a:rPr lang="en-US" sz="1500" kern="1200"/>
            <a:t>is an optimal BST and </a:t>
          </a:r>
          <a:br>
            <a:rPr lang="en-US" sz="1500" kern="1200"/>
          </a:br>
          <a:r>
            <a:rPr lang="en-US" sz="1500" kern="1200"/>
            <a:t>     </a:t>
          </a:r>
          <a:endParaRPr lang="en-IN" sz="1500" kern="1200"/>
        </a:p>
      </dsp:txBody>
      <dsp:txXfrm>
        <a:off x="38" y="116759"/>
        <a:ext cx="3682893" cy="529608"/>
      </dsp:txXfrm>
    </dsp:sp>
    <dsp:sp modelId="{13E3B6F4-751A-4E14-8133-21C15532D924}">
      <dsp:nvSpPr>
        <dsp:cNvPr id="0" name=""/>
        <dsp:cNvSpPr/>
      </dsp:nvSpPr>
      <dsp:spPr>
        <a:xfrm>
          <a:off x="38" y="646368"/>
          <a:ext cx="3682893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3C7D8-2B97-44C1-898D-B0064DE58267}">
      <dsp:nvSpPr>
        <dsp:cNvPr id="0" name=""/>
        <dsp:cNvSpPr/>
      </dsp:nvSpPr>
      <dsp:spPr>
        <a:xfrm>
          <a:off x="4198537" y="116759"/>
          <a:ext cx="3682893" cy="5296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i="1" kern="1200" dirty="0"/>
            <a:t>T </a:t>
          </a:r>
          <a:r>
            <a:rPr lang="en-US" sz="1500" kern="1200" dirty="0"/>
            <a:t>contains subtree </a:t>
          </a:r>
          <a14:m xmlns:a14="http://schemas.microsoft.com/office/drawing/2010/main">
            <m:oMath xmlns:m="http://schemas.openxmlformats.org/officeDocument/2006/math">
              <m:r>
                <a:rPr lang="en-US" sz="1500" i="1" kern="1200">
                  <a:latin typeface="Cambria Math" panose="02040503050406030204" pitchFamily="18" charset="0"/>
                </a:rPr>
                <m:t>𝑇</m:t>
              </m:r>
              <m:r>
                <a:rPr lang="en-US" sz="1500" i="1" kern="1200">
                  <a:latin typeface="Cambria Math" panose="02040503050406030204" pitchFamily="18" charset="0"/>
                  <a:sym typeface="Symbol" panose="05050102010706020507" pitchFamily="18" charset="2"/>
                </a:rPr>
                <m:t></m:t>
              </m:r>
              <m:r>
                <a:rPr lang="en-US" sz="1500" i="1" kern="1200">
                  <a:latin typeface="Cambria Math" panose="02040503050406030204" pitchFamily="18" charset="0"/>
                </a:rPr>
                <m:t> </m:t>
              </m:r>
            </m:oMath>
          </a14:m>
          <a:r>
            <a:rPr lang="en-US" sz="1500" kern="1200" dirty="0"/>
            <a:t>with keys </a:t>
          </a:r>
          <a14:m xmlns:a14="http://schemas.microsoft.com/office/drawing/2010/main">
            <m:oMath xmlns:m="http://schemas.openxmlformats.org/officeDocument/2006/math">
              <m:r>
                <a:rPr lang="en-US" sz="1500" i="1" kern="1200">
                  <a:latin typeface="Cambria Math" panose="02040503050406030204" pitchFamily="18" charset="0"/>
                </a:rPr>
                <m:t>𝑘</m:t>
              </m:r>
              <m:r>
                <a:rPr lang="en-US" sz="1500" i="1" kern="1200" baseline="-25000">
                  <a:latin typeface="Cambria Math" panose="02040503050406030204" pitchFamily="18" charset="0"/>
                </a:rPr>
                <m:t>𝑖</m:t>
              </m:r>
              <m:r>
                <a:rPr lang="en-US" sz="1500" i="1" kern="1200">
                  <a:latin typeface="Cambria Math" panose="02040503050406030204" pitchFamily="18" charset="0"/>
                </a:rPr>
                <m:t>, …, </m:t>
              </m:r>
              <m:r>
                <a:rPr lang="en-US" sz="1500" i="1" kern="1200">
                  <a:latin typeface="Cambria Math" panose="02040503050406030204" pitchFamily="18" charset="0"/>
                </a:rPr>
                <m:t>𝑘𝑗</m:t>
              </m:r>
              <m:r>
                <a:rPr lang="en-US" sz="1500" i="1" kern="1200">
                  <a:latin typeface="Cambria Math" panose="02040503050406030204" pitchFamily="18" charset="0"/>
                </a:rPr>
                <m:t> , </m:t>
              </m:r>
            </m:oMath>
          </a14:m>
          <a:r>
            <a:rPr lang="en-US" sz="1500" kern="1200" dirty="0"/>
            <a:t/>
          </a:r>
          <a:br>
            <a:rPr lang="en-US" sz="1500" kern="1200" dirty="0"/>
          </a:br>
          <a:r>
            <a:rPr lang="en-US" sz="1500" kern="1200" dirty="0"/>
            <a:t>	</a:t>
          </a:r>
          <a:endParaRPr lang="en-IN" sz="1500" kern="1200" dirty="0"/>
        </a:p>
      </dsp:txBody>
      <dsp:txXfrm>
        <a:off x="4198537" y="116759"/>
        <a:ext cx="3682893" cy="529608"/>
      </dsp:txXfrm>
    </dsp:sp>
    <dsp:sp modelId="{65C09D47-CECB-463D-8275-5A0D4F30F00C}">
      <dsp:nvSpPr>
        <dsp:cNvPr id="0" name=""/>
        <dsp:cNvSpPr/>
      </dsp:nvSpPr>
      <dsp:spPr>
        <a:xfrm>
          <a:off x="4198537" y="646368"/>
          <a:ext cx="3682893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BABA29-FA43-4F46-A0B3-F98A4F0CC6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52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8ea9fd25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8ea9fd25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998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4700000" cy="6858000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1784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>
            <a:off x="-6" y="55"/>
            <a:ext cx="9429907" cy="1769752"/>
            <a:chOff x="-4" y="41"/>
            <a:chExt cx="7072430" cy="1327314"/>
          </a:xfrm>
        </p:grpSpPr>
        <p:sp>
          <p:nvSpPr>
            <p:cNvPr id="13" name="Google Shape;13;p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4" name="Google Shape;14;p3"/>
            <p:cNvGrpSpPr/>
            <p:nvPr/>
          </p:nvGrpSpPr>
          <p:grpSpPr>
            <a:xfrm rot="10800000" flipH="1">
              <a:off x="3" y="41"/>
              <a:ext cx="6756168" cy="1327314"/>
              <a:chOff x="-2168138" y="330075"/>
              <a:chExt cx="8650663" cy="1699506"/>
            </a:xfrm>
          </p:grpSpPr>
          <p:sp>
            <p:nvSpPr>
              <p:cNvPr id="15" name="Google Shape;15;p3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6" name="Google Shape;16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7" name="Google Shape;17;p3"/>
            <p:cNvGrpSpPr/>
            <p:nvPr/>
          </p:nvGrpSpPr>
          <p:grpSpPr>
            <a:xfrm rot="10800000" flipH="1">
              <a:off x="-4" y="381008"/>
              <a:ext cx="7072430" cy="771743"/>
              <a:chOff x="-9092084" y="330075"/>
              <a:chExt cx="15574609" cy="1699501"/>
            </a:xfrm>
          </p:grpSpPr>
          <p:sp>
            <p:nvSpPr>
              <p:cNvPr id="18" name="Google Shape;18;p3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20" name="Google Shape;20;p3"/>
          <p:cNvGrpSpPr/>
          <p:nvPr/>
        </p:nvGrpSpPr>
        <p:grpSpPr>
          <a:xfrm>
            <a:off x="9262456" y="5963633"/>
            <a:ext cx="2937107" cy="894393"/>
            <a:chOff x="5575242" y="4472723"/>
            <a:chExt cx="2202830" cy="670795"/>
          </a:xfrm>
        </p:grpSpPr>
        <p:sp>
          <p:nvSpPr>
            <p:cNvPr id="21" name="Google Shape;21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" name="Google Shape;22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" name="Google Shape;25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1085700" y="2050651"/>
            <a:ext cx="4504400" cy="3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2"/>
          </p:nvPr>
        </p:nvSpPr>
        <p:spPr>
          <a:xfrm>
            <a:off x="5861497" y="2050651"/>
            <a:ext cx="4504400" cy="3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BAC2AF76-CAD3-4309-A9A4-A04B0F29A3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8043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 rot="10800000">
            <a:off x="-38" y="-219"/>
            <a:ext cx="5080019" cy="1054132"/>
            <a:chOff x="5575242" y="4472723"/>
            <a:chExt cx="2202830" cy="670795"/>
          </a:xfrm>
        </p:grpSpPr>
        <p:sp>
          <p:nvSpPr>
            <p:cNvPr id="34" name="Google Shape;3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" name="Google Shape;3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6" name="Google Shape;3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9" name="Google Shape;3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" name="Google Shape;41;p4"/>
          <p:cNvGrpSpPr/>
          <p:nvPr/>
        </p:nvGrpSpPr>
        <p:grpSpPr>
          <a:xfrm>
            <a:off x="9262456" y="5963633"/>
            <a:ext cx="2937107" cy="894393"/>
            <a:chOff x="5575242" y="4472723"/>
            <a:chExt cx="2202830" cy="670795"/>
          </a:xfrm>
        </p:grpSpPr>
        <p:sp>
          <p:nvSpPr>
            <p:cNvPr id="42" name="Google Shape;42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" name="Google Shape;43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4" name="Google Shape;44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" name="Google Shape;46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7" name="Google Shape;47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" name="Google Shape;49;p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A74E469F-D308-43DA-8E38-D00602AA96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2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BAC2AF76-CAD3-4309-A9A4-A04B0F29A3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317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BAC2AF76-CAD3-4309-A9A4-A04B0F29A3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258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00.png"/><Relationship Id="rId7" Type="http://schemas.openxmlformats.org/officeDocument/2006/relationships/image" Target="../media/image15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7.png"/><Relationship Id="rId9" Type="http://schemas.openxmlformats.org/officeDocument/2006/relationships/image" Target="../media/image1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90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5.png"/><Relationship Id="rId5" Type="http://schemas.openxmlformats.org/officeDocument/2006/relationships/image" Target="../media/image200.png"/><Relationship Id="rId10" Type="http://schemas.openxmlformats.org/officeDocument/2006/relationships/image" Target="../media/image24.png"/><Relationship Id="rId4" Type="http://schemas.openxmlformats.org/officeDocument/2006/relationships/image" Target="../media/image71.png"/><Relationship Id="rId9" Type="http://schemas.openxmlformats.org/officeDocument/2006/relationships/image" Target="../media/image7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9.png"/><Relationship Id="rId3" Type="http://schemas.openxmlformats.org/officeDocument/2006/relationships/image" Target="../media/image28.png"/><Relationship Id="rId7" Type="http://schemas.openxmlformats.org/officeDocument/2006/relationships/image" Target="../media/image21.png"/><Relationship Id="rId12" Type="http://schemas.openxmlformats.org/officeDocument/2006/relationships/image" Target="../media/image27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5.png"/><Relationship Id="rId5" Type="http://schemas.openxmlformats.org/officeDocument/2006/relationships/image" Target="../media/image200.png"/><Relationship Id="rId10" Type="http://schemas.openxmlformats.org/officeDocument/2006/relationships/image" Target="../media/image24.png"/><Relationship Id="rId4" Type="http://schemas.openxmlformats.org/officeDocument/2006/relationships/image" Target="../media/image71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21" Type="http://schemas.openxmlformats.org/officeDocument/2006/relationships/image" Target="../media/image32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16" Type="http://schemas.openxmlformats.org/officeDocument/2006/relationships/image" Target="../media/image39.png"/><Relationship Id="rId20" Type="http://schemas.openxmlformats.org/officeDocument/2006/relationships/image" Target="../media/image31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43.png"/><Relationship Id="rId15" Type="http://schemas.openxmlformats.org/officeDocument/2006/relationships/image" Target="../media/image38.png"/><Relationship Id="rId23" Type="http://schemas.openxmlformats.org/officeDocument/2006/relationships/image" Target="../media/image34.png"/><Relationship Id="rId28" Type="http://schemas.openxmlformats.org/officeDocument/2006/relationships/image" Target="../media/image47.png"/><Relationship Id="rId19" Type="http://schemas.openxmlformats.org/officeDocument/2006/relationships/image" Target="../media/image30.png"/><Relationship Id="rId14" Type="http://schemas.openxmlformats.org/officeDocument/2006/relationships/image" Target="../media/image37.png"/><Relationship Id="rId22" Type="http://schemas.openxmlformats.org/officeDocument/2006/relationships/image" Target="../media/image33.png"/><Relationship Id="rId27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6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57.png"/><Relationship Id="rId18" Type="http://schemas.openxmlformats.org/officeDocument/2006/relationships/image" Target="../media/image73.png"/><Relationship Id="rId26" Type="http://schemas.openxmlformats.org/officeDocument/2006/relationships/image" Target="../media/image381.png"/><Relationship Id="rId3" Type="http://schemas.openxmlformats.org/officeDocument/2006/relationships/image" Target="../media/image58.png"/><Relationship Id="rId21" Type="http://schemas.openxmlformats.org/officeDocument/2006/relationships/image" Target="../media/image330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371.png"/><Relationship Id="rId2" Type="http://schemas.openxmlformats.org/officeDocument/2006/relationships/image" Target="../media/image56.png"/><Relationship Id="rId16" Type="http://schemas.openxmlformats.org/officeDocument/2006/relationships/image" Target="../media/image70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361.png"/><Relationship Id="rId5" Type="http://schemas.openxmlformats.org/officeDocument/2006/relationships/image" Target="../media/image60.png"/><Relationship Id="rId15" Type="http://schemas.openxmlformats.org/officeDocument/2006/relationships/image" Target="../media/image69.png"/><Relationship Id="rId23" Type="http://schemas.openxmlformats.org/officeDocument/2006/relationships/image" Target="../media/image350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8.png"/><Relationship Id="rId22" Type="http://schemas.openxmlformats.org/officeDocument/2006/relationships/image" Target="../media/image340.png"/><Relationship Id="rId27" Type="http://schemas.openxmlformats.org/officeDocument/2006/relationships/image" Target="../media/image39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13" Type="http://schemas.openxmlformats.org/officeDocument/2006/relationships/image" Target="../media/image440.png"/><Relationship Id="rId18" Type="http://schemas.openxmlformats.org/officeDocument/2006/relationships/image" Target="../media/image490.png"/><Relationship Id="rId26" Type="http://schemas.openxmlformats.org/officeDocument/2006/relationships/image" Target="../media/image81.png"/><Relationship Id="rId3" Type="http://schemas.openxmlformats.org/officeDocument/2006/relationships/image" Target="../media/image411.png"/><Relationship Id="rId21" Type="http://schemas.openxmlformats.org/officeDocument/2006/relationships/image" Target="../media/image520.png"/><Relationship Id="rId7" Type="http://schemas.openxmlformats.org/officeDocument/2006/relationships/image" Target="../media/image380.png"/><Relationship Id="rId12" Type="http://schemas.openxmlformats.org/officeDocument/2006/relationships/image" Target="../media/image430.png"/><Relationship Id="rId17" Type="http://schemas.openxmlformats.org/officeDocument/2006/relationships/image" Target="../media/image480.png"/><Relationship Id="rId25" Type="http://schemas.openxmlformats.org/officeDocument/2006/relationships/image" Target="../media/image81.png"/><Relationship Id="rId2" Type="http://schemas.openxmlformats.org/officeDocument/2006/relationships/image" Target="../media/image77.png"/><Relationship Id="rId16" Type="http://schemas.openxmlformats.org/officeDocument/2006/relationships/image" Target="../media/image470.png"/><Relationship Id="rId20" Type="http://schemas.openxmlformats.org/officeDocument/2006/relationships/image" Target="../media/image5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0.png"/><Relationship Id="rId11" Type="http://schemas.openxmlformats.org/officeDocument/2006/relationships/image" Target="../media/image420.png"/><Relationship Id="rId24" Type="http://schemas.openxmlformats.org/officeDocument/2006/relationships/image" Target="../media/image550.png"/><Relationship Id="rId5" Type="http://schemas.openxmlformats.org/officeDocument/2006/relationships/image" Target="../media/image360.png"/><Relationship Id="rId15" Type="http://schemas.openxmlformats.org/officeDocument/2006/relationships/image" Target="../media/image460.png"/><Relationship Id="rId23" Type="http://schemas.openxmlformats.org/officeDocument/2006/relationships/image" Target="../media/image540.png"/><Relationship Id="rId10" Type="http://schemas.openxmlformats.org/officeDocument/2006/relationships/image" Target="../media/image410.png"/><Relationship Id="rId19" Type="http://schemas.openxmlformats.org/officeDocument/2006/relationships/image" Target="../media/image500.png"/><Relationship Id="rId4" Type="http://schemas.openxmlformats.org/officeDocument/2006/relationships/image" Target="../media/image78.png"/><Relationship Id="rId9" Type="http://schemas.openxmlformats.org/officeDocument/2006/relationships/image" Target="../media/image400.png"/><Relationship Id="rId14" Type="http://schemas.openxmlformats.org/officeDocument/2006/relationships/image" Target="../media/image450.png"/><Relationship Id="rId22" Type="http://schemas.openxmlformats.org/officeDocument/2006/relationships/image" Target="../media/image530.png"/><Relationship Id="rId27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6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/>
        </p:nvSpPr>
        <p:spPr>
          <a:xfrm>
            <a:off x="319291" y="489772"/>
            <a:ext cx="11716400" cy="13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533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and </a:t>
            </a:r>
            <a:r>
              <a:rPr lang="en" sz="5333" dirty="0">
                <a:solidFill>
                  <a:srgbClr val="1319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Algorithm</a:t>
            </a:r>
            <a:endParaRPr sz="5333" dirty="0">
              <a:solidFill>
                <a:srgbClr val="1319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5"/>
          <p:cNvSpPr txBox="1"/>
          <p:nvPr/>
        </p:nvSpPr>
        <p:spPr>
          <a:xfrm>
            <a:off x="5139719" y="1795372"/>
            <a:ext cx="6788929" cy="11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4800" dirty="0" smtClean="0">
                <a:latin typeface="Times New Roman"/>
                <a:ea typeface="Times New Roman"/>
                <a:cs typeface="Times New Roman"/>
                <a:sym typeface="Times New Roman"/>
              </a:rPr>
              <a:t>UNIT-III</a:t>
            </a:r>
            <a:endParaRPr lang="en"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4800" dirty="0" smtClean="0">
                <a:latin typeface="Times New Roman"/>
                <a:ea typeface="Times New Roman"/>
                <a:cs typeface="Times New Roman"/>
                <a:sym typeface="Times New Roman"/>
              </a:rPr>
              <a:t>Dynamic Programming </a:t>
            </a: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03243" y="4005064"/>
            <a:ext cx="4032448" cy="2575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 Yogi Reddy</a:t>
            </a:r>
          </a:p>
          <a:p>
            <a:pPr>
              <a:spcBef>
                <a:spcPts val="8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Assistant Professor,</a:t>
            </a:r>
          </a:p>
          <a:p>
            <a:pPr>
              <a:spcBef>
                <a:spcPts val="8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Dept. of CSE,</a:t>
            </a:r>
          </a:p>
          <a:p>
            <a:pPr>
              <a:spcBef>
                <a:spcPts val="8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School Of Technology,</a:t>
            </a:r>
          </a:p>
          <a:p>
            <a:pPr>
              <a:spcBef>
                <a:spcPts val="8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GITAM(Deemed to be ) University,</a:t>
            </a:r>
          </a:p>
          <a:p>
            <a:pPr>
              <a:spcBef>
                <a:spcPts val="8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Hyderabad.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54833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620688"/>
            <a:ext cx="8496944" cy="766200"/>
          </a:xfrm>
        </p:spPr>
        <p:txBody>
          <a:bodyPr/>
          <a:lstStyle/>
          <a:p>
            <a:r>
              <a:rPr lang="en-US" sz="3200" b="0" dirty="0"/>
              <a:t>Example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4764" y="1772816"/>
                <a:ext cx="11949189" cy="7178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Construct an optimal binary search tree over five key values k1 &lt; k2 &lt; k3 &lt; k4 &lt; k5 with access probability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0.3, 0.2, 0.1, 0.15, 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0.25,</m:t>
                    </m:r>
                  </m:oMath>
                </a14:m>
                <a:r>
                  <a:rPr lang="en-US" sz="2000" dirty="0"/>
                  <a:t> respectively.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4" y="1772816"/>
                <a:ext cx="11949189" cy="717889"/>
              </a:xfrm>
              <a:prstGeom prst="rect">
                <a:avLst/>
              </a:prstGeom>
              <a:blipFill>
                <a:blip r:embed="rId2"/>
                <a:stretch>
                  <a:fillRect l="-510" t="-5085" b="-127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D3E138D-003A-4CD8-A233-38755F205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236504"/>
              </p:ext>
            </p:extLst>
          </p:nvPr>
        </p:nvGraphicFramePr>
        <p:xfrm>
          <a:off x="4727848" y="2276872"/>
          <a:ext cx="5270500" cy="2038350"/>
        </p:xfrm>
        <a:graphic>
          <a:graphicData uri="http://schemas.openxmlformats.org/drawingml/2006/table">
            <a:tbl>
              <a:tblPr/>
              <a:tblGrid>
                <a:gridCol w="877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7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7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j=1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i=1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325438" algn="l"/>
                        </a:tabLst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325438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325438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32543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32543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2543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2543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2543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2543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25438" algn="l"/>
                        </a:tabLst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F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F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F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F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5C8090-3613-44FA-A188-E59A88B965B4}"/>
              </a:ext>
            </a:extLst>
          </p:cNvPr>
          <p:cNvSpPr txBox="1"/>
          <p:nvPr/>
        </p:nvSpPr>
        <p:spPr>
          <a:xfrm>
            <a:off x="717794" y="2947772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Assume that we are having tree of length 2 then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1289D-F112-47EF-99D1-0CC002966EF9}"/>
              </a:ext>
            </a:extLst>
          </p:cNvPr>
          <p:cNvSpPr txBox="1"/>
          <p:nvPr/>
        </p:nvSpPr>
        <p:spPr>
          <a:xfrm>
            <a:off x="5815882" y="2624607"/>
            <a:ext cx="4251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0.3</a:t>
            </a:r>
            <a:endParaRPr lang="en-IN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5D8F81-3944-4AD5-BA7A-36F00649CA1A}"/>
              </a:ext>
            </a:extLst>
          </p:cNvPr>
          <p:cNvSpPr txBox="1"/>
          <p:nvPr/>
        </p:nvSpPr>
        <p:spPr>
          <a:xfrm>
            <a:off x="6744072" y="2947772"/>
            <a:ext cx="4251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0.2</a:t>
            </a:r>
            <a:endParaRPr lang="en-IN" sz="1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44EF60-229E-4CB6-9394-7B6B193712AB}"/>
              </a:ext>
            </a:extLst>
          </p:cNvPr>
          <p:cNvSpPr txBox="1"/>
          <p:nvPr/>
        </p:nvSpPr>
        <p:spPr>
          <a:xfrm>
            <a:off x="7536160" y="3304326"/>
            <a:ext cx="4251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0.1</a:t>
            </a:r>
            <a:endParaRPr lang="en-IN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8D00AF-3A56-40D6-AFF2-FDF515F64472}"/>
              </a:ext>
            </a:extLst>
          </p:cNvPr>
          <p:cNvSpPr txBox="1"/>
          <p:nvPr/>
        </p:nvSpPr>
        <p:spPr>
          <a:xfrm>
            <a:off x="8374396" y="3620519"/>
            <a:ext cx="5299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0.15</a:t>
            </a:r>
            <a:endParaRPr lang="en-IN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6C9494-9F46-427E-83A0-B4A663367DCD}"/>
              </a:ext>
            </a:extLst>
          </p:cNvPr>
          <p:cNvSpPr txBox="1"/>
          <p:nvPr/>
        </p:nvSpPr>
        <p:spPr>
          <a:xfrm>
            <a:off x="9317432" y="3943684"/>
            <a:ext cx="5299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0.25</a:t>
            </a:r>
            <a:endParaRPr lang="en-IN" sz="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49F936-8763-44BA-80FE-440A7A5005A4}"/>
              </a:ext>
            </a:extLst>
          </p:cNvPr>
          <p:cNvSpPr txBox="1"/>
          <p:nvPr/>
        </p:nvSpPr>
        <p:spPr>
          <a:xfrm>
            <a:off x="1991544" y="4674244"/>
            <a:ext cx="6120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k1 &lt; k2 &lt; k3 &lt; k4 &lt; k5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F77804-1E8C-4C7F-9CAA-35DD8DED7EE1}"/>
                  </a:ext>
                </a:extLst>
              </p:cNvPr>
              <p:cNvSpPr txBox="1"/>
              <p:nvPr/>
            </p:nvSpPr>
            <p:spPr>
              <a:xfrm>
                <a:off x="5232908" y="4353769"/>
                <a:ext cx="4535499" cy="964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eqArr>
                            <m:eqArr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⁡{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𝑝𝑜𝑠𝑠𝑖𝑏𝑙𝑒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𝑜𝑝𝑡𝑖𝑜𝑛𝑠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𝑝𝑒𝑟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𝑟𝑜𝑜𝑡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𝑠𝑒𝑙𝑒𝑐𝑡𝑖𝑜𝑛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e>
                      </m:nary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F77804-1E8C-4C7F-9CAA-35DD8DED7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908" y="4353769"/>
                <a:ext cx="4535499" cy="9640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1AD777-FD77-4FAB-89A7-485CE4893E46}"/>
                  </a:ext>
                </a:extLst>
              </p:cNvPr>
              <p:cNvSpPr txBox="1"/>
              <p:nvPr/>
            </p:nvSpPr>
            <p:spPr>
              <a:xfrm>
                <a:off x="2063552" y="5530315"/>
                <a:ext cx="5616624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P=.5+min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𝑟𝑜𝑜𝑡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𝑟𝑜𝑜𝑡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1AD777-FD77-4FAB-89A7-485CE4893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5530315"/>
                <a:ext cx="5616624" cy="916148"/>
              </a:xfrm>
              <a:prstGeom prst="rect">
                <a:avLst/>
              </a:prstGeom>
              <a:blipFill>
                <a:blip r:embed="rId4"/>
                <a:stretch>
                  <a:fillRect l="-17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21EA45-ECC1-4866-94B9-5342057CF22C}"/>
                  </a:ext>
                </a:extLst>
              </p:cNvPr>
              <p:cNvSpPr txBox="1"/>
              <p:nvPr/>
            </p:nvSpPr>
            <p:spPr>
              <a:xfrm>
                <a:off x="6639272" y="2576240"/>
                <a:ext cx="529916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 dirty="0" smtClean="0">
                              <a:latin typeface="Cambria Math" panose="02040503050406030204" pitchFamily="18" charset="0"/>
                            </a:rPr>
                            <m:t>0.7</m:t>
                          </m:r>
                        </m:e>
                        <m:sup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21EA45-ECC1-4866-94B9-5342057CF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272" y="2576240"/>
                <a:ext cx="529916" cy="3273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C1975677-851C-49FE-A913-CA52A4D4507B}"/>
              </a:ext>
            </a:extLst>
          </p:cNvPr>
          <p:cNvSpPr txBox="1"/>
          <p:nvPr/>
        </p:nvSpPr>
        <p:spPr>
          <a:xfrm>
            <a:off x="1992052" y="4675964"/>
            <a:ext cx="6120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k1 &lt; k2 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3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620688"/>
            <a:ext cx="8496944" cy="766200"/>
          </a:xfrm>
        </p:spPr>
        <p:txBody>
          <a:bodyPr/>
          <a:lstStyle/>
          <a:p>
            <a:r>
              <a:rPr lang="en-US" sz="3200" b="0" dirty="0"/>
              <a:t>Example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4764" y="1772816"/>
                <a:ext cx="11949189" cy="7178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Construct an optimal binary search tree over five key values k1 &lt; k2 &lt; k3 &lt; k4 &lt; k5 with access probability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0.3, 0.2, 0.1, 0.15, 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0.25,</m:t>
                    </m:r>
                  </m:oMath>
                </a14:m>
                <a:r>
                  <a:rPr lang="en-US" sz="2000" dirty="0"/>
                  <a:t> respectively.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4" y="1772816"/>
                <a:ext cx="11949189" cy="717889"/>
              </a:xfrm>
              <a:prstGeom prst="rect">
                <a:avLst/>
              </a:prstGeom>
              <a:blipFill>
                <a:blip r:embed="rId2"/>
                <a:stretch>
                  <a:fillRect l="-510" t="-5085" b="-127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D3E138D-003A-4CD8-A233-38755F205D54}"/>
              </a:ext>
            </a:extLst>
          </p:cNvPr>
          <p:cNvGraphicFramePr>
            <a:graphicFrameLocks noGrp="1"/>
          </p:cNvGraphicFramePr>
          <p:nvPr/>
        </p:nvGraphicFramePr>
        <p:xfrm>
          <a:off x="4727848" y="2276872"/>
          <a:ext cx="5270500" cy="2038350"/>
        </p:xfrm>
        <a:graphic>
          <a:graphicData uri="http://schemas.openxmlformats.org/drawingml/2006/table">
            <a:tbl>
              <a:tblPr/>
              <a:tblGrid>
                <a:gridCol w="877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7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7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j=1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i=1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325438" algn="l"/>
                        </a:tabLst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325438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325438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32543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32543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2543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2543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2543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2543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25438" algn="l"/>
                        </a:tabLst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F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F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F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F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5C8090-3613-44FA-A188-E59A88B965B4}"/>
              </a:ext>
            </a:extLst>
          </p:cNvPr>
          <p:cNvSpPr txBox="1"/>
          <p:nvPr/>
        </p:nvSpPr>
        <p:spPr>
          <a:xfrm>
            <a:off x="717794" y="2947772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Assume that we are having tree of length 3 then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1289D-F112-47EF-99D1-0CC002966EF9}"/>
              </a:ext>
            </a:extLst>
          </p:cNvPr>
          <p:cNvSpPr txBox="1"/>
          <p:nvPr/>
        </p:nvSpPr>
        <p:spPr>
          <a:xfrm>
            <a:off x="5815882" y="2624607"/>
            <a:ext cx="4251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0.3</a:t>
            </a:r>
            <a:endParaRPr lang="en-IN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5D8F81-3944-4AD5-BA7A-36F00649CA1A}"/>
              </a:ext>
            </a:extLst>
          </p:cNvPr>
          <p:cNvSpPr txBox="1"/>
          <p:nvPr/>
        </p:nvSpPr>
        <p:spPr>
          <a:xfrm>
            <a:off x="6744072" y="2947772"/>
            <a:ext cx="4251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0.2</a:t>
            </a:r>
            <a:endParaRPr lang="en-IN" sz="1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44EF60-229E-4CB6-9394-7B6B193712AB}"/>
              </a:ext>
            </a:extLst>
          </p:cNvPr>
          <p:cNvSpPr txBox="1"/>
          <p:nvPr/>
        </p:nvSpPr>
        <p:spPr>
          <a:xfrm>
            <a:off x="7536160" y="3304326"/>
            <a:ext cx="4251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0.1</a:t>
            </a:r>
            <a:endParaRPr lang="en-IN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8D00AF-3A56-40D6-AFF2-FDF515F64472}"/>
              </a:ext>
            </a:extLst>
          </p:cNvPr>
          <p:cNvSpPr txBox="1"/>
          <p:nvPr/>
        </p:nvSpPr>
        <p:spPr>
          <a:xfrm>
            <a:off x="8374396" y="3620519"/>
            <a:ext cx="5299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0.15</a:t>
            </a:r>
            <a:endParaRPr lang="en-IN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6C9494-9F46-427E-83A0-B4A663367DCD}"/>
              </a:ext>
            </a:extLst>
          </p:cNvPr>
          <p:cNvSpPr txBox="1"/>
          <p:nvPr/>
        </p:nvSpPr>
        <p:spPr>
          <a:xfrm>
            <a:off x="9317432" y="3943684"/>
            <a:ext cx="5299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0.25</a:t>
            </a:r>
            <a:endParaRPr lang="en-IN" sz="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49F936-8763-44BA-80FE-440A7A5005A4}"/>
              </a:ext>
            </a:extLst>
          </p:cNvPr>
          <p:cNvSpPr txBox="1"/>
          <p:nvPr/>
        </p:nvSpPr>
        <p:spPr>
          <a:xfrm>
            <a:off x="1991544" y="4674244"/>
            <a:ext cx="6120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k1 &lt; k2 &lt; k3 &lt; k4 &lt; k5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F77804-1E8C-4C7F-9CAA-35DD8DED7EE1}"/>
                  </a:ext>
                </a:extLst>
              </p:cNvPr>
              <p:cNvSpPr txBox="1"/>
              <p:nvPr/>
            </p:nvSpPr>
            <p:spPr>
              <a:xfrm>
                <a:off x="5232908" y="4353769"/>
                <a:ext cx="4535499" cy="964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eqArr>
                            <m:eqArr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⁡{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𝑝𝑜𝑠𝑠𝑖𝑏𝑙𝑒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𝑜𝑝𝑡𝑖𝑜𝑛𝑠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𝑝𝑒𝑟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𝑟𝑜𝑜𝑡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𝑠𝑒𝑙𝑒𝑐𝑡𝑖𝑜𝑛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e>
                      </m:nary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F77804-1E8C-4C7F-9CAA-35DD8DED7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908" y="4353769"/>
                <a:ext cx="4535499" cy="9640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1AD777-FD77-4FAB-89A7-485CE4893E46}"/>
                  </a:ext>
                </a:extLst>
              </p:cNvPr>
              <p:cNvSpPr txBox="1"/>
              <p:nvPr/>
            </p:nvSpPr>
            <p:spPr>
              <a:xfrm>
                <a:off x="2063552" y="5530315"/>
                <a:ext cx="5616624" cy="1271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P=.6+min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0.3+0.1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𝑟𝑜𝑜𝑡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𝑟𝑜𝑜𝑡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𝑟𝑜𝑜𝑡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1AD777-FD77-4FAB-89A7-485CE4893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5530315"/>
                <a:ext cx="5616624" cy="1271438"/>
              </a:xfrm>
              <a:prstGeom prst="rect">
                <a:avLst/>
              </a:prstGeom>
              <a:blipFill>
                <a:blip r:embed="rId4"/>
                <a:stretch>
                  <a:fillRect l="-1737" b="-100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21EA45-ECC1-4866-94B9-5342057CF22C}"/>
                  </a:ext>
                </a:extLst>
              </p:cNvPr>
              <p:cNvSpPr txBox="1"/>
              <p:nvPr/>
            </p:nvSpPr>
            <p:spPr>
              <a:xfrm>
                <a:off x="6639272" y="2576240"/>
                <a:ext cx="529916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 dirty="0" smtClean="0">
                              <a:latin typeface="Cambria Math" panose="02040503050406030204" pitchFamily="18" charset="0"/>
                            </a:rPr>
                            <m:t>0.7</m:t>
                          </m:r>
                        </m:e>
                        <m:sup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21EA45-ECC1-4866-94B9-5342057CF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272" y="2576240"/>
                <a:ext cx="529916" cy="3273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3BA2EB-AEC7-4B63-8881-E9E5C0412027}"/>
                  </a:ext>
                </a:extLst>
              </p:cNvPr>
              <p:cNvSpPr txBox="1"/>
              <p:nvPr/>
            </p:nvSpPr>
            <p:spPr>
              <a:xfrm>
                <a:off x="7609321" y="2938834"/>
                <a:ext cx="529916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 dirty="0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  <m:sup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3BA2EB-AEC7-4B63-8881-E9E5C0412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321" y="2938834"/>
                <a:ext cx="529916" cy="3273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1D4E71D-0B3D-443A-B334-128080E31F67}"/>
                  </a:ext>
                </a:extLst>
              </p:cNvPr>
              <p:cNvSpPr txBox="1"/>
              <p:nvPr/>
            </p:nvSpPr>
            <p:spPr>
              <a:xfrm>
                <a:off x="8360915" y="3255140"/>
                <a:ext cx="529916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 dirty="0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IN" sz="15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1D4E71D-0B3D-443A-B334-128080E31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915" y="3255140"/>
                <a:ext cx="529916" cy="327334"/>
              </a:xfrm>
              <a:prstGeom prst="rect">
                <a:avLst/>
              </a:prstGeom>
              <a:blipFill>
                <a:blip r:embed="rId7"/>
                <a:stretch>
                  <a:fillRect r="-209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91A8EC-83D2-4721-B096-7C4012D7D42B}"/>
                  </a:ext>
                </a:extLst>
              </p:cNvPr>
              <p:cNvSpPr txBox="1"/>
              <p:nvPr/>
            </p:nvSpPr>
            <p:spPr>
              <a:xfrm>
                <a:off x="9265032" y="3627491"/>
                <a:ext cx="647392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 dirty="0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55</m:t>
                          </m:r>
                        </m:e>
                        <m:sup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91A8EC-83D2-4721-B096-7C4012D7D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032" y="3627491"/>
                <a:ext cx="647392" cy="3273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93AD78-8170-44B4-9F1F-3E6779AA4E32}"/>
                  </a:ext>
                </a:extLst>
              </p:cNvPr>
              <p:cNvSpPr txBox="1"/>
              <p:nvPr/>
            </p:nvSpPr>
            <p:spPr>
              <a:xfrm>
                <a:off x="7431360" y="2589543"/>
                <a:ext cx="529916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1.0</m:t>
                          </m:r>
                        </m:e>
                        <m:sup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93AD78-8170-44B4-9F1F-3E6779AA4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360" y="2589543"/>
                <a:ext cx="529916" cy="3273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BC3C6EA6-84B9-4074-AC41-1C45C1774E82}"/>
              </a:ext>
            </a:extLst>
          </p:cNvPr>
          <p:cNvSpPr txBox="1"/>
          <p:nvPr/>
        </p:nvSpPr>
        <p:spPr>
          <a:xfrm>
            <a:off x="1992052" y="4675964"/>
            <a:ext cx="6120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k1 &lt; k2 &lt; k3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93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0" grpId="0"/>
      <p:bldP spid="12" grpId="0"/>
      <p:bldP spid="21" grpId="0"/>
      <p:bldP spid="22" grpId="0"/>
      <p:bldP spid="23" grpId="0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620688"/>
            <a:ext cx="8496944" cy="766200"/>
          </a:xfrm>
        </p:spPr>
        <p:txBody>
          <a:bodyPr/>
          <a:lstStyle/>
          <a:p>
            <a:r>
              <a:rPr lang="en-US" sz="3200" b="0" dirty="0"/>
              <a:t>Example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4764" y="1772816"/>
                <a:ext cx="11949189" cy="7178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Construct an optimal binary search tree over five key values k1 &lt; k2 &lt; k3 &lt; k4 &lt; k5 with access probability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0.3, 0.2, 0.1, 0.15, 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0.25,</m:t>
                    </m:r>
                  </m:oMath>
                </a14:m>
                <a:r>
                  <a:rPr lang="en-US" sz="2000" dirty="0"/>
                  <a:t> respectively.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4" y="1772816"/>
                <a:ext cx="11949189" cy="717889"/>
              </a:xfrm>
              <a:prstGeom prst="rect">
                <a:avLst/>
              </a:prstGeom>
              <a:blipFill>
                <a:blip r:embed="rId2"/>
                <a:stretch>
                  <a:fillRect l="-510" t="-5085" b="-127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D3E138D-003A-4CD8-A233-38755F205D54}"/>
              </a:ext>
            </a:extLst>
          </p:cNvPr>
          <p:cNvGraphicFramePr>
            <a:graphicFrameLocks noGrp="1"/>
          </p:cNvGraphicFramePr>
          <p:nvPr/>
        </p:nvGraphicFramePr>
        <p:xfrm>
          <a:off x="4727848" y="2276872"/>
          <a:ext cx="5270500" cy="2038350"/>
        </p:xfrm>
        <a:graphic>
          <a:graphicData uri="http://schemas.openxmlformats.org/drawingml/2006/table">
            <a:tbl>
              <a:tblPr/>
              <a:tblGrid>
                <a:gridCol w="877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7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7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j=1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i=1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325438" algn="l"/>
                        </a:tabLst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325438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325438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32543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32543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2543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2543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2543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2543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25438" algn="l"/>
                        </a:tabLst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F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F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F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F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5C8090-3613-44FA-A188-E59A88B965B4}"/>
              </a:ext>
            </a:extLst>
          </p:cNvPr>
          <p:cNvSpPr txBox="1"/>
          <p:nvPr/>
        </p:nvSpPr>
        <p:spPr>
          <a:xfrm>
            <a:off x="717794" y="2947772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Assume that we are having tree of length 4 then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1289D-F112-47EF-99D1-0CC002966EF9}"/>
              </a:ext>
            </a:extLst>
          </p:cNvPr>
          <p:cNvSpPr txBox="1"/>
          <p:nvPr/>
        </p:nvSpPr>
        <p:spPr>
          <a:xfrm>
            <a:off x="5815882" y="2624607"/>
            <a:ext cx="4251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0.3</a:t>
            </a:r>
            <a:endParaRPr lang="en-IN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5D8F81-3944-4AD5-BA7A-36F00649CA1A}"/>
              </a:ext>
            </a:extLst>
          </p:cNvPr>
          <p:cNvSpPr txBox="1"/>
          <p:nvPr/>
        </p:nvSpPr>
        <p:spPr>
          <a:xfrm>
            <a:off x="6744072" y="2947772"/>
            <a:ext cx="4251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0.2</a:t>
            </a:r>
            <a:endParaRPr lang="en-IN" sz="1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44EF60-229E-4CB6-9394-7B6B193712AB}"/>
              </a:ext>
            </a:extLst>
          </p:cNvPr>
          <p:cNvSpPr txBox="1"/>
          <p:nvPr/>
        </p:nvSpPr>
        <p:spPr>
          <a:xfrm>
            <a:off x="7536160" y="3304326"/>
            <a:ext cx="4251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0.1</a:t>
            </a:r>
            <a:endParaRPr lang="en-IN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8D00AF-3A56-40D6-AFF2-FDF515F64472}"/>
              </a:ext>
            </a:extLst>
          </p:cNvPr>
          <p:cNvSpPr txBox="1"/>
          <p:nvPr/>
        </p:nvSpPr>
        <p:spPr>
          <a:xfrm>
            <a:off x="8374396" y="3620519"/>
            <a:ext cx="5299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0.15</a:t>
            </a:r>
            <a:endParaRPr lang="en-IN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6C9494-9F46-427E-83A0-B4A663367DCD}"/>
              </a:ext>
            </a:extLst>
          </p:cNvPr>
          <p:cNvSpPr txBox="1"/>
          <p:nvPr/>
        </p:nvSpPr>
        <p:spPr>
          <a:xfrm>
            <a:off x="9317432" y="3943684"/>
            <a:ext cx="5299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0.25</a:t>
            </a:r>
            <a:endParaRPr lang="en-IN" sz="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49F936-8763-44BA-80FE-440A7A5005A4}"/>
              </a:ext>
            </a:extLst>
          </p:cNvPr>
          <p:cNvSpPr txBox="1"/>
          <p:nvPr/>
        </p:nvSpPr>
        <p:spPr>
          <a:xfrm>
            <a:off x="1991544" y="4674244"/>
            <a:ext cx="6120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k1 &lt; k2 &lt; k3 &lt; k4 &lt; k5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1AD777-FD77-4FAB-89A7-485CE4893E46}"/>
                  </a:ext>
                </a:extLst>
              </p:cNvPr>
              <p:cNvSpPr txBox="1"/>
              <p:nvPr/>
            </p:nvSpPr>
            <p:spPr>
              <a:xfrm>
                <a:off x="122355" y="5323709"/>
                <a:ext cx="5616624" cy="1479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P=.75+min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0.3+0.</m:t>
                              </m:r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0.7</m:t>
                                  </m:r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+0.15</m:t>
                                  </m:r>
                                </m:e>
                                <m:e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1.0</m:t>
                                  </m:r>
                                </m:e>
                              </m:eqAr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𝑟𝑜𝑜𝑡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𝑟𝑜𝑜𝑡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𝑖𝑠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𝑟𝑜𝑜𝑡</m:t>
                                  </m:r>
                                </m:e>
                                <m:e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IN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IN" sz="2000" b="0" i="1" dirty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𝑖𝑠</m:t>
                                  </m:r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𝑟𝑜𝑜𝑡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1AD777-FD77-4FAB-89A7-485CE4893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55" y="5323709"/>
                <a:ext cx="5616624" cy="1479764"/>
              </a:xfrm>
              <a:prstGeom prst="rect">
                <a:avLst/>
              </a:prstGeom>
              <a:blipFill>
                <a:blip r:embed="rId3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21EA45-ECC1-4866-94B9-5342057CF22C}"/>
                  </a:ext>
                </a:extLst>
              </p:cNvPr>
              <p:cNvSpPr txBox="1"/>
              <p:nvPr/>
            </p:nvSpPr>
            <p:spPr>
              <a:xfrm>
                <a:off x="6639272" y="2576240"/>
                <a:ext cx="529916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 dirty="0" smtClean="0">
                              <a:latin typeface="Cambria Math" panose="02040503050406030204" pitchFamily="18" charset="0"/>
                            </a:rPr>
                            <m:t>0.7</m:t>
                          </m:r>
                        </m:e>
                        <m:sup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21EA45-ECC1-4866-94B9-5342057CF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272" y="2576240"/>
                <a:ext cx="529916" cy="3273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3BA2EB-AEC7-4B63-8881-E9E5C0412027}"/>
                  </a:ext>
                </a:extLst>
              </p:cNvPr>
              <p:cNvSpPr txBox="1"/>
              <p:nvPr/>
            </p:nvSpPr>
            <p:spPr>
              <a:xfrm>
                <a:off x="7609321" y="2938834"/>
                <a:ext cx="529916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 dirty="0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  <m:sup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3BA2EB-AEC7-4B63-8881-E9E5C0412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321" y="2938834"/>
                <a:ext cx="529916" cy="3273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1D4E71D-0B3D-443A-B334-128080E31F67}"/>
                  </a:ext>
                </a:extLst>
              </p:cNvPr>
              <p:cNvSpPr txBox="1"/>
              <p:nvPr/>
            </p:nvSpPr>
            <p:spPr>
              <a:xfrm>
                <a:off x="8360915" y="3255140"/>
                <a:ext cx="529916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 dirty="0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IN" sz="15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1D4E71D-0B3D-443A-B334-128080E31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915" y="3255140"/>
                <a:ext cx="529916" cy="327334"/>
              </a:xfrm>
              <a:prstGeom prst="rect">
                <a:avLst/>
              </a:prstGeom>
              <a:blipFill>
                <a:blip r:embed="rId6"/>
                <a:stretch>
                  <a:fillRect r="-209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91A8EC-83D2-4721-B096-7C4012D7D42B}"/>
                  </a:ext>
                </a:extLst>
              </p:cNvPr>
              <p:cNvSpPr txBox="1"/>
              <p:nvPr/>
            </p:nvSpPr>
            <p:spPr>
              <a:xfrm>
                <a:off x="9265032" y="3627491"/>
                <a:ext cx="647392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 dirty="0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55</m:t>
                          </m:r>
                        </m:e>
                        <m:sup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91A8EC-83D2-4721-B096-7C4012D7D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032" y="3627491"/>
                <a:ext cx="647392" cy="3273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93AD78-8170-44B4-9F1F-3E6779AA4E32}"/>
                  </a:ext>
                </a:extLst>
              </p:cNvPr>
              <p:cNvSpPr txBox="1"/>
              <p:nvPr/>
            </p:nvSpPr>
            <p:spPr>
              <a:xfrm>
                <a:off x="7431360" y="2589543"/>
                <a:ext cx="529916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1.0</m:t>
                          </m:r>
                        </m:e>
                        <m:sup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93AD78-8170-44B4-9F1F-3E6779AA4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360" y="2589543"/>
                <a:ext cx="529916" cy="3273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BC3C6EA6-84B9-4074-AC41-1C45C1774E82}"/>
              </a:ext>
            </a:extLst>
          </p:cNvPr>
          <p:cNvSpPr txBox="1"/>
          <p:nvPr/>
        </p:nvSpPr>
        <p:spPr>
          <a:xfrm>
            <a:off x="1991544" y="4672193"/>
            <a:ext cx="6120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k1 &lt; k2 &lt; k3 &lt; k4 </a:t>
            </a:r>
            <a:endParaRPr lang="en-I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0EB623-93A7-4F97-8044-CCA01D7E4C23}"/>
                  </a:ext>
                </a:extLst>
              </p:cNvPr>
              <p:cNvSpPr txBox="1"/>
              <p:nvPr/>
            </p:nvSpPr>
            <p:spPr>
              <a:xfrm>
                <a:off x="8321996" y="2973962"/>
                <a:ext cx="529916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5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.8</m:t>
                          </m:r>
                        </m:e>
                        <m:sup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sz="15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0EB623-93A7-4F97-8044-CCA01D7E4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996" y="2973962"/>
                <a:ext cx="529916" cy="3273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D764E79-2CB8-4E56-8D2E-6E84A1CE125A}"/>
                  </a:ext>
                </a:extLst>
              </p:cNvPr>
              <p:cNvSpPr txBox="1"/>
              <p:nvPr/>
            </p:nvSpPr>
            <p:spPr>
              <a:xfrm>
                <a:off x="9179631" y="3293468"/>
                <a:ext cx="529916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500" b="0" i="1" dirty="0" smtClean="0">
                              <a:latin typeface="Cambria Math" panose="02040503050406030204" pitchFamily="18" charset="0"/>
                            </a:rPr>
                            <m:t>0.85</m:t>
                          </m:r>
                        </m:e>
                        <m:sup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sz="15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D764E79-2CB8-4E56-8D2E-6E84A1CE1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631" y="3293468"/>
                <a:ext cx="529916" cy="327334"/>
              </a:xfrm>
              <a:prstGeom prst="rect">
                <a:avLst/>
              </a:prstGeom>
              <a:blipFill>
                <a:blip r:embed="rId10"/>
                <a:stretch>
                  <a:fillRect r="-195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B9302F2-83DC-427D-B3DF-96F46C204F05}"/>
                  </a:ext>
                </a:extLst>
              </p:cNvPr>
              <p:cNvSpPr txBox="1"/>
              <p:nvPr/>
            </p:nvSpPr>
            <p:spPr>
              <a:xfrm>
                <a:off x="8296528" y="2590671"/>
                <a:ext cx="529916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500" b="0" i="1" dirty="0" smtClean="0">
                              <a:latin typeface="Cambria Math" panose="02040503050406030204" pitchFamily="18" charset="0"/>
                            </a:rPr>
                            <m:t>1.4</m:t>
                          </m:r>
                        </m:e>
                        <m:sup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sz="15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B9302F2-83DC-427D-B3DF-96F46C204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528" y="2590671"/>
                <a:ext cx="529916" cy="32733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32222221-D006-4A64-A3E6-87635D01AF33}"/>
              </a:ext>
            </a:extLst>
          </p:cNvPr>
          <p:cNvSpPr txBox="1"/>
          <p:nvPr/>
        </p:nvSpPr>
        <p:spPr>
          <a:xfrm>
            <a:off x="5303912" y="4638751"/>
            <a:ext cx="6120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k1 &lt; k2 &lt; k3 &lt; k4 &lt; k5 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F2201F-8156-48C2-910A-259DAC034D49}"/>
              </a:ext>
            </a:extLst>
          </p:cNvPr>
          <p:cNvSpPr txBox="1"/>
          <p:nvPr/>
        </p:nvSpPr>
        <p:spPr>
          <a:xfrm>
            <a:off x="5303912" y="4636700"/>
            <a:ext cx="6120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k1 &lt; </a:t>
            </a:r>
            <a:r>
              <a:rPr lang="en-US" sz="2400" dirty="0">
                <a:solidFill>
                  <a:srgbClr val="FF0000"/>
                </a:solidFill>
              </a:rPr>
              <a:t>k2 &lt; k3 &lt; k4 &lt; k5 </a:t>
            </a:r>
            <a:endParaRPr lang="en-I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B1BB4A3-141E-417A-9190-0B554DF98F72}"/>
                  </a:ext>
                </a:extLst>
              </p:cNvPr>
              <p:cNvSpPr txBox="1"/>
              <p:nvPr/>
            </p:nvSpPr>
            <p:spPr>
              <a:xfrm>
                <a:off x="4727848" y="5272324"/>
                <a:ext cx="5616624" cy="1479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P=.7+min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+0.</m:t>
                              </m:r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55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4+0.25</m:t>
                                  </m:r>
                                </m:e>
                                <m:e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</m:eqAr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𝑟𝑜𝑜𝑡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𝑟𝑜𝑜𝑡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IN" sz="2000" b="0" i="1" dirty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𝑖𝑠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𝑟𝑜𝑜𝑡</m:t>
                                  </m:r>
                                </m:e>
                                <m:e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IN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IN" sz="2000" b="0" i="1" dirty="0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𝑖𝑠</m:t>
                                  </m:r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𝑟𝑜𝑜𝑡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B1BB4A3-141E-417A-9190-0B554DF98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848" y="5272324"/>
                <a:ext cx="5616624" cy="1479764"/>
              </a:xfrm>
              <a:prstGeom prst="rect">
                <a:avLst/>
              </a:prstGeom>
              <a:blipFill>
                <a:blip r:embed="rId12"/>
                <a:stretch>
                  <a:fillRect l="-1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282344-CE2A-41B0-9603-2DF1910FB97C}"/>
                  </a:ext>
                </a:extLst>
              </p:cNvPr>
              <p:cNvSpPr txBox="1"/>
              <p:nvPr/>
            </p:nvSpPr>
            <p:spPr>
              <a:xfrm>
                <a:off x="9238492" y="2957650"/>
                <a:ext cx="529916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500" b="0" i="1" dirty="0" smtClean="0">
                              <a:latin typeface="Cambria Math" panose="02040503050406030204" pitchFamily="18" charset="0"/>
                            </a:rPr>
                            <m:t>1.35</m:t>
                          </m:r>
                        </m:e>
                        <m:sup>
                          <m:sSub>
                            <m:sSubPr>
                              <m:ctrlPr>
                                <a:rPr lang="en-IN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sz="15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282344-CE2A-41B0-9603-2DF1910FB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492" y="2957650"/>
                <a:ext cx="529916" cy="327334"/>
              </a:xfrm>
              <a:prstGeom prst="rect">
                <a:avLst/>
              </a:prstGeom>
              <a:blipFill>
                <a:blip r:embed="rId13"/>
                <a:stretch>
                  <a:fillRect r="-197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65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2" grpId="0"/>
      <p:bldP spid="25" grpId="0"/>
      <p:bldP spid="26" grpId="0"/>
      <p:bldP spid="27" grpId="0"/>
      <p:bldP spid="28" grpId="0"/>
      <p:bldP spid="30" grpId="0"/>
      <p:bldP spid="31" grpId="0"/>
      <p:bldP spid="32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620688"/>
            <a:ext cx="8496944" cy="766200"/>
          </a:xfrm>
        </p:spPr>
        <p:txBody>
          <a:bodyPr/>
          <a:lstStyle/>
          <a:p>
            <a:r>
              <a:rPr lang="en-US" sz="3200" b="0" dirty="0"/>
              <a:t>Example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4764" y="1772816"/>
                <a:ext cx="11949189" cy="7178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Construct an optimal binary search tree over five key values k1 &lt; k2 &lt; k3 &lt; k4 &lt; k5 with access probability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0.3, 0.2, 0.1, 0.15, 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0.25,</m:t>
                    </m:r>
                  </m:oMath>
                </a14:m>
                <a:r>
                  <a:rPr lang="en-US" sz="2000" dirty="0"/>
                  <a:t> respectively.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4" y="1772816"/>
                <a:ext cx="11949189" cy="717889"/>
              </a:xfrm>
              <a:prstGeom prst="rect">
                <a:avLst/>
              </a:prstGeom>
              <a:blipFill>
                <a:blip r:embed="rId2"/>
                <a:stretch>
                  <a:fillRect l="-510" t="-5085" b="-127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D3E138D-003A-4CD8-A233-38755F205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557954"/>
              </p:ext>
            </p:extLst>
          </p:nvPr>
        </p:nvGraphicFramePr>
        <p:xfrm>
          <a:off x="4735960" y="2276872"/>
          <a:ext cx="5262388" cy="2049186"/>
        </p:xfrm>
        <a:graphic>
          <a:graphicData uri="http://schemas.openxmlformats.org/drawingml/2006/table">
            <a:tbl>
              <a:tblPr/>
              <a:tblGrid>
                <a:gridCol w="876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5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15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j=1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5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i=1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325438" algn="l"/>
                        </a:tabLst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325438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325438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32543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32543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2543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2543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2543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2543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25438" algn="l"/>
                        </a:tabLst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5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F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F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5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5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F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F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5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5C8090-3613-44FA-A188-E59A88B965B4}"/>
              </a:ext>
            </a:extLst>
          </p:cNvPr>
          <p:cNvSpPr txBox="1"/>
          <p:nvPr/>
        </p:nvSpPr>
        <p:spPr>
          <a:xfrm>
            <a:off x="717794" y="2947772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Assume that we are having tree of length 5 then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1289D-F112-47EF-99D1-0CC002966EF9}"/>
              </a:ext>
            </a:extLst>
          </p:cNvPr>
          <p:cNvSpPr txBox="1"/>
          <p:nvPr/>
        </p:nvSpPr>
        <p:spPr>
          <a:xfrm>
            <a:off x="5815882" y="2624607"/>
            <a:ext cx="4251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0.3</a:t>
            </a:r>
            <a:endParaRPr lang="en-IN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5D8F81-3944-4AD5-BA7A-36F00649CA1A}"/>
              </a:ext>
            </a:extLst>
          </p:cNvPr>
          <p:cNvSpPr txBox="1"/>
          <p:nvPr/>
        </p:nvSpPr>
        <p:spPr>
          <a:xfrm>
            <a:off x="6744072" y="2947772"/>
            <a:ext cx="4251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0.2</a:t>
            </a:r>
            <a:endParaRPr lang="en-IN" sz="1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44EF60-229E-4CB6-9394-7B6B193712AB}"/>
              </a:ext>
            </a:extLst>
          </p:cNvPr>
          <p:cNvSpPr txBox="1"/>
          <p:nvPr/>
        </p:nvSpPr>
        <p:spPr>
          <a:xfrm>
            <a:off x="7536160" y="3304326"/>
            <a:ext cx="4251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0.1</a:t>
            </a:r>
            <a:endParaRPr lang="en-IN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8D00AF-3A56-40D6-AFF2-FDF515F64472}"/>
              </a:ext>
            </a:extLst>
          </p:cNvPr>
          <p:cNvSpPr txBox="1"/>
          <p:nvPr/>
        </p:nvSpPr>
        <p:spPr>
          <a:xfrm>
            <a:off x="8374396" y="3620519"/>
            <a:ext cx="5299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0.15</a:t>
            </a:r>
            <a:endParaRPr lang="en-IN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6C9494-9F46-427E-83A0-B4A663367DCD}"/>
              </a:ext>
            </a:extLst>
          </p:cNvPr>
          <p:cNvSpPr txBox="1"/>
          <p:nvPr/>
        </p:nvSpPr>
        <p:spPr>
          <a:xfrm>
            <a:off x="9317432" y="3943684"/>
            <a:ext cx="5299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0.25</a:t>
            </a:r>
            <a:endParaRPr lang="en-IN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1AD777-FD77-4FAB-89A7-485CE4893E46}"/>
                  </a:ext>
                </a:extLst>
              </p:cNvPr>
              <p:cNvSpPr txBox="1"/>
              <p:nvPr/>
            </p:nvSpPr>
            <p:spPr>
              <a:xfrm>
                <a:off x="4888006" y="4467132"/>
                <a:ext cx="5616624" cy="1688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P=1.0+min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.35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0.3+0.</m:t>
                              </m:r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85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0.7</m:t>
                                  </m:r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+0.55</m:t>
                                  </m:r>
                                </m:e>
                                <m:e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1.0+0.25</m:t>
                                  </m:r>
                                </m:e>
                                <m:e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1.4</m:t>
                                  </m:r>
                                </m:e>
                              </m:eqAr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𝑟𝑜𝑜𝑡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𝑟𝑜𝑜𝑡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𝑖𝑠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𝑟𝑜𝑜𝑡</m:t>
                                  </m:r>
                                </m:e>
                                <m:e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IN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IN" sz="2000" b="0" i="1" dirty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𝑖𝑠</m:t>
                                  </m:r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𝑟𝑜𝑜𝑡</m:t>
                                  </m:r>
                                </m:e>
                                <m:e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IN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IN" sz="2000" b="0" i="1" dirty="0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𝑖𝑠</m:t>
                                  </m:r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𝑟𝑜𝑜𝑡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1AD777-FD77-4FAB-89A7-485CE4893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006" y="4467132"/>
                <a:ext cx="5616624" cy="1688989"/>
              </a:xfrm>
              <a:prstGeom prst="rect">
                <a:avLst/>
              </a:prstGeom>
              <a:blipFill>
                <a:blip r:embed="rId3"/>
                <a:stretch>
                  <a:fillRect l="-1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21EA45-ECC1-4866-94B9-5342057CF22C}"/>
                  </a:ext>
                </a:extLst>
              </p:cNvPr>
              <p:cNvSpPr txBox="1"/>
              <p:nvPr/>
            </p:nvSpPr>
            <p:spPr>
              <a:xfrm>
                <a:off x="6639272" y="2576240"/>
                <a:ext cx="529916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 dirty="0" smtClean="0">
                              <a:latin typeface="Cambria Math" panose="02040503050406030204" pitchFamily="18" charset="0"/>
                            </a:rPr>
                            <m:t>0.7</m:t>
                          </m:r>
                        </m:e>
                        <m:sup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21EA45-ECC1-4866-94B9-5342057CF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272" y="2576240"/>
                <a:ext cx="529916" cy="3273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3BA2EB-AEC7-4B63-8881-E9E5C0412027}"/>
                  </a:ext>
                </a:extLst>
              </p:cNvPr>
              <p:cNvSpPr txBox="1"/>
              <p:nvPr/>
            </p:nvSpPr>
            <p:spPr>
              <a:xfrm>
                <a:off x="7609321" y="2938834"/>
                <a:ext cx="529916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 dirty="0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  <m:sup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3BA2EB-AEC7-4B63-8881-E9E5C0412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321" y="2938834"/>
                <a:ext cx="529916" cy="3273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1D4E71D-0B3D-443A-B334-128080E31F67}"/>
                  </a:ext>
                </a:extLst>
              </p:cNvPr>
              <p:cNvSpPr txBox="1"/>
              <p:nvPr/>
            </p:nvSpPr>
            <p:spPr>
              <a:xfrm>
                <a:off x="8360915" y="3255140"/>
                <a:ext cx="529916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 dirty="0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IN" sz="15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1D4E71D-0B3D-443A-B334-128080E31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915" y="3255140"/>
                <a:ext cx="529916" cy="327334"/>
              </a:xfrm>
              <a:prstGeom prst="rect">
                <a:avLst/>
              </a:prstGeom>
              <a:blipFill>
                <a:blip r:embed="rId6"/>
                <a:stretch>
                  <a:fillRect r="-209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91A8EC-83D2-4721-B096-7C4012D7D42B}"/>
                  </a:ext>
                </a:extLst>
              </p:cNvPr>
              <p:cNvSpPr txBox="1"/>
              <p:nvPr/>
            </p:nvSpPr>
            <p:spPr>
              <a:xfrm>
                <a:off x="9265032" y="3627491"/>
                <a:ext cx="647392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 dirty="0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55</m:t>
                          </m:r>
                        </m:e>
                        <m:sup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91A8EC-83D2-4721-B096-7C4012D7D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032" y="3627491"/>
                <a:ext cx="647392" cy="3273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93AD78-8170-44B4-9F1F-3E6779AA4E32}"/>
                  </a:ext>
                </a:extLst>
              </p:cNvPr>
              <p:cNvSpPr txBox="1"/>
              <p:nvPr/>
            </p:nvSpPr>
            <p:spPr>
              <a:xfrm>
                <a:off x="7431360" y="2589543"/>
                <a:ext cx="529916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1.0</m:t>
                          </m:r>
                        </m:e>
                        <m:sup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93AD78-8170-44B4-9F1F-3E6779AA4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360" y="2589543"/>
                <a:ext cx="529916" cy="3273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0EB623-93A7-4F97-8044-CCA01D7E4C23}"/>
                  </a:ext>
                </a:extLst>
              </p:cNvPr>
              <p:cNvSpPr txBox="1"/>
              <p:nvPr/>
            </p:nvSpPr>
            <p:spPr>
              <a:xfrm>
                <a:off x="8321996" y="2973962"/>
                <a:ext cx="529916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5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15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  <m:sup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sz="15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0EB623-93A7-4F97-8044-CCA01D7E4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996" y="2973962"/>
                <a:ext cx="529916" cy="3273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D764E79-2CB8-4E56-8D2E-6E84A1CE125A}"/>
                  </a:ext>
                </a:extLst>
              </p:cNvPr>
              <p:cNvSpPr txBox="1"/>
              <p:nvPr/>
            </p:nvSpPr>
            <p:spPr>
              <a:xfrm>
                <a:off x="9179631" y="3293468"/>
                <a:ext cx="529916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500" b="0" i="1" dirty="0" smtClean="0">
                              <a:latin typeface="Cambria Math" panose="02040503050406030204" pitchFamily="18" charset="0"/>
                            </a:rPr>
                            <m:t>0.85</m:t>
                          </m:r>
                        </m:e>
                        <m:sup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sz="15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D764E79-2CB8-4E56-8D2E-6E84A1CE1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631" y="3293468"/>
                <a:ext cx="529916" cy="327334"/>
              </a:xfrm>
              <a:prstGeom prst="rect">
                <a:avLst/>
              </a:prstGeom>
              <a:blipFill>
                <a:blip r:embed="rId10"/>
                <a:stretch>
                  <a:fillRect r="-195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B9302F2-83DC-427D-B3DF-96F46C204F05}"/>
                  </a:ext>
                </a:extLst>
              </p:cNvPr>
              <p:cNvSpPr txBox="1"/>
              <p:nvPr/>
            </p:nvSpPr>
            <p:spPr>
              <a:xfrm>
                <a:off x="8296528" y="2590671"/>
                <a:ext cx="529916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500" b="0" i="1" dirty="0" smtClean="0">
                              <a:latin typeface="Cambria Math" panose="02040503050406030204" pitchFamily="18" charset="0"/>
                            </a:rPr>
                            <m:t>1.4</m:t>
                          </m:r>
                        </m:e>
                        <m:sup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sz="15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B9302F2-83DC-427D-B3DF-96F46C204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528" y="2590671"/>
                <a:ext cx="529916" cy="32733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32222221-D006-4A64-A3E6-87635D01AF33}"/>
              </a:ext>
            </a:extLst>
          </p:cNvPr>
          <p:cNvSpPr txBox="1"/>
          <p:nvPr/>
        </p:nvSpPr>
        <p:spPr>
          <a:xfrm>
            <a:off x="983432" y="4633378"/>
            <a:ext cx="3384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k1 &lt; k2 &lt; k3 &lt; k4 &lt; k5 </a:t>
            </a:r>
            <a:endParaRPr lang="en-I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282344-CE2A-41B0-9603-2DF1910FB97C}"/>
                  </a:ext>
                </a:extLst>
              </p:cNvPr>
              <p:cNvSpPr txBox="1"/>
              <p:nvPr/>
            </p:nvSpPr>
            <p:spPr>
              <a:xfrm>
                <a:off x="9238492" y="2957650"/>
                <a:ext cx="529916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500" b="0" i="1" dirty="0" smtClean="0">
                              <a:latin typeface="Cambria Math" panose="02040503050406030204" pitchFamily="18" charset="0"/>
                            </a:rPr>
                            <m:t>1.35</m:t>
                          </m:r>
                        </m:e>
                        <m:sup>
                          <m:sSub>
                            <m:sSubPr>
                              <m:ctrlPr>
                                <a:rPr lang="en-IN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sz="15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282344-CE2A-41B0-9603-2DF1910FB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492" y="2957650"/>
                <a:ext cx="529916" cy="327334"/>
              </a:xfrm>
              <a:prstGeom prst="rect">
                <a:avLst/>
              </a:prstGeom>
              <a:blipFill>
                <a:blip r:embed="rId12"/>
                <a:stretch>
                  <a:fillRect r="-197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E0DBE7-E918-47F2-876F-69D8B8033B61}"/>
                  </a:ext>
                </a:extLst>
              </p:cNvPr>
              <p:cNvSpPr txBox="1"/>
              <p:nvPr/>
            </p:nvSpPr>
            <p:spPr>
              <a:xfrm>
                <a:off x="9187182" y="2604437"/>
                <a:ext cx="529916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500" b="0" i="1" dirty="0" smtClean="0">
                              <a:latin typeface="Cambria Math" panose="02040503050406030204" pitchFamily="18" charset="0"/>
                            </a:rPr>
                            <m:t>2.15</m:t>
                          </m:r>
                        </m:e>
                        <m:sup>
                          <m:sSub>
                            <m:sSubPr>
                              <m:ctrlPr>
                                <a:rPr lang="en-IN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sz="15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E0DBE7-E918-47F2-876F-69D8B8033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182" y="2604437"/>
                <a:ext cx="529916" cy="327334"/>
              </a:xfrm>
              <a:prstGeom prst="rect">
                <a:avLst/>
              </a:prstGeom>
              <a:blipFill>
                <a:blip r:embed="rId13"/>
                <a:stretch>
                  <a:fillRect r="-195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44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30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620688"/>
            <a:ext cx="8496944" cy="766200"/>
          </a:xfrm>
        </p:spPr>
        <p:txBody>
          <a:bodyPr/>
          <a:lstStyle/>
          <a:p>
            <a:r>
              <a:rPr lang="en-US" sz="3200" b="0" dirty="0"/>
              <a:t>Example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C4B099-7FD3-4453-849D-CA23298FDAF7}"/>
                  </a:ext>
                </a:extLst>
              </p:cNvPr>
              <p:cNvSpPr txBox="1"/>
              <p:nvPr/>
            </p:nvSpPr>
            <p:spPr>
              <a:xfrm>
                <a:off x="1487488" y="2348880"/>
                <a:ext cx="5040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C4B099-7FD3-4453-849D-CA23298FD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2348880"/>
                <a:ext cx="504056" cy="461665"/>
              </a:xfrm>
              <a:prstGeom prst="rect">
                <a:avLst/>
              </a:prstGeom>
              <a:blipFill>
                <a:blip r:embed="rId12"/>
                <a:stretch>
                  <a:fillRect l="-2410" b="-2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9751D5-5F01-40D5-908D-3CAD30168CDC}"/>
                  </a:ext>
                </a:extLst>
              </p:cNvPr>
              <p:cNvSpPr txBox="1"/>
              <p:nvPr/>
            </p:nvSpPr>
            <p:spPr>
              <a:xfrm>
                <a:off x="1834380" y="3247179"/>
                <a:ext cx="13092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9751D5-5F01-40D5-908D-3CAD30168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380" y="3247179"/>
                <a:ext cx="1309291" cy="461665"/>
              </a:xfrm>
              <a:prstGeom prst="rect">
                <a:avLst/>
              </a:prstGeom>
              <a:blipFill>
                <a:blip r:embed="rId13"/>
                <a:stretch>
                  <a:fillRect l="-1395" b="-4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315A1C2-580D-484D-BF62-4F181BCA759E}"/>
                  </a:ext>
                </a:extLst>
              </p:cNvPr>
              <p:cNvSpPr txBox="1"/>
              <p:nvPr/>
            </p:nvSpPr>
            <p:spPr>
              <a:xfrm>
                <a:off x="411089" y="3226302"/>
                <a:ext cx="6480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315A1C2-580D-484D-BF62-4F181BCA7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89" y="3226302"/>
                <a:ext cx="648072" cy="461665"/>
              </a:xfrm>
              <a:prstGeom prst="rect">
                <a:avLst/>
              </a:prstGeom>
              <a:blipFill>
                <a:blip r:embed="rId1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80069C-B933-4BCF-83A8-5854041D8B7B}"/>
              </a:ext>
            </a:extLst>
          </p:cNvPr>
          <p:cNvCxnSpPr/>
          <p:nvPr/>
        </p:nvCxnSpPr>
        <p:spPr>
          <a:xfrm flipH="1">
            <a:off x="911424" y="2810545"/>
            <a:ext cx="648072" cy="546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4A862FC-B7B8-4348-8527-B1C73C838B26}"/>
                  </a:ext>
                </a:extLst>
              </p:cNvPr>
              <p:cNvSpPr txBox="1"/>
              <p:nvPr/>
            </p:nvSpPr>
            <p:spPr>
              <a:xfrm>
                <a:off x="1235460" y="4266849"/>
                <a:ext cx="13092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4A862FC-B7B8-4348-8527-B1C73C838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60" y="4266849"/>
                <a:ext cx="1309291" cy="461665"/>
              </a:xfrm>
              <a:prstGeom prst="rect">
                <a:avLst/>
              </a:prstGeom>
              <a:blipFill>
                <a:blip r:embed="rId1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BBC89A7-93F4-4598-92D3-918B05EFDB62}"/>
                  </a:ext>
                </a:extLst>
              </p:cNvPr>
              <p:cNvSpPr txBox="1"/>
              <p:nvPr/>
            </p:nvSpPr>
            <p:spPr>
              <a:xfrm>
                <a:off x="2539333" y="3255367"/>
                <a:ext cx="60433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BBC89A7-93F4-4598-92D3-918B05EFD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333" y="3255367"/>
                <a:ext cx="604339" cy="461665"/>
              </a:xfrm>
              <a:prstGeom prst="rect">
                <a:avLst/>
              </a:prstGeom>
              <a:blipFill>
                <a:blip r:embed="rId1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EB9FE1-6DF0-46FF-905E-8ABC638B277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739516" y="2810545"/>
            <a:ext cx="903821" cy="6082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E7CAA57-F709-4BE4-9B86-D374D39CD11C}"/>
                  </a:ext>
                </a:extLst>
              </p:cNvPr>
              <p:cNvSpPr txBox="1"/>
              <p:nvPr/>
            </p:nvSpPr>
            <p:spPr>
              <a:xfrm>
                <a:off x="832842" y="5317425"/>
                <a:ext cx="13092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E7CAA57-F709-4BE4-9B86-D374D39CD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42" y="5317425"/>
                <a:ext cx="1309291" cy="461665"/>
              </a:xfrm>
              <a:prstGeom prst="rect">
                <a:avLst/>
              </a:prstGeom>
              <a:blipFill>
                <a:blip r:embed="rId1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47B0164-BA86-4EF6-897A-97FD2032B9F4}"/>
                  </a:ext>
                </a:extLst>
              </p:cNvPr>
              <p:cNvSpPr txBox="1"/>
              <p:nvPr/>
            </p:nvSpPr>
            <p:spPr>
              <a:xfrm>
                <a:off x="1395760" y="4275037"/>
                <a:ext cx="13092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47B0164-BA86-4EF6-897A-97FD2032B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760" y="4275037"/>
                <a:ext cx="1309291" cy="461665"/>
              </a:xfrm>
              <a:prstGeom prst="rect">
                <a:avLst/>
              </a:prstGeom>
              <a:blipFill>
                <a:blip r:embed="rId1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0A533C3-8FA8-4179-9DF2-28A7A19D5A3E}"/>
              </a:ext>
            </a:extLst>
          </p:cNvPr>
          <p:cNvCxnSpPr>
            <a:cxnSpLocks/>
          </p:cNvCxnSpPr>
          <p:nvPr/>
        </p:nvCxnSpPr>
        <p:spPr>
          <a:xfrm flipH="1">
            <a:off x="2191426" y="3782101"/>
            <a:ext cx="451912" cy="5331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A0082A8-FB50-4F66-BBB4-4485AF993130}"/>
              </a:ext>
            </a:extLst>
          </p:cNvPr>
          <p:cNvCxnSpPr>
            <a:cxnSpLocks/>
          </p:cNvCxnSpPr>
          <p:nvPr/>
        </p:nvCxnSpPr>
        <p:spPr>
          <a:xfrm flipH="1">
            <a:off x="1395761" y="4813296"/>
            <a:ext cx="438619" cy="5547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CD83D40-D3D2-45DF-AB04-F91F523ABF90}"/>
                  </a:ext>
                </a:extLst>
              </p:cNvPr>
              <p:cNvSpPr txBox="1"/>
              <p:nvPr/>
            </p:nvSpPr>
            <p:spPr>
              <a:xfrm>
                <a:off x="3938124" y="5208632"/>
                <a:ext cx="76437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=0.3∗2+0.2∗1+4∗0.1+3∗0.15+2∗0.25=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2.15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CD83D40-D3D2-45DF-AB04-F91F523AB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124" y="5208632"/>
                <a:ext cx="7643759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6ACE2F8-A0A4-4C15-B3C1-6B0767BE6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138919"/>
              </p:ext>
            </p:extLst>
          </p:nvPr>
        </p:nvGraphicFramePr>
        <p:xfrm>
          <a:off x="4735960" y="2276872"/>
          <a:ext cx="5262388" cy="2049186"/>
        </p:xfrm>
        <a:graphic>
          <a:graphicData uri="http://schemas.openxmlformats.org/drawingml/2006/table">
            <a:tbl>
              <a:tblPr/>
              <a:tblGrid>
                <a:gridCol w="876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5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15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j=1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5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i=1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325438" algn="l"/>
                        </a:tabLst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325438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325438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32543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32543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2543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2543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2543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2543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25438" algn="l"/>
                        </a:tabLst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5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F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F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5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5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F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F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5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07CA8765-5C31-4110-8D0E-FCE234327B25}"/>
              </a:ext>
            </a:extLst>
          </p:cNvPr>
          <p:cNvSpPr txBox="1"/>
          <p:nvPr/>
        </p:nvSpPr>
        <p:spPr>
          <a:xfrm>
            <a:off x="5815882" y="2624607"/>
            <a:ext cx="4251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0.3</a:t>
            </a:r>
            <a:endParaRPr lang="en-IN" sz="15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2BE22C-001D-4036-8DDF-0E463D4E3B12}"/>
              </a:ext>
            </a:extLst>
          </p:cNvPr>
          <p:cNvSpPr txBox="1"/>
          <p:nvPr/>
        </p:nvSpPr>
        <p:spPr>
          <a:xfrm>
            <a:off x="6744072" y="2947772"/>
            <a:ext cx="4251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0.2</a:t>
            </a:r>
            <a:endParaRPr lang="en-IN" sz="1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988AF5-BFC2-46D6-BAE8-B08E6706CA36}"/>
              </a:ext>
            </a:extLst>
          </p:cNvPr>
          <p:cNvSpPr txBox="1"/>
          <p:nvPr/>
        </p:nvSpPr>
        <p:spPr>
          <a:xfrm>
            <a:off x="7536160" y="3304326"/>
            <a:ext cx="4251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0.1</a:t>
            </a:r>
            <a:endParaRPr lang="en-IN" sz="15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63685A-8E41-4C75-9CDC-DF05543C7A91}"/>
              </a:ext>
            </a:extLst>
          </p:cNvPr>
          <p:cNvSpPr txBox="1"/>
          <p:nvPr/>
        </p:nvSpPr>
        <p:spPr>
          <a:xfrm>
            <a:off x="8374396" y="3620519"/>
            <a:ext cx="5299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0.15</a:t>
            </a:r>
            <a:endParaRPr lang="en-IN" sz="15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7D4AD0-013B-4FA3-BAF4-08DBB227C6F1}"/>
              </a:ext>
            </a:extLst>
          </p:cNvPr>
          <p:cNvSpPr txBox="1"/>
          <p:nvPr/>
        </p:nvSpPr>
        <p:spPr>
          <a:xfrm>
            <a:off x="9317432" y="3943684"/>
            <a:ext cx="5299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0.25</a:t>
            </a:r>
            <a:endParaRPr lang="en-IN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FF08C4B-26E4-4840-AD51-C17AB1965E4C}"/>
                  </a:ext>
                </a:extLst>
              </p:cNvPr>
              <p:cNvSpPr txBox="1"/>
              <p:nvPr/>
            </p:nvSpPr>
            <p:spPr>
              <a:xfrm>
                <a:off x="6639272" y="2576240"/>
                <a:ext cx="529916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 dirty="0" smtClean="0">
                              <a:latin typeface="Cambria Math" panose="02040503050406030204" pitchFamily="18" charset="0"/>
                            </a:rPr>
                            <m:t>0.7</m:t>
                          </m:r>
                        </m:e>
                        <m:sup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FF08C4B-26E4-4840-AD51-C17AB1965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272" y="2576240"/>
                <a:ext cx="529916" cy="32733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6E0B1B-1945-407D-955B-196B2FFB51E0}"/>
                  </a:ext>
                </a:extLst>
              </p:cNvPr>
              <p:cNvSpPr txBox="1"/>
              <p:nvPr/>
            </p:nvSpPr>
            <p:spPr>
              <a:xfrm>
                <a:off x="7609321" y="2938834"/>
                <a:ext cx="529916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 dirty="0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  <m:sup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6E0B1B-1945-407D-955B-196B2FFB5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321" y="2938834"/>
                <a:ext cx="529916" cy="32733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F2268BD-F844-4AE2-9F72-86BEF457E120}"/>
                  </a:ext>
                </a:extLst>
              </p:cNvPr>
              <p:cNvSpPr txBox="1"/>
              <p:nvPr/>
            </p:nvSpPr>
            <p:spPr>
              <a:xfrm>
                <a:off x="8360915" y="3255140"/>
                <a:ext cx="529916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 dirty="0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IN" sz="15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F2268BD-F844-4AE2-9F72-86BEF457E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915" y="3255140"/>
                <a:ext cx="529916" cy="327334"/>
              </a:xfrm>
              <a:prstGeom prst="rect">
                <a:avLst/>
              </a:prstGeom>
              <a:blipFill>
                <a:blip r:embed="rId22"/>
                <a:stretch>
                  <a:fillRect r="-209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CBE2739-E9A4-475D-A373-E35F86B9666B}"/>
                  </a:ext>
                </a:extLst>
              </p:cNvPr>
              <p:cNvSpPr txBox="1"/>
              <p:nvPr/>
            </p:nvSpPr>
            <p:spPr>
              <a:xfrm>
                <a:off x="9265032" y="3627491"/>
                <a:ext cx="647392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 dirty="0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55</m:t>
                          </m:r>
                        </m:e>
                        <m:sup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CBE2739-E9A4-475D-A373-E35F86B96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032" y="3627491"/>
                <a:ext cx="647392" cy="3273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6F8186-F808-443C-96AB-2A6EB1140046}"/>
                  </a:ext>
                </a:extLst>
              </p:cNvPr>
              <p:cNvSpPr txBox="1"/>
              <p:nvPr/>
            </p:nvSpPr>
            <p:spPr>
              <a:xfrm>
                <a:off x="7431360" y="2589543"/>
                <a:ext cx="529916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1.0</m:t>
                          </m:r>
                        </m:e>
                        <m:sup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6F8186-F808-443C-96AB-2A6EB1140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360" y="2589543"/>
                <a:ext cx="529916" cy="32733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567658F-2AAA-4C19-870C-0CA1794964EA}"/>
                  </a:ext>
                </a:extLst>
              </p:cNvPr>
              <p:cNvSpPr txBox="1"/>
              <p:nvPr/>
            </p:nvSpPr>
            <p:spPr>
              <a:xfrm>
                <a:off x="8321996" y="2973962"/>
                <a:ext cx="529916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5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15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  <m:sup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sz="15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567658F-2AAA-4C19-870C-0CA179496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996" y="2973962"/>
                <a:ext cx="529916" cy="32733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941E7F8-0404-4508-BACA-E224E3D5B1F7}"/>
                  </a:ext>
                </a:extLst>
              </p:cNvPr>
              <p:cNvSpPr txBox="1"/>
              <p:nvPr/>
            </p:nvSpPr>
            <p:spPr>
              <a:xfrm>
                <a:off x="9179631" y="3293468"/>
                <a:ext cx="529916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500" b="0" i="1" dirty="0" smtClean="0">
                              <a:latin typeface="Cambria Math" panose="02040503050406030204" pitchFamily="18" charset="0"/>
                            </a:rPr>
                            <m:t>0.85</m:t>
                          </m:r>
                        </m:e>
                        <m:sup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sz="15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941E7F8-0404-4508-BACA-E224E3D5B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631" y="3293468"/>
                <a:ext cx="529916" cy="327334"/>
              </a:xfrm>
              <a:prstGeom prst="rect">
                <a:avLst/>
              </a:prstGeom>
              <a:blipFill>
                <a:blip r:embed="rId26"/>
                <a:stretch>
                  <a:fillRect r="-195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4A93188-C08A-427A-B4B0-29C06FC5D603}"/>
                  </a:ext>
                </a:extLst>
              </p:cNvPr>
              <p:cNvSpPr txBox="1"/>
              <p:nvPr/>
            </p:nvSpPr>
            <p:spPr>
              <a:xfrm>
                <a:off x="8296528" y="2590671"/>
                <a:ext cx="529916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500" b="0" i="1" dirty="0" smtClean="0">
                              <a:latin typeface="Cambria Math" panose="02040503050406030204" pitchFamily="18" charset="0"/>
                            </a:rPr>
                            <m:t>1.4</m:t>
                          </m:r>
                        </m:e>
                        <m:sup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sz="15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4A93188-C08A-427A-B4B0-29C06FC5D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528" y="2590671"/>
                <a:ext cx="529916" cy="32733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AD63F8B-EBFC-40EC-A2F5-D9180D5701EA}"/>
                  </a:ext>
                </a:extLst>
              </p:cNvPr>
              <p:cNvSpPr txBox="1"/>
              <p:nvPr/>
            </p:nvSpPr>
            <p:spPr>
              <a:xfrm>
                <a:off x="9238492" y="2957650"/>
                <a:ext cx="529916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500" b="0" i="1" dirty="0" smtClean="0">
                              <a:latin typeface="Cambria Math" panose="02040503050406030204" pitchFamily="18" charset="0"/>
                            </a:rPr>
                            <m:t>1.35</m:t>
                          </m:r>
                        </m:e>
                        <m:sup>
                          <m:sSub>
                            <m:sSubPr>
                              <m:ctrlPr>
                                <a:rPr lang="en-IN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sz="15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AD63F8B-EBFC-40EC-A2F5-D9180D570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492" y="2957650"/>
                <a:ext cx="529916" cy="327334"/>
              </a:xfrm>
              <a:prstGeom prst="rect">
                <a:avLst/>
              </a:prstGeom>
              <a:blipFill>
                <a:blip r:embed="rId28"/>
                <a:stretch>
                  <a:fillRect r="-197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210E6BD-D414-45AA-832F-780E89D3A6D9}"/>
                  </a:ext>
                </a:extLst>
              </p:cNvPr>
              <p:cNvSpPr txBox="1"/>
              <p:nvPr/>
            </p:nvSpPr>
            <p:spPr>
              <a:xfrm>
                <a:off x="9187182" y="2604437"/>
                <a:ext cx="529916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500" b="0" i="1" dirty="0" smtClean="0">
                              <a:latin typeface="Cambria Math" panose="02040503050406030204" pitchFamily="18" charset="0"/>
                            </a:rPr>
                            <m:t>2.15</m:t>
                          </m:r>
                        </m:e>
                        <m:sup>
                          <m:sSub>
                            <m:sSubPr>
                              <m:ctrlPr>
                                <a:rPr lang="en-IN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sz="15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210E6BD-D414-45AA-832F-780E89D3A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182" y="2604437"/>
                <a:ext cx="529916" cy="327334"/>
              </a:xfrm>
              <a:prstGeom prst="rect">
                <a:avLst/>
              </a:prstGeom>
              <a:blipFill>
                <a:blip r:embed="rId29"/>
                <a:stretch>
                  <a:fillRect r="-195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09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8" grpId="1"/>
      <p:bldP spid="10" grpId="0"/>
      <p:bldP spid="36" grpId="0"/>
      <p:bldP spid="36" grpId="1"/>
      <p:bldP spid="37" grpId="0"/>
      <p:bldP spid="40" grpId="0"/>
      <p:bldP spid="41" grpId="0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620688"/>
            <a:ext cx="8496944" cy="766200"/>
          </a:xfrm>
        </p:spPr>
        <p:txBody>
          <a:bodyPr/>
          <a:lstStyle/>
          <a:p>
            <a:r>
              <a:rPr lang="en-US" sz="3200" b="0" dirty="0"/>
              <a:t>Question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6ACE2F8-A0A4-4C15-B3C1-6B0767BE6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665776"/>
              </p:ext>
            </p:extLst>
          </p:nvPr>
        </p:nvGraphicFramePr>
        <p:xfrm>
          <a:off x="5663952" y="2261002"/>
          <a:ext cx="4385852" cy="1707655"/>
        </p:xfrm>
        <a:graphic>
          <a:graphicData uri="http://schemas.openxmlformats.org/drawingml/2006/table">
            <a:tbl>
              <a:tblPr/>
              <a:tblGrid>
                <a:gridCol w="876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15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j=1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5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i=1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325438" algn="l"/>
                        </a:tabLst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325438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325438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32543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32543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2543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2543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2543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2543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25438" algn="l"/>
                        </a:tabLst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5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F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5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5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F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07CA8765-5C31-4110-8D0E-FCE234327B25}"/>
              </a:ext>
            </a:extLst>
          </p:cNvPr>
          <p:cNvSpPr txBox="1"/>
          <p:nvPr/>
        </p:nvSpPr>
        <p:spPr>
          <a:xfrm>
            <a:off x="6743874" y="2608737"/>
            <a:ext cx="4251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4</a:t>
            </a:r>
            <a:endParaRPr lang="en-IN" sz="15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2BE22C-001D-4036-8DDF-0E463D4E3B12}"/>
              </a:ext>
            </a:extLst>
          </p:cNvPr>
          <p:cNvSpPr txBox="1"/>
          <p:nvPr/>
        </p:nvSpPr>
        <p:spPr>
          <a:xfrm>
            <a:off x="7672064" y="2931902"/>
            <a:ext cx="4251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2</a:t>
            </a:r>
            <a:endParaRPr lang="en-IN" sz="1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988AF5-BFC2-46D6-BAE8-B08E6706CA36}"/>
              </a:ext>
            </a:extLst>
          </p:cNvPr>
          <p:cNvSpPr txBox="1"/>
          <p:nvPr/>
        </p:nvSpPr>
        <p:spPr>
          <a:xfrm>
            <a:off x="8464152" y="3288456"/>
            <a:ext cx="4251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6</a:t>
            </a:r>
            <a:endParaRPr lang="en-IN" sz="15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63685A-8E41-4C75-9CDC-DF05543C7A91}"/>
              </a:ext>
            </a:extLst>
          </p:cNvPr>
          <p:cNvSpPr txBox="1"/>
          <p:nvPr/>
        </p:nvSpPr>
        <p:spPr>
          <a:xfrm>
            <a:off x="9302388" y="3604649"/>
            <a:ext cx="5299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3</a:t>
            </a:r>
            <a:endParaRPr lang="en-IN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FF08C4B-26E4-4840-AD51-C17AB1965E4C}"/>
                  </a:ext>
                </a:extLst>
              </p:cNvPr>
              <p:cNvSpPr txBox="1"/>
              <p:nvPr/>
            </p:nvSpPr>
            <p:spPr>
              <a:xfrm>
                <a:off x="7567264" y="2560370"/>
                <a:ext cx="529916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500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FF08C4B-26E4-4840-AD51-C17AB1965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264" y="2560370"/>
                <a:ext cx="529916" cy="3273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6E0B1B-1945-407D-955B-196B2FFB51E0}"/>
                  </a:ext>
                </a:extLst>
              </p:cNvPr>
              <p:cNvSpPr txBox="1"/>
              <p:nvPr/>
            </p:nvSpPr>
            <p:spPr>
              <a:xfrm>
                <a:off x="8537313" y="2922964"/>
                <a:ext cx="529916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5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sz="15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6E0B1B-1945-407D-955B-196B2FFB5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313" y="2922964"/>
                <a:ext cx="529916" cy="3273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F2268BD-F844-4AE2-9F72-86BEF457E120}"/>
                  </a:ext>
                </a:extLst>
              </p:cNvPr>
              <p:cNvSpPr txBox="1"/>
              <p:nvPr/>
            </p:nvSpPr>
            <p:spPr>
              <a:xfrm>
                <a:off x="9288907" y="3239270"/>
                <a:ext cx="529916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5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  <m:sup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sz="15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F2268BD-F844-4AE2-9F72-86BEF457E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907" y="3239270"/>
                <a:ext cx="529916" cy="3273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6F8186-F808-443C-96AB-2A6EB1140046}"/>
                  </a:ext>
                </a:extLst>
              </p:cNvPr>
              <p:cNvSpPr txBox="1"/>
              <p:nvPr/>
            </p:nvSpPr>
            <p:spPr>
              <a:xfrm>
                <a:off x="8359352" y="2573673"/>
                <a:ext cx="529916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500" b="0" i="1" dirty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p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sz="15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6F8186-F808-443C-96AB-2A6EB1140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352" y="2573673"/>
                <a:ext cx="529916" cy="3273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567658F-2AAA-4C19-870C-0CA1794964EA}"/>
                  </a:ext>
                </a:extLst>
              </p:cNvPr>
              <p:cNvSpPr txBox="1"/>
              <p:nvPr/>
            </p:nvSpPr>
            <p:spPr>
              <a:xfrm>
                <a:off x="9249988" y="2958092"/>
                <a:ext cx="529916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5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sz="15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567658F-2AAA-4C19-870C-0CA179496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988" y="2958092"/>
                <a:ext cx="529916" cy="3273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4A93188-C08A-427A-B4B0-29C06FC5D603}"/>
                  </a:ext>
                </a:extLst>
              </p:cNvPr>
              <p:cNvSpPr txBox="1"/>
              <p:nvPr/>
            </p:nvSpPr>
            <p:spPr>
              <a:xfrm>
                <a:off x="9224520" y="2574801"/>
                <a:ext cx="529916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500" b="0" i="1" dirty="0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e>
                        <m:sup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sz="15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4A93188-C08A-427A-B4B0-29C06FC5D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520" y="2574801"/>
                <a:ext cx="529916" cy="3273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CB6B99A-D557-4FA9-87F0-E56AE2514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146871"/>
              </p:ext>
            </p:extLst>
          </p:nvPr>
        </p:nvGraphicFramePr>
        <p:xfrm>
          <a:off x="110592" y="2302076"/>
          <a:ext cx="4290115" cy="7416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858023">
                  <a:extLst>
                    <a:ext uri="{9D8B030D-6E8A-4147-A177-3AD203B41FA5}">
                      <a16:colId xmlns:a16="http://schemas.microsoft.com/office/drawing/2014/main" val="3232030316"/>
                    </a:ext>
                  </a:extLst>
                </a:gridCol>
                <a:gridCol w="858023">
                  <a:extLst>
                    <a:ext uri="{9D8B030D-6E8A-4147-A177-3AD203B41FA5}">
                      <a16:colId xmlns:a16="http://schemas.microsoft.com/office/drawing/2014/main" val="1290530790"/>
                    </a:ext>
                  </a:extLst>
                </a:gridCol>
                <a:gridCol w="858023">
                  <a:extLst>
                    <a:ext uri="{9D8B030D-6E8A-4147-A177-3AD203B41FA5}">
                      <a16:colId xmlns:a16="http://schemas.microsoft.com/office/drawing/2014/main" val="1333429249"/>
                    </a:ext>
                  </a:extLst>
                </a:gridCol>
                <a:gridCol w="858023">
                  <a:extLst>
                    <a:ext uri="{9D8B030D-6E8A-4147-A177-3AD203B41FA5}">
                      <a16:colId xmlns:a16="http://schemas.microsoft.com/office/drawing/2014/main" val="2032494549"/>
                    </a:ext>
                  </a:extLst>
                </a:gridCol>
                <a:gridCol w="858023">
                  <a:extLst>
                    <a:ext uri="{9D8B030D-6E8A-4147-A177-3AD203B41FA5}">
                      <a16:colId xmlns:a16="http://schemas.microsoft.com/office/drawing/2014/main" val="54275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17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Freq.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939978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EAA6DDB5-C7F7-45B2-9204-3D9C211DFDC5}"/>
              </a:ext>
            </a:extLst>
          </p:cNvPr>
          <p:cNvGrpSpPr/>
          <p:nvPr/>
        </p:nvGrpSpPr>
        <p:grpSpPr>
          <a:xfrm>
            <a:off x="767408" y="3717032"/>
            <a:ext cx="2232248" cy="2520280"/>
            <a:chOff x="767408" y="3717032"/>
            <a:chExt cx="2232248" cy="25202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1C41A3A-50D9-4712-803D-402C087D8587}"/>
                    </a:ext>
                  </a:extLst>
                </p:cNvPr>
                <p:cNvSpPr/>
                <p:nvPr/>
              </p:nvSpPr>
              <p:spPr>
                <a:xfrm>
                  <a:off x="1559496" y="3717032"/>
                  <a:ext cx="504056" cy="43204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oMath>
                    </m:oMathPara>
                  </a14:m>
                  <a:endParaRPr lang="en-IN" sz="2000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1C41A3A-50D9-4712-803D-402C087D85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9496" y="3717032"/>
                  <a:ext cx="504056" cy="43204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95F1D2C-7030-4B52-91BA-C55D8A932FFD}"/>
                </a:ext>
              </a:extLst>
            </p:cNvPr>
            <p:cNvSpPr/>
            <p:nvPr/>
          </p:nvSpPr>
          <p:spPr>
            <a:xfrm>
              <a:off x="2495600" y="4725144"/>
              <a:ext cx="504056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21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55E65EF-5146-49FC-8606-8782992B2501}"/>
                </a:ext>
              </a:extLst>
            </p:cNvPr>
            <p:cNvSpPr/>
            <p:nvPr/>
          </p:nvSpPr>
          <p:spPr>
            <a:xfrm>
              <a:off x="767408" y="4797152"/>
              <a:ext cx="504056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10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FD151F9-26A3-4657-B560-40E28A83031A}"/>
                </a:ext>
              </a:extLst>
            </p:cNvPr>
            <p:cNvSpPr/>
            <p:nvPr/>
          </p:nvSpPr>
          <p:spPr>
            <a:xfrm>
              <a:off x="1631504" y="5805264"/>
              <a:ext cx="504056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12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321168C-EAF3-48CB-9532-E179DCD1F8C9}"/>
                </a:ext>
              </a:extLst>
            </p:cNvPr>
            <p:cNvCxnSpPr>
              <a:stCxn id="7" idx="5"/>
              <a:endCxn id="9" idx="1"/>
            </p:cNvCxnSpPr>
            <p:nvPr/>
          </p:nvCxnSpPr>
          <p:spPr>
            <a:xfrm>
              <a:off x="1989735" y="4085808"/>
              <a:ext cx="579682" cy="702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CE1CAC-81C7-4F33-BB5A-87A7729842D5}"/>
                </a:ext>
              </a:extLst>
            </p:cNvPr>
            <p:cNvCxnSpPr>
              <a:stCxn id="7" idx="3"/>
              <a:endCxn id="11" idx="7"/>
            </p:cNvCxnSpPr>
            <p:nvPr/>
          </p:nvCxnSpPr>
          <p:spPr>
            <a:xfrm flipH="1">
              <a:off x="1197647" y="4085808"/>
              <a:ext cx="435666" cy="774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C7F05E8-3858-4D18-A769-6C079A71F98E}"/>
                </a:ext>
              </a:extLst>
            </p:cNvPr>
            <p:cNvCxnSpPr>
              <a:stCxn id="11" idx="5"/>
              <a:endCxn id="12" idx="1"/>
            </p:cNvCxnSpPr>
            <p:nvPr/>
          </p:nvCxnSpPr>
          <p:spPr>
            <a:xfrm>
              <a:off x="1197647" y="5165928"/>
              <a:ext cx="507674" cy="702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653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/>
      <p:bldP spid="42" grpId="0"/>
      <p:bldP spid="45" grpId="0"/>
      <p:bldP spid="48" grpId="0"/>
      <p:bldP spid="49" grpId="0"/>
      <p:bldP spid="50" grpId="0"/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620688"/>
            <a:ext cx="8496944" cy="766200"/>
          </a:xfrm>
        </p:spPr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sp>
        <p:nvSpPr>
          <p:cNvPr id="15" name="Rectangle 14"/>
          <p:cNvSpPr>
            <a:spLocks noGrp="1" noChangeArrowheads="1"/>
          </p:cNvSpPr>
          <p:nvPr/>
        </p:nvSpPr>
        <p:spPr bwMode="auto">
          <a:xfrm>
            <a:off x="119336" y="1700808"/>
            <a:ext cx="11953328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The case of search are two situations, one is success, and the other, without saying, is failure.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2F732CAF-F7CD-4BA0-B5EF-6BCE22AB0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3384" y="4883706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 u="none">
                <a:solidFill>
                  <a:schemeClr val="bg1"/>
                </a:solidFill>
              </a:rPr>
              <a:t>T</a:t>
            </a:r>
            <a:r>
              <a:rPr lang="en-US" altLang="en-US" sz="2400" u="none">
                <a:solidFill>
                  <a:schemeClr val="bg1"/>
                </a:solidFill>
                <a:sym typeface="Symbol" panose="05050102010706020507" pitchFamily="18" charset="2"/>
              </a:rPr>
              <a:t>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E122F2-B83A-4E24-AF7B-76B9CA10286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CC"/>
              </a:clrFrom>
              <a:clrTo>
                <a:srgbClr val="FFFFC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8959" y="2832968"/>
            <a:ext cx="2422705" cy="27363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E758F1BE-807B-4B39-9989-1B63AE1CFFF6}"/>
                  </a:ext>
                </a:extLst>
              </p:cNvPr>
              <p:cNvSpPr/>
              <p:nvPr/>
            </p:nvSpPr>
            <p:spPr>
              <a:xfrm>
                <a:off x="191344" y="4570387"/>
                <a:ext cx="432048" cy="3600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E758F1BE-807B-4B39-9989-1B63AE1CFF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4570387"/>
                <a:ext cx="432048" cy="360040"/>
              </a:xfrm>
              <a:prstGeom prst="roundRect">
                <a:avLst/>
              </a:prstGeom>
              <a:blipFill>
                <a:blip r:embed="rId3"/>
                <a:stretch>
                  <a:fillRect l="-5333" b="-63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CAAFB29-7EDD-4B17-A7F3-1065B3551BC6}"/>
                  </a:ext>
                </a:extLst>
              </p:cNvPr>
              <p:cNvSpPr/>
              <p:nvPr/>
            </p:nvSpPr>
            <p:spPr>
              <a:xfrm>
                <a:off x="1055440" y="4581128"/>
                <a:ext cx="432048" cy="3600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CAAFB29-7EDD-4B17-A7F3-1065B3551B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4581128"/>
                <a:ext cx="432048" cy="360040"/>
              </a:xfrm>
              <a:prstGeom prst="roundRect">
                <a:avLst/>
              </a:prstGeom>
              <a:blipFill>
                <a:blip r:embed="rId4"/>
                <a:stretch>
                  <a:fillRect l="-16000" b="-140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B3FC090B-3F4A-4897-B637-6EEDFA043A78}"/>
                  </a:ext>
                </a:extLst>
              </p:cNvPr>
              <p:cNvSpPr/>
              <p:nvPr/>
            </p:nvSpPr>
            <p:spPr>
              <a:xfrm>
                <a:off x="3071664" y="5709754"/>
                <a:ext cx="432048" cy="3600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B3FC090B-3F4A-4897-B637-6EEDFA043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5709754"/>
                <a:ext cx="432048" cy="360040"/>
              </a:xfrm>
              <a:prstGeom prst="roundRect">
                <a:avLst/>
              </a:prstGeom>
              <a:blipFill>
                <a:blip r:embed="rId5"/>
                <a:stretch>
                  <a:fillRect l="-17333" b="-1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6E555EF-8953-4FDC-9589-49D0AF26EE52}"/>
                  </a:ext>
                </a:extLst>
              </p:cNvPr>
              <p:cNvSpPr/>
              <p:nvPr/>
            </p:nvSpPr>
            <p:spPr>
              <a:xfrm>
                <a:off x="2263245" y="5733256"/>
                <a:ext cx="432048" cy="3600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6E555EF-8953-4FDC-9589-49D0AF26EE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245" y="5733256"/>
                <a:ext cx="432048" cy="360040"/>
              </a:xfrm>
              <a:prstGeom prst="roundRect">
                <a:avLst/>
              </a:prstGeom>
              <a:blipFill>
                <a:blip r:embed="rId6"/>
                <a:stretch>
                  <a:fillRect l="-17333" b="-156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AC7DFFE2-9F84-49E0-B296-5D2F26121833}"/>
                  </a:ext>
                </a:extLst>
              </p:cNvPr>
              <p:cNvSpPr/>
              <p:nvPr/>
            </p:nvSpPr>
            <p:spPr>
              <a:xfrm>
                <a:off x="684341" y="5714522"/>
                <a:ext cx="432048" cy="3600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AC7DFFE2-9F84-49E0-B296-5D2F26121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41" y="5714522"/>
                <a:ext cx="432048" cy="360040"/>
              </a:xfrm>
              <a:prstGeom prst="roundRect">
                <a:avLst/>
              </a:prstGeom>
              <a:blipFill>
                <a:blip r:embed="rId7"/>
                <a:stretch>
                  <a:fillRect l="-17333" b="-158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8520DEED-F2EB-4BB3-ACD0-0741C8AFEF55}"/>
                  </a:ext>
                </a:extLst>
              </p:cNvPr>
              <p:cNvSpPr/>
              <p:nvPr/>
            </p:nvSpPr>
            <p:spPr>
              <a:xfrm>
                <a:off x="1492760" y="5711723"/>
                <a:ext cx="432048" cy="3600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8520DEED-F2EB-4BB3-ACD0-0741C8AFE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760" y="5711723"/>
                <a:ext cx="432048" cy="360040"/>
              </a:xfrm>
              <a:prstGeom prst="roundRect">
                <a:avLst/>
              </a:prstGeom>
              <a:blipFill>
                <a:blip r:embed="rId8"/>
                <a:stretch>
                  <a:fillRect l="-17333" b="-1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4F16E2-2FCA-40F6-BECD-F641D8477041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07368" y="4201120"/>
            <a:ext cx="432048" cy="369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11E081-52AE-469F-84AF-07B83E8F0FB5}"/>
              </a:ext>
            </a:extLst>
          </p:cNvPr>
          <p:cNvCxnSpPr>
            <a:endCxn id="8" idx="0"/>
          </p:cNvCxnSpPr>
          <p:nvPr/>
        </p:nvCxnSpPr>
        <p:spPr>
          <a:xfrm>
            <a:off x="983432" y="4221088"/>
            <a:ext cx="28803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D7C480-4E48-4D54-A3BD-5AC030BF3D11}"/>
              </a:ext>
            </a:extLst>
          </p:cNvPr>
          <p:cNvCxnSpPr>
            <a:endCxn id="22" idx="0"/>
          </p:cNvCxnSpPr>
          <p:nvPr/>
        </p:nvCxnSpPr>
        <p:spPr>
          <a:xfrm flipH="1">
            <a:off x="900365" y="5373216"/>
            <a:ext cx="443107" cy="34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894FDB-02C6-48F9-A2D3-E461D66FB62E}"/>
              </a:ext>
            </a:extLst>
          </p:cNvPr>
          <p:cNvCxnSpPr>
            <a:endCxn id="24" idx="0"/>
          </p:cNvCxnSpPr>
          <p:nvPr/>
        </p:nvCxnSpPr>
        <p:spPr>
          <a:xfrm>
            <a:off x="1487488" y="5373216"/>
            <a:ext cx="221296" cy="338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5D062DF-CC0E-470D-A8F7-178475144B55}"/>
              </a:ext>
            </a:extLst>
          </p:cNvPr>
          <p:cNvCxnSpPr/>
          <p:nvPr/>
        </p:nvCxnSpPr>
        <p:spPr>
          <a:xfrm flipH="1">
            <a:off x="2423592" y="5373216"/>
            <a:ext cx="271701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5BBAD99-19E5-4C2D-A5B8-262F4BC42442}"/>
              </a:ext>
            </a:extLst>
          </p:cNvPr>
          <p:cNvCxnSpPr/>
          <p:nvPr/>
        </p:nvCxnSpPr>
        <p:spPr>
          <a:xfrm>
            <a:off x="2927648" y="5445224"/>
            <a:ext cx="216024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2827A65-5640-4E7D-957B-11FC0A2FC5C5}"/>
                  </a:ext>
                </a:extLst>
              </p:cNvPr>
              <p:cNvSpPr txBox="1"/>
              <p:nvPr/>
            </p:nvSpPr>
            <p:spPr>
              <a:xfrm>
                <a:off x="2855640" y="2276872"/>
                <a:ext cx="8856983" cy="106503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If a successful search terminates at an internal node at level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IN" sz="2000" dirty="0">
                  <a:cs typeface="Times New Roman" panose="02020603050405020304" pitchFamily="18" charset="0"/>
                </a:endParaRPr>
              </a:p>
              <a:p>
                <a:r>
                  <a:rPr lang="en-US" sz="2000" dirty="0"/>
                  <a:t>	then, the expected cost contribution from the internal node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is    </a:t>
                </a:r>
              </a:p>
              <a:p>
                <a:r>
                  <a:rPr lang="en-US" sz="2000" dirty="0"/>
                  <a:t>           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 ∗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𝑙𝑒𝑣𝑒𝑙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2827A65-5640-4E7D-957B-11FC0A2FC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2276872"/>
                <a:ext cx="8856983" cy="1065035"/>
              </a:xfrm>
              <a:prstGeom prst="rect">
                <a:avLst/>
              </a:prstGeom>
              <a:blipFill>
                <a:blip r:embed="rId9"/>
                <a:stretch>
                  <a:fillRect l="-549" t="-1685" b="-22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07980A8A-BEB3-4F89-8EAC-0DEA844C912C}"/>
              </a:ext>
            </a:extLst>
          </p:cNvPr>
          <p:cNvSpPr txBox="1"/>
          <p:nvPr/>
        </p:nvSpPr>
        <p:spPr>
          <a:xfrm>
            <a:off x="3406137" y="3819676"/>
            <a:ext cx="67687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Unsuccessful searches terminate at external nodes</a:t>
            </a:r>
          </a:p>
          <a:p>
            <a:endParaRPr lang="en-I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8259B4E-CAD6-41F9-BB02-AF445D96E940}"/>
                  </a:ext>
                </a:extLst>
              </p:cNvPr>
              <p:cNvSpPr txBox="1"/>
              <p:nvPr/>
            </p:nvSpPr>
            <p:spPr>
              <a:xfrm>
                <a:off x="3478145" y="4425983"/>
                <a:ext cx="90306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cost contribution of the external node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∗ 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𝐸𝑖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8259B4E-CAD6-41F9-BB02-AF445D96E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45" y="4425983"/>
                <a:ext cx="9030682" cy="461665"/>
              </a:xfrm>
              <a:prstGeom prst="rect">
                <a:avLst/>
              </a:prstGeom>
              <a:blipFill>
                <a:blip r:embed="rId10"/>
                <a:stretch>
                  <a:fillRect l="-1080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21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4" grpId="0" animBg="1"/>
      <p:bldP spid="22" grpId="0" animBg="1"/>
      <p:bldP spid="24" grpId="0" animBg="1"/>
      <p:bldP spid="45" grpId="0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620688"/>
            <a:ext cx="8496944" cy="766200"/>
          </a:xfrm>
        </p:spPr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>
                <a:spLocks noGrp="1" noChangeArrowheads="1"/>
              </p:cNvSpPr>
              <p:nvPr/>
            </p:nvSpPr>
            <p:spPr bwMode="auto">
              <a:xfrm>
                <a:off x="119336" y="2060848"/>
                <a:ext cx="11953328" cy="46405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possible binary search trees for the keys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are given with following probabilities:</a:t>
                </a:r>
              </a:p>
              <a:p>
                <a:pPr marL="0" indent="0" algn="ctr">
                  <a:buNone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p(l)= .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5, p(2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.1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p(3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.05, 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q(0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.15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q(l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.1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q(2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.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05 and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q(3)= .05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336" y="2060848"/>
                <a:ext cx="11953328" cy="4640585"/>
              </a:xfrm>
              <a:prstGeom prst="rect">
                <a:avLst/>
              </a:prstGeom>
              <a:blipFill>
                <a:blip r:embed="rId2"/>
                <a:stretch>
                  <a:fillRect l="-459" t="-6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B804482-2BAF-43E6-998E-1186CAFC4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3446016"/>
            <a:ext cx="2286000" cy="26574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D54AAA-A06E-4746-AC38-61DFAE4D7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" y="3284984"/>
            <a:ext cx="2466975" cy="19526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991773-5B34-4F79-B425-0D6E462AA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607" y="3399683"/>
            <a:ext cx="2091489" cy="28041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72271A-EE9D-48FB-9212-A9E4102D8E35}"/>
                  </a:ext>
                </a:extLst>
              </p:cNvPr>
              <p:cNvSpPr txBox="1"/>
              <p:nvPr/>
            </p:nvSpPr>
            <p:spPr>
              <a:xfrm>
                <a:off x="4905501" y="3645024"/>
                <a:ext cx="702519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500" dirty="0" smtClean="0"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1500" b="0" i="0" dirty="0" smtClean="0">
                        <a:latin typeface="Cambria Math" panose="02040503050406030204" pitchFamily="18" charset="0"/>
                      </a:rPr>
                      <m:t>{ 1</m:t>
                    </m:r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500" i="1" dirty="0" smtClean="0">
                        <a:latin typeface="Cambria Math" panose="02040503050406030204" pitchFamily="18" charset="0"/>
                      </a:rPr>
                      <m:t>0.5+</m:t>
                    </m:r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2×</m:t>
                    </m:r>
                    <m:r>
                      <a:rPr lang="en-IN" sz="1500" i="1" dirty="0" smtClean="0">
                        <a:latin typeface="Cambria Math" panose="02040503050406030204" pitchFamily="18" charset="0"/>
                      </a:rPr>
                      <m:t>0.1+</m:t>
                    </m:r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3×</m:t>
                    </m:r>
                    <m:r>
                      <a:rPr lang="en-IN" sz="1500" i="1" dirty="0" smtClean="0">
                        <a:latin typeface="Cambria Math" panose="02040503050406030204" pitchFamily="18" charset="0"/>
                      </a:rPr>
                      <m:t>.0</m:t>
                    </m:r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5 }+{ 3×0.15+3×0.1+2×.05+1×.05 }=1</m:t>
                    </m:r>
                    <m:r>
                      <a:rPr lang="en-IN" sz="15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IN" sz="15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IN" sz="15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72271A-EE9D-48FB-9212-A9E4102D8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501" y="3645024"/>
                <a:ext cx="7025193" cy="323165"/>
              </a:xfrm>
              <a:prstGeom prst="rect">
                <a:avLst/>
              </a:prstGeom>
              <a:blipFill>
                <a:blip r:embed="rId6"/>
                <a:stretch>
                  <a:fillRect l="-347" t="-3774" b="-188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5623B123-0F0C-4A2B-B953-120912B34164}"/>
              </a:ext>
            </a:extLst>
          </p:cNvPr>
          <p:cNvSpPr txBox="1"/>
          <p:nvPr/>
        </p:nvSpPr>
        <p:spPr>
          <a:xfrm>
            <a:off x="4930529" y="4261296"/>
            <a:ext cx="7457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(b)  1.9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6CBF37-02E3-471E-8EDC-A1EC52AEB0A7}"/>
              </a:ext>
            </a:extLst>
          </p:cNvPr>
          <p:cNvSpPr txBox="1"/>
          <p:nvPr/>
        </p:nvSpPr>
        <p:spPr>
          <a:xfrm>
            <a:off x="4948162" y="4827601"/>
            <a:ext cx="8306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(c)  </a:t>
            </a:r>
            <a:r>
              <a:rPr lang="en-IN" sz="1500" dirty="0" smtClean="0"/>
              <a:t>2.05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63352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2" grpId="0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/>
              <a:t>Question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A86E41-96DA-4249-92EC-E58EF05E9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67" y="95205"/>
            <a:ext cx="6058349" cy="66529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D9C515-0835-46D0-ADCA-86740FB05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96" y="1916832"/>
            <a:ext cx="4919637" cy="240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/>
              <a:t>Question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A86E41-96DA-4249-92EC-E58EF05E91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8445"/>
          <a:stretch/>
        </p:blipFill>
        <p:spPr>
          <a:xfrm>
            <a:off x="181667" y="95205"/>
            <a:ext cx="6058349" cy="3429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F52FF7-BCC9-4A03-9549-1C0091AB6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161936"/>
            <a:ext cx="4552950" cy="4467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632E5D-B8FD-4C3C-B988-BF969C1AE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168" y="476672"/>
            <a:ext cx="760859" cy="720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BE0017-7BA1-434B-8F73-239C77AD35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6839" y="560605"/>
            <a:ext cx="601738" cy="552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0981B9-3BB9-48B1-98BD-F859F6B5E2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2018" y="609102"/>
            <a:ext cx="556109" cy="5719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17E3A9-2E31-4B14-8DA7-6CBE487578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8445"/>
          <a:stretch/>
        </p:blipFill>
        <p:spPr>
          <a:xfrm>
            <a:off x="181667" y="-12001"/>
            <a:ext cx="6058349" cy="34299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A8BBD4-FA9E-4BCD-A971-8FC07585AA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8327" y="571763"/>
            <a:ext cx="676275" cy="590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BAED31-11EB-4DAD-B181-04B97BB385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9610" y="1330414"/>
            <a:ext cx="577974" cy="5551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07A79B-217A-440F-B84D-FEA7EC2AB6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16839" y="1320701"/>
            <a:ext cx="640457" cy="6144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2643C4-B1CA-4334-B69C-859A712058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09194" y="1342105"/>
            <a:ext cx="576358" cy="5434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ABD7DF-0DA1-4EB3-8CB6-4EE2AFE162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86729" y="1352427"/>
            <a:ext cx="558587" cy="5510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3319C9-11C0-4214-926F-21A737B7E0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39462" y="560605"/>
            <a:ext cx="676275" cy="6762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4B553D9-2640-4C82-BD70-79AEEB79C0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21" b="-1830"/>
          <a:stretch/>
        </p:blipFill>
        <p:spPr>
          <a:xfrm>
            <a:off x="181667" y="3428999"/>
            <a:ext cx="6058349" cy="33337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B1C6DFE-8242-423B-A306-BFE811E6CF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38868" y="4625415"/>
            <a:ext cx="4238732" cy="2070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4091E69-B0D5-42C1-8998-0871D75B884D}"/>
                  </a:ext>
                </a:extLst>
              </p:cNvPr>
              <p:cNvSpPr txBox="1"/>
              <p:nvPr/>
            </p:nvSpPr>
            <p:spPr>
              <a:xfrm>
                <a:off x="3930329" y="1197486"/>
                <a:ext cx="3885455" cy="892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Let n = 4 keys be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/>
              </a:p>
              <a:p>
                <a:r>
                  <a:rPr lang="en-IN" sz="1600" dirty="0"/>
                  <a:t>p(l:4) = (3,3,1,1)</a:t>
                </a:r>
              </a:p>
              <a:p>
                <a:r>
                  <a:rPr lang="nn-NO" sz="1600" dirty="0"/>
                  <a:t>q(0 :4) = (2,3,1,1,1)</a:t>
                </a:r>
                <a:endParaRPr lang="en-IN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4091E69-B0D5-42C1-8998-0871D75B8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329" y="1197486"/>
                <a:ext cx="3885455" cy="892552"/>
              </a:xfrm>
              <a:prstGeom prst="rect">
                <a:avLst/>
              </a:prstGeom>
              <a:blipFill>
                <a:blip r:embed="rId14"/>
                <a:stretch>
                  <a:fillRect l="-1727" t="-3401" b="-74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272CC9CA-6BB3-4589-A594-D76D2F4369C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08168" y="2170219"/>
            <a:ext cx="762000" cy="6572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FDF11C0-402B-481A-BCC3-31B21EC80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99812" y="2170219"/>
            <a:ext cx="592261" cy="5697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E41AE41-F2A4-451D-A87E-BFD695FAAC0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309194" y="2170219"/>
            <a:ext cx="595831" cy="5719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D164CBD-6D10-4039-AF83-8E115641038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95233" y="3033162"/>
            <a:ext cx="673794" cy="60724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604F657-D90D-442C-B220-75BA55A4F76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04667" y="2996876"/>
            <a:ext cx="607182" cy="56723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06E0042-3B61-4835-A91A-AC0DB03412E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654652" y="3840935"/>
            <a:ext cx="714375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E73DC7-D573-4048-AC05-20A644195464}"/>
                  </a:ext>
                </a:extLst>
              </p:cNvPr>
              <p:cNvSpPr txBox="1"/>
              <p:nvPr/>
            </p:nvSpPr>
            <p:spPr>
              <a:xfrm>
                <a:off x="9831410" y="3320861"/>
                <a:ext cx="210530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=8+3+1=12</m:t>
                      </m:r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E73DC7-D573-4048-AC05-20A644195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10" y="3320861"/>
                <a:ext cx="2105308" cy="3231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9C94B0B-1146-4356-93E3-E422002A74E9}"/>
                  </a:ext>
                </a:extLst>
              </p:cNvPr>
              <p:cNvSpPr txBox="1"/>
              <p:nvPr/>
            </p:nvSpPr>
            <p:spPr>
              <a:xfrm>
                <a:off x="9847709" y="3759404"/>
                <a:ext cx="210530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9C94B0B-1146-4356-93E3-E422002A7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709" y="3759404"/>
                <a:ext cx="2105308" cy="3231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50DC458-89F6-499F-935F-7DDE62EF982C}"/>
                  </a:ext>
                </a:extLst>
              </p:cNvPr>
              <p:cNvSpPr txBox="1"/>
              <p:nvPr/>
            </p:nvSpPr>
            <p:spPr>
              <a:xfrm>
                <a:off x="9804794" y="3750050"/>
                <a:ext cx="210530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50DC458-89F6-499F-935F-7DDE62EF9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794" y="3750050"/>
                <a:ext cx="2105308" cy="323165"/>
              </a:xfrm>
              <a:prstGeom prst="rect">
                <a:avLst/>
              </a:prstGeom>
              <a:blipFill>
                <a:blip r:embed="rId23"/>
                <a:stretch>
                  <a:fillRect b="-132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2A94035-B9C6-42D6-9813-7E2E5621E422}"/>
                  </a:ext>
                </a:extLst>
              </p:cNvPr>
              <p:cNvSpPr txBox="1"/>
              <p:nvPr/>
            </p:nvSpPr>
            <p:spPr>
              <a:xfrm>
                <a:off x="9552384" y="4053915"/>
                <a:ext cx="25922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=7   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2A94035-B9C6-42D6-9813-7E2E5621E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384" y="4053915"/>
                <a:ext cx="2592288" cy="3231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AD66112-3D6D-40AD-9E2E-E5C71E55F259}"/>
                  </a:ext>
                </a:extLst>
              </p:cNvPr>
              <p:cNvSpPr txBox="1"/>
              <p:nvPr/>
            </p:nvSpPr>
            <p:spPr>
              <a:xfrm>
                <a:off x="9809952" y="4368398"/>
                <a:ext cx="210530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AD66112-3D6D-40AD-9E2E-E5C71E55F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952" y="4368398"/>
                <a:ext cx="2105308" cy="323165"/>
              </a:xfrm>
              <a:prstGeom prst="rect">
                <a:avLst/>
              </a:prstGeom>
              <a:blipFill>
                <a:blip r:embed="rId25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4D7CF6-05E4-47FB-9A5D-7560B3166A6B}"/>
                  </a:ext>
                </a:extLst>
              </p:cNvPr>
              <p:cNvSpPr txBox="1"/>
              <p:nvPr/>
            </p:nvSpPr>
            <p:spPr>
              <a:xfrm>
                <a:off x="9552384" y="4672263"/>
                <a:ext cx="238433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1500" dirty="0"/>
                  <a:t>8</a:t>
                </a:r>
                <a14:m>
                  <m:oMath xmlns:m="http://schemas.openxmlformats.org/officeDocument/2006/math"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r>
                  <a:rPr lang="en-IN" sz="1500" dirty="0"/>
                  <a:t>, 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4D7CF6-05E4-47FB-9A5D-7560B3166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384" y="4672263"/>
                <a:ext cx="2384334" cy="323165"/>
              </a:xfrm>
              <a:prstGeom prst="rect">
                <a:avLst/>
              </a:prstGeom>
              <a:blipFill>
                <a:blip r:embed="rId26"/>
                <a:stretch>
                  <a:fillRect t="-3774" b="-207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54442B-753A-4A83-9277-D0ED502E48BA}"/>
                  </a:ext>
                </a:extLst>
              </p:cNvPr>
              <p:cNvSpPr txBox="1"/>
              <p:nvPr/>
            </p:nvSpPr>
            <p:spPr>
              <a:xfrm>
                <a:off x="4820402" y="5498931"/>
                <a:ext cx="210530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=12+0+7=19</m:t>
                      </m:r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54442B-753A-4A83-9277-D0ED502E4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402" y="5498931"/>
                <a:ext cx="2105308" cy="3231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00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30" grpId="1"/>
      <p:bldP spid="31" grpId="0"/>
      <p:bldP spid="32" grpId="0"/>
      <p:bldP spid="33" grpId="0"/>
      <p:bldP spid="34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620688"/>
            <a:ext cx="9289032" cy="766200"/>
          </a:xfrm>
        </p:spPr>
        <p:txBody>
          <a:bodyPr/>
          <a:lstStyle/>
          <a:p>
            <a:r>
              <a:rPr lang="en-US" sz="3600" dirty="0" smtClean="0"/>
              <a:t>Dynamic Programming Applications</a:t>
            </a:r>
            <a:endParaRPr lang="en-IN" sz="3600" dirty="0"/>
          </a:p>
        </p:txBody>
      </p:sp>
      <p:grpSp>
        <p:nvGrpSpPr>
          <p:cNvPr id="3" name="Group 2"/>
          <p:cNvGrpSpPr/>
          <p:nvPr/>
        </p:nvGrpSpPr>
        <p:grpSpPr>
          <a:xfrm>
            <a:off x="1763589" y="1700808"/>
            <a:ext cx="8657228" cy="4216539"/>
            <a:chOff x="239589" y="843556"/>
            <a:chExt cx="8657228" cy="4216539"/>
          </a:xfrm>
        </p:grpSpPr>
        <p:sp>
          <p:nvSpPr>
            <p:cNvPr id="8" name="TextBox 7"/>
            <p:cNvSpPr txBox="1"/>
            <p:nvPr/>
          </p:nvSpPr>
          <p:spPr>
            <a:xfrm>
              <a:off x="2267744" y="843556"/>
              <a:ext cx="6629073" cy="421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en-IN" sz="3200" dirty="0">
                  <a:solidFill>
                    <a:srgbClr val="FF0000"/>
                  </a:solidFill>
                </a:rPr>
                <a:t>M</a:t>
              </a:r>
              <a:r>
                <a:rPr lang="en-IN" sz="3200" dirty="0" smtClean="0">
                  <a:solidFill>
                    <a:srgbClr val="FF0000"/>
                  </a:solidFill>
                </a:rPr>
                <a:t>ultistage graphs</a:t>
              </a:r>
              <a:endParaRPr lang="en-US" sz="2800" dirty="0" smtClean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en-IN" sz="3200" dirty="0" smtClean="0">
                  <a:solidFill>
                    <a:srgbClr val="FF0000"/>
                  </a:solidFill>
                </a:rPr>
                <a:t>All </a:t>
              </a:r>
              <a:r>
                <a:rPr lang="en-IN" sz="3200" dirty="0">
                  <a:solidFill>
                    <a:srgbClr val="FF0000"/>
                  </a:solidFill>
                </a:rPr>
                <a:t>pairs shortest </a:t>
              </a:r>
              <a:r>
                <a:rPr lang="en-IN" sz="3200" dirty="0" smtClean="0">
                  <a:solidFill>
                    <a:srgbClr val="FF0000"/>
                  </a:solidFill>
                </a:rPr>
                <a:t>paths</a:t>
              </a: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en-IN" sz="3200" dirty="0" smtClean="0">
                  <a:solidFill>
                    <a:srgbClr val="FF0000"/>
                  </a:solidFill>
                </a:rPr>
                <a:t>Optimal binary </a:t>
              </a:r>
              <a:r>
                <a:rPr lang="en-IN" sz="3200" dirty="0">
                  <a:solidFill>
                    <a:srgbClr val="FF0000"/>
                  </a:solidFill>
                </a:rPr>
                <a:t>search </a:t>
              </a:r>
              <a:r>
                <a:rPr lang="en-IN" sz="3200" dirty="0" smtClean="0">
                  <a:solidFill>
                    <a:srgbClr val="FF0000"/>
                  </a:solidFill>
                </a:rPr>
                <a:t>trees</a:t>
              </a: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en-IN" sz="3200" dirty="0"/>
                <a:t>R</a:t>
              </a:r>
              <a:r>
                <a:rPr lang="en-IN" sz="3200" dirty="0" smtClean="0"/>
                <a:t>eliability design</a:t>
              </a: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3200" dirty="0" smtClean="0"/>
                <a:t>Travelling </a:t>
              </a:r>
              <a:r>
                <a:rPr lang="en-US" sz="3200" dirty="0"/>
                <a:t>sales person problem</a:t>
              </a:r>
              <a:endParaRPr lang="en-IN" sz="3200" dirty="0" smtClean="0"/>
            </a:p>
            <a:p>
              <a:endParaRPr lang="en-US" sz="2800" dirty="0">
                <a:cs typeface="Times New Roman" panose="02020603050405020304" pitchFamily="18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589" y="1608797"/>
              <a:ext cx="1401653" cy="1504631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936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905"/>
            <a:ext cx="10363200" cy="1143000"/>
          </a:xfrm>
        </p:spPr>
        <p:txBody>
          <a:bodyPr/>
          <a:lstStyle/>
          <a:p>
            <a:r>
              <a:rPr lang="en-US" sz="3200" b="0" dirty="0"/>
              <a:t>Question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6248400"/>
            <a:ext cx="2540000" cy="4572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pic>
        <p:nvPicPr>
          <p:cNvPr id="1026" name="Picture 2" descr="Tree">
            <a:extLst>
              <a:ext uri="{FF2B5EF4-FFF2-40B4-BE49-F238E27FC236}">
                <a16:creationId xmlns:a16="http://schemas.microsoft.com/office/drawing/2014/main" id="{45F882FB-CBAB-4003-A9FB-0562E7C78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3" y="2710476"/>
            <a:ext cx="43338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B2BF73A-275A-4C16-B84C-69CEE8FCD572}"/>
              </a:ext>
            </a:extLst>
          </p:cNvPr>
          <p:cNvSpPr txBox="1"/>
          <p:nvPr/>
        </p:nvSpPr>
        <p:spPr>
          <a:xfrm>
            <a:off x="9220" y="1278971"/>
            <a:ext cx="4554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Given a binary  search tree, check whether it is optimal binary search tree or not. </a:t>
            </a: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Search cost of the nodes are as follows</a:t>
            </a:r>
            <a:endParaRPr lang="en-IN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21">
                <a:extLst>
                  <a:ext uri="{FF2B5EF4-FFF2-40B4-BE49-F238E27FC236}">
                    <a16:creationId xmlns:a16="http://schemas.microsoft.com/office/drawing/2014/main" id="{A1B736EE-3E66-430F-9952-65F28E27081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94863" y="5743236"/>
              <a:ext cx="4623055" cy="730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9741">
                      <a:extLst>
                        <a:ext uri="{9D8B030D-6E8A-4147-A177-3AD203B41FA5}">
                          <a16:colId xmlns:a16="http://schemas.microsoft.com/office/drawing/2014/main" val="2782532424"/>
                        </a:ext>
                      </a:extLst>
                    </a:gridCol>
                    <a:gridCol w="366889">
                      <a:extLst>
                        <a:ext uri="{9D8B030D-6E8A-4147-A177-3AD203B41FA5}">
                          <a16:colId xmlns:a16="http://schemas.microsoft.com/office/drawing/2014/main" val="3597319772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3798923175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3329541949"/>
                        </a:ext>
                      </a:extLst>
                    </a:gridCol>
                    <a:gridCol w="360040">
                      <a:extLst>
                        <a:ext uri="{9D8B030D-6E8A-4147-A177-3AD203B41FA5}">
                          <a16:colId xmlns:a16="http://schemas.microsoft.com/office/drawing/2014/main" val="431915110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91568675"/>
                        </a:ext>
                      </a:extLst>
                    </a:gridCol>
                    <a:gridCol w="387650">
                      <a:extLst>
                        <a:ext uri="{9D8B030D-6E8A-4147-A177-3AD203B41FA5}">
                          <a16:colId xmlns:a16="http://schemas.microsoft.com/office/drawing/2014/main" val="4167219338"/>
                        </a:ext>
                      </a:extLst>
                    </a:gridCol>
                    <a:gridCol w="476446">
                      <a:extLst>
                        <a:ext uri="{9D8B030D-6E8A-4147-A177-3AD203B41FA5}">
                          <a16:colId xmlns:a16="http://schemas.microsoft.com/office/drawing/2014/main" val="3020374167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4150179855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651352236"/>
                        </a:ext>
                      </a:extLst>
                    </a:gridCol>
                    <a:gridCol w="432049">
                      <a:extLst>
                        <a:ext uri="{9D8B030D-6E8A-4147-A177-3AD203B41FA5}">
                          <a16:colId xmlns:a16="http://schemas.microsoft.com/office/drawing/2014/main" val="342685467"/>
                        </a:ext>
                      </a:extLst>
                    </a:gridCol>
                  </a:tblGrid>
                  <a:tr h="3600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9647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Arial"/>
                            </a:rPr>
                            <a:t>0.05</a:t>
                          </a:r>
                          <a:endParaRPr lang="en-IN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Arial"/>
                            </a:rPr>
                            <a:t>0.1</a:t>
                          </a:r>
                          <a:endParaRPr lang="en-IN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Arial"/>
                            </a:rPr>
                            <a:t>0.2</a:t>
                          </a:r>
                          <a:endParaRPr lang="en-IN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Arial"/>
                            </a:rPr>
                            <a:t>0.05</a:t>
                          </a:r>
                          <a:endParaRPr lang="en-IN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Arial"/>
                            </a:rPr>
                            <a:t>0.1</a:t>
                          </a:r>
                          <a:endParaRPr lang="en-IN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Arial"/>
                            </a:rPr>
                            <a:t>0.05</a:t>
                          </a:r>
                          <a:endParaRPr lang="en-IN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Arial"/>
                            </a:rPr>
                            <a:t>0.05</a:t>
                          </a:r>
                          <a:endParaRPr lang="en-IN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Arial"/>
                            </a:rPr>
                            <a:t>0.05</a:t>
                          </a:r>
                          <a:endParaRPr lang="en-IN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Arial"/>
                            </a:rPr>
                            <a:t>0.1</a:t>
                          </a:r>
                          <a:endParaRPr lang="en-IN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050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21">
                <a:extLst>
                  <a:ext uri="{FF2B5EF4-FFF2-40B4-BE49-F238E27FC236}">
                    <a16:creationId xmlns:a16="http://schemas.microsoft.com/office/drawing/2014/main" id="{A1B736EE-3E66-430F-9952-65F28E2708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3369473"/>
                  </p:ext>
                </p:extLst>
              </p:nvPr>
            </p:nvGraphicFramePr>
            <p:xfrm>
              <a:off x="94863" y="5743236"/>
              <a:ext cx="4623055" cy="730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9741">
                      <a:extLst>
                        <a:ext uri="{9D8B030D-6E8A-4147-A177-3AD203B41FA5}">
                          <a16:colId xmlns:a16="http://schemas.microsoft.com/office/drawing/2014/main" val="2782532424"/>
                        </a:ext>
                      </a:extLst>
                    </a:gridCol>
                    <a:gridCol w="366889">
                      <a:extLst>
                        <a:ext uri="{9D8B030D-6E8A-4147-A177-3AD203B41FA5}">
                          <a16:colId xmlns:a16="http://schemas.microsoft.com/office/drawing/2014/main" val="3597319772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3798923175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3329541949"/>
                        </a:ext>
                      </a:extLst>
                    </a:gridCol>
                    <a:gridCol w="360040">
                      <a:extLst>
                        <a:ext uri="{9D8B030D-6E8A-4147-A177-3AD203B41FA5}">
                          <a16:colId xmlns:a16="http://schemas.microsoft.com/office/drawing/2014/main" val="431915110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91568675"/>
                        </a:ext>
                      </a:extLst>
                    </a:gridCol>
                    <a:gridCol w="387650">
                      <a:extLst>
                        <a:ext uri="{9D8B030D-6E8A-4147-A177-3AD203B41FA5}">
                          <a16:colId xmlns:a16="http://schemas.microsoft.com/office/drawing/2014/main" val="4167219338"/>
                        </a:ext>
                      </a:extLst>
                    </a:gridCol>
                    <a:gridCol w="476446">
                      <a:extLst>
                        <a:ext uri="{9D8B030D-6E8A-4147-A177-3AD203B41FA5}">
                          <a16:colId xmlns:a16="http://schemas.microsoft.com/office/drawing/2014/main" val="3020374167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4150179855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651352236"/>
                        </a:ext>
                      </a:extLst>
                    </a:gridCol>
                    <a:gridCol w="432049">
                      <a:extLst>
                        <a:ext uri="{9D8B030D-6E8A-4147-A177-3AD203B41FA5}">
                          <a16:colId xmlns:a16="http://schemas.microsoft.com/office/drawing/2014/main" val="342685467"/>
                        </a:ext>
                      </a:extLst>
                    </a:gridCol>
                  </a:tblGrid>
                  <a:tr h="36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89" t="-1667" r="-961111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667" t="-1667" r="-1053333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7324" t="-1667" r="-790141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7324" t="-1667" r="-690141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6102" t="-1667" r="-730508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0423" t="-1667" r="-507042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32813" t="-1667" r="-462500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1282" t="-1667" r="-279487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70423" t="-1667" r="-207042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0423" t="-1667" r="-107042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70423" t="-1667" r="-7042" b="-1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9647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Arial"/>
                            </a:rPr>
                            <a:t>0.05</a:t>
                          </a:r>
                          <a:endParaRPr lang="en-IN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Arial"/>
                            </a:rPr>
                            <a:t>0.1</a:t>
                          </a:r>
                          <a:endParaRPr lang="en-IN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Arial"/>
                            </a:rPr>
                            <a:t>0.2</a:t>
                          </a:r>
                          <a:endParaRPr lang="en-IN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Arial"/>
                            </a:rPr>
                            <a:t>0.05</a:t>
                          </a:r>
                          <a:endParaRPr lang="en-IN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Arial"/>
                            </a:rPr>
                            <a:t>0.1</a:t>
                          </a:r>
                          <a:endParaRPr lang="en-IN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Arial"/>
                            </a:rPr>
                            <a:t>0.05</a:t>
                          </a:r>
                          <a:endParaRPr lang="en-IN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Arial"/>
                            </a:rPr>
                            <a:t>0.05</a:t>
                          </a:r>
                          <a:endParaRPr lang="en-IN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Arial"/>
                            </a:rPr>
                            <a:t>0.05</a:t>
                          </a:r>
                          <a:endParaRPr lang="en-IN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Arial"/>
                            </a:rPr>
                            <a:t>0.1</a:t>
                          </a:r>
                          <a:endParaRPr lang="en-IN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05087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CE95BF29-7312-4998-BD6E-AF3B9DD01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880" y="960550"/>
            <a:ext cx="6762985" cy="55135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1E4CCC-9B0A-42AF-A10F-5CC234670420}"/>
                  </a:ext>
                </a:extLst>
              </p:cNvPr>
              <p:cNvSpPr txBox="1"/>
              <p:nvPr/>
            </p:nvSpPr>
            <p:spPr>
              <a:xfrm>
                <a:off x="5519936" y="1343938"/>
                <a:ext cx="1043812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𝑜𝑜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0" i="0" smtClean="0">
                          <a:latin typeface="Cambria Math" panose="02040503050406030204" pitchFamily="18" charset="0"/>
                        </a:rPr>
                        <m:t>.05</m:t>
                      </m:r>
                    </m:oMath>
                  </m:oMathPara>
                </a14:m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1E4CCC-9B0A-42AF-A10F-5CC234670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1343938"/>
                <a:ext cx="1043812" cy="7848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638C82-1121-4A14-8F57-76E61E6056A9}"/>
                  </a:ext>
                </a:extLst>
              </p:cNvPr>
              <p:cNvSpPr txBox="1"/>
              <p:nvPr/>
            </p:nvSpPr>
            <p:spPr>
              <a:xfrm>
                <a:off x="5447928" y="2154009"/>
                <a:ext cx="1044901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0" i="0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638C82-1121-4A14-8F57-76E61E605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928" y="2154009"/>
                <a:ext cx="1044901" cy="7848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E023F4-051C-4615-8A28-4504FF32631F}"/>
                  </a:ext>
                </a:extLst>
              </p:cNvPr>
              <p:cNvSpPr txBox="1"/>
              <p:nvPr/>
            </p:nvSpPr>
            <p:spPr>
              <a:xfrm>
                <a:off x="6527946" y="1318697"/>
                <a:ext cx="933012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0" i="0" smtClean="0"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E023F4-051C-4615-8A28-4504FF326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946" y="1318697"/>
                <a:ext cx="933012" cy="7848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D8671D-DCA7-40CE-B418-54693D94CEF2}"/>
                  </a:ext>
                </a:extLst>
              </p:cNvPr>
              <p:cNvSpPr txBox="1"/>
              <p:nvPr/>
            </p:nvSpPr>
            <p:spPr>
              <a:xfrm>
                <a:off x="6504383" y="2128768"/>
                <a:ext cx="1038811" cy="807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0" i="0" smtClean="0">
                          <a:latin typeface="Cambria Math" panose="02040503050406030204" pitchFamily="18" charset="0"/>
                        </a:rPr>
                        <m:t>.25</m:t>
                      </m:r>
                    </m:oMath>
                  </m:oMathPara>
                </a14:m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=.25</m:t>
                      </m:r>
                    </m:oMath>
                  </m:oMathPara>
                </a14:m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=2 </m:t>
                      </m:r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D8671D-DCA7-40CE-B418-54693D94C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383" y="2128768"/>
                <a:ext cx="1038811" cy="8074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C069FD-1F18-4F67-B404-DCB14D877158}"/>
                  </a:ext>
                </a:extLst>
              </p:cNvPr>
              <p:cNvSpPr txBox="1"/>
              <p:nvPr/>
            </p:nvSpPr>
            <p:spPr>
              <a:xfrm>
                <a:off x="7520359" y="1331318"/>
                <a:ext cx="1043812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0" i="0" smtClean="0">
                          <a:latin typeface="Cambria Math" panose="02040503050406030204" pitchFamily="18" charset="0"/>
                        </a:rPr>
                        <m:t>.05</m:t>
                      </m:r>
                    </m:oMath>
                  </m:oMathPara>
                </a14:m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C069FD-1F18-4F67-B404-DCB14D877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359" y="1331318"/>
                <a:ext cx="1043812" cy="7848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F2FE922-6319-48E7-8672-BEE4F032E899}"/>
                  </a:ext>
                </a:extLst>
              </p:cNvPr>
              <p:cNvSpPr txBox="1"/>
              <p:nvPr/>
            </p:nvSpPr>
            <p:spPr>
              <a:xfrm>
                <a:off x="7511788" y="2128768"/>
                <a:ext cx="1096326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0" i="0" smtClean="0">
                          <a:latin typeface="Cambria Math" panose="02040503050406030204" pitchFamily="18" charset="0"/>
                        </a:rPr>
                        <m:t>.15</m:t>
                      </m:r>
                    </m:oMath>
                  </m:oMathPara>
                </a14:m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=0.15</m:t>
                      </m:r>
                    </m:oMath>
                  </m:oMathPara>
                </a14:m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=3 </m:t>
                      </m:r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F2FE922-6319-48E7-8672-BEE4F032E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788" y="2128768"/>
                <a:ext cx="1096326" cy="7848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26365D-61FC-4E6A-86FC-A4E08EAC2CFE}"/>
                  </a:ext>
                </a:extLst>
              </p:cNvPr>
              <p:cNvSpPr txBox="1"/>
              <p:nvPr/>
            </p:nvSpPr>
            <p:spPr>
              <a:xfrm>
                <a:off x="8544272" y="1310538"/>
                <a:ext cx="104329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0" i="0" smtClean="0">
                          <a:latin typeface="Cambria Math" panose="02040503050406030204" pitchFamily="18" charset="0"/>
                        </a:rPr>
                        <m:t>.05</m:t>
                      </m:r>
                    </m:oMath>
                  </m:oMathPara>
                </a14:m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26365D-61FC-4E6A-86FC-A4E08EAC2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272" y="1310538"/>
                <a:ext cx="1043299" cy="7848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CB72486-7D1C-42C6-8046-3618541BCA11}"/>
                  </a:ext>
                </a:extLst>
              </p:cNvPr>
              <p:cNvSpPr txBox="1"/>
              <p:nvPr/>
            </p:nvSpPr>
            <p:spPr>
              <a:xfrm>
                <a:off x="8503657" y="2141388"/>
                <a:ext cx="990528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0" i="0" smtClean="0">
                          <a:latin typeface="Cambria Math" panose="02040503050406030204" pitchFamily="18" charset="0"/>
                        </a:rPr>
                        <m:t>.2</m:t>
                      </m:r>
                    </m:oMath>
                  </m:oMathPara>
                </a14:m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=4 </m:t>
                      </m:r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CB72486-7D1C-42C6-8046-3618541BC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657" y="2141388"/>
                <a:ext cx="990528" cy="7848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C8A2F7-BB9E-4322-AF8D-B97D0D22AB6F}"/>
                  </a:ext>
                </a:extLst>
              </p:cNvPr>
              <p:cNvSpPr txBox="1"/>
              <p:nvPr/>
            </p:nvSpPr>
            <p:spPr>
              <a:xfrm>
                <a:off x="9505289" y="1290429"/>
                <a:ext cx="1037528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0" i="0" smtClean="0">
                          <a:latin typeface="Cambria Math" panose="02040503050406030204" pitchFamily="18" charset="0"/>
                        </a:rPr>
                        <m:t>.05</m:t>
                      </m:r>
                    </m:oMath>
                  </m:oMathPara>
                </a14:m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C8A2F7-BB9E-4322-AF8D-B97D0D22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289" y="1290429"/>
                <a:ext cx="1037528" cy="7848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2ECD9A8-F07C-44A2-8598-02EE0FC248D2}"/>
                  </a:ext>
                </a:extLst>
              </p:cNvPr>
              <p:cNvSpPr txBox="1"/>
              <p:nvPr/>
            </p:nvSpPr>
            <p:spPr>
              <a:xfrm>
                <a:off x="9484029" y="2153700"/>
                <a:ext cx="1037528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0" i="0" smtClean="0">
                          <a:latin typeface="Cambria Math" panose="02040503050406030204" pitchFamily="18" charset="0"/>
                        </a:rPr>
                        <m:t>.35</m:t>
                      </m:r>
                    </m:oMath>
                  </m:oMathPara>
                </a14:m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=.35</m:t>
                      </m:r>
                    </m:oMath>
                  </m:oMathPara>
                </a14:m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2ECD9A8-F07C-44A2-8598-02EE0FC24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029" y="2153700"/>
                <a:ext cx="1037528" cy="78483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7FE505-3A28-4B48-80B1-5E735BC10FD2}"/>
                  </a:ext>
                </a:extLst>
              </p:cNvPr>
              <p:cNvSpPr txBox="1"/>
              <p:nvPr/>
            </p:nvSpPr>
            <p:spPr>
              <a:xfrm>
                <a:off x="10589866" y="1300808"/>
                <a:ext cx="937501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55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0" i="0" smtClean="0"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55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55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7FE505-3A28-4B48-80B1-5E735BC10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866" y="1300808"/>
                <a:ext cx="937501" cy="78483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57D9DA3-FC15-4201-BA02-3B6B0B61B9B6}"/>
                  </a:ext>
                </a:extLst>
              </p:cNvPr>
              <p:cNvSpPr txBox="1"/>
              <p:nvPr/>
            </p:nvSpPr>
            <p:spPr>
              <a:xfrm>
                <a:off x="5447927" y="2964080"/>
                <a:ext cx="1150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0" i="0" smtClean="0">
                          <a:latin typeface="Cambria Math" panose="02040503050406030204" pitchFamily="18" charset="0"/>
                        </a:rPr>
                        <m:t>0.45</m:t>
                      </m:r>
                    </m:oMath>
                  </m:oMathPara>
                </a14:m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57D9DA3-FC15-4201-BA02-3B6B0B61B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927" y="2964080"/>
                <a:ext cx="1150700" cy="78483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D4FA3ED-FE64-4943-930E-9E98ABCBCF87}"/>
                  </a:ext>
                </a:extLst>
              </p:cNvPr>
              <p:cNvSpPr txBox="1"/>
              <p:nvPr/>
            </p:nvSpPr>
            <p:spPr>
              <a:xfrm>
                <a:off x="6456040" y="2981639"/>
                <a:ext cx="103881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0" i="0" smtClean="0">
                          <a:latin typeface="Cambria Math" panose="02040503050406030204" pitchFamily="18" charset="0"/>
                        </a:rPr>
                        <m:t>.35</m:t>
                      </m:r>
                    </m:oMath>
                  </m:oMathPara>
                </a14:m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=.5</m:t>
                      </m:r>
                    </m:oMath>
                  </m:oMathPara>
                </a14:m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=2 </m:t>
                      </m:r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D4FA3ED-FE64-4943-930E-9E98ABCBC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040" y="2981639"/>
                <a:ext cx="1038810" cy="78483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A2188F1-22F2-4B2D-8F0F-E965EBB64DA2}"/>
                  </a:ext>
                </a:extLst>
              </p:cNvPr>
              <p:cNvSpPr txBox="1"/>
              <p:nvPr/>
            </p:nvSpPr>
            <p:spPr>
              <a:xfrm>
                <a:off x="7464152" y="2996952"/>
                <a:ext cx="1043298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0" i="0" smtClean="0">
                          <a:latin typeface="Cambria Math" panose="02040503050406030204" pitchFamily="18" charset="0"/>
                        </a:rPr>
                        <m:t>.30</m:t>
                      </m:r>
                    </m:oMath>
                  </m:oMathPara>
                </a14:m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=.45</m:t>
                      </m:r>
                    </m:oMath>
                  </m:oMathPara>
                </a14:m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=4 </m:t>
                      </m:r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A2188F1-22F2-4B2D-8F0F-E965EBB64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52" y="2996952"/>
                <a:ext cx="1043298" cy="78483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ACAD424-A3F5-48FB-9DD1-D72D32DD0E79}"/>
                  </a:ext>
                </a:extLst>
              </p:cNvPr>
              <p:cNvSpPr txBox="1"/>
              <p:nvPr/>
            </p:nvSpPr>
            <p:spPr>
              <a:xfrm>
                <a:off x="8513573" y="2981639"/>
                <a:ext cx="937501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0" i="0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=.7</m:t>
                      </m:r>
                    </m:oMath>
                  </m:oMathPara>
                </a14:m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ACAD424-A3F5-48FB-9DD1-D72D32DD0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573" y="2981639"/>
                <a:ext cx="937501" cy="78483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83B48E2-9CC1-4796-913C-1950CBF31A79}"/>
                  </a:ext>
                </a:extLst>
              </p:cNvPr>
              <p:cNvSpPr txBox="1"/>
              <p:nvPr/>
            </p:nvSpPr>
            <p:spPr>
              <a:xfrm>
                <a:off x="5375920" y="3863080"/>
                <a:ext cx="104329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0" i="0" smtClean="0">
                          <a:latin typeface="Cambria Math" panose="02040503050406030204" pitchFamily="18" charset="0"/>
                        </a:rPr>
                        <m:t>.55</m:t>
                      </m:r>
                    </m:oMath>
                  </m:oMathPara>
                </a14:m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=1.0</m:t>
                      </m:r>
                    </m:oMath>
                  </m:oMathPara>
                </a14:m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=2 </m:t>
                      </m:r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83B48E2-9CC1-4796-913C-1950CBF31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920" y="3863080"/>
                <a:ext cx="1043299" cy="78483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930AA76-CF86-4303-82C2-9A2215B6A75E}"/>
                  </a:ext>
                </a:extLst>
              </p:cNvPr>
              <p:cNvSpPr txBox="1"/>
              <p:nvPr/>
            </p:nvSpPr>
            <p:spPr>
              <a:xfrm>
                <a:off x="6456039" y="3819644"/>
                <a:ext cx="103881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0" i="0" smtClean="0">
                          <a:latin typeface="Cambria Math" panose="02040503050406030204" pitchFamily="18" charset="0"/>
                        </a:rPr>
                        <m:t>.50</m:t>
                      </m:r>
                    </m:oMath>
                  </m:oMathPara>
                </a14:m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=.95</m:t>
                      </m:r>
                    </m:oMath>
                  </m:oMathPara>
                </a14:m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=2 </m:t>
                      </m:r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930AA76-CF86-4303-82C2-9A2215B6A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039" y="3819644"/>
                <a:ext cx="1038810" cy="78483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19BC58-39E9-46E7-A46F-6365C6E965F5}"/>
                  </a:ext>
                </a:extLst>
              </p:cNvPr>
              <p:cNvSpPr txBox="1"/>
              <p:nvPr/>
            </p:nvSpPr>
            <p:spPr>
              <a:xfrm>
                <a:off x="7470739" y="3819644"/>
                <a:ext cx="104329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0" i="0" smtClean="0">
                          <a:latin typeface="Cambria Math" panose="02040503050406030204" pitchFamily="18" charset="0"/>
                        </a:rPr>
                        <m:t>.60</m:t>
                      </m:r>
                    </m:oMath>
                  </m:oMathPara>
                </a14:m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=.9</m:t>
                      </m:r>
                    </m:oMath>
                  </m:oMathPara>
                </a14:m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19BC58-39E9-46E7-A46F-6365C6E96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739" y="3819644"/>
                <a:ext cx="1043299" cy="78483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B62EA1A-5ECF-4FB5-B942-ED25C3F0EC57}"/>
                  </a:ext>
                </a:extLst>
              </p:cNvPr>
              <p:cNvSpPr txBox="1"/>
              <p:nvPr/>
            </p:nvSpPr>
            <p:spPr>
              <a:xfrm>
                <a:off x="5375920" y="4648144"/>
                <a:ext cx="1096326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0" i="0" smtClean="0"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=1.45</m:t>
                      </m:r>
                    </m:oMath>
                  </m:oMathPara>
                </a14:m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=2 </m:t>
                      </m:r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B62EA1A-5ECF-4FB5-B942-ED25C3F0E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920" y="4648144"/>
                <a:ext cx="1096326" cy="78483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31288F8-90F7-424D-8CB9-628E026E518D}"/>
                  </a:ext>
                </a:extLst>
              </p:cNvPr>
              <p:cNvSpPr txBox="1"/>
              <p:nvPr/>
            </p:nvSpPr>
            <p:spPr>
              <a:xfrm>
                <a:off x="6456038" y="4670481"/>
                <a:ext cx="1091837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0" i="0" smtClean="0">
                          <a:latin typeface="Cambria Math" panose="02040503050406030204" pitchFamily="18" charset="0"/>
                        </a:rPr>
                        <m:t>.8</m:t>
                      </m:r>
                    </m:oMath>
                  </m:oMathPara>
                </a14:m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=1.65</m:t>
                      </m:r>
                    </m:oMath>
                  </m:oMathPara>
                </a14:m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=4 </m:t>
                      </m:r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31288F8-90F7-424D-8CB9-628E026E5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038" y="4670481"/>
                <a:ext cx="1091837" cy="78483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F77166-B93A-4D8F-9E7D-29505E619F1B}"/>
                  </a:ext>
                </a:extLst>
              </p:cNvPr>
              <p:cNvSpPr txBox="1"/>
              <p:nvPr/>
            </p:nvSpPr>
            <p:spPr>
              <a:xfrm>
                <a:off x="5375919" y="5498032"/>
                <a:ext cx="1043298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05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0" i="0" smtClean="0">
                          <a:latin typeface="Cambria Math" panose="02040503050406030204" pitchFamily="18" charset="0"/>
                        </a:rPr>
                        <m:t>1.0</m:t>
                      </m:r>
                    </m:oMath>
                  </m:oMathPara>
                </a14:m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05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=2.2</m:t>
                      </m:r>
                    </m:oMath>
                  </m:oMathPara>
                </a14:m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05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=2 </m:t>
                      </m:r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F77166-B93A-4D8F-9E7D-29505E619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919" y="5498032"/>
                <a:ext cx="1043298" cy="78483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8709493B-D942-4D2E-A794-DE9289BD46E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000430" y="4996569"/>
            <a:ext cx="3752998" cy="183352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5835342-C82B-4506-ABE2-04CDB304CE9E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1462" t="51721" r="4129" b="-1830"/>
          <a:stretch/>
        </p:blipFill>
        <p:spPr>
          <a:xfrm>
            <a:off x="47328" y="2328886"/>
            <a:ext cx="4932830" cy="297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8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Analysis</a:t>
            </a:r>
            <a:endParaRPr lang="en-IN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700" y="2050651"/>
            <a:ext cx="10122868" cy="3632400"/>
          </a:xfrm>
        </p:spPr>
        <p:txBody>
          <a:bodyPr/>
          <a:lstStyle/>
          <a:p>
            <a:pPr algn="just"/>
            <a:r>
              <a:rPr lang="en-US" sz="3200" dirty="0"/>
              <a:t>The algorithm requires O(n2 ) time and O(n2 ) </a:t>
            </a:r>
            <a:r>
              <a:rPr lang="en-US" sz="3200" dirty="0" smtClean="0"/>
              <a:t>storage.</a:t>
            </a:r>
          </a:p>
          <a:p>
            <a:pPr algn="just"/>
            <a:r>
              <a:rPr lang="en-US" sz="3200" dirty="0" smtClean="0"/>
              <a:t>Therefore</a:t>
            </a:r>
            <a:r>
              <a:rPr lang="en-US" sz="3200" dirty="0"/>
              <a:t>, as ‘n’ increases it will run out of storage even before it runs out of time. </a:t>
            </a:r>
          </a:p>
          <a:p>
            <a:pPr algn="just"/>
            <a:r>
              <a:rPr lang="en-US" sz="3200" dirty="0" smtClean="0"/>
              <a:t>The </a:t>
            </a:r>
            <a:r>
              <a:rPr lang="en-US" sz="3200" dirty="0"/>
              <a:t>storage needed can be reduced by almost half by implementing the two-dimensional arrays as </a:t>
            </a:r>
            <a:r>
              <a:rPr lang="en-US" sz="3200" dirty="0" smtClean="0"/>
              <a:t>one dimensional </a:t>
            </a:r>
            <a:r>
              <a:rPr lang="en-US" sz="3200" dirty="0"/>
              <a:t>arrays. </a:t>
            </a:r>
            <a:endParaRPr lang="en-IN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AC2AF76-CAD3-4309-A9A4-A04B0F29A3D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98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74E469F-D308-43DA-8E38-D00602AA96F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" name="Picture 12" descr="27,311 Thank You Photos - Free &amp;amp; Royalty-Free Stock Photos from Dreams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772816"/>
            <a:ext cx="7581919" cy="330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KEEP CALM AND SAVE TREES - Keep Calm and Posters Generator, Maker For Free  - KeepCalmAndPoster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311" y="867187"/>
            <a:ext cx="3623837" cy="511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3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620688"/>
            <a:ext cx="8496944" cy="766200"/>
          </a:xfrm>
        </p:spPr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Binary Search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7328" y="2348880"/>
                <a:ext cx="12093205" cy="101566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sorted array keys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[0..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−1]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search keys and an array 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[0..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−1]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frequency counts, where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𝑓𝑟𝑒𝑞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number of searches to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𝑘𝑒𝑦𝑠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Construct a binary search tree of all keys such that the total cost of all the searches is as small as possible.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8" y="2348880"/>
                <a:ext cx="12093205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7328" y="1844824"/>
            <a:ext cx="12093205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7030A0"/>
                </a:solidFill>
              </a:rPr>
              <a:t>Problem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106" y="4437112"/>
            <a:ext cx="7909012" cy="830997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lvl="1"/>
            <a:r>
              <a:rPr lang="en-US" b="1" u="sng" dirty="0">
                <a:solidFill>
                  <a:srgbClr val="FF0000"/>
                </a:solidFill>
                <a:cs typeface="Arial" panose="020B0604020202020204" pitchFamily="34" charset="0"/>
              </a:rPr>
              <a:t>Goal</a:t>
            </a:r>
            <a:r>
              <a:rPr lang="tr-TR" b="1" u="sng" dirty="0">
                <a:solidFill>
                  <a:srgbClr val="FF0000"/>
                </a:solidFill>
                <a:cs typeface="Arial" panose="020B0604020202020204" pitchFamily="34" charset="0"/>
              </a:rPr>
              <a:t>:</a:t>
            </a:r>
            <a:r>
              <a:rPr lang="tr-TR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</a:t>
            </a:r>
            <a:r>
              <a:rPr lang="en-US" altLang="en-US" sz="2400" dirty="0"/>
              <a:t>uild a binary search tree (BST) </a:t>
            </a:r>
            <a:r>
              <a:rPr lang="en-US" altLang="en-US" sz="2400" dirty="0">
                <a:solidFill>
                  <a:schemeClr val="hlink"/>
                </a:solidFill>
              </a:rPr>
              <a:t>with minimum expected search cost</a:t>
            </a:r>
            <a:r>
              <a:rPr lang="en-US" altLang="en-US" sz="24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Diagram 10">
                <a:extLst>
                  <a:ext uri="{FF2B5EF4-FFF2-40B4-BE49-F238E27FC236}">
                    <a16:creationId xmlns:a16="http://schemas.microsoft.com/office/drawing/2014/main" id="{7DF45D98-7727-437C-B805-694D0B91C09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52122158"/>
                  </p:ext>
                </p:extLst>
              </p:nvPr>
            </p:nvGraphicFramePr>
            <p:xfrm>
              <a:off x="8976320" y="3394405"/>
              <a:ext cx="3034381" cy="244827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11" name="Diagram 10">
                <a:extLst>
                  <a:ext uri="{FF2B5EF4-FFF2-40B4-BE49-F238E27FC236}">
                    <a16:creationId xmlns:a16="http://schemas.microsoft.com/office/drawing/2014/main" id="{7DF45D98-7727-437C-B805-694D0B91C09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52122158"/>
                  </p:ext>
                </p:extLst>
              </p:nvPr>
            </p:nvGraphicFramePr>
            <p:xfrm>
              <a:off x="8976320" y="3394405"/>
              <a:ext cx="3034381" cy="244827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3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472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07368" y="1916832"/>
            <a:ext cx="10585176" cy="4685968"/>
          </a:xfrm>
        </p:spPr>
        <p:txBody>
          <a:bodyPr/>
          <a:lstStyle/>
          <a:p>
            <a:r>
              <a:rPr lang="en-US" dirty="0"/>
              <a:t>Input:  keys[] = {10, 12}, </a:t>
            </a:r>
            <a:r>
              <a:rPr lang="en-US" dirty="0" err="1"/>
              <a:t>freq</a:t>
            </a:r>
            <a:r>
              <a:rPr lang="en-US" dirty="0"/>
              <a:t>[] = {34, 50}</a:t>
            </a:r>
          </a:p>
          <a:p>
            <a:r>
              <a:rPr lang="en-US" dirty="0"/>
              <a:t>There can be following two possible BSTs </a:t>
            </a:r>
          </a:p>
          <a:p>
            <a:pPr marL="101600" indent="0">
              <a:buNone/>
            </a:pPr>
            <a:r>
              <a:rPr lang="en-US" dirty="0"/>
              <a:t>        10                       12</a:t>
            </a:r>
          </a:p>
          <a:p>
            <a:pPr marL="101600" indent="0">
              <a:buNone/>
            </a:pPr>
            <a:r>
              <a:rPr lang="en-US" dirty="0" smtClean="0"/>
              <a:t>           </a:t>
            </a:r>
            <a:r>
              <a:rPr lang="en-US" dirty="0"/>
              <a:t>\                    </a:t>
            </a:r>
            <a:r>
              <a:rPr lang="en-US" dirty="0" smtClean="0"/>
              <a:t>   / </a:t>
            </a:r>
            <a:endParaRPr lang="en-US" dirty="0"/>
          </a:p>
          <a:p>
            <a:pPr marL="101600" indent="0">
              <a:buNone/>
            </a:pPr>
            <a:r>
              <a:rPr lang="en-US" dirty="0" smtClean="0"/>
              <a:t>          </a:t>
            </a:r>
            <a:r>
              <a:rPr lang="en-US" dirty="0"/>
              <a:t>12                 10</a:t>
            </a:r>
          </a:p>
          <a:p>
            <a:pPr marL="101600" indent="0">
              <a:buNone/>
            </a:pPr>
            <a:r>
              <a:rPr lang="en-US" dirty="0"/>
              <a:t>          </a:t>
            </a:r>
            <a:r>
              <a:rPr lang="en-US" dirty="0" smtClean="0"/>
              <a:t>Tree I             Tree II</a:t>
            </a:r>
            <a:endParaRPr lang="en-US" dirty="0"/>
          </a:p>
          <a:p>
            <a:r>
              <a:rPr lang="en-US" dirty="0"/>
              <a:t>Frequency of searches of 10 and 12 are 34 and 50 respectively.</a:t>
            </a:r>
          </a:p>
          <a:p>
            <a:pPr marL="101600" indent="0">
              <a:buNone/>
            </a:pPr>
            <a:r>
              <a:rPr lang="en-US" dirty="0"/>
              <a:t>The cost of tree I is 34*1 + 50*2 = 134</a:t>
            </a:r>
          </a:p>
          <a:p>
            <a:pPr marL="101600" indent="0">
              <a:buNone/>
            </a:pPr>
            <a:r>
              <a:rPr lang="en-US" dirty="0"/>
              <a:t>The cost of tree II is 50*1 + 34*2 = 118 </a:t>
            </a:r>
            <a:endParaRPr lang="en-US" dirty="0" smtClean="0"/>
          </a:p>
          <a:p>
            <a:r>
              <a:rPr lang="en-US" dirty="0" smtClean="0"/>
              <a:t>among </a:t>
            </a:r>
            <a:r>
              <a:rPr lang="en-US" dirty="0"/>
              <a:t>all possible BSTs, cost of the </a:t>
            </a:r>
            <a:r>
              <a:rPr lang="en-US" dirty="0" smtClean="0"/>
              <a:t> BST </a:t>
            </a:r>
            <a:r>
              <a:rPr lang="en-US" dirty="0"/>
              <a:t>is minimum.  </a:t>
            </a:r>
          </a:p>
          <a:p>
            <a:pPr marL="101600" indent="0">
              <a:buNone/>
            </a:pPr>
            <a:r>
              <a:rPr lang="en-US" dirty="0"/>
              <a:t>Cost of the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 </a:t>
            </a:r>
            <a:r>
              <a:rPr lang="en-US" dirty="0"/>
              <a:t>BST </a:t>
            </a:r>
            <a:r>
              <a:rPr lang="en-US" dirty="0" smtClean="0"/>
              <a:t>is optimal.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AC2AF76-CAD3-4309-A9A4-A04B0F29A3D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7368" y="692696"/>
            <a:ext cx="1848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Example1</a:t>
            </a:r>
            <a:endParaRPr lang="en-IN" sz="3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135560" y="2924944"/>
            <a:ext cx="120391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07368" y="1916832"/>
            <a:ext cx="10585176" cy="4685968"/>
          </a:xfrm>
        </p:spPr>
        <p:txBody>
          <a:bodyPr/>
          <a:lstStyle/>
          <a:p>
            <a:r>
              <a:rPr lang="en-US" dirty="0"/>
              <a:t>Input:  keys[] = {10, 12, 20}, </a:t>
            </a:r>
            <a:r>
              <a:rPr lang="en-US" dirty="0" err="1"/>
              <a:t>freq</a:t>
            </a:r>
            <a:r>
              <a:rPr lang="en-US" dirty="0"/>
              <a:t>[] = {34, 8, 50}</a:t>
            </a:r>
          </a:p>
          <a:p>
            <a:r>
              <a:rPr lang="en-US" dirty="0"/>
              <a:t>There can be following possible BSTs</a:t>
            </a:r>
          </a:p>
          <a:p>
            <a:pPr marL="101600" indent="0">
              <a:buNone/>
            </a:pPr>
            <a:r>
              <a:rPr lang="en-US" dirty="0" smtClean="0"/>
              <a:t>    10            12                 </a:t>
            </a:r>
            <a:r>
              <a:rPr lang="en-US" dirty="0"/>
              <a:t>20         10              20</a:t>
            </a:r>
          </a:p>
          <a:p>
            <a:pPr marL="101600" indent="0">
              <a:buNone/>
            </a:pPr>
            <a:r>
              <a:rPr lang="en-US" dirty="0"/>
              <a:t>      \             /    \              /             \           </a:t>
            </a:r>
            <a:r>
              <a:rPr lang="en-US" dirty="0" smtClean="0"/>
              <a:t>    </a:t>
            </a:r>
            <a:r>
              <a:rPr lang="en-US" dirty="0"/>
              <a:t>/</a:t>
            </a:r>
          </a:p>
          <a:p>
            <a:pPr marL="101600" indent="0">
              <a:buNone/>
            </a:pPr>
            <a:r>
              <a:rPr lang="en-US" dirty="0"/>
              <a:t>      12      </a:t>
            </a:r>
            <a:r>
              <a:rPr lang="en-US" dirty="0" smtClean="0"/>
              <a:t>10     </a:t>
            </a:r>
            <a:r>
              <a:rPr lang="en-US" dirty="0"/>
              <a:t>20         </a:t>
            </a:r>
            <a:r>
              <a:rPr lang="en-US" dirty="0" smtClean="0"/>
              <a:t>12            20         </a:t>
            </a:r>
            <a:r>
              <a:rPr lang="en-US" dirty="0"/>
              <a:t>10  </a:t>
            </a:r>
          </a:p>
          <a:p>
            <a:pPr marL="101600" indent="0">
              <a:buNone/>
            </a:pPr>
            <a:r>
              <a:rPr lang="en-US" dirty="0"/>
              <a:t>        \                            /                 /           </a:t>
            </a:r>
            <a:r>
              <a:rPr lang="en-US" dirty="0" smtClean="0"/>
              <a:t>    \</a:t>
            </a:r>
            <a:endParaRPr lang="en-US" dirty="0"/>
          </a:p>
          <a:p>
            <a:pPr marL="101600" indent="0">
              <a:buNone/>
            </a:pPr>
            <a:r>
              <a:rPr lang="en-US" dirty="0"/>
              <a:t>         20                        10                12             12  </a:t>
            </a:r>
          </a:p>
          <a:p>
            <a:pPr marL="101600" indent="0">
              <a:buNone/>
            </a:pPr>
            <a:r>
              <a:rPr lang="en-US" dirty="0"/>
              <a:t>     I               II             III             IV             V</a:t>
            </a:r>
          </a:p>
          <a:p>
            <a:r>
              <a:rPr lang="en-US" dirty="0"/>
              <a:t>Among all possible BSTs, cost of the fifth BST is minimum.  </a:t>
            </a:r>
          </a:p>
          <a:p>
            <a:pPr marL="101600" indent="0">
              <a:buNone/>
            </a:pPr>
            <a:r>
              <a:rPr lang="en-US" dirty="0" smtClean="0"/>
              <a:t>     Cost </a:t>
            </a:r>
            <a:r>
              <a:rPr lang="en-US" dirty="0"/>
              <a:t>of the </a:t>
            </a:r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 </a:t>
            </a:r>
            <a:r>
              <a:rPr lang="en-US" dirty="0"/>
              <a:t>BST is 1*50 + 2*34 + 3*8 = 142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AC2AF76-CAD3-4309-A9A4-A04B0F29A3D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7368" y="692696"/>
            <a:ext cx="1848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Example2</a:t>
            </a:r>
            <a:endParaRPr lang="en-IN" sz="3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559496" y="2852936"/>
            <a:ext cx="144016" cy="208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711624" y="2924944"/>
            <a:ext cx="72008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863752" y="2996952"/>
            <a:ext cx="72008" cy="194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43872" y="2924944"/>
            <a:ext cx="144016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98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620688"/>
            <a:ext cx="8496944" cy="766200"/>
          </a:xfrm>
        </p:spPr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search cost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C66A0CAE-7258-4EF6-885B-B318318C9A8F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07368" y="1772816"/>
                <a:ext cx="11449272" cy="5334000"/>
              </a:xfrm>
            </p:spPr>
            <p:txBody>
              <a:bodyPr/>
              <a:lstStyle/>
              <a:p>
                <a:pPr marL="101600" indent="0">
                  <a:buNone/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5 keys with these search probabilities: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en-US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0.25, </m:t>
                    </m:r>
                    <m:r>
                      <a:rPr lang="en-US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en-US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0.2, </m:t>
                    </m:r>
                    <m:r>
                      <a:rPr lang="en-US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en-US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0.05, </m:t>
                    </m:r>
                    <m:r>
                      <a:rPr lang="en-US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en-US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0.2, </m:t>
                    </m:r>
                    <m:r>
                      <a:rPr lang="en-US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en-US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0.3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C66A0CAE-7258-4EF6-885B-B318318C9A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7368" y="1772816"/>
                <a:ext cx="11449272" cy="5334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899F4AA-E27F-4F9C-AE2C-3874C74BB6E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CC"/>
              </a:clrFrom>
              <a:clrTo>
                <a:srgbClr val="FFFFC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7368" y="2708920"/>
            <a:ext cx="2422705" cy="273630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3936472-E192-45D1-8F22-A2237C4A33F3}"/>
              </a:ext>
            </a:extLst>
          </p:cNvPr>
          <p:cNvGrpSpPr/>
          <p:nvPr/>
        </p:nvGrpSpPr>
        <p:grpSpPr>
          <a:xfrm>
            <a:off x="4572000" y="3326978"/>
            <a:ext cx="4631397" cy="2225675"/>
            <a:chOff x="4572000" y="3326978"/>
            <a:chExt cx="4631397" cy="22256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15">
                  <a:extLst>
                    <a:ext uri="{FF2B5EF4-FFF2-40B4-BE49-F238E27FC236}">
                      <a16:creationId xmlns:a16="http://schemas.microsoft.com/office/drawing/2014/main" id="{9562EDEA-0E6A-4884-B59E-468AF9B90E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31397" y="3326978"/>
                  <a:ext cx="4572000" cy="22256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w"/>
                    <a:defRPr sz="3200">
                      <a:solidFill>
                        <a:srgbClr val="01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»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i="1" u="none" dirty="0" err="1">
                      <a:solidFill>
                        <a:schemeClr val="tx1"/>
                      </a:solidFill>
                    </a:rPr>
                    <a:t>i</a:t>
                  </a:r>
                  <a:r>
                    <a:rPr lang="en-US" altLang="en-US" sz="2000" i="1" u="none" dirty="0">
                      <a:solidFill>
                        <a:schemeClr val="tx1"/>
                      </a:solidFill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altLang="en-US" sz="2000" i="1" u="none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𝑑𝑒𝑝𝑡h</m:t>
                      </m:r>
                      <m:r>
                        <a:rPr lang="en-US" altLang="en-US" sz="2000" i="1" u="none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sz="2000" i="1" u="non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u="non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sz="2000" i="1" u="none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2000" i="1" u="non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lang="en-US" altLang="en-US" sz="2000" i="1" u="none" dirty="0">
                      <a:solidFill>
                        <a:schemeClr val="tx1"/>
                      </a:solidFill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altLang="en-US" sz="2000" i="1" u="none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𝑑𝑒𝑝𝑡h</m:t>
                      </m:r>
                      <m:r>
                        <a:rPr lang="en-US" altLang="en-US" sz="2000" i="1" u="none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sz="2000" i="1" u="non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u="non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sz="2000" i="1" u="none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2000" i="1" u="non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)·</m:t>
                      </m:r>
                      <m:r>
                        <a:rPr lang="en-US" altLang="en-US" sz="2000" i="1" u="non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𝑝𝑖</m:t>
                      </m:r>
                    </m:oMath>
                  </a14:m>
                  <a:endParaRPr lang="en-US" altLang="en-US" sz="2000" i="1" u="none" baseline="-25000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u="none" dirty="0">
                      <a:solidFill>
                        <a:schemeClr val="tx1"/>
                      </a:solidFill>
                    </a:rPr>
                    <a:t>1	2                    	0.5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u="none" dirty="0">
                      <a:solidFill>
                        <a:schemeClr val="tx1"/>
                      </a:solidFill>
                    </a:rPr>
                    <a:t>2       	1                     	0.2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u="none" dirty="0">
                      <a:solidFill>
                        <a:schemeClr val="tx1"/>
                      </a:solidFill>
                    </a:rPr>
                    <a:t>3      	3                     	0.15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u="none" dirty="0">
                      <a:solidFill>
                        <a:schemeClr val="tx1"/>
                      </a:solidFill>
                    </a:rPr>
                    <a:t>4       	2                     	0.4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u="none" dirty="0">
                      <a:solidFill>
                        <a:schemeClr val="tx1"/>
                      </a:solidFill>
                    </a:rPr>
                    <a:t>5      	3                     	0.9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u="none" dirty="0">
                      <a:solidFill>
                        <a:schemeClr val="tx1"/>
                      </a:solidFill>
                    </a:rPr>
                    <a:t>                               	</a:t>
                  </a:r>
                  <a:r>
                    <a:rPr lang="en-US" altLang="en-US" sz="2000" dirty="0">
                      <a:solidFill>
                        <a:schemeClr val="tx1"/>
                      </a:solidFill>
                    </a:rPr>
                    <a:t>2.15</a:t>
                  </a:r>
                  <a:endParaRPr lang="en-US" altLang="en-US" sz="2000" u="none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15">
                  <a:extLst>
                    <a:ext uri="{FF2B5EF4-FFF2-40B4-BE49-F238E27FC236}">
                      <a16:creationId xmlns:a16="http://schemas.microsoft.com/office/drawing/2014/main" id="{9562EDEA-0E6A-4884-B59E-468AF9B90E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31397" y="3326978"/>
                  <a:ext cx="4572000" cy="2225675"/>
                </a:xfrm>
                <a:prstGeom prst="rect">
                  <a:avLst/>
                </a:prstGeom>
                <a:blipFill>
                  <a:blip r:embed="rId4"/>
                  <a:stretch>
                    <a:fillRect l="-1467" t="-1644" b="-493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ine 16">
              <a:extLst>
                <a:ext uri="{FF2B5EF4-FFF2-40B4-BE49-F238E27FC236}">
                  <a16:creationId xmlns:a16="http://schemas.microsoft.com/office/drawing/2014/main" id="{3BA089EB-EBAA-49E0-AE9E-66A6837D9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3674515"/>
              <a:ext cx="44894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Line 17">
              <a:extLst>
                <a:ext uri="{FF2B5EF4-FFF2-40B4-BE49-F238E27FC236}">
                  <a16:creationId xmlns:a16="http://schemas.microsoft.com/office/drawing/2014/main" id="{970C574A-FD63-4B4D-AA46-954C47531C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96000" y="5198515"/>
              <a:ext cx="28876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5903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620688"/>
            <a:ext cx="8496944" cy="766200"/>
          </a:xfrm>
        </p:spPr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search cost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C66A0CAE-7258-4EF6-885B-B318318C9A8F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07368" y="1772816"/>
                <a:ext cx="11449272" cy="5334000"/>
              </a:xfrm>
            </p:spPr>
            <p:txBody>
              <a:bodyPr/>
              <a:lstStyle/>
              <a:p>
                <a:pPr marL="101600" indent="0">
                  <a:buNone/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5 keys with these search probabilities: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en-US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0.25, </m:t>
                    </m:r>
                    <m:r>
                      <a:rPr lang="en-US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en-US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0.2, </m:t>
                    </m:r>
                    <m:r>
                      <a:rPr lang="en-US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en-US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0.05, </m:t>
                    </m:r>
                    <m:r>
                      <a:rPr lang="en-US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en-US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0.2, </m:t>
                    </m:r>
                    <m:r>
                      <a:rPr lang="en-US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en-US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0.3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C66A0CAE-7258-4EF6-885B-B318318C9A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7368" y="1772816"/>
                <a:ext cx="11449272" cy="5334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A3936472-E192-45D1-8F22-A2237C4A33F3}"/>
              </a:ext>
            </a:extLst>
          </p:cNvPr>
          <p:cNvGrpSpPr/>
          <p:nvPr/>
        </p:nvGrpSpPr>
        <p:grpSpPr>
          <a:xfrm>
            <a:off x="4572000" y="3326978"/>
            <a:ext cx="4631397" cy="2225675"/>
            <a:chOff x="4572000" y="3326978"/>
            <a:chExt cx="4631397" cy="22256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15">
                  <a:extLst>
                    <a:ext uri="{FF2B5EF4-FFF2-40B4-BE49-F238E27FC236}">
                      <a16:creationId xmlns:a16="http://schemas.microsoft.com/office/drawing/2014/main" id="{9562EDEA-0E6A-4884-B59E-468AF9B90E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31397" y="3326978"/>
                  <a:ext cx="4572000" cy="22256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w"/>
                    <a:defRPr sz="3200">
                      <a:solidFill>
                        <a:srgbClr val="01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»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i="1" u="none" dirty="0" err="1">
                      <a:solidFill>
                        <a:schemeClr val="tx1"/>
                      </a:solidFill>
                    </a:rPr>
                    <a:t>i</a:t>
                  </a:r>
                  <a:r>
                    <a:rPr lang="en-US" altLang="en-US" sz="2000" i="1" u="none" dirty="0">
                      <a:solidFill>
                        <a:schemeClr val="tx1"/>
                      </a:solidFill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altLang="en-US" sz="2000" i="1" u="none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𝑑𝑒𝑝𝑡h</m:t>
                      </m:r>
                      <m:r>
                        <a:rPr lang="en-US" altLang="en-US" sz="2000" i="1" u="none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sz="2000" i="1" u="non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u="non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sz="2000" i="1" u="none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2000" i="1" u="non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lang="en-US" altLang="en-US" sz="2000" i="1" u="none" dirty="0">
                      <a:solidFill>
                        <a:schemeClr val="tx1"/>
                      </a:solidFill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altLang="en-US" sz="2000" i="1" u="none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𝑑𝑒𝑝𝑡h</m:t>
                      </m:r>
                      <m:r>
                        <a:rPr lang="en-US" altLang="en-US" sz="2000" i="1" u="none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sz="2000" i="1" u="non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u="non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sz="2000" i="1" u="none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2000" i="1" u="non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)·</m:t>
                      </m:r>
                      <m:r>
                        <a:rPr lang="en-US" altLang="en-US" sz="2000" i="1" u="non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𝑝𝑖</m:t>
                      </m:r>
                    </m:oMath>
                  </a14:m>
                  <a:endParaRPr lang="en-US" altLang="en-US" sz="2000" i="1" u="none" baseline="-25000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u="none" dirty="0">
                      <a:solidFill>
                        <a:schemeClr val="tx1"/>
                      </a:solidFill>
                    </a:rPr>
                    <a:t>1	2                    	0.5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u="none" dirty="0">
                      <a:solidFill>
                        <a:schemeClr val="tx1"/>
                      </a:solidFill>
                    </a:rPr>
                    <a:t>2       	1                     	0.2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u="none" dirty="0">
                      <a:solidFill>
                        <a:schemeClr val="tx1"/>
                      </a:solidFill>
                    </a:rPr>
                    <a:t>3      	4                     	0.2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u="none" dirty="0">
                      <a:solidFill>
                        <a:schemeClr val="tx1"/>
                      </a:solidFill>
                    </a:rPr>
                    <a:t>4       	3                     	0.6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u="none" dirty="0">
                      <a:solidFill>
                        <a:schemeClr val="tx1"/>
                      </a:solidFill>
                    </a:rPr>
                    <a:t>5      	2                     	0.6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u="none" dirty="0">
                      <a:solidFill>
                        <a:schemeClr val="tx1"/>
                      </a:solidFill>
                    </a:rPr>
                    <a:t>                               	</a:t>
                  </a:r>
                  <a:r>
                    <a:rPr lang="en-US" altLang="en-US" sz="2000" dirty="0">
                      <a:solidFill>
                        <a:schemeClr val="tx1"/>
                      </a:solidFill>
                    </a:rPr>
                    <a:t>2.1</a:t>
                  </a:r>
                  <a:endParaRPr lang="en-US" altLang="en-US" sz="2000" u="none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15">
                  <a:extLst>
                    <a:ext uri="{FF2B5EF4-FFF2-40B4-BE49-F238E27FC236}">
                      <a16:creationId xmlns:a16="http://schemas.microsoft.com/office/drawing/2014/main" id="{9562EDEA-0E6A-4884-B59E-468AF9B90E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31397" y="3326978"/>
                  <a:ext cx="4572000" cy="2225675"/>
                </a:xfrm>
                <a:prstGeom prst="rect">
                  <a:avLst/>
                </a:prstGeom>
                <a:blipFill>
                  <a:blip r:embed="rId3"/>
                  <a:stretch>
                    <a:fillRect l="-1467" t="-1644" b="-493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ine 16">
              <a:extLst>
                <a:ext uri="{FF2B5EF4-FFF2-40B4-BE49-F238E27FC236}">
                  <a16:creationId xmlns:a16="http://schemas.microsoft.com/office/drawing/2014/main" id="{3BA089EB-EBAA-49E0-AE9E-66A6837D9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3674515"/>
              <a:ext cx="44894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Line 17">
              <a:extLst>
                <a:ext uri="{FF2B5EF4-FFF2-40B4-BE49-F238E27FC236}">
                  <a16:creationId xmlns:a16="http://schemas.microsoft.com/office/drawing/2014/main" id="{970C574A-FD63-4B4D-AA46-954C47531C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96000" y="5198515"/>
              <a:ext cx="28876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E10B453-8DF1-4B1E-8CFA-B4F723DBDEA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CC"/>
              </a:clrFrom>
              <a:clrTo>
                <a:srgbClr val="FFFFC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360" y="2420888"/>
            <a:ext cx="2452489" cy="390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620688"/>
            <a:ext cx="8496944" cy="766200"/>
          </a:xfrm>
        </p:spPr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15" name="Rectangle 14"/>
          <p:cNvSpPr>
            <a:spLocks noGrp="1" noChangeArrowheads="1"/>
          </p:cNvSpPr>
          <p:nvPr/>
        </p:nvSpPr>
        <p:spPr bwMode="auto">
          <a:xfrm>
            <a:off x="695400" y="1700808"/>
            <a:ext cx="10585176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Optimal BST may not have smallest height.</a:t>
            </a:r>
          </a:p>
          <a:p>
            <a:r>
              <a:rPr 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Optimal BST may not have highest-probability key at root.</a:t>
            </a:r>
          </a:p>
          <a:p>
            <a:endParaRPr lang="tr-TR" sz="24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CAB26-2ECF-42E3-9C4C-22259D36B8CC}"/>
              </a:ext>
            </a:extLst>
          </p:cNvPr>
          <p:cNvSpPr txBox="1"/>
          <p:nvPr/>
        </p:nvSpPr>
        <p:spPr>
          <a:xfrm>
            <a:off x="47328" y="2996952"/>
            <a:ext cx="2592288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Substructure</a:t>
            </a:r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51FA511A-A571-45B4-9E31-958E66A67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84" y="3893106"/>
            <a:ext cx="1905000" cy="1600200"/>
          </a:xfrm>
          <a:prstGeom prst="flowChartExtra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530F1F7E-B7E4-4CEE-9907-840152BF5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384" y="4502706"/>
            <a:ext cx="1143000" cy="990600"/>
          </a:xfrm>
          <a:prstGeom prst="flowChartExtra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400">
              <a:solidFill>
                <a:schemeClr val="tx1"/>
              </a:solidFill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1933C62A-ADA2-49B0-A46A-C829E85BA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3384" y="4045506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 u="none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2F732CAF-F7CD-4BA0-B5EF-6BCE22AB0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3384" y="4883706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 u="none">
                <a:solidFill>
                  <a:schemeClr val="bg1"/>
                </a:solidFill>
              </a:rPr>
              <a:t>T</a:t>
            </a:r>
            <a:r>
              <a:rPr lang="en-US" altLang="en-US" sz="2400" u="none">
                <a:solidFill>
                  <a:schemeClr val="bg1"/>
                </a:solidFill>
                <a:sym typeface="Symbol" panose="05050102010706020507" pitchFamily="18" charset="2"/>
              </a:rPr>
              <a:t>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Diagram 17">
                <a:extLst>
                  <a:ext uri="{FF2B5EF4-FFF2-40B4-BE49-F238E27FC236}">
                    <a16:creationId xmlns:a16="http://schemas.microsoft.com/office/drawing/2014/main" id="{1575C345-E1B3-4B96-9339-D601846534E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83470283"/>
                  </p:ext>
                </p:extLst>
              </p:nvPr>
            </p:nvGraphicFramePr>
            <p:xfrm>
              <a:off x="3759147" y="3080778"/>
              <a:ext cx="7881469" cy="142192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18" name="Diagram 17">
                <a:extLst>
                  <a:ext uri="{FF2B5EF4-FFF2-40B4-BE49-F238E27FC236}">
                    <a16:creationId xmlns:a16="http://schemas.microsoft.com/office/drawing/2014/main" id="{1575C345-E1B3-4B96-9339-D601846534E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83470283"/>
                  </p:ext>
                </p:extLst>
              </p:nvPr>
            </p:nvGraphicFramePr>
            <p:xfrm>
              <a:off x="3759147" y="3080778"/>
              <a:ext cx="7881469" cy="142192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6C73468-4018-4F0E-95C1-0304F92B0950}"/>
                  </a:ext>
                </a:extLst>
              </p:cNvPr>
              <p:cNvSpPr txBox="1"/>
              <p:nvPr/>
            </p:nvSpPr>
            <p:spPr>
              <a:xfrm>
                <a:off x="4727848" y="4761130"/>
                <a:ext cx="611386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sz="2000" dirty="0"/>
                  <a:t>then </a:t>
                </a:r>
                <a:r>
                  <a:rPr lang="en-US" sz="2000" i="1" dirty="0"/>
                  <a:t>T</a:t>
                </a:r>
                <a:r>
                  <a:rPr lang="en-US" sz="2000" dirty="0">
                    <a:sym typeface="Symbol" panose="05050102010706020507" pitchFamily="18" charset="2"/>
                  </a:rPr>
                  <a:t></a:t>
                </a:r>
                <a:r>
                  <a:rPr lang="en-US" sz="2000" i="1" dirty="0"/>
                  <a:t> </a:t>
                </a:r>
                <a:r>
                  <a:rPr lang="en-US" sz="2000" dirty="0"/>
                  <a:t>must be an optimal BST for keys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𝑘𝑗</m:t>
                    </m:r>
                  </m:oMath>
                </a14:m>
                <a:r>
                  <a:rPr lang="en-US" sz="2000" dirty="0"/>
                  <a:t>.</a:t>
                </a:r>
                <a:endParaRPr lang="en-IN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6C73468-4018-4F0E-95C1-0304F92B0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848" y="4761130"/>
                <a:ext cx="6113866" cy="400110"/>
              </a:xfrm>
              <a:prstGeom prst="rect">
                <a:avLst/>
              </a:prstGeom>
              <a:blipFill>
                <a:blip r:embed="rId11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05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620688"/>
            <a:ext cx="8496944" cy="766200"/>
          </a:xfrm>
        </p:spPr>
        <p:txBody>
          <a:bodyPr/>
          <a:lstStyle/>
          <a:p>
            <a:r>
              <a:rPr lang="en-US" sz="3200" b="0" dirty="0"/>
              <a:t>Example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4764" y="1772816"/>
                <a:ext cx="11949189" cy="7178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Construct an optimal binary search tree over five key values k1 &lt; k2 &lt; k3 &lt; k4 &lt; k5 with access probability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0.3, 0.2, 0.1, 0.15, 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0.25,</m:t>
                    </m:r>
                  </m:oMath>
                </a14:m>
                <a:r>
                  <a:rPr lang="en-US" sz="2000" dirty="0"/>
                  <a:t> respectively.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4" y="1772816"/>
                <a:ext cx="11949189" cy="717889"/>
              </a:xfrm>
              <a:prstGeom prst="rect">
                <a:avLst/>
              </a:prstGeom>
              <a:blipFill>
                <a:blip r:embed="rId2"/>
                <a:stretch>
                  <a:fillRect l="-510" t="-5085" b="-127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95400" y="2676578"/>
            <a:ext cx="11089232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000" dirty="0"/>
              <a:t>Start by considering the length of elements in tree from 1 to total number of elements in the tree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D3E138D-003A-4CD8-A233-38755F205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862379"/>
              </p:ext>
            </p:extLst>
          </p:nvPr>
        </p:nvGraphicFramePr>
        <p:xfrm>
          <a:off x="4727848" y="3406172"/>
          <a:ext cx="5270500" cy="2038350"/>
        </p:xfrm>
        <a:graphic>
          <a:graphicData uri="http://schemas.openxmlformats.org/drawingml/2006/table">
            <a:tbl>
              <a:tblPr/>
              <a:tblGrid>
                <a:gridCol w="877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7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7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j=1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i=1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tabLst>
                          <a:tab pos="325438" algn="l"/>
                        </a:tabLst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325438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325438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32543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32543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2543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2543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2543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2543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25438" algn="l"/>
                        </a:tabLst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F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F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F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F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800">
                          <a:solidFill>
                            <a:srgbClr val="0100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5C8090-3613-44FA-A188-E59A88B965B4}"/>
              </a:ext>
            </a:extLst>
          </p:cNvPr>
          <p:cNvSpPr txBox="1"/>
          <p:nvPr/>
        </p:nvSpPr>
        <p:spPr>
          <a:xfrm>
            <a:off x="717794" y="4077072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Assume that we are having tree of length 1 then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1289D-F112-47EF-99D1-0CC002966EF9}"/>
              </a:ext>
            </a:extLst>
          </p:cNvPr>
          <p:cNvSpPr txBox="1"/>
          <p:nvPr/>
        </p:nvSpPr>
        <p:spPr>
          <a:xfrm>
            <a:off x="5815882" y="3753907"/>
            <a:ext cx="4251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0.3</a:t>
            </a:r>
            <a:endParaRPr lang="en-IN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5D8F81-3944-4AD5-BA7A-36F00649CA1A}"/>
              </a:ext>
            </a:extLst>
          </p:cNvPr>
          <p:cNvSpPr txBox="1"/>
          <p:nvPr/>
        </p:nvSpPr>
        <p:spPr>
          <a:xfrm>
            <a:off x="6744072" y="4077072"/>
            <a:ext cx="4251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0.2</a:t>
            </a:r>
            <a:endParaRPr lang="en-IN" sz="1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44EF60-229E-4CB6-9394-7B6B193712AB}"/>
              </a:ext>
            </a:extLst>
          </p:cNvPr>
          <p:cNvSpPr txBox="1"/>
          <p:nvPr/>
        </p:nvSpPr>
        <p:spPr>
          <a:xfrm>
            <a:off x="7536160" y="4433626"/>
            <a:ext cx="4251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0.1</a:t>
            </a:r>
            <a:endParaRPr lang="en-IN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8D00AF-3A56-40D6-AFF2-FDF515F64472}"/>
              </a:ext>
            </a:extLst>
          </p:cNvPr>
          <p:cNvSpPr txBox="1"/>
          <p:nvPr/>
        </p:nvSpPr>
        <p:spPr>
          <a:xfrm>
            <a:off x="8374396" y="4749819"/>
            <a:ext cx="5299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0.15</a:t>
            </a:r>
            <a:endParaRPr lang="en-IN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6C9494-9F46-427E-83A0-B4A663367DCD}"/>
              </a:ext>
            </a:extLst>
          </p:cNvPr>
          <p:cNvSpPr txBox="1"/>
          <p:nvPr/>
        </p:nvSpPr>
        <p:spPr>
          <a:xfrm>
            <a:off x="9317432" y="5072984"/>
            <a:ext cx="5299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0.25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55281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1" grpId="0"/>
      <p:bldP spid="16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F3F3F3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5661</TotalTime>
  <Words>1181</Words>
  <Application>Microsoft Office PowerPoint</Application>
  <PresentationFormat>Widescreen</PresentationFormat>
  <Paragraphs>528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宋体</vt:lpstr>
      <vt:lpstr>宋体</vt:lpstr>
      <vt:lpstr>Arial</vt:lpstr>
      <vt:lpstr>Arvo</vt:lpstr>
      <vt:lpstr>Calibri</vt:lpstr>
      <vt:lpstr>Cambria Math</vt:lpstr>
      <vt:lpstr>Roboto Condensed</vt:lpstr>
      <vt:lpstr>Roboto Condensed Light</vt:lpstr>
      <vt:lpstr>Symbol</vt:lpstr>
      <vt:lpstr>Times New Roman</vt:lpstr>
      <vt:lpstr>Salerio template</vt:lpstr>
      <vt:lpstr>PowerPoint Presentation</vt:lpstr>
      <vt:lpstr>Dynamic Programming Applications</vt:lpstr>
      <vt:lpstr>Optimal Binary Search Tree</vt:lpstr>
      <vt:lpstr>PowerPoint Presentation</vt:lpstr>
      <vt:lpstr>PowerPoint Presentation</vt:lpstr>
      <vt:lpstr>Example of search cost</vt:lpstr>
      <vt:lpstr>Example of search cost</vt:lpstr>
      <vt:lpstr>Observation</vt:lpstr>
      <vt:lpstr>Example</vt:lpstr>
      <vt:lpstr>Example</vt:lpstr>
      <vt:lpstr>Example</vt:lpstr>
      <vt:lpstr>Example</vt:lpstr>
      <vt:lpstr>Example</vt:lpstr>
      <vt:lpstr>Example</vt:lpstr>
      <vt:lpstr>Question</vt:lpstr>
      <vt:lpstr>Search Case</vt:lpstr>
      <vt:lpstr>Example</vt:lpstr>
      <vt:lpstr>Question</vt:lpstr>
      <vt:lpstr>Question</vt:lpstr>
      <vt:lpstr>Question</vt:lpstr>
      <vt:lpstr>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SEQUENCING WITH DEADLINES.</dc:title>
  <dc:creator>puri</dc:creator>
  <cp:lastModifiedBy>MBGR</cp:lastModifiedBy>
  <cp:revision>440</cp:revision>
  <dcterms:created xsi:type="dcterms:W3CDTF">2004-02-10T09:04:39Z</dcterms:created>
  <dcterms:modified xsi:type="dcterms:W3CDTF">2023-09-14T05:11:58Z</dcterms:modified>
</cp:coreProperties>
</file>