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32" r:id="rId2"/>
    <p:sldId id="333" r:id="rId3"/>
    <p:sldId id="328" r:id="rId4"/>
    <p:sldId id="317" r:id="rId5"/>
    <p:sldId id="320" r:id="rId6"/>
    <p:sldId id="335" r:id="rId7"/>
    <p:sldId id="321" r:id="rId8"/>
    <p:sldId id="329" r:id="rId9"/>
    <p:sldId id="331" r:id="rId10"/>
    <p:sldId id="334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0929"/>
  </p:normalViewPr>
  <p:slideViewPr>
    <p:cSldViewPr>
      <p:cViewPr varScale="1">
        <p:scale>
          <a:sx n="73" d="100"/>
          <a:sy n="73" d="100"/>
        </p:scale>
        <p:origin x="79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BABA29-FA43-4F46-A0B3-F98A4F0CC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ea9fd25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ea9fd25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24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8ea9fd25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8ea9fd25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4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700000" cy="68580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784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-6" y="55"/>
            <a:ext cx="9429907" cy="1769752"/>
            <a:chOff x="-4" y="41"/>
            <a:chExt cx="7072430" cy="1327314"/>
          </a:xfrm>
        </p:grpSpPr>
        <p:sp>
          <p:nvSpPr>
            <p:cNvPr id="13" name="Google Shape;13;p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" name="Google Shape;14;p3"/>
            <p:cNvGrpSpPr/>
            <p:nvPr/>
          </p:nvGrpSpPr>
          <p:grpSpPr>
            <a:xfrm rot="10800000" flipH="1">
              <a:off x="3" y="41"/>
              <a:ext cx="6756168" cy="1327314"/>
              <a:chOff x="-2168138" y="330075"/>
              <a:chExt cx="8650663" cy="1699506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7" name="Google Shape;17;p3"/>
            <p:cNvGrpSpPr/>
            <p:nvPr/>
          </p:nvGrpSpPr>
          <p:grpSpPr>
            <a:xfrm rot="10800000" flipH="1">
              <a:off x="-4" y="381008"/>
              <a:ext cx="7072430" cy="771743"/>
              <a:chOff x="-9092084" y="330075"/>
              <a:chExt cx="15574609" cy="1699501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20" name="Google Shape;20;p3"/>
          <p:cNvGrpSpPr/>
          <p:nvPr/>
        </p:nvGrpSpPr>
        <p:grpSpPr>
          <a:xfrm>
            <a:off x="9262456" y="5963633"/>
            <a:ext cx="2937107" cy="894393"/>
            <a:chOff x="5575242" y="4472723"/>
            <a:chExt cx="2202830" cy="670795"/>
          </a:xfrm>
        </p:grpSpPr>
        <p:sp>
          <p:nvSpPr>
            <p:cNvPr id="21" name="Google Shape;21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804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 rot="10800000">
            <a:off x="-38" y="-219"/>
            <a:ext cx="5080019" cy="1054132"/>
            <a:chOff x="5575242" y="4472723"/>
            <a:chExt cx="2202830" cy="670795"/>
          </a:xfrm>
        </p:grpSpPr>
        <p:sp>
          <p:nvSpPr>
            <p:cNvPr id="34" name="Google Shape;3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3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6" name="Google Shape;3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" name="Google Shape;41;p4"/>
          <p:cNvGrpSpPr/>
          <p:nvPr/>
        </p:nvGrpSpPr>
        <p:grpSpPr>
          <a:xfrm>
            <a:off x="9262456" y="5963633"/>
            <a:ext cx="2937107" cy="894393"/>
            <a:chOff x="5575242" y="4472723"/>
            <a:chExt cx="2202830" cy="670795"/>
          </a:xfrm>
        </p:grpSpPr>
        <p:sp>
          <p:nvSpPr>
            <p:cNvPr id="42" name="Google Shape;42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" name="Google Shape;43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A74E469F-D308-43DA-8E38-D00602AA96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8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9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AC2AF76-CAD3-4309-A9A4-A04B0F29A3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25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/>
        </p:nvSpPr>
        <p:spPr>
          <a:xfrm>
            <a:off x="319291" y="489772"/>
            <a:ext cx="11716400" cy="1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5333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</a:t>
            </a:r>
            <a:r>
              <a:rPr lang="en" sz="5333" dirty="0">
                <a:solidFill>
                  <a:srgbClr val="1319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Algorithm</a:t>
            </a:r>
            <a:endParaRPr sz="5333" dirty="0">
              <a:solidFill>
                <a:srgbClr val="1319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5139719" y="1795372"/>
            <a:ext cx="5195773" cy="11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4800" dirty="0">
                <a:latin typeface="Times New Roman"/>
                <a:ea typeface="Times New Roman"/>
                <a:cs typeface="Times New Roman"/>
                <a:sym typeface="Times New Roman"/>
              </a:rPr>
              <a:t>UNIT-II</a:t>
            </a:r>
          </a:p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4800" dirty="0">
                <a:latin typeface="Times New Roman"/>
                <a:ea typeface="Times New Roman"/>
                <a:cs typeface="Times New Roman"/>
                <a:sym typeface="Times New Roman"/>
              </a:rPr>
              <a:t>Greedy Algorithm</a:t>
            </a:r>
            <a:endParaRPr sz="4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03243" y="4005064"/>
            <a:ext cx="4032448" cy="2575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 Yogi Reddy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Assistant Professor,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Dept. of CSE,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School Of Technology,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GITAM(Deemed to be ) University,</a:t>
            </a:r>
          </a:p>
          <a:p>
            <a:pPr>
              <a:spcBef>
                <a:spcPts val="8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Hyderabad.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9853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4E469F-D308-43DA-8E38-D00602AA96F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12" descr="27,311 Thank You Photos - Free &amp;amp; Royalty-Free Stock Photos from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772816"/>
            <a:ext cx="7581919" cy="330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KEEP CALM AND SAVE TREES - Keep Calm and Posters Generator, Maker For Free  - KeepCalmAndPoster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11" y="867187"/>
            <a:ext cx="3623837" cy="511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36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/>
        </p:nvSpPr>
        <p:spPr>
          <a:xfrm>
            <a:off x="0" y="611433"/>
            <a:ext cx="85768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3333" b="1" dirty="0">
                <a:solidFill>
                  <a:srgbClr val="FFFFFF"/>
                </a:solidFill>
                <a:ea typeface="Roboto Condensed"/>
                <a:cs typeface="Times New Roman" panose="02020603050405020304" pitchFamily="18" charset="0"/>
                <a:sym typeface="Roboto Condensed"/>
              </a:rPr>
              <a:t>Contents</a:t>
            </a:r>
            <a:endParaRPr sz="3333" b="1" dirty="0">
              <a:cs typeface="Times New Roman" panose="02020603050405020304" pitchFamily="18" charset="0"/>
            </a:endParaRPr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01" y="2119967"/>
            <a:ext cx="1866900" cy="20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 txBox="1"/>
          <p:nvPr/>
        </p:nvSpPr>
        <p:spPr>
          <a:xfrm>
            <a:off x="4369192" y="1997608"/>
            <a:ext cx="8044481" cy="357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3200" dirty="0"/>
              <a:t>Job Sequencing Algorithm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sz="3200" dirty="0"/>
              <a:t>Knapsack Problem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</a:rPr>
              <a:t>Optimal storage on tapes [</a:t>
            </a:r>
            <a:r>
              <a:rPr lang="en-US" sz="2667" dirty="0">
                <a:solidFill>
                  <a:srgbClr val="FF0000"/>
                </a:solidFill>
              </a:rPr>
              <a:t>Huffman coding</a:t>
            </a:r>
            <a:r>
              <a:rPr lang="en-US" sz="32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Minimum cost spanning trees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Single source shortest paths</a:t>
            </a:r>
            <a:endParaRPr lang="en-IN" sz="3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4267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4267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4267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IN" sz="4267" dirty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4267" dirty="0"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9" name="Oval 8"/>
          <p:cNvSpPr/>
          <p:nvPr/>
        </p:nvSpPr>
        <p:spPr>
          <a:xfrm>
            <a:off x="3776493" y="2204172"/>
            <a:ext cx="511907" cy="5031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IN" sz="3200" dirty="0"/>
          </a:p>
        </p:txBody>
      </p:sp>
      <p:sp>
        <p:nvSpPr>
          <p:cNvPr id="10" name="Oval 9"/>
          <p:cNvSpPr/>
          <p:nvPr/>
        </p:nvSpPr>
        <p:spPr>
          <a:xfrm>
            <a:off x="3821220" y="2871711"/>
            <a:ext cx="511907" cy="5031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3821220" y="3532908"/>
            <a:ext cx="511907" cy="5031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IN" sz="3200" dirty="0"/>
          </a:p>
        </p:txBody>
      </p:sp>
      <p:sp>
        <p:nvSpPr>
          <p:cNvPr id="11" name="Oval 10"/>
          <p:cNvSpPr/>
          <p:nvPr/>
        </p:nvSpPr>
        <p:spPr>
          <a:xfrm>
            <a:off x="3816889" y="4322388"/>
            <a:ext cx="511907" cy="5031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IN" sz="3200" dirty="0"/>
          </a:p>
        </p:txBody>
      </p:sp>
      <p:sp>
        <p:nvSpPr>
          <p:cNvPr id="12" name="Oval 11"/>
          <p:cNvSpPr/>
          <p:nvPr/>
        </p:nvSpPr>
        <p:spPr>
          <a:xfrm>
            <a:off x="3816889" y="5067512"/>
            <a:ext cx="511907" cy="5031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802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620688"/>
            <a:ext cx="5258400" cy="766200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Storage on Tapes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0" y="1804754"/>
            <a:ext cx="121405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problem</a:t>
            </a:r>
            <a:r>
              <a:rPr lang="en-US" sz="2000" dirty="0" smtClean="0"/>
              <a:t>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2200052"/>
                <a:ext cx="12140534" cy="70788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>
                    <a:solidFill>
                      <a:srgbClr val="FFFF00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FFF00"/>
                    </a:solidFill>
                  </a:rPr>
                  <a:t>programs that </a:t>
                </a:r>
                <a:r>
                  <a:rPr lang="en-US" sz="2000" dirty="0">
                    <a:solidFill>
                      <a:srgbClr val="FFFF00"/>
                    </a:solidFill>
                  </a:rPr>
                  <a:t>are to be </a:t>
                </a:r>
                <a:r>
                  <a:rPr lang="en-US" sz="2000" dirty="0" smtClean="0">
                    <a:solidFill>
                      <a:srgbClr val="FFFF00"/>
                    </a:solidFill>
                  </a:rPr>
                  <a:t>stored on </a:t>
                </a:r>
                <a:r>
                  <a:rPr lang="en-US" sz="2000" dirty="0">
                    <a:solidFill>
                      <a:srgbClr val="FFFF00"/>
                    </a:solidFill>
                  </a:rPr>
                  <a:t>a </a:t>
                </a:r>
                <a:r>
                  <a:rPr lang="en-US" sz="2000" dirty="0" smtClean="0">
                    <a:solidFill>
                      <a:srgbClr val="FFFF00"/>
                    </a:solidFill>
                  </a:rPr>
                  <a:t>computer tape </a:t>
                </a:r>
                <a:r>
                  <a:rPr lang="en-US" sz="2000" dirty="0">
                    <a:solidFill>
                      <a:srgbClr val="FFFF00"/>
                    </a:solidFill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 smtClean="0">
                    <a:solidFill>
                      <a:srgbClr val="FFFF00"/>
                    </a:solidFill>
                  </a:rPr>
                  <a:t>. The lengths of  these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programs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, . . .  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 dirty="0" err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1" dirty="0" err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respectively</a:t>
                </a:r>
                <a:r>
                  <a:rPr lang="en-US" sz="2000" dirty="0" smtClean="0">
                    <a:solidFill>
                      <a:srgbClr val="FFFF00"/>
                    </a:solidFill>
                  </a:rPr>
                  <a:t>.</a:t>
                </a:r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0052"/>
                <a:ext cx="12140534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502" t="-5172" r="-45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1344" y="3303236"/>
                <a:ext cx="417646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 smtClean="0"/>
                  <a:t>All programs can </a:t>
                </a:r>
                <a:r>
                  <a:rPr lang="en-US" sz="2000" dirty="0"/>
                  <a:t>be </a:t>
                </a:r>
                <a:r>
                  <a:rPr lang="en-US" sz="2000" dirty="0" smtClean="0"/>
                  <a:t>stored on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tape if </a:t>
                </a:r>
                <a:r>
                  <a:rPr lang="en-US" sz="2000" dirty="0"/>
                  <a:t>and only if the sum of the lengths of the </a:t>
                </a:r>
                <a:r>
                  <a:rPr lang="en-US" sz="2000" dirty="0" smtClean="0"/>
                  <a:t>programs is </a:t>
                </a:r>
                <a:r>
                  <a:rPr lang="en-US" sz="2000" dirty="0"/>
                  <a:t>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3303236"/>
                <a:ext cx="4176464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458" t="-3614" r="-1458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320136" y="3344639"/>
            <a:ext cx="48203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We assume that </a:t>
            </a:r>
            <a:r>
              <a:rPr lang="en-US" sz="2000" dirty="0"/>
              <a:t>whenever a </a:t>
            </a:r>
            <a:r>
              <a:rPr lang="en-US" sz="2000" dirty="0" smtClean="0"/>
              <a:t>program is </a:t>
            </a:r>
            <a:r>
              <a:rPr lang="en-US" sz="2000" dirty="0"/>
              <a:t>to be </a:t>
            </a:r>
            <a:r>
              <a:rPr lang="en-US" sz="2000" dirty="0" smtClean="0"/>
              <a:t>retrieved from this tape, the tape is </a:t>
            </a:r>
            <a:r>
              <a:rPr lang="en-US" sz="2000" dirty="0"/>
              <a:t>initially </a:t>
            </a:r>
            <a:r>
              <a:rPr lang="en-US" sz="2000" dirty="0" smtClean="0"/>
              <a:t>positioned at </a:t>
            </a:r>
            <a:r>
              <a:rPr lang="en-US" sz="2000" dirty="0"/>
              <a:t>the front.</a:t>
            </a:r>
          </a:p>
        </p:txBody>
      </p:sp>
    </p:spTree>
    <p:extLst>
      <p:ext uri="{BB962C8B-B14F-4D97-AF65-F5344CB8AC3E}">
        <p14:creationId xmlns:p14="http://schemas.microsoft.com/office/powerpoint/2010/main" val="19590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415480" y="2276872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Mean Retrieval Time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" y="1222794"/>
                <a:ext cx="12192000" cy="761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/>
                  <a:t>If the programs are stored in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order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……..,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the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needed to retrieve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proportional to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222794"/>
                <a:ext cx="12192000" cy="761170"/>
              </a:xfrm>
              <a:prstGeom prst="rect">
                <a:avLst/>
              </a:prstGeom>
              <a:blipFill rotWithShape="0">
                <a:blip r:embed="rId2"/>
                <a:stretch>
                  <a:fillRect l="-1450" t="-20968" r="-500" b="-94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91781" y="3116868"/>
                <a:ext cx="7008440" cy="1176228"/>
              </a:xfrm>
              <a:prstGeom prst="rect">
                <a:avLst/>
              </a:prstGeom>
            </p:spPr>
            <p:txBody>
              <a:bodyPr/>
              <a:lstStyle/>
              <a:p>
                <a:pPr lvl="0" rtl="0"/>
                <a:r>
                  <a:rPr lang="en-US" dirty="0" smtClean="0">
                    <a:solidFill>
                      <a:srgbClr val="FF0000"/>
                    </a:solidFill>
                  </a:rPr>
                  <a:t>If all programs are retrieved equally often then the expected or mean retrieval time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781" y="3116868"/>
                <a:ext cx="7008440" cy="1176228"/>
              </a:xfrm>
              <a:prstGeom prst="rect">
                <a:avLst/>
              </a:prstGeom>
              <a:blipFill rotWithShape="0">
                <a:blip r:embed="rId3"/>
                <a:stretch>
                  <a:fillRect l="-1304" t="-4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" y="4293096"/>
            <a:ext cx="12192000" cy="1569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algn="just"/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required to find a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permutation for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so that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they are stored on the tape in this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MRT is minimize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1504" y="2420888"/>
            <a:ext cx="960277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91781" y="2420888"/>
            <a:ext cx="1415987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07769" y="2420888"/>
            <a:ext cx="576064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83832" y="2420888"/>
            <a:ext cx="2952328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36160" y="2420888"/>
            <a:ext cx="576064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3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Minimizing MRT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52"/>
              <p:cNvSpPr txBox="1">
                <a:spLocks noChangeArrowheads="1"/>
              </p:cNvSpPr>
              <p:nvPr/>
            </p:nvSpPr>
            <p:spPr bwMode="auto">
              <a:xfrm>
                <a:off x="623392" y="1222794"/>
                <a:ext cx="6166545" cy="116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indent="0" eaLnBrk="1" hangingPunct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Minimizing mean retrieval time means minimizing </a:t>
                </a:r>
              </a:p>
              <a:p>
                <a:pPr marL="0" indent="0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392" y="1222794"/>
                <a:ext cx="6166545" cy="1160767"/>
              </a:xfrm>
              <a:prstGeom prst="rect">
                <a:avLst/>
              </a:prstGeom>
              <a:blipFill rotWithShape="0">
                <a:blip r:embed="rId2"/>
                <a:stretch>
                  <a:fillRect l="-988" t="-31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" y="2828836"/>
                <a:ext cx="121405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1" u="sng" dirty="0" smtClean="0"/>
                  <a:t>Example:</a:t>
                </a:r>
                <a:r>
                  <a:rPr lang="en-US" dirty="0" smtClean="0"/>
                  <a:t> Let </a:t>
                </a:r>
                <a:r>
                  <a:rPr lang="en-US" dirty="0"/>
                  <a:t>n = 3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(5,10,3)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828836"/>
                <a:ext cx="1214053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5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5360" y="3527938"/>
                <a:ext cx="4805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!= 6 </m:t>
                    </m:r>
                  </m:oMath>
                </a14:m>
                <a:r>
                  <a:rPr lang="en-US" dirty="0"/>
                  <a:t>possible orderings.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527938"/>
                <a:ext cx="480599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90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5910820"/>
                  </p:ext>
                </p:extLst>
              </p:nvPr>
            </p:nvGraphicFramePr>
            <p:xfrm>
              <a:off x="620416" y="4077072"/>
              <a:ext cx="97419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41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Ordering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, 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1, 3,2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2,3,1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2,1,3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3,1,2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3,2,1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5910820"/>
                  </p:ext>
                </p:extLst>
              </p:nvPr>
            </p:nvGraphicFramePr>
            <p:xfrm>
              <a:off x="620416" y="4077072"/>
              <a:ext cx="97419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419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Ordering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21" t="-101639" r="-2484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21" t="-201639" r="-2484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21" t="-301639" r="-2484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21" t="-401639" r="-2484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21" t="-501639" r="-2484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21" t="-601639" r="-248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516284"/>
                  </p:ext>
                </p:extLst>
              </p:nvPr>
            </p:nvGraphicFramePr>
            <p:xfrm>
              <a:off x="1631504" y="4077072"/>
              <a:ext cx="410445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922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5+</a:t>
                          </a:r>
                          <a:r>
                            <a:rPr lang="en-US" baseline="0" dirty="0" smtClean="0"/>
                            <a:t>   (5+10)  +    (5+10+3)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516284"/>
                  </p:ext>
                </p:extLst>
              </p:nvPr>
            </p:nvGraphicFramePr>
            <p:xfrm>
              <a:off x="1631504" y="4077072"/>
              <a:ext cx="410445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922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5" t="-1613" r="-5939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5+</a:t>
                          </a:r>
                          <a:r>
                            <a:rPr lang="en-US" baseline="0" dirty="0" smtClean="0"/>
                            <a:t>   (5+10)  +    (5+10+3)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52871"/>
              </p:ext>
            </p:extLst>
          </p:nvPr>
        </p:nvGraphicFramePr>
        <p:xfrm>
          <a:off x="1631504" y="4869160"/>
          <a:ext cx="41044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5+    (5+3)    +    (5+3+10)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31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16385"/>
              </p:ext>
            </p:extLst>
          </p:nvPr>
        </p:nvGraphicFramePr>
        <p:xfrm>
          <a:off x="1654436" y="5229200"/>
          <a:ext cx="41044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10+  (10+3)    +  (10+3+5)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41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28196"/>
              </p:ext>
            </p:extLst>
          </p:nvPr>
        </p:nvGraphicFramePr>
        <p:xfrm>
          <a:off x="1631504" y="5572472"/>
          <a:ext cx="41044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10+  (10+3)    +  (10+3+5)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41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91201"/>
              </p:ext>
            </p:extLst>
          </p:nvPr>
        </p:nvGraphicFramePr>
        <p:xfrm>
          <a:off x="1654436" y="5949280"/>
          <a:ext cx="41044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3+    (3+5)    +  (3+5+10)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29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61042"/>
              </p:ext>
            </p:extLst>
          </p:nvPr>
        </p:nvGraphicFramePr>
        <p:xfrm>
          <a:off x="1654436" y="6298000"/>
          <a:ext cx="41044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3+    (3+10)    +  (3+10+5)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34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946842" y="4236730"/>
            <a:ext cx="31897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73239"/>
                </a:solidFill>
                <a:latin typeface="urw-din"/>
              </a:rPr>
              <a:t>It’s 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clear, the 5th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order in storing the programs, the mean retrieval time is least.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97711"/>
              </p:ext>
            </p:extLst>
          </p:nvPr>
        </p:nvGraphicFramePr>
        <p:xfrm>
          <a:off x="5375920" y="4077072"/>
          <a:ext cx="2232248" cy="2525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404678680"/>
                    </a:ext>
                  </a:extLst>
                </a:gridCol>
              </a:tblGrid>
              <a:tr h="360818">
                <a:tc>
                  <a:txBody>
                    <a:bodyPr/>
                    <a:lstStyle/>
                    <a:p>
                      <a:r>
                        <a:rPr lang="en-US" dirty="0" smtClean="0"/>
                        <a:t>Sum / 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51030"/>
                  </a:ext>
                </a:extLst>
              </a:tr>
              <a:tr h="360818">
                <a:tc>
                  <a:txBody>
                    <a:bodyPr/>
                    <a:lstStyle/>
                    <a:p>
                      <a:r>
                        <a:rPr lang="en-US" dirty="0" smtClean="0"/>
                        <a:t>38/ 3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13228"/>
                  </a:ext>
                </a:extLst>
              </a:tr>
              <a:tr h="360818">
                <a:tc>
                  <a:txBody>
                    <a:bodyPr/>
                    <a:lstStyle/>
                    <a:p>
                      <a:r>
                        <a:rPr lang="en-US" dirty="0" smtClean="0"/>
                        <a:t>31/3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70722"/>
                  </a:ext>
                </a:extLst>
              </a:tr>
              <a:tr h="360818">
                <a:tc>
                  <a:txBody>
                    <a:bodyPr/>
                    <a:lstStyle/>
                    <a:p>
                      <a:r>
                        <a:rPr lang="en-US" dirty="0" smtClean="0"/>
                        <a:t>41/3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04201"/>
                  </a:ext>
                </a:extLst>
              </a:tr>
              <a:tr h="360818">
                <a:tc>
                  <a:txBody>
                    <a:bodyPr/>
                    <a:lstStyle/>
                    <a:p>
                      <a:r>
                        <a:rPr lang="en-US" dirty="0" smtClean="0"/>
                        <a:t>41/3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40618"/>
                  </a:ext>
                </a:extLst>
              </a:tr>
              <a:tr h="360818">
                <a:tc>
                  <a:txBody>
                    <a:bodyPr/>
                    <a:lstStyle/>
                    <a:p>
                      <a:r>
                        <a:rPr lang="en-US" dirty="0" smtClean="0"/>
                        <a:t>29/3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35353"/>
                  </a:ext>
                </a:extLst>
              </a:tr>
              <a:tr h="360818">
                <a:tc>
                  <a:txBody>
                    <a:bodyPr/>
                    <a:lstStyle/>
                    <a:p>
                      <a:r>
                        <a:rPr lang="en-US" dirty="0" smtClean="0"/>
                        <a:t>34/3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16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61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74E469F-D308-43DA-8E38-D00602AA96F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268760"/>
            <a:ext cx="8090125" cy="51125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5360" y="260648"/>
            <a:ext cx="1552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/>
            <a:r>
              <a:rPr lang="en-US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Algorithm</a:t>
            </a:r>
            <a:endParaRPr lang="en-US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6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60647"/>
            <a:ext cx="4799856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Complexity </a:t>
            </a:r>
            <a:r>
              <a:rPr lang="en-US" sz="2400" dirty="0" smtClean="0">
                <a:solidFill>
                  <a:schemeClr val="bg1"/>
                </a:solidFill>
              </a:rPr>
              <a:t>analysis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3352" y="1052736"/>
            <a:ext cx="11665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A4E57"/>
                </a:solidFill>
                <a:latin typeface="Sintony"/>
              </a:rPr>
              <a:t>Primitive operation in above algorithm is the addition of program length, which is enclosed within two loops. The running time of algorithm is given by,</a:t>
            </a:r>
            <a:endParaRPr lang="en-IN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881121"/>
            <a:ext cx="7343353" cy="47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Theorem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1052736"/>
                <a:ext cx="12140532" cy="163237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≤…………≤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, then the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 1≤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minimizes,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over </a:t>
                </a:r>
                <a:r>
                  <a:rPr lang="en-US" sz="2000" dirty="0"/>
                  <a:t>all </a:t>
                </a:r>
                <a:r>
                  <a:rPr lang="en-US" sz="2000" dirty="0" smtClean="0"/>
                  <a:t>possible permutations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12140532" cy="16323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2996952"/>
            <a:ext cx="278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Proof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999656" y="4175369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the proof of this theorem in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3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B87058A-E00F-4E72-BF35-80FED2B6D294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60647"/>
            <a:ext cx="8832304" cy="9621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/>
            <a:r>
              <a:rPr lang="en-US" sz="2200" b="1" kern="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Multiple Tapes</a:t>
            </a:r>
            <a:endParaRPr lang="en-US" sz="2200" b="1" kern="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052736"/>
            <a:ext cx="1214053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smtClean="0"/>
              <a:t>tape storage problem can be extended to several tapes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3352" y="1644770"/>
                <a:ext cx="568863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 smtClean="0"/>
                  <a:t>If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1 </m:t>
                    </m:r>
                  </m:oMath>
                </a14:m>
                <a:r>
                  <a:rPr lang="en-US" dirty="0" smtClean="0"/>
                  <a:t>tapes,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 the </a:t>
                </a:r>
                <a:r>
                  <a:rPr lang="en-US" dirty="0" smtClean="0"/>
                  <a:t>programs are </a:t>
                </a:r>
                <a:r>
                  <a:rPr lang="en-US" dirty="0"/>
                  <a:t>to be </a:t>
                </a:r>
                <a:r>
                  <a:rPr lang="en-US" dirty="0" smtClean="0"/>
                  <a:t>distributed over these tapes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1644770"/>
                <a:ext cx="5688632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608" t="-4061" r="-171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2505" y="3933056"/>
                <a:ext cx="53039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0" u="sng" dirty="0" smtClean="0">
                    <a:cs typeface="Times New Roman" panose="02020603050405020304" pitchFamily="18" charset="0"/>
                  </a:rPr>
                  <a:t>Example:</a:t>
                </a:r>
                <a:r>
                  <a:rPr lang="en-US" sz="2000" b="0" i="0" dirty="0" smtClean="0">
                    <a:cs typeface="Times New Roman" panose="02020603050405020304" pitchFamily="18" charset="0"/>
                  </a:rPr>
                  <a:t> No. of programs is 13, length of each programs to be stored on three different tapes 5,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6,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8,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9,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12,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6,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14,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19,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20,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1</m:t>
                    </m:r>
                  </m:oMath>
                </a14:m>
                <a:r>
                  <a:rPr lang="en-US" sz="2000" dirty="0" smtClean="0">
                    <a:cs typeface="Times New Roman" panose="02020603050405020304" pitchFamily="18" charset="0"/>
                  </a:rPr>
                  <a:t>.  </a:t>
                </a:r>
                <a:endParaRPr 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05" y="3933056"/>
                <a:ext cx="5303912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149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8202"/>
              </p:ext>
            </p:extLst>
          </p:nvPr>
        </p:nvGraphicFramePr>
        <p:xfrm>
          <a:off x="983432" y="51443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48318"/>
              </p:ext>
            </p:extLst>
          </p:nvPr>
        </p:nvGraphicFramePr>
        <p:xfrm>
          <a:off x="983432" y="566124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008597"/>
              </p:ext>
            </p:extLst>
          </p:nvPr>
        </p:nvGraphicFramePr>
        <p:xfrm>
          <a:off x="983432" y="616530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19280"/>
              </p:ext>
            </p:extLst>
          </p:nvPr>
        </p:nvGraphicFramePr>
        <p:xfrm>
          <a:off x="983432" y="514639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42902"/>
              </p:ext>
            </p:extLst>
          </p:nvPr>
        </p:nvGraphicFramePr>
        <p:xfrm>
          <a:off x="992336" y="566124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33154"/>
              </p:ext>
            </p:extLst>
          </p:nvPr>
        </p:nvGraphicFramePr>
        <p:xfrm>
          <a:off x="983432" y="616530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035" y="1772816"/>
            <a:ext cx="5886965" cy="25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5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</TotalTime>
  <Words>464</Words>
  <Application>Microsoft Office PowerPoint</Application>
  <PresentationFormat>Widescreen</PresentationFormat>
  <Paragraphs>108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MS PGothic</vt:lpstr>
      <vt:lpstr>Arial</vt:lpstr>
      <vt:lpstr>Arvo</vt:lpstr>
      <vt:lpstr>Calibri</vt:lpstr>
      <vt:lpstr>Cambria Math</vt:lpstr>
      <vt:lpstr>Roboto Condensed</vt:lpstr>
      <vt:lpstr>Roboto Condensed Light</vt:lpstr>
      <vt:lpstr>Sintony</vt:lpstr>
      <vt:lpstr>Times New Roman</vt:lpstr>
      <vt:lpstr>urw-din</vt:lpstr>
      <vt:lpstr>Salerio template</vt:lpstr>
      <vt:lpstr>PowerPoint Presentation</vt:lpstr>
      <vt:lpstr>PowerPoint Presentation</vt:lpstr>
      <vt:lpstr>Optimal Storage on Tapes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SEQUENCING WITH DEADLINES.</dc:title>
  <dc:creator>puri</dc:creator>
  <cp:lastModifiedBy>MBGR</cp:lastModifiedBy>
  <cp:revision>330</cp:revision>
  <dcterms:created xsi:type="dcterms:W3CDTF">2004-02-10T09:04:39Z</dcterms:created>
  <dcterms:modified xsi:type="dcterms:W3CDTF">2024-08-13T09:21:06Z</dcterms:modified>
</cp:coreProperties>
</file>