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26" r:id="rId2"/>
    <p:sldId id="327" r:id="rId3"/>
    <p:sldId id="308" r:id="rId4"/>
    <p:sldId id="307" r:id="rId5"/>
    <p:sldId id="305" r:id="rId6"/>
    <p:sldId id="310" r:id="rId7"/>
    <p:sldId id="306" r:id="rId8"/>
    <p:sldId id="258" r:id="rId9"/>
    <p:sldId id="295"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8" r:id="rId26"/>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90929"/>
  </p:normalViewPr>
  <p:slideViewPr>
    <p:cSldViewPr>
      <p:cViewPr varScale="1">
        <p:scale>
          <a:sx n="73" d="100"/>
          <a:sy n="73"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3544F-9CF8-4268-BBB7-6C152F04F28E}"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IN"/>
        </a:p>
      </dgm:t>
    </dgm:pt>
    <dgm:pt modelId="{79A5B94B-CC8D-4CE0-B9C7-C1E352E61AB2}">
      <dgm:prSet/>
      <dgm:spPr>
        <a:solidFill>
          <a:schemeClr val="tx1">
            <a:lumMod val="40000"/>
            <a:lumOff val="60000"/>
            <a:alpha val="90000"/>
          </a:schemeClr>
        </a:solidFill>
      </dgm:spPr>
      <dgm:t>
        <a:bodyPr/>
        <a:lstStyle/>
        <a:p>
          <a:pPr algn="l" rtl="0"/>
          <a:r>
            <a:rPr lang="en-US" b="0" i="0" u="sng" dirty="0" smtClean="0"/>
            <a:t>Prim: (build tree incrementally)</a:t>
          </a:r>
          <a:endParaRPr lang="en-IN" dirty="0"/>
        </a:p>
      </dgm:t>
    </dgm:pt>
    <dgm:pt modelId="{1D3B37EC-E079-45A8-9E14-D1BFC227B5D6}" type="parTrans" cxnId="{62B29032-1E29-43F5-A4B5-417EA1C6C8E0}">
      <dgm:prSet/>
      <dgm:spPr/>
      <dgm:t>
        <a:bodyPr/>
        <a:lstStyle/>
        <a:p>
          <a:endParaRPr lang="en-IN"/>
        </a:p>
      </dgm:t>
    </dgm:pt>
    <dgm:pt modelId="{B1EBE610-A45F-430B-B423-D83313D51C93}" type="sibTrans" cxnId="{62B29032-1E29-43F5-A4B5-417EA1C6C8E0}">
      <dgm:prSet/>
      <dgm:spPr/>
      <dgm:t>
        <a:bodyPr/>
        <a:lstStyle/>
        <a:p>
          <a:endParaRPr lang="en-IN"/>
        </a:p>
      </dgm:t>
    </dgm:pt>
    <dgm:pt modelId="{029AC1D6-D69B-4FC5-87E1-D77D32260625}">
      <dgm:prSet/>
      <dgm:spPr>
        <a:solidFill>
          <a:schemeClr val="tx1">
            <a:lumMod val="40000"/>
            <a:lumOff val="60000"/>
            <a:alpha val="90000"/>
          </a:schemeClr>
        </a:solidFill>
      </dgm:spPr>
      <dgm:t>
        <a:bodyPr/>
        <a:lstStyle/>
        <a:p>
          <a:pPr algn="just" rtl="0"/>
          <a:r>
            <a:rPr lang="en-US" b="0" i="0" dirty="0" smtClean="0">
              <a:latin typeface="Times New Roman" panose="02020603050405020304" pitchFamily="18" charset="0"/>
              <a:cs typeface="Times New Roman" panose="02020603050405020304" pitchFamily="18" charset="0"/>
            </a:rPr>
            <a:t>Pick lower cost edge connected to known (incomplete) spanning tree that does not create a cycle and expand to include it in the tree</a:t>
          </a:r>
          <a:endParaRPr lang="en-IN" dirty="0">
            <a:latin typeface="Times New Roman" panose="02020603050405020304" pitchFamily="18" charset="0"/>
            <a:cs typeface="Times New Roman" panose="02020603050405020304" pitchFamily="18" charset="0"/>
          </a:endParaRPr>
        </a:p>
      </dgm:t>
    </dgm:pt>
    <dgm:pt modelId="{8D00B255-9485-40FC-B006-689C8B535F20}" type="parTrans" cxnId="{D5210120-3899-45BC-B7FB-D8E72BF945E7}">
      <dgm:prSet/>
      <dgm:spPr/>
      <dgm:t>
        <a:bodyPr/>
        <a:lstStyle/>
        <a:p>
          <a:endParaRPr lang="en-IN"/>
        </a:p>
      </dgm:t>
    </dgm:pt>
    <dgm:pt modelId="{6843EEB1-1832-49EF-A189-7D105AC49989}" type="sibTrans" cxnId="{D5210120-3899-45BC-B7FB-D8E72BF945E7}">
      <dgm:prSet/>
      <dgm:spPr/>
      <dgm:t>
        <a:bodyPr/>
        <a:lstStyle/>
        <a:p>
          <a:endParaRPr lang="en-IN"/>
        </a:p>
      </dgm:t>
    </dgm:pt>
    <dgm:pt modelId="{BDEAF59E-BE10-45DF-916A-7379EEE557E4}" type="pres">
      <dgm:prSet presAssocID="{D843544F-9CF8-4268-BBB7-6C152F04F28E}" presName="Name0" presStyleCnt="0">
        <dgm:presLayoutVars>
          <dgm:dir/>
          <dgm:resizeHandles val="exact"/>
        </dgm:presLayoutVars>
      </dgm:prSet>
      <dgm:spPr/>
      <dgm:t>
        <a:bodyPr/>
        <a:lstStyle/>
        <a:p>
          <a:endParaRPr lang="en-US"/>
        </a:p>
      </dgm:t>
    </dgm:pt>
    <dgm:pt modelId="{EB9EC84E-331B-42D7-B1E6-A18E6283A6FD}" type="pres">
      <dgm:prSet presAssocID="{79A5B94B-CC8D-4CE0-B9C7-C1E352E61AB2}" presName="composite" presStyleCnt="0"/>
      <dgm:spPr/>
    </dgm:pt>
    <dgm:pt modelId="{95EF88FF-DD4A-47DB-82CF-90789966782D}" type="pres">
      <dgm:prSet presAssocID="{79A5B94B-CC8D-4CE0-B9C7-C1E352E61AB2}" presName="bgChev" presStyleLbl="node1" presStyleIdx="0" presStyleCnt="1"/>
      <dgm:spPr>
        <a:solidFill>
          <a:srgbClr val="00B050"/>
        </a:solidFill>
      </dgm:spPr>
    </dgm:pt>
    <dgm:pt modelId="{64356D0C-471F-42BC-8D38-FD1B68FED0B6}" type="pres">
      <dgm:prSet presAssocID="{79A5B94B-CC8D-4CE0-B9C7-C1E352E61AB2}" presName="txNode" presStyleLbl="fgAcc1" presStyleIdx="0" presStyleCnt="1">
        <dgm:presLayoutVars>
          <dgm:bulletEnabled val="1"/>
        </dgm:presLayoutVars>
      </dgm:prSet>
      <dgm:spPr/>
      <dgm:t>
        <a:bodyPr/>
        <a:lstStyle/>
        <a:p>
          <a:endParaRPr lang="en-US"/>
        </a:p>
      </dgm:t>
    </dgm:pt>
  </dgm:ptLst>
  <dgm:cxnLst>
    <dgm:cxn modelId="{D5210120-3899-45BC-B7FB-D8E72BF945E7}" srcId="{79A5B94B-CC8D-4CE0-B9C7-C1E352E61AB2}" destId="{029AC1D6-D69B-4FC5-87E1-D77D32260625}" srcOrd="0" destOrd="0" parTransId="{8D00B255-9485-40FC-B006-689C8B535F20}" sibTransId="{6843EEB1-1832-49EF-A189-7D105AC49989}"/>
    <dgm:cxn modelId="{AA3485AE-7CC6-41F6-842D-ACBCCF1356C8}" type="presOf" srcId="{79A5B94B-CC8D-4CE0-B9C7-C1E352E61AB2}" destId="{64356D0C-471F-42BC-8D38-FD1B68FED0B6}" srcOrd="0" destOrd="0" presId="urn:microsoft.com/office/officeart/2005/8/layout/chevronAccent+Icon"/>
    <dgm:cxn modelId="{362DF37C-5CB8-4E5C-8A82-EA20B29FA245}" type="presOf" srcId="{029AC1D6-D69B-4FC5-87E1-D77D32260625}" destId="{64356D0C-471F-42BC-8D38-FD1B68FED0B6}" srcOrd="0" destOrd="1" presId="urn:microsoft.com/office/officeart/2005/8/layout/chevronAccent+Icon"/>
    <dgm:cxn modelId="{62B29032-1E29-43F5-A4B5-417EA1C6C8E0}" srcId="{D843544F-9CF8-4268-BBB7-6C152F04F28E}" destId="{79A5B94B-CC8D-4CE0-B9C7-C1E352E61AB2}" srcOrd="0" destOrd="0" parTransId="{1D3B37EC-E079-45A8-9E14-D1BFC227B5D6}" sibTransId="{B1EBE610-A45F-430B-B423-D83313D51C93}"/>
    <dgm:cxn modelId="{359348C3-9D39-42FE-8558-A312852D8E05}" type="presOf" srcId="{D843544F-9CF8-4268-BBB7-6C152F04F28E}" destId="{BDEAF59E-BE10-45DF-916A-7379EEE557E4}" srcOrd="0" destOrd="0" presId="urn:microsoft.com/office/officeart/2005/8/layout/chevronAccent+Icon"/>
    <dgm:cxn modelId="{BF1E7E27-7826-4AB8-9A86-C57CB142CCCF}" type="presParOf" srcId="{BDEAF59E-BE10-45DF-916A-7379EEE557E4}" destId="{EB9EC84E-331B-42D7-B1E6-A18E6283A6FD}" srcOrd="0" destOrd="0" presId="urn:microsoft.com/office/officeart/2005/8/layout/chevronAccent+Icon"/>
    <dgm:cxn modelId="{17716747-CF48-459A-9B45-0DAC870D6E5D}" type="presParOf" srcId="{EB9EC84E-331B-42D7-B1E6-A18E6283A6FD}" destId="{95EF88FF-DD4A-47DB-82CF-90789966782D}" srcOrd="0" destOrd="0" presId="urn:microsoft.com/office/officeart/2005/8/layout/chevronAccent+Icon"/>
    <dgm:cxn modelId="{3498526A-55D6-43E8-92E7-3EF53E9C8FFA}" type="presParOf" srcId="{EB9EC84E-331B-42D7-B1E6-A18E6283A6FD}" destId="{64356D0C-471F-42BC-8D38-FD1B68FED0B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75932B-C979-4D85-B7E9-79944E14A42E}"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IN"/>
        </a:p>
      </dgm:t>
    </dgm:pt>
    <dgm:pt modelId="{EA26FF5A-21C2-4B2B-929C-B56D23C84E80}">
      <dgm:prSet custT="1"/>
      <dgm:spPr>
        <a:solidFill>
          <a:schemeClr val="tx1">
            <a:lumMod val="40000"/>
            <a:lumOff val="60000"/>
            <a:alpha val="90000"/>
          </a:schemeClr>
        </a:solidFill>
      </dgm:spPr>
      <dgm:t>
        <a:bodyPr/>
        <a:lstStyle/>
        <a:p>
          <a:pPr algn="l" rtl="0"/>
          <a:r>
            <a:rPr lang="en-US" sz="2000" u="sng" dirty="0" err="1" smtClean="0"/>
            <a:t>Kruskal</a:t>
          </a:r>
          <a:r>
            <a:rPr lang="en-US" sz="2000" u="sng" dirty="0" smtClean="0"/>
            <a:t>: (build forest that will finish as a tree)</a:t>
          </a:r>
          <a:endParaRPr lang="en-IN" sz="2000" dirty="0"/>
        </a:p>
      </dgm:t>
    </dgm:pt>
    <dgm:pt modelId="{080C0A32-DB37-4DFA-9A06-533F13CC2ABD}" type="parTrans" cxnId="{69607B10-48A1-4752-99E2-A197B0C73308}">
      <dgm:prSet/>
      <dgm:spPr/>
      <dgm:t>
        <a:bodyPr/>
        <a:lstStyle/>
        <a:p>
          <a:endParaRPr lang="en-IN"/>
        </a:p>
      </dgm:t>
    </dgm:pt>
    <dgm:pt modelId="{319EEC00-F0C3-41DA-8BEB-6AE7A100F618}" type="sibTrans" cxnId="{69607B10-48A1-4752-99E2-A197B0C73308}">
      <dgm:prSet/>
      <dgm:spPr/>
      <dgm:t>
        <a:bodyPr/>
        <a:lstStyle/>
        <a:p>
          <a:endParaRPr lang="en-IN"/>
        </a:p>
      </dgm:t>
    </dgm:pt>
    <dgm:pt modelId="{8C813D3B-6E79-484C-94BE-1C9BCCB5AF28}">
      <dgm:prSet/>
      <dgm:spPr>
        <a:solidFill>
          <a:schemeClr val="tx1">
            <a:lumMod val="40000"/>
            <a:lumOff val="60000"/>
            <a:alpha val="90000"/>
          </a:schemeClr>
        </a:solidFill>
      </dgm:spPr>
      <dgm:t>
        <a:bodyPr/>
        <a:lstStyle/>
        <a:p>
          <a:pPr algn="just" rtl="0"/>
          <a:r>
            <a:rPr lang="en-US" sz="1800" dirty="0" smtClean="0">
              <a:latin typeface="Times New Roman" panose="02020603050405020304" pitchFamily="18" charset="0"/>
              <a:cs typeface="Times New Roman" panose="02020603050405020304" pitchFamily="18" charset="0"/>
            </a:rPr>
            <a:t>Pick lowest cost edge not yet in a tree that does not create a cycle. Then expand the set of included edges to include it. (It will be somewhere in the forest.)</a:t>
          </a:r>
          <a:endParaRPr lang="en-IN" sz="1800" dirty="0">
            <a:latin typeface="Times New Roman" panose="02020603050405020304" pitchFamily="18" charset="0"/>
            <a:cs typeface="Times New Roman" panose="02020603050405020304" pitchFamily="18" charset="0"/>
          </a:endParaRPr>
        </a:p>
      </dgm:t>
    </dgm:pt>
    <dgm:pt modelId="{90A46196-7FD8-4056-80F1-99F36D98F889}" type="parTrans" cxnId="{8EA25452-391C-4D35-B6A1-94AE847687A5}">
      <dgm:prSet/>
      <dgm:spPr/>
      <dgm:t>
        <a:bodyPr/>
        <a:lstStyle/>
        <a:p>
          <a:endParaRPr lang="en-IN"/>
        </a:p>
      </dgm:t>
    </dgm:pt>
    <dgm:pt modelId="{7DE85DA2-5228-4FF9-AFEF-528A3B928080}" type="sibTrans" cxnId="{8EA25452-391C-4D35-B6A1-94AE847687A5}">
      <dgm:prSet/>
      <dgm:spPr/>
      <dgm:t>
        <a:bodyPr/>
        <a:lstStyle/>
        <a:p>
          <a:endParaRPr lang="en-IN"/>
        </a:p>
      </dgm:t>
    </dgm:pt>
    <dgm:pt modelId="{7837A330-94EF-4EF0-9963-CDBE2ED6A52F}" type="pres">
      <dgm:prSet presAssocID="{8775932B-C979-4D85-B7E9-79944E14A42E}" presName="Name0" presStyleCnt="0">
        <dgm:presLayoutVars>
          <dgm:dir/>
          <dgm:resizeHandles val="exact"/>
        </dgm:presLayoutVars>
      </dgm:prSet>
      <dgm:spPr/>
      <dgm:t>
        <a:bodyPr/>
        <a:lstStyle/>
        <a:p>
          <a:endParaRPr lang="en-US"/>
        </a:p>
      </dgm:t>
    </dgm:pt>
    <dgm:pt modelId="{5BC6EA8F-5D3A-4251-B1FF-881CC311A3D2}" type="pres">
      <dgm:prSet presAssocID="{EA26FF5A-21C2-4B2B-929C-B56D23C84E80}" presName="composite" presStyleCnt="0"/>
      <dgm:spPr/>
    </dgm:pt>
    <dgm:pt modelId="{620F8708-286E-4B15-BD1A-F58CCE9397A9}" type="pres">
      <dgm:prSet presAssocID="{EA26FF5A-21C2-4B2B-929C-B56D23C84E80}" presName="bgChev" presStyleLbl="node1" presStyleIdx="0" presStyleCnt="1"/>
      <dgm:spPr>
        <a:solidFill>
          <a:srgbClr val="7030A0"/>
        </a:solidFill>
      </dgm:spPr>
    </dgm:pt>
    <dgm:pt modelId="{CC85DDE6-AE41-42A2-8319-A049AC355BFF}" type="pres">
      <dgm:prSet presAssocID="{EA26FF5A-21C2-4B2B-929C-B56D23C84E80}" presName="txNode" presStyleLbl="fgAcc1" presStyleIdx="0" presStyleCnt="1" custScaleY="125000">
        <dgm:presLayoutVars>
          <dgm:bulletEnabled val="1"/>
        </dgm:presLayoutVars>
      </dgm:prSet>
      <dgm:spPr/>
      <dgm:t>
        <a:bodyPr/>
        <a:lstStyle/>
        <a:p>
          <a:endParaRPr lang="en-US"/>
        </a:p>
      </dgm:t>
    </dgm:pt>
  </dgm:ptLst>
  <dgm:cxnLst>
    <dgm:cxn modelId="{69607B10-48A1-4752-99E2-A197B0C73308}" srcId="{8775932B-C979-4D85-B7E9-79944E14A42E}" destId="{EA26FF5A-21C2-4B2B-929C-B56D23C84E80}" srcOrd="0" destOrd="0" parTransId="{080C0A32-DB37-4DFA-9A06-533F13CC2ABD}" sibTransId="{319EEC00-F0C3-41DA-8BEB-6AE7A100F618}"/>
    <dgm:cxn modelId="{8EA25452-391C-4D35-B6A1-94AE847687A5}" srcId="{EA26FF5A-21C2-4B2B-929C-B56D23C84E80}" destId="{8C813D3B-6E79-484C-94BE-1C9BCCB5AF28}" srcOrd="0" destOrd="0" parTransId="{90A46196-7FD8-4056-80F1-99F36D98F889}" sibTransId="{7DE85DA2-5228-4FF9-AFEF-528A3B928080}"/>
    <dgm:cxn modelId="{E0D10D55-BBCD-4727-86BB-80BA8E742839}" type="presOf" srcId="{8775932B-C979-4D85-B7E9-79944E14A42E}" destId="{7837A330-94EF-4EF0-9963-CDBE2ED6A52F}" srcOrd="0" destOrd="0" presId="urn:microsoft.com/office/officeart/2005/8/layout/chevronAccent+Icon"/>
    <dgm:cxn modelId="{C252E84D-FCD3-4C01-AC22-2E343E7ACA34}" type="presOf" srcId="{EA26FF5A-21C2-4B2B-929C-B56D23C84E80}" destId="{CC85DDE6-AE41-42A2-8319-A049AC355BFF}" srcOrd="0" destOrd="0" presId="urn:microsoft.com/office/officeart/2005/8/layout/chevronAccent+Icon"/>
    <dgm:cxn modelId="{F4F444DB-2A11-444A-9D5E-3BD6BBDFEE4F}" type="presOf" srcId="{8C813D3B-6E79-484C-94BE-1C9BCCB5AF28}" destId="{CC85DDE6-AE41-42A2-8319-A049AC355BFF}" srcOrd="0" destOrd="1" presId="urn:microsoft.com/office/officeart/2005/8/layout/chevronAccent+Icon"/>
    <dgm:cxn modelId="{1D20A8F3-381C-40F1-A589-8FA015EF7D7B}" type="presParOf" srcId="{7837A330-94EF-4EF0-9963-CDBE2ED6A52F}" destId="{5BC6EA8F-5D3A-4251-B1FF-881CC311A3D2}" srcOrd="0" destOrd="0" presId="urn:microsoft.com/office/officeart/2005/8/layout/chevronAccent+Icon"/>
    <dgm:cxn modelId="{6AA73148-FA64-4A0F-9FDD-3F4A7DDB1F7B}" type="presParOf" srcId="{5BC6EA8F-5D3A-4251-B1FF-881CC311A3D2}" destId="{620F8708-286E-4B15-BD1A-F58CCE9397A9}" srcOrd="0" destOrd="0" presId="urn:microsoft.com/office/officeart/2005/8/layout/chevronAccent+Icon"/>
    <dgm:cxn modelId="{8B81B25C-284A-40CD-90AA-40F6934E7096}" type="presParOf" srcId="{5BC6EA8F-5D3A-4251-B1FF-881CC311A3D2}" destId="{CC85DDE6-AE41-42A2-8319-A049AC355BFF}"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A1BD9D-9BC5-49AB-9732-8B034113F53D}" type="doc">
      <dgm:prSet loTypeId="urn:microsoft.com/office/officeart/2005/8/layout/architecture" loCatId="officeonline" qsTypeId="urn:microsoft.com/office/officeart/2005/8/quickstyle/simple2" qsCatId="simple" csTypeId="urn:microsoft.com/office/officeart/2005/8/colors/accent1_1" csCatId="accent1" phldr="1"/>
      <dgm:spPr/>
      <dgm:t>
        <a:bodyPr/>
        <a:lstStyle/>
        <a:p>
          <a:endParaRPr lang="en-IN"/>
        </a:p>
      </dgm:t>
    </dgm:pt>
    <dgm:pt modelId="{30F03DA9-8B72-42AA-9504-4538FF683975}">
      <dgm:prSet/>
      <dgm:spPr>
        <a:ln>
          <a:solidFill>
            <a:schemeClr val="accent6">
              <a:lumMod val="50000"/>
            </a:schemeClr>
          </a:solidFill>
        </a:ln>
      </dgm:spPr>
      <dgm:t>
        <a:bodyPr/>
        <a:lstStyle/>
        <a:p>
          <a:pPr algn="just" rtl="0"/>
          <a:r>
            <a:rPr lang="en-US" dirty="0">
              <a:solidFill>
                <a:srgbClr val="FF0000"/>
              </a:solidFill>
            </a:rPr>
            <a:t>For the given graph more than one spanning tree is possible but minimum cost will remain same</a:t>
          </a:r>
          <a:endParaRPr lang="en-IN" dirty="0">
            <a:solidFill>
              <a:srgbClr val="FF0000"/>
            </a:solidFill>
          </a:endParaRPr>
        </a:p>
      </dgm:t>
    </dgm:pt>
    <dgm:pt modelId="{D4984F0B-CB93-408E-AA2B-463E079451EA}" type="parTrans" cxnId="{29726634-18B5-46A0-83D8-A454A7F5556C}">
      <dgm:prSet/>
      <dgm:spPr/>
      <dgm:t>
        <a:bodyPr/>
        <a:lstStyle/>
        <a:p>
          <a:endParaRPr lang="en-IN"/>
        </a:p>
      </dgm:t>
    </dgm:pt>
    <dgm:pt modelId="{4B3D2501-585B-4B43-B73A-DB01BBCEE009}" type="sibTrans" cxnId="{29726634-18B5-46A0-83D8-A454A7F5556C}">
      <dgm:prSet/>
      <dgm:spPr/>
      <dgm:t>
        <a:bodyPr/>
        <a:lstStyle/>
        <a:p>
          <a:endParaRPr lang="en-IN"/>
        </a:p>
      </dgm:t>
    </dgm:pt>
    <dgm:pt modelId="{47C78482-5202-49A3-B9F1-7B9F42D45278}">
      <dgm:prSet/>
      <dgm:spPr>
        <a:ln>
          <a:solidFill>
            <a:schemeClr val="accent6">
              <a:lumMod val="50000"/>
            </a:schemeClr>
          </a:solidFill>
        </a:ln>
      </dgm:spPr>
      <dgm:t>
        <a:bodyPr/>
        <a:lstStyle/>
        <a:p>
          <a:pPr algn="just" rtl="0"/>
          <a:r>
            <a:rPr lang="en-US" dirty="0">
              <a:solidFill>
                <a:srgbClr val="FF0000"/>
              </a:solidFill>
            </a:rPr>
            <a:t>If the given graph contains more than one minimum cost spanning tree then in the given graph some edge weights are repeated.</a:t>
          </a:r>
          <a:endParaRPr lang="en-IN" dirty="0">
            <a:solidFill>
              <a:srgbClr val="FF0000"/>
            </a:solidFill>
          </a:endParaRPr>
        </a:p>
      </dgm:t>
    </dgm:pt>
    <dgm:pt modelId="{0CC26AC1-A8A0-4DA0-B840-C4138D715CFB}" type="parTrans" cxnId="{30823910-F35D-4361-BD30-3740FB5157EA}">
      <dgm:prSet/>
      <dgm:spPr/>
      <dgm:t>
        <a:bodyPr/>
        <a:lstStyle/>
        <a:p>
          <a:endParaRPr lang="en-IN"/>
        </a:p>
      </dgm:t>
    </dgm:pt>
    <dgm:pt modelId="{B304802B-7878-4787-9C70-1F91499119A7}" type="sibTrans" cxnId="{30823910-F35D-4361-BD30-3740FB5157EA}">
      <dgm:prSet/>
      <dgm:spPr/>
      <dgm:t>
        <a:bodyPr/>
        <a:lstStyle/>
        <a:p>
          <a:endParaRPr lang="en-IN"/>
        </a:p>
      </dgm:t>
    </dgm:pt>
    <dgm:pt modelId="{7AE0DB04-4C91-43FB-B3C1-4AEFE0AAF635}" type="pres">
      <dgm:prSet presAssocID="{3BA1BD9D-9BC5-49AB-9732-8B034113F53D}" presName="Name0" presStyleCnt="0">
        <dgm:presLayoutVars>
          <dgm:chPref val="1"/>
          <dgm:dir/>
          <dgm:animOne val="branch"/>
          <dgm:animLvl val="lvl"/>
          <dgm:resizeHandles/>
        </dgm:presLayoutVars>
      </dgm:prSet>
      <dgm:spPr/>
      <dgm:t>
        <a:bodyPr/>
        <a:lstStyle/>
        <a:p>
          <a:endParaRPr lang="en-US"/>
        </a:p>
      </dgm:t>
    </dgm:pt>
    <dgm:pt modelId="{9F1D76C9-5ABB-4653-92AE-2FBDFD59C680}" type="pres">
      <dgm:prSet presAssocID="{30F03DA9-8B72-42AA-9504-4538FF683975}" presName="vertOne" presStyleCnt="0"/>
      <dgm:spPr/>
    </dgm:pt>
    <dgm:pt modelId="{93669777-D494-4A89-B4C5-47C5A9521BA6}" type="pres">
      <dgm:prSet presAssocID="{30F03DA9-8B72-42AA-9504-4538FF683975}" presName="txOne" presStyleLbl="node0" presStyleIdx="0" presStyleCnt="2">
        <dgm:presLayoutVars>
          <dgm:chPref val="3"/>
        </dgm:presLayoutVars>
      </dgm:prSet>
      <dgm:spPr/>
      <dgm:t>
        <a:bodyPr/>
        <a:lstStyle/>
        <a:p>
          <a:endParaRPr lang="en-US"/>
        </a:p>
      </dgm:t>
    </dgm:pt>
    <dgm:pt modelId="{F919056F-81B7-47C1-89C6-0744F82D50CF}" type="pres">
      <dgm:prSet presAssocID="{30F03DA9-8B72-42AA-9504-4538FF683975}" presName="horzOne" presStyleCnt="0"/>
      <dgm:spPr/>
    </dgm:pt>
    <dgm:pt modelId="{AD4357A4-7650-4D0C-89A2-1D6F1B0B1EB2}" type="pres">
      <dgm:prSet presAssocID="{4B3D2501-585B-4B43-B73A-DB01BBCEE009}" presName="sibSpaceOne" presStyleCnt="0"/>
      <dgm:spPr/>
    </dgm:pt>
    <dgm:pt modelId="{60CAC1CA-1265-4622-9428-D30D9719D181}" type="pres">
      <dgm:prSet presAssocID="{47C78482-5202-49A3-B9F1-7B9F42D45278}" presName="vertOne" presStyleCnt="0"/>
      <dgm:spPr/>
    </dgm:pt>
    <dgm:pt modelId="{ECC16D9A-CA36-42FF-859F-A39694075DE3}" type="pres">
      <dgm:prSet presAssocID="{47C78482-5202-49A3-B9F1-7B9F42D45278}" presName="txOne" presStyleLbl="node0" presStyleIdx="1" presStyleCnt="2">
        <dgm:presLayoutVars>
          <dgm:chPref val="3"/>
        </dgm:presLayoutVars>
      </dgm:prSet>
      <dgm:spPr/>
      <dgm:t>
        <a:bodyPr/>
        <a:lstStyle/>
        <a:p>
          <a:endParaRPr lang="en-US"/>
        </a:p>
      </dgm:t>
    </dgm:pt>
    <dgm:pt modelId="{38BD32D3-D044-4DF1-B432-ED82C993DA1C}" type="pres">
      <dgm:prSet presAssocID="{47C78482-5202-49A3-B9F1-7B9F42D45278}" presName="horzOne" presStyleCnt="0"/>
      <dgm:spPr/>
    </dgm:pt>
  </dgm:ptLst>
  <dgm:cxnLst>
    <dgm:cxn modelId="{15B4EAE2-4F42-409D-AB33-BC632072EA77}" type="presOf" srcId="{30F03DA9-8B72-42AA-9504-4538FF683975}" destId="{93669777-D494-4A89-B4C5-47C5A9521BA6}" srcOrd="0" destOrd="0" presId="urn:microsoft.com/office/officeart/2005/8/layout/architecture"/>
    <dgm:cxn modelId="{4E76813B-8CC4-4252-968C-4F1E0FD4B784}" type="presOf" srcId="{3BA1BD9D-9BC5-49AB-9732-8B034113F53D}" destId="{7AE0DB04-4C91-43FB-B3C1-4AEFE0AAF635}" srcOrd="0" destOrd="0" presId="urn:microsoft.com/office/officeart/2005/8/layout/architecture"/>
    <dgm:cxn modelId="{7F6E6467-C815-4445-9CA9-1354FCD1A1EC}" type="presOf" srcId="{47C78482-5202-49A3-B9F1-7B9F42D45278}" destId="{ECC16D9A-CA36-42FF-859F-A39694075DE3}" srcOrd="0" destOrd="0" presId="urn:microsoft.com/office/officeart/2005/8/layout/architecture"/>
    <dgm:cxn modelId="{29726634-18B5-46A0-83D8-A454A7F5556C}" srcId="{3BA1BD9D-9BC5-49AB-9732-8B034113F53D}" destId="{30F03DA9-8B72-42AA-9504-4538FF683975}" srcOrd="0" destOrd="0" parTransId="{D4984F0B-CB93-408E-AA2B-463E079451EA}" sibTransId="{4B3D2501-585B-4B43-B73A-DB01BBCEE009}"/>
    <dgm:cxn modelId="{30823910-F35D-4361-BD30-3740FB5157EA}" srcId="{3BA1BD9D-9BC5-49AB-9732-8B034113F53D}" destId="{47C78482-5202-49A3-B9F1-7B9F42D45278}" srcOrd="1" destOrd="0" parTransId="{0CC26AC1-A8A0-4DA0-B840-C4138D715CFB}" sibTransId="{B304802B-7878-4787-9C70-1F91499119A7}"/>
    <dgm:cxn modelId="{B2B675E1-B5CE-476E-B246-6BCDE40BB0EC}" type="presParOf" srcId="{7AE0DB04-4C91-43FB-B3C1-4AEFE0AAF635}" destId="{9F1D76C9-5ABB-4653-92AE-2FBDFD59C680}" srcOrd="0" destOrd="0" presId="urn:microsoft.com/office/officeart/2005/8/layout/architecture"/>
    <dgm:cxn modelId="{E3257760-62E2-485C-832C-0D33D11C33E6}" type="presParOf" srcId="{9F1D76C9-5ABB-4653-92AE-2FBDFD59C680}" destId="{93669777-D494-4A89-B4C5-47C5A9521BA6}" srcOrd="0" destOrd="0" presId="urn:microsoft.com/office/officeart/2005/8/layout/architecture"/>
    <dgm:cxn modelId="{8448938F-B206-4A8B-AEC2-B5C02E65BBDD}" type="presParOf" srcId="{9F1D76C9-5ABB-4653-92AE-2FBDFD59C680}" destId="{F919056F-81B7-47C1-89C6-0744F82D50CF}" srcOrd="1" destOrd="0" presId="urn:microsoft.com/office/officeart/2005/8/layout/architecture"/>
    <dgm:cxn modelId="{4A162C86-EDD2-44D8-B56D-5C7B6159A82D}" type="presParOf" srcId="{7AE0DB04-4C91-43FB-B3C1-4AEFE0AAF635}" destId="{AD4357A4-7650-4D0C-89A2-1D6F1B0B1EB2}" srcOrd="1" destOrd="0" presId="urn:microsoft.com/office/officeart/2005/8/layout/architecture"/>
    <dgm:cxn modelId="{4D2E4514-BEDF-42FB-8129-0C937A9E5211}" type="presParOf" srcId="{7AE0DB04-4C91-43FB-B3C1-4AEFE0AAF635}" destId="{60CAC1CA-1265-4622-9428-D30D9719D181}" srcOrd="2" destOrd="0" presId="urn:microsoft.com/office/officeart/2005/8/layout/architecture"/>
    <dgm:cxn modelId="{CA1F7607-70F8-4200-AABE-97CC281A2AEC}" type="presParOf" srcId="{60CAC1CA-1265-4622-9428-D30D9719D181}" destId="{ECC16D9A-CA36-42FF-859F-A39694075DE3}" srcOrd="0" destOrd="0" presId="urn:microsoft.com/office/officeart/2005/8/layout/architecture"/>
    <dgm:cxn modelId="{9728BFA3-4811-46BC-8E64-B06F77EE57E0}" type="presParOf" srcId="{60CAC1CA-1265-4622-9428-D30D9719D181}" destId="{38BD32D3-D044-4DF1-B432-ED82C993DA1C}"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15D86A-7641-4BBF-B6FA-6F215F4C4AC0}" type="doc">
      <dgm:prSet loTypeId="urn:microsoft.com/office/officeart/2009/3/layout/SubStepProcess" loCatId="process" qsTypeId="urn:microsoft.com/office/officeart/2005/8/quickstyle/simple2" qsCatId="simple" csTypeId="urn:microsoft.com/office/officeart/2005/8/colors/accent1_2" csCatId="accent1" phldr="1"/>
      <dgm:spPr/>
      <dgm:t>
        <a:bodyPr/>
        <a:lstStyle/>
        <a:p>
          <a:endParaRPr lang="en-IN"/>
        </a:p>
      </dgm:t>
    </dgm:pt>
    <dgm:pt modelId="{9A73C08B-9B3C-4717-93E4-929657B1425A}">
      <dgm:prSet custT="1"/>
      <dgm:spPr>
        <a:solidFill>
          <a:schemeClr val="accent6">
            <a:lumMod val="50000"/>
          </a:schemeClr>
        </a:solidFill>
      </dgm:spPr>
      <dgm:t>
        <a:bodyPr/>
        <a:lstStyle/>
        <a:p>
          <a:pPr rtl="0"/>
          <a:r>
            <a:rPr lang="en-US" sz="2000" b="0" i="0" dirty="0" err="1">
              <a:latin typeface="Times New Roman" panose="02020603050405020304" pitchFamily="18" charset="0"/>
              <a:cs typeface="Times New Roman" panose="02020603050405020304" pitchFamily="18" charset="0"/>
            </a:rPr>
            <a:t>Kruskal's</a:t>
          </a:r>
          <a:r>
            <a:rPr lang="en-US" sz="2000" b="0" i="0" dirty="0">
              <a:latin typeface="Times New Roman" panose="02020603050405020304" pitchFamily="18" charset="0"/>
              <a:cs typeface="Times New Roman" panose="02020603050405020304" pitchFamily="18" charset="0"/>
            </a:rPr>
            <a:t> algorithm is a simple, greedy algorithm. </a:t>
          </a:r>
          <a:endParaRPr lang="en-IN" sz="2000" dirty="0">
            <a:latin typeface="Times New Roman" panose="02020603050405020304" pitchFamily="18" charset="0"/>
            <a:cs typeface="Times New Roman" panose="02020603050405020304" pitchFamily="18" charset="0"/>
          </a:endParaRPr>
        </a:p>
      </dgm:t>
    </dgm:pt>
    <dgm:pt modelId="{3D01CC74-4BEB-45FE-AC62-67F99681B5C1}" type="parTrans" cxnId="{20FDCF03-B9C4-4292-8C8E-01C5F9213AEE}">
      <dgm:prSet/>
      <dgm:spPr/>
      <dgm:t>
        <a:bodyPr/>
        <a:lstStyle/>
        <a:p>
          <a:endParaRPr lang="en-IN"/>
        </a:p>
      </dgm:t>
    </dgm:pt>
    <dgm:pt modelId="{7825F569-AAB2-4000-B589-69D632A8B12C}" type="sibTrans" cxnId="{20FDCF03-B9C4-4292-8C8E-01C5F9213AEE}">
      <dgm:prSet/>
      <dgm:spPr/>
      <dgm:t>
        <a:bodyPr/>
        <a:lstStyle/>
        <a:p>
          <a:endParaRPr lang="en-IN"/>
        </a:p>
      </dgm:t>
    </dgm:pt>
    <dgm:pt modelId="{220B19DF-342A-46A8-82E6-6529AE6F87ED}">
      <dgm:prSet custT="1"/>
      <dgm:spPr/>
      <dgm:t>
        <a:bodyPr/>
        <a:lstStyle/>
        <a:p>
          <a:pPr algn="just" rtl="0"/>
          <a:r>
            <a:rPr lang="en-US" sz="1400" b="0" i="0" dirty="0"/>
            <a:t>First partition the set of vertices into </a:t>
          </a:r>
          <a:r>
            <a:rPr lang="en-US" sz="1400" b="0" i="0" dirty="0" smtClean="0">
              <a:solidFill>
                <a:srgbClr val="FF0000"/>
              </a:solidFill>
            </a:rPr>
            <a:t>| V | </a:t>
          </a:r>
          <a:r>
            <a:rPr lang="en-US" sz="1400" b="0" i="0" dirty="0"/>
            <a:t>disjoint sets, each consisting of one vertex. </a:t>
          </a:r>
          <a:endParaRPr lang="en-IN" sz="1400" dirty="0"/>
        </a:p>
      </dgm:t>
    </dgm:pt>
    <dgm:pt modelId="{FABA6359-E285-4B62-B442-963A980CC6C9}" type="parTrans" cxnId="{9DDF3A19-30C1-4DF1-B865-72EE896E62AB}">
      <dgm:prSet/>
      <dgm:spPr/>
      <dgm:t>
        <a:bodyPr/>
        <a:lstStyle/>
        <a:p>
          <a:endParaRPr lang="en-IN"/>
        </a:p>
      </dgm:t>
    </dgm:pt>
    <dgm:pt modelId="{6077A0F1-6CB0-473E-8BD2-82453FA68715}" type="sibTrans" cxnId="{9DDF3A19-30C1-4DF1-B865-72EE896E62AB}">
      <dgm:prSet/>
      <dgm:spPr/>
      <dgm:t>
        <a:bodyPr/>
        <a:lstStyle/>
        <a:p>
          <a:endParaRPr lang="en-IN"/>
        </a:p>
      </dgm:t>
    </dgm:pt>
    <dgm:pt modelId="{F8E09E6F-F29E-4AB6-869B-804BFB6176AD}">
      <dgm:prSet custT="1"/>
      <dgm:spPr/>
      <dgm:t>
        <a:bodyPr/>
        <a:lstStyle/>
        <a:p>
          <a:pPr algn="just" rtl="0"/>
          <a:r>
            <a:rPr lang="en-US" sz="1400" b="0" i="0" dirty="0"/>
            <a:t>Then process the edges in order of weight. </a:t>
          </a:r>
          <a:endParaRPr lang="en-IN" sz="1400" dirty="0"/>
        </a:p>
      </dgm:t>
    </dgm:pt>
    <dgm:pt modelId="{68883F36-194A-4000-9BF9-FEBAA656B1E2}" type="parTrans" cxnId="{D8CAD8F1-B3CE-47F9-B589-62B704D0CB25}">
      <dgm:prSet/>
      <dgm:spPr/>
      <dgm:t>
        <a:bodyPr/>
        <a:lstStyle/>
        <a:p>
          <a:endParaRPr lang="en-IN"/>
        </a:p>
      </dgm:t>
    </dgm:pt>
    <dgm:pt modelId="{8B5A941E-5831-4BDE-B82E-515BF0A38944}" type="sibTrans" cxnId="{D8CAD8F1-B3CE-47F9-B589-62B704D0CB25}">
      <dgm:prSet/>
      <dgm:spPr/>
      <dgm:t>
        <a:bodyPr/>
        <a:lstStyle/>
        <a:p>
          <a:endParaRPr lang="en-IN"/>
        </a:p>
      </dgm:t>
    </dgm:pt>
    <dgm:pt modelId="{D8160198-261A-47CC-A5A4-18BE09601AFD}">
      <dgm:prSet custT="1"/>
      <dgm:spPr/>
      <dgm:t>
        <a:bodyPr/>
        <a:lstStyle/>
        <a:p>
          <a:pPr algn="just" rtl="0"/>
          <a:r>
            <a:rPr lang="en-US" sz="1400" b="0" i="0" dirty="0"/>
            <a:t>An edge is added to the MCST, and two disjoint sets combined, if the edge connects two vertices in different disjoint sets.</a:t>
          </a:r>
          <a:endParaRPr lang="en-IN" sz="1400" dirty="0"/>
        </a:p>
      </dgm:t>
    </dgm:pt>
    <dgm:pt modelId="{F9A08A71-E56B-4A48-9677-6DE0FC988475}" type="parTrans" cxnId="{72F02BE9-D65E-46F0-96B8-54589EEDB797}">
      <dgm:prSet/>
      <dgm:spPr/>
      <dgm:t>
        <a:bodyPr/>
        <a:lstStyle/>
        <a:p>
          <a:endParaRPr lang="en-IN"/>
        </a:p>
      </dgm:t>
    </dgm:pt>
    <dgm:pt modelId="{60E0A292-7FB1-4BF4-8311-6E7C7A366BEF}" type="sibTrans" cxnId="{72F02BE9-D65E-46F0-96B8-54589EEDB797}">
      <dgm:prSet/>
      <dgm:spPr/>
      <dgm:t>
        <a:bodyPr/>
        <a:lstStyle/>
        <a:p>
          <a:endParaRPr lang="en-IN"/>
        </a:p>
      </dgm:t>
    </dgm:pt>
    <dgm:pt modelId="{F55F2596-6708-4FDC-A1EB-E6B1A346D3F9}">
      <dgm:prSet/>
      <dgm:spPr/>
      <dgm:t>
        <a:bodyPr/>
        <a:lstStyle/>
        <a:p>
          <a:pPr algn="just" rtl="0"/>
          <a:r>
            <a:rPr lang="en-US" b="0" i="0" dirty="0"/>
            <a:t>This process is repeated until only one disjoint set remains.</a:t>
          </a:r>
          <a:endParaRPr lang="en-IN" dirty="0"/>
        </a:p>
      </dgm:t>
    </dgm:pt>
    <dgm:pt modelId="{C8875B95-2FF4-47CB-A965-EAAC3EEE460C}" type="parTrans" cxnId="{FE7A32FA-3EB5-421A-8CA2-AC25D0ECC602}">
      <dgm:prSet/>
      <dgm:spPr/>
      <dgm:t>
        <a:bodyPr/>
        <a:lstStyle/>
        <a:p>
          <a:endParaRPr lang="en-IN"/>
        </a:p>
      </dgm:t>
    </dgm:pt>
    <dgm:pt modelId="{BCAC03E5-8786-44B6-8618-EFFF7329244B}" type="sibTrans" cxnId="{FE7A32FA-3EB5-421A-8CA2-AC25D0ECC602}">
      <dgm:prSet/>
      <dgm:spPr/>
      <dgm:t>
        <a:bodyPr/>
        <a:lstStyle/>
        <a:p>
          <a:endParaRPr lang="en-IN"/>
        </a:p>
      </dgm:t>
    </dgm:pt>
    <dgm:pt modelId="{EE4826D2-6049-43C9-BEFA-3DF9C1243165}" type="pres">
      <dgm:prSet presAssocID="{9315D86A-7641-4BBF-B6FA-6F215F4C4AC0}" presName="Name0" presStyleCnt="0">
        <dgm:presLayoutVars>
          <dgm:chMax val="7"/>
          <dgm:dir/>
          <dgm:animOne val="branch"/>
        </dgm:presLayoutVars>
      </dgm:prSet>
      <dgm:spPr/>
      <dgm:t>
        <a:bodyPr/>
        <a:lstStyle/>
        <a:p>
          <a:endParaRPr lang="en-US"/>
        </a:p>
      </dgm:t>
    </dgm:pt>
    <dgm:pt modelId="{5E31A9A4-FF85-4668-9373-11FC044B3959}" type="pres">
      <dgm:prSet presAssocID="{9A73C08B-9B3C-4717-93E4-929657B1425A}" presName="parTx1" presStyleLbl="node1" presStyleIdx="0" presStyleCnt="1" custScaleX="39283" custScaleY="42391"/>
      <dgm:spPr/>
      <dgm:t>
        <a:bodyPr/>
        <a:lstStyle/>
        <a:p>
          <a:endParaRPr lang="en-US"/>
        </a:p>
      </dgm:t>
    </dgm:pt>
    <dgm:pt modelId="{7A6BC2AE-114B-46FE-9187-920822145B48}" type="pres">
      <dgm:prSet presAssocID="{9A73C08B-9B3C-4717-93E4-929657B1425A}" presName="spPre1" presStyleCnt="0"/>
      <dgm:spPr/>
    </dgm:pt>
    <dgm:pt modelId="{F6F5FFEC-FE90-4DB2-8DE9-36A3A1B85CAD}" type="pres">
      <dgm:prSet presAssocID="{9A73C08B-9B3C-4717-93E4-929657B1425A}" presName="chLin1" presStyleCnt="0"/>
      <dgm:spPr/>
    </dgm:pt>
    <dgm:pt modelId="{C5E60AAF-A23F-4A82-8A23-045A7E629E14}" type="pres">
      <dgm:prSet presAssocID="{FABA6359-E285-4B62-B442-963A980CC6C9}" presName="Name11" presStyleLbl="parChTrans1D1" presStyleIdx="0" presStyleCnt="8"/>
      <dgm:spPr/>
    </dgm:pt>
    <dgm:pt modelId="{F0BA7B3C-5C0C-4006-8F2C-6B9BFBB0F4D4}" type="pres">
      <dgm:prSet presAssocID="{220B19DF-342A-46A8-82E6-6529AE6F87ED}" presName="txAndLines1" presStyleCnt="0"/>
      <dgm:spPr/>
    </dgm:pt>
    <dgm:pt modelId="{B3F762A8-5C81-4BBE-868F-DE2463E3EB66}" type="pres">
      <dgm:prSet presAssocID="{220B19DF-342A-46A8-82E6-6529AE6F87ED}" presName="anchor1" presStyleCnt="0"/>
      <dgm:spPr/>
    </dgm:pt>
    <dgm:pt modelId="{CE23352E-C816-444A-AB68-6C8B290D83D5}" type="pres">
      <dgm:prSet presAssocID="{220B19DF-342A-46A8-82E6-6529AE6F87ED}" presName="backup1" presStyleCnt="0"/>
      <dgm:spPr/>
    </dgm:pt>
    <dgm:pt modelId="{5AF96279-8ACC-4CF8-8CFE-866790F20C81}" type="pres">
      <dgm:prSet presAssocID="{220B19DF-342A-46A8-82E6-6529AE6F87ED}" presName="preLine1" presStyleLbl="parChTrans1D1" presStyleIdx="1" presStyleCnt="8"/>
      <dgm:spPr/>
    </dgm:pt>
    <dgm:pt modelId="{2710E727-F7D2-4858-BB69-F105F7E95840}" type="pres">
      <dgm:prSet presAssocID="{220B19DF-342A-46A8-82E6-6529AE6F87ED}" presName="desTx1" presStyleLbl="revTx" presStyleIdx="0" presStyleCnt="0">
        <dgm:presLayoutVars>
          <dgm:bulletEnabled val="1"/>
        </dgm:presLayoutVars>
      </dgm:prSet>
      <dgm:spPr/>
      <dgm:t>
        <a:bodyPr/>
        <a:lstStyle/>
        <a:p>
          <a:endParaRPr lang="en-US"/>
        </a:p>
      </dgm:t>
    </dgm:pt>
    <dgm:pt modelId="{D2C5C6C0-D8E6-40D3-8171-4EB8BBF21DE0}" type="pres">
      <dgm:prSet presAssocID="{68883F36-194A-4000-9BF9-FEBAA656B1E2}" presName="Name11" presStyleLbl="parChTrans1D1" presStyleIdx="2" presStyleCnt="8"/>
      <dgm:spPr/>
    </dgm:pt>
    <dgm:pt modelId="{315F2E68-501B-4DE0-AEF6-91C322AD6A2F}" type="pres">
      <dgm:prSet presAssocID="{F8E09E6F-F29E-4AB6-869B-804BFB6176AD}" presName="txAndLines1" presStyleCnt="0"/>
      <dgm:spPr/>
    </dgm:pt>
    <dgm:pt modelId="{D604D8DB-3E99-4C74-A0B7-5A74107A3CDD}" type="pres">
      <dgm:prSet presAssocID="{F8E09E6F-F29E-4AB6-869B-804BFB6176AD}" presName="anchor1" presStyleCnt="0"/>
      <dgm:spPr/>
    </dgm:pt>
    <dgm:pt modelId="{DFED0ACD-F9EA-4EF2-8504-F2FCEDD3B2DB}" type="pres">
      <dgm:prSet presAssocID="{F8E09E6F-F29E-4AB6-869B-804BFB6176AD}" presName="backup1" presStyleCnt="0"/>
      <dgm:spPr/>
    </dgm:pt>
    <dgm:pt modelId="{F595B7C8-D503-4669-937F-8A82AA8BFF07}" type="pres">
      <dgm:prSet presAssocID="{F8E09E6F-F29E-4AB6-869B-804BFB6176AD}" presName="preLine1" presStyleLbl="parChTrans1D1" presStyleIdx="3" presStyleCnt="8"/>
      <dgm:spPr/>
    </dgm:pt>
    <dgm:pt modelId="{638A6349-A93E-4A66-9AF7-1565ADC76328}" type="pres">
      <dgm:prSet presAssocID="{F8E09E6F-F29E-4AB6-869B-804BFB6176AD}" presName="desTx1" presStyleLbl="revTx" presStyleIdx="0" presStyleCnt="0">
        <dgm:presLayoutVars>
          <dgm:bulletEnabled val="1"/>
        </dgm:presLayoutVars>
      </dgm:prSet>
      <dgm:spPr/>
      <dgm:t>
        <a:bodyPr/>
        <a:lstStyle/>
        <a:p>
          <a:endParaRPr lang="en-US"/>
        </a:p>
      </dgm:t>
    </dgm:pt>
    <dgm:pt modelId="{1D12C3F3-408D-4C87-81BA-1A7DA89A32AF}" type="pres">
      <dgm:prSet presAssocID="{F9A08A71-E56B-4A48-9677-6DE0FC988475}" presName="Name11" presStyleLbl="parChTrans1D1" presStyleIdx="4" presStyleCnt="8"/>
      <dgm:spPr/>
    </dgm:pt>
    <dgm:pt modelId="{D89EF920-7A50-42AD-978F-83B43FF3044D}" type="pres">
      <dgm:prSet presAssocID="{D8160198-261A-47CC-A5A4-18BE09601AFD}" presName="txAndLines1" presStyleCnt="0"/>
      <dgm:spPr/>
    </dgm:pt>
    <dgm:pt modelId="{0C3EA76A-7C5C-408D-9033-AAD647B43F5C}" type="pres">
      <dgm:prSet presAssocID="{D8160198-261A-47CC-A5A4-18BE09601AFD}" presName="anchor1" presStyleCnt="0"/>
      <dgm:spPr/>
    </dgm:pt>
    <dgm:pt modelId="{797865ED-21B6-4FEB-BFB7-D9EF90E36644}" type="pres">
      <dgm:prSet presAssocID="{D8160198-261A-47CC-A5A4-18BE09601AFD}" presName="backup1" presStyleCnt="0"/>
      <dgm:spPr/>
    </dgm:pt>
    <dgm:pt modelId="{319E3854-371A-49B5-B662-2FD02C65CCB4}" type="pres">
      <dgm:prSet presAssocID="{D8160198-261A-47CC-A5A4-18BE09601AFD}" presName="preLine1" presStyleLbl="parChTrans1D1" presStyleIdx="5" presStyleCnt="8"/>
      <dgm:spPr/>
    </dgm:pt>
    <dgm:pt modelId="{0A702D4A-1107-4982-9AAD-6455FC37689B}" type="pres">
      <dgm:prSet presAssocID="{D8160198-261A-47CC-A5A4-18BE09601AFD}" presName="desTx1" presStyleLbl="revTx" presStyleIdx="0" presStyleCnt="0">
        <dgm:presLayoutVars>
          <dgm:bulletEnabled val="1"/>
        </dgm:presLayoutVars>
      </dgm:prSet>
      <dgm:spPr/>
      <dgm:t>
        <a:bodyPr/>
        <a:lstStyle/>
        <a:p>
          <a:endParaRPr lang="en-US"/>
        </a:p>
      </dgm:t>
    </dgm:pt>
    <dgm:pt modelId="{D6255327-06F4-4F6D-8DCB-F2A48459BF1E}" type="pres">
      <dgm:prSet presAssocID="{C8875B95-2FF4-47CB-A965-EAAC3EEE460C}" presName="Name11" presStyleLbl="parChTrans1D1" presStyleIdx="6" presStyleCnt="8"/>
      <dgm:spPr/>
    </dgm:pt>
    <dgm:pt modelId="{317DF289-3D4F-4153-A392-00762251632F}" type="pres">
      <dgm:prSet presAssocID="{F55F2596-6708-4FDC-A1EB-E6B1A346D3F9}" presName="txAndLines1" presStyleCnt="0"/>
      <dgm:spPr/>
    </dgm:pt>
    <dgm:pt modelId="{F3354AAC-A197-4ED5-BCE8-B78369698C7A}" type="pres">
      <dgm:prSet presAssocID="{F55F2596-6708-4FDC-A1EB-E6B1A346D3F9}" presName="anchor1" presStyleCnt="0"/>
      <dgm:spPr/>
    </dgm:pt>
    <dgm:pt modelId="{22C4EEB9-57F2-41A8-9DA8-C9195979324F}" type="pres">
      <dgm:prSet presAssocID="{F55F2596-6708-4FDC-A1EB-E6B1A346D3F9}" presName="backup1" presStyleCnt="0"/>
      <dgm:spPr/>
    </dgm:pt>
    <dgm:pt modelId="{B9B1F2C2-6E38-4DBB-A57A-03A2E6786327}" type="pres">
      <dgm:prSet presAssocID="{F55F2596-6708-4FDC-A1EB-E6B1A346D3F9}" presName="preLine1" presStyleLbl="parChTrans1D1" presStyleIdx="7" presStyleCnt="8"/>
      <dgm:spPr/>
    </dgm:pt>
    <dgm:pt modelId="{E4E0AA2A-C102-46B3-B0B7-9ACA4CE32760}" type="pres">
      <dgm:prSet presAssocID="{F55F2596-6708-4FDC-A1EB-E6B1A346D3F9}" presName="desTx1" presStyleLbl="revTx" presStyleIdx="0" presStyleCnt="0">
        <dgm:presLayoutVars>
          <dgm:bulletEnabled val="1"/>
        </dgm:presLayoutVars>
      </dgm:prSet>
      <dgm:spPr/>
      <dgm:t>
        <a:bodyPr/>
        <a:lstStyle/>
        <a:p>
          <a:endParaRPr lang="en-US"/>
        </a:p>
      </dgm:t>
    </dgm:pt>
  </dgm:ptLst>
  <dgm:cxnLst>
    <dgm:cxn modelId="{20FDCF03-B9C4-4292-8C8E-01C5F9213AEE}" srcId="{9315D86A-7641-4BBF-B6FA-6F215F4C4AC0}" destId="{9A73C08B-9B3C-4717-93E4-929657B1425A}" srcOrd="0" destOrd="0" parTransId="{3D01CC74-4BEB-45FE-AC62-67F99681B5C1}" sibTransId="{7825F569-AAB2-4000-B589-69D632A8B12C}"/>
    <dgm:cxn modelId="{D8CAD8F1-B3CE-47F9-B589-62B704D0CB25}" srcId="{9A73C08B-9B3C-4717-93E4-929657B1425A}" destId="{F8E09E6F-F29E-4AB6-869B-804BFB6176AD}" srcOrd="1" destOrd="0" parTransId="{68883F36-194A-4000-9BF9-FEBAA656B1E2}" sibTransId="{8B5A941E-5831-4BDE-B82E-515BF0A38944}"/>
    <dgm:cxn modelId="{68858364-7A64-481E-B65A-830A70478FC2}" type="presOf" srcId="{F8E09E6F-F29E-4AB6-869B-804BFB6176AD}" destId="{638A6349-A93E-4A66-9AF7-1565ADC76328}" srcOrd="0" destOrd="0" presId="urn:microsoft.com/office/officeart/2009/3/layout/SubStepProcess"/>
    <dgm:cxn modelId="{FDEE1D19-CC73-4962-AC08-A5271EC8BCD2}" type="presOf" srcId="{D8160198-261A-47CC-A5A4-18BE09601AFD}" destId="{0A702D4A-1107-4982-9AAD-6455FC37689B}" srcOrd="0" destOrd="0" presId="urn:microsoft.com/office/officeart/2009/3/layout/SubStepProcess"/>
    <dgm:cxn modelId="{18687A79-D9C2-4EB8-B019-D683813DC5EF}" type="presOf" srcId="{9315D86A-7641-4BBF-B6FA-6F215F4C4AC0}" destId="{EE4826D2-6049-43C9-BEFA-3DF9C1243165}" srcOrd="0" destOrd="0" presId="urn:microsoft.com/office/officeart/2009/3/layout/SubStepProcess"/>
    <dgm:cxn modelId="{9DDF3A19-30C1-4DF1-B865-72EE896E62AB}" srcId="{9A73C08B-9B3C-4717-93E4-929657B1425A}" destId="{220B19DF-342A-46A8-82E6-6529AE6F87ED}" srcOrd="0" destOrd="0" parTransId="{FABA6359-E285-4B62-B442-963A980CC6C9}" sibTransId="{6077A0F1-6CB0-473E-8BD2-82453FA68715}"/>
    <dgm:cxn modelId="{C200D4EA-7B73-40CC-A02E-70C3B9687BF6}" type="presOf" srcId="{220B19DF-342A-46A8-82E6-6529AE6F87ED}" destId="{2710E727-F7D2-4858-BB69-F105F7E95840}" srcOrd="0" destOrd="0" presId="urn:microsoft.com/office/officeart/2009/3/layout/SubStepProcess"/>
    <dgm:cxn modelId="{D4C75A46-1C4C-4336-A5A6-76CDBE13C600}" type="presOf" srcId="{9A73C08B-9B3C-4717-93E4-929657B1425A}" destId="{5E31A9A4-FF85-4668-9373-11FC044B3959}" srcOrd="0" destOrd="0" presId="urn:microsoft.com/office/officeart/2009/3/layout/SubStepProcess"/>
    <dgm:cxn modelId="{72F02BE9-D65E-46F0-96B8-54589EEDB797}" srcId="{9A73C08B-9B3C-4717-93E4-929657B1425A}" destId="{D8160198-261A-47CC-A5A4-18BE09601AFD}" srcOrd="2" destOrd="0" parTransId="{F9A08A71-E56B-4A48-9677-6DE0FC988475}" sibTransId="{60E0A292-7FB1-4BF4-8311-6E7C7A366BEF}"/>
    <dgm:cxn modelId="{FE7A32FA-3EB5-421A-8CA2-AC25D0ECC602}" srcId="{9A73C08B-9B3C-4717-93E4-929657B1425A}" destId="{F55F2596-6708-4FDC-A1EB-E6B1A346D3F9}" srcOrd="3" destOrd="0" parTransId="{C8875B95-2FF4-47CB-A965-EAAC3EEE460C}" sibTransId="{BCAC03E5-8786-44B6-8618-EFFF7329244B}"/>
    <dgm:cxn modelId="{EF3F1511-9ADF-48A6-B209-F5C594512872}" type="presOf" srcId="{F55F2596-6708-4FDC-A1EB-E6B1A346D3F9}" destId="{E4E0AA2A-C102-46B3-B0B7-9ACA4CE32760}" srcOrd="0" destOrd="0" presId="urn:microsoft.com/office/officeart/2009/3/layout/SubStepProcess"/>
    <dgm:cxn modelId="{CB3717FF-19E9-419B-AC10-4E9980A76D55}" type="presParOf" srcId="{EE4826D2-6049-43C9-BEFA-3DF9C1243165}" destId="{5E31A9A4-FF85-4668-9373-11FC044B3959}" srcOrd="0" destOrd="0" presId="urn:microsoft.com/office/officeart/2009/3/layout/SubStepProcess"/>
    <dgm:cxn modelId="{EABA8225-6C4D-4CC4-A5B1-35B3BD8111D9}" type="presParOf" srcId="{EE4826D2-6049-43C9-BEFA-3DF9C1243165}" destId="{7A6BC2AE-114B-46FE-9187-920822145B48}" srcOrd="1" destOrd="0" presId="urn:microsoft.com/office/officeart/2009/3/layout/SubStepProcess"/>
    <dgm:cxn modelId="{3A56CBE7-02CF-4B07-A608-96A4B4F9478A}" type="presParOf" srcId="{EE4826D2-6049-43C9-BEFA-3DF9C1243165}" destId="{F6F5FFEC-FE90-4DB2-8DE9-36A3A1B85CAD}" srcOrd="2" destOrd="0" presId="urn:microsoft.com/office/officeart/2009/3/layout/SubStepProcess"/>
    <dgm:cxn modelId="{D76DEDA9-2D25-40B4-9654-EA659E539FB8}" type="presParOf" srcId="{F6F5FFEC-FE90-4DB2-8DE9-36A3A1B85CAD}" destId="{C5E60AAF-A23F-4A82-8A23-045A7E629E14}" srcOrd="0" destOrd="0" presId="urn:microsoft.com/office/officeart/2009/3/layout/SubStepProcess"/>
    <dgm:cxn modelId="{C7DADCAD-F2EF-4F79-8E02-ECC7591EB172}" type="presParOf" srcId="{F6F5FFEC-FE90-4DB2-8DE9-36A3A1B85CAD}" destId="{F0BA7B3C-5C0C-4006-8F2C-6B9BFBB0F4D4}" srcOrd="1" destOrd="0" presId="urn:microsoft.com/office/officeart/2009/3/layout/SubStepProcess"/>
    <dgm:cxn modelId="{533FC199-B955-47CA-A765-16BB052F9A89}" type="presParOf" srcId="{F0BA7B3C-5C0C-4006-8F2C-6B9BFBB0F4D4}" destId="{B3F762A8-5C81-4BBE-868F-DE2463E3EB66}" srcOrd="0" destOrd="0" presId="urn:microsoft.com/office/officeart/2009/3/layout/SubStepProcess"/>
    <dgm:cxn modelId="{A0D170F2-BE32-410C-9FDE-7FA30C864C43}" type="presParOf" srcId="{F0BA7B3C-5C0C-4006-8F2C-6B9BFBB0F4D4}" destId="{CE23352E-C816-444A-AB68-6C8B290D83D5}" srcOrd="1" destOrd="0" presId="urn:microsoft.com/office/officeart/2009/3/layout/SubStepProcess"/>
    <dgm:cxn modelId="{F85340A2-054B-4C06-BDE1-B3A355C6C3AD}" type="presParOf" srcId="{F0BA7B3C-5C0C-4006-8F2C-6B9BFBB0F4D4}" destId="{5AF96279-8ACC-4CF8-8CFE-866790F20C81}" srcOrd="2" destOrd="0" presId="urn:microsoft.com/office/officeart/2009/3/layout/SubStepProcess"/>
    <dgm:cxn modelId="{2800DA51-C22E-48B9-9A5F-2DE4C7801939}" type="presParOf" srcId="{F0BA7B3C-5C0C-4006-8F2C-6B9BFBB0F4D4}" destId="{2710E727-F7D2-4858-BB69-F105F7E95840}" srcOrd="3" destOrd="0" presId="urn:microsoft.com/office/officeart/2009/3/layout/SubStepProcess"/>
    <dgm:cxn modelId="{46628592-38B8-47D3-B6C3-C2260EB1A61B}" type="presParOf" srcId="{F6F5FFEC-FE90-4DB2-8DE9-36A3A1B85CAD}" destId="{D2C5C6C0-D8E6-40D3-8171-4EB8BBF21DE0}" srcOrd="2" destOrd="0" presId="urn:microsoft.com/office/officeart/2009/3/layout/SubStepProcess"/>
    <dgm:cxn modelId="{84165A05-7F80-4E9C-8422-EC23DCABDEEC}" type="presParOf" srcId="{F6F5FFEC-FE90-4DB2-8DE9-36A3A1B85CAD}" destId="{315F2E68-501B-4DE0-AEF6-91C322AD6A2F}" srcOrd="3" destOrd="0" presId="urn:microsoft.com/office/officeart/2009/3/layout/SubStepProcess"/>
    <dgm:cxn modelId="{F22C3C71-84A0-44EC-86C7-BE3A0018F6D7}" type="presParOf" srcId="{315F2E68-501B-4DE0-AEF6-91C322AD6A2F}" destId="{D604D8DB-3E99-4C74-A0B7-5A74107A3CDD}" srcOrd="0" destOrd="0" presId="urn:microsoft.com/office/officeart/2009/3/layout/SubStepProcess"/>
    <dgm:cxn modelId="{230FD142-2CEF-4789-9D66-F7E4DF3F20A9}" type="presParOf" srcId="{315F2E68-501B-4DE0-AEF6-91C322AD6A2F}" destId="{DFED0ACD-F9EA-4EF2-8504-F2FCEDD3B2DB}" srcOrd="1" destOrd="0" presId="urn:microsoft.com/office/officeart/2009/3/layout/SubStepProcess"/>
    <dgm:cxn modelId="{C8AC1DA6-8AFA-4B82-9384-3EF9570582D9}" type="presParOf" srcId="{315F2E68-501B-4DE0-AEF6-91C322AD6A2F}" destId="{F595B7C8-D503-4669-937F-8A82AA8BFF07}" srcOrd="2" destOrd="0" presId="urn:microsoft.com/office/officeart/2009/3/layout/SubStepProcess"/>
    <dgm:cxn modelId="{116DEBEE-D7DE-4026-B9FB-7C69457DCC10}" type="presParOf" srcId="{315F2E68-501B-4DE0-AEF6-91C322AD6A2F}" destId="{638A6349-A93E-4A66-9AF7-1565ADC76328}" srcOrd="3" destOrd="0" presId="urn:microsoft.com/office/officeart/2009/3/layout/SubStepProcess"/>
    <dgm:cxn modelId="{05A7B7E6-92AB-4683-96A5-69EAFB798905}" type="presParOf" srcId="{F6F5FFEC-FE90-4DB2-8DE9-36A3A1B85CAD}" destId="{1D12C3F3-408D-4C87-81BA-1A7DA89A32AF}" srcOrd="4" destOrd="0" presId="urn:microsoft.com/office/officeart/2009/3/layout/SubStepProcess"/>
    <dgm:cxn modelId="{CAEEAAE1-2737-450A-BB49-50714ACE8B4E}" type="presParOf" srcId="{F6F5FFEC-FE90-4DB2-8DE9-36A3A1B85CAD}" destId="{D89EF920-7A50-42AD-978F-83B43FF3044D}" srcOrd="5" destOrd="0" presId="urn:microsoft.com/office/officeart/2009/3/layout/SubStepProcess"/>
    <dgm:cxn modelId="{E97A6AA9-8FC2-4EBD-BF7A-EAA43FABB3E8}" type="presParOf" srcId="{D89EF920-7A50-42AD-978F-83B43FF3044D}" destId="{0C3EA76A-7C5C-408D-9033-AAD647B43F5C}" srcOrd="0" destOrd="0" presId="urn:microsoft.com/office/officeart/2009/3/layout/SubStepProcess"/>
    <dgm:cxn modelId="{B9D932DD-BC65-4001-BDA0-53E1FAA01D21}" type="presParOf" srcId="{D89EF920-7A50-42AD-978F-83B43FF3044D}" destId="{797865ED-21B6-4FEB-BFB7-D9EF90E36644}" srcOrd="1" destOrd="0" presId="urn:microsoft.com/office/officeart/2009/3/layout/SubStepProcess"/>
    <dgm:cxn modelId="{A82C5105-4602-4D44-8BEB-C8CAA4D5719C}" type="presParOf" srcId="{D89EF920-7A50-42AD-978F-83B43FF3044D}" destId="{319E3854-371A-49B5-B662-2FD02C65CCB4}" srcOrd="2" destOrd="0" presId="urn:microsoft.com/office/officeart/2009/3/layout/SubStepProcess"/>
    <dgm:cxn modelId="{007024E9-CBCA-4C7E-B994-9A10A226D6F8}" type="presParOf" srcId="{D89EF920-7A50-42AD-978F-83B43FF3044D}" destId="{0A702D4A-1107-4982-9AAD-6455FC37689B}" srcOrd="3" destOrd="0" presId="urn:microsoft.com/office/officeart/2009/3/layout/SubStepProcess"/>
    <dgm:cxn modelId="{4B39EFE7-5955-4551-B1CB-1A0491685170}" type="presParOf" srcId="{F6F5FFEC-FE90-4DB2-8DE9-36A3A1B85CAD}" destId="{D6255327-06F4-4F6D-8DCB-F2A48459BF1E}" srcOrd="6" destOrd="0" presId="urn:microsoft.com/office/officeart/2009/3/layout/SubStepProcess"/>
    <dgm:cxn modelId="{E90D91AF-0992-47C8-9739-26F4563AAE54}" type="presParOf" srcId="{F6F5FFEC-FE90-4DB2-8DE9-36A3A1B85CAD}" destId="{317DF289-3D4F-4153-A392-00762251632F}" srcOrd="7" destOrd="0" presId="urn:microsoft.com/office/officeart/2009/3/layout/SubStepProcess"/>
    <dgm:cxn modelId="{FFD8F70E-4BDC-4181-A7F8-AB4B94F15B17}" type="presParOf" srcId="{317DF289-3D4F-4153-A392-00762251632F}" destId="{F3354AAC-A197-4ED5-BCE8-B78369698C7A}" srcOrd="0" destOrd="0" presId="urn:microsoft.com/office/officeart/2009/3/layout/SubStepProcess"/>
    <dgm:cxn modelId="{03C492D1-3A8A-488D-9DCA-11BBE3531694}" type="presParOf" srcId="{317DF289-3D4F-4153-A392-00762251632F}" destId="{22C4EEB9-57F2-41A8-9DA8-C9195979324F}" srcOrd="1" destOrd="0" presId="urn:microsoft.com/office/officeart/2009/3/layout/SubStepProcess"/>
    <dgm:cxn modelId="{A8126C15-1A61-4753-BDD1-A7F14102CD06}" type="presParOf" srcId="{317DF289-3D4F-4153-A392-00762251632F}" destId="{B9B1F2C2-6E38-4DBB-A57A-03A2E6786327}" srcOrd="2" destOrd="0" presId="urn:microsoft.com/office/officeart/2009/3/layout/SubStepProcess"/>
    <dgm:cxn modelId="{D08ADDF2-8977-4AEC-A94C-66B04A8E4095}" type="presParOf" srcId="{317DF289-3D4F-4153-A392-00762251632F}" destId="{E4E0AA2A-C102-46B3-B0B7-9ACA4CE32760}"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F5B6DE-FF58-482E-8DF1-661415242080}"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C72D7FF6-B1CA-40FA-9C68-6CF0B74BED96}">
      <dgm:prSet custT="1"/>
      <dgm:spPr/>
      <dgm:t>
        <a:bodyPr/>
        <a:lstStyle/>
        <a:p>
          <a:pPr algn="ctr" rtl="0"/>
          <a:r>
            <a:rPr lang="en-US" sz="2000" b="1" dirty="0" smtClean="0">
              <a:latin typeface="Times New Roman" panose="02020603050405020304" pitchFamily="18" charset="0"/>
              <a:cs typeface="Times New Roman" panose="02020603050405020304" pitchFamily="18" charset="0"/>
            </a:rPr>
            <a:t>Min heap</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dgm:t>
    </dgm:pt>
    <dgm:pt modelId="{66004226-B619-4299-BC02-9E9107916BDA}" type="parTrans" cxnId="{FBAEB7FD-7F6A-4E93-BEAD-179FD53156EC}">
      <dgm:prSet/>
      <dgm:spPr/>
      <dgm:t>
        <a:bodyPr/>
        <a:lstStyle/>
        <a:p>
          <a:pPr algn="just"/>
          <a:endParaRPr lang="en-US">
            <a:latin typeface="Times New Roman" panose="02020603050405020304" pitchFamily="18" charset="0"/>
            <a:cs typeface="Times New Roman" panose="02020603050405020304" pitchFamily="18" charset="0"/>
          </a:endParaRPr>
        </a:p>
      </dgm:t>
    </dgm:pt>
    <dgm:pt modelId="{13306BCC-CD71-4160-9285-D5F1F89E5E48}" type="sibTrans" cxnId="{FBAEB7FD-7F6A-4E93-BEAD-179FD53156EC}">
      <dgm:prSet/>
      <dgm:spPr/>
      <dgm:t>
        <a:bodyPr/>
        <a:lstStyle/>
        <a:p>
          <a:pPr algn="just"/>
          <a:endParaRPr lang="en-US">
            <a:latin typeface="Times New Roman" panose="02020603050405020304" pitchFamily="18" charset="0"/>
            <a:cs typeface="Times New Roman" panose="02020603050405020304" pitchFamily="18" charset="0"/>
          </a:endParaRPr>
        </a:p>
      </dgm:t>
    </dgm:pt>
    <dgm:pt modelId="{2E6F36DA-C456-4AD3-B736-CC179634FE90}">
      <dgm:prSet/>
      <dgm:spPr/>
      <dgm:t>
        <a:bodyPr/>
        <a:lstStyle/>
        <a:p>
          <a:pPr algn="just" rtl="0"/>
          <a:r>
            <a:rPr lang="en-US" smtClean="0">
              <a:latin typeface="Times New Roman" panose="02020603050405020304" pitchFamily="18" charset="0"/>
              <a:cs typeface="Times New Roman" panose="02020603050405020304" pitchFamily="18" charset="0"/>
            </a:rPr>
            <a:t>The element of each node is greater than or equal to the element at its parent. The minimum value element is at the root.</a:t>
          </a:r>
          <a:endParaRPr lang="en-US">
            <a:latin typeface="Times New Roman" panose="02020603050405020304" pitchFamily="18" charset="0"/>
            <a:cs typeface="Times New Roman" panose="02020603050405020304" pitchFamily="18" charset="0"/>
          </a:endParaRPr>
        </a:p>
      </dgm:t>
    </dgm:pt>
    <dgm:pt modelId="{E3A1812F-8679-4E0D-A8BC-4CAB04AF84B4}" type="parTrans" cxnId="{023CE82E-E8A9-4663-A3BB-1F146962A837}">
      <dgm:prSet/>
      <dgm:spPr/>
      <dgm:t>
        <a:bodyPr/>
        <a:lstStyle/>
        <a:p>
          <a:pPr algn="just"/>
          <a:endParaRPr lang="en-US">
            <a:latin typeface="Times New Roman" panose="02020603050405020304" pitchFamily="18" charset="0"/>
            <a:cs typeface="Times New Roman" panose="02020603050405020304" pitchFamily="18" charset="0"/>
          </a:endParaRPr>
        </a:p>
      </dgm:t>
    </dgm:pt>
    <dgm:pt modelId="{8A890941-4017-4FFB-ADFF-861819C1EBFB}" type="sibTrans" cxnId="{023CE82E-E8A9-4663-A3BB-1F146962A837}">
      <dgm:prSet/>
      <dgm:spPr/>
      <dgm:t>
        <a:bodyPr/>
        <a:lstStyle/>
        <a:p>
          <a:pPr algn="just"/>
          <a:endParaRPr lang="en-US">
            <a:latin typeface="Times New Roman" panose="02020603050405020304" pitchFamily="18" charset="0"/>
            <a:cs typeface="Times New Roman" panose="02020603050405020304" pitchFamily="18" charset="0"/>
          </a:endParaRPr>
        </a:p>
      </dgm:t>
    </dgm:pt>
    <dgm:pt modelId="{6846CE13-CA44-4AEA-8EB4-43270039C5F2}">
      <dgm:prSet custT="1"/>
      <dgm:spPr/>
      <dgm:t>
        <a:bodyPr/>
        <a:lstStyle/>
        <a:p>
          <a:pPr algn="ctr" rtl="0"/>
          <a:r>
            <a:rPr lang="en-US" sz="2000" b="1" dirty="0" smtClean="0">
              <a:latin typeface="Times New Roman" panose="02020603050405020304" pitchFamily="18" charset="0"/>
              <a:cs typeface="Times New Roman" panose="02020603050405020304" pitchFamily="18" charset="0"/>
            </a:rPr>
            <a:t>Max heap</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dgm:t>
    </dgm:pt>
    <dgm:pt modelId="{2BFD3603-CAAA-4869-AD42-56E81F1A90F4}" type="parTrans" cxnId="{865491EE-B953-438C-AC6E-92C4A7FAA579}">
      <dgm:prSet/>
      <dgm:spPr/>
      <dgm:t>
        <a:bodyPr/>
        <a:lstStyle/>
        <a:p>
          <a:pPr algn="just"/>
          <a:endParaRPr lang="en-US">
            <a:latin typeface="Times New Roman" panose="02020603050405020304" pitchFamily="18" charset="0"/>
            <a:cs typeface="Times New Roman" panose="02020603050405020304" pitchFamily="18" charset="0"/>
          </a:endParaRPr>
        </a:p>
      </dgm:t>
    </dgm:pt>
    <dgm:pt modelId="{6A8388C2-6C47-487A-8144-0B65AB8423B8}" type="sibTrans" cxnId="{865491EE-B953-438C-AC6E-92C4A7FAA579}">
      <dgm:prSet/>
      <dgm:spPr/>
      <dgm:t>
        <a:bodyPr/>
        <a:lstStyle/>
        <a:p>
          <a:pPr algn="just"/>
          <a:endParaRPr lang="en-US">
            <a:latin typeface="Times New Roman" panose="02020603050405020304" pitchFamily="18" charset="0"/>
            <a:cs typeface="Times New Roman" panose="02020603050405020304" pitchFamily="18" charset="0"/>
          </a:endParaRPr>
        </a:p>
      </dgm:t>
    </dgm:pt>
    <dgm:pt modelId="{045801E0-83BB-4D1F-B909-021A4400E266}">
      <dgm:prSet/>
      <dgm:spPr/>
      <dgm:t>
        <a:bodyPr/>
        <a:lstStyle/>
        <a:p>
          <a:pPr algn="just" rtl="0"/>
          <a:r>
            <a:rPr lang="en-US" smtClean="0">
              <a:latin typeface="Times New Roman" panose="02020603050405020304" pitchFamily="18" charset="0"/>
              <a:cs typeface="Times New Roman" panose="02020603050405020304" pitchFamily="18" charset="0"/>
            </a:rPr>
            <a:t>The element of each node is less than the element at its parent. The maximum value element is at the root.</a:t>
          </a:r>
          <a:endParaRPr lang="en-US">
            <a:latin typeface="Times New Roman" panose="02020603050405020304" pitchFamily="18" charset="0"/>
            <a:cs typeface="Times New Roman" panose="02020603050405020304" pitchFamily="18" charset="0"/>
          </a:endParaRPr>
        </a:p>
      </dgm:t>
    </dgm:pt>
    <dgm:pt modelId="{5B0D8703-20DA-497F-A6D3-8E9A8B0C2BE8}" type="parTrans" cxnId="{DE9584EA-FAA1-49A6-B18A-E9203E20F9D1}">
      <dgm:prSet/>
      <dgm:spPr/>
      <dgm:t>
        <a:bodyPr/>
        <a:lstStyle/>
        <a:p>
          <a:pPr algn="just"/>
          <a:endParaRPr lang="en-US">
            <a:latin typeface="Times New Roman" panose="02020603050405020304" pitchFamily="18" charset="0"/>
            <a:cs typeface="Times New Roman" panose="02020603050405020304" pitchFamily="18" charset="0"/>
          </a:endParaRPr>
        </a:p>
      </dgm:t>
    </dgm:pt>
    <dgm:pt modelId="{DFC8BF7D-BB07-43BF-AF13-CA1AEA8A81BE}" type="sibTrans" cxnId="{DE9584EA-FAA1-49A6-B18A-E9203E20F9D1}">
      <dgm:prSet/>
      <dgm:spPr/>
      <dgm:t>
        <a:bodyPr/>
        <a:lstStyle/>
        <a:p>
          <a:pPr algn="just"/>
          <a:endParaRPr lang="en-US">
            <a:latin typeface="Times New Roman" panose="02020603050405020304" pitchFamily="18" charset="0"/>
            <a:cs typeface="Times New Roman" panose="02020603050405020304" pitchFamily="18" charset="0"/>
          </a:endParaRPr>
        </a:p>
      </dgm:t>
    </dgm:pt>
    <dgm:pt modelId="{4E4AACC2-01F4-4077-A073-55E8601C8D18}" type="pres">
      <dgm:prSet presAssocID="{EFF5B6DE-FF58-482E-8DF1-661415242080}" presName="linearFlow" presStyleCnt="0">
        <dgm:presLayoutVars>
          <dgm:dir/>
          <dgm:animLvl val="lvl"/>
          <dgm:resizeHandles val="exact"/>
        </dgm:presLayoutVars>
      </dgm:prSet>
      <dgm:spPr/>
      <dgm:t>
        <a:bodyPr/>
        <a:lstStyle/>
        <a:p>
          <a:endParaRPr lang="en-US"/>
        </a:p>
      </dgm:t>
    </dgm:pt>
    <dgm:pt modelId="{FB2DFF04-90F4-4EA4-990E-3B6A8101A748}" type="pres">
      <dgm:prSet presAssocID="{C72D7FF6-B1CA-40FA-9C68-6CF0B74BED96}" presName="composite" presStyleCnt="0"/>
      <dgm:spPr/>
    </dgm:pt>
    <dgm:pt modelId="{8C8C55F8-ABAB-4310-835B-C5C3978824AD}" type="pres">
      <dgm:prSet presAssocID="{C72D7FF6-B1CA-40FA-9C68-6CF0B74BED96}" presName="parentText" presStyleLbl="alignNode1" presStyleIdx="0" presStyleCnt="2">
        <dgm:presLayoutVars>
          <dgm:chMax val="1"/>
          <dgm:bulletEnabled val="1"/>
        </dgm:presLayoutVars>
      </dgm:prSet>
      <dgm:spPr/>
      <dgm:t>
        <a:bodyPr/>
        <a:lstStyle/>
        <a:p>
          <a:endParaRPr lang="en-US"/>
        </a:p>
      </dgm:t>
    </dgm:pt>
    <dgm:pt modelId="{D658A435-1726-4FCD-9637-2A4E9DDFF5C8}" type="pres">
      <dgm:prSet presAssocID="{C72D7FF6-B1CA-40FA-9C68-6CF0B74BED96}" presName="descendantText" presStyleLbl="alignAcc1" presStyleIdx="0" presStyleCnt="2">
        <dgm:presLayoutVars>
          <dgm:bulletEnabled val="1"/>
        </dgm:presLayoutVars>
      </dgm:prSet>
      <dgm:spPr/>
      <dgm:t>
        <a:bodyPr/>
        <a:lstStyle/>
        <a:p>
          <a:endParaRPr lang="en-US"/>
        </a:p>
      </dgm:t>
    </dgm:pt>
    <dgm:pt modelId="{723ABB3A-C6D5-4C53-8567-C147D5149241}" type="pres">
      <dgm:prSet presAssocID="{13306BCC-CD71-4160-9285-D5F1F89E5E48}" presName="sp" presStyleCnt="0"/>
      <dgm:spPr/>
    </dgm:pt>
    <dgm:pt modelId="{C4B71109-90AD-41D1-9662-4F5325AE0BB9}" type="pres">
      <dgm:prSet presAssocID="{6846CE13-CA44-4AEA-8EB4-43270039C5F2}" presName="composite" presStyleCnt="0"/>
      <dgm:spPr/>
    </dgm:pt>
    <dgm:pt modelId="{BAC1E94D-86B9-4CA3-8B24-549722A6104A}" type="pres">
      <dgm:prSet presAssocID="{6846CE13-CA44-4AEA-8EB4-43270039C5F2}" presName="parentText" presStyleLbl="alignNode1" presStyleIdx="1" presStyleCnt="2">
        <dgm:presLayoutVars>
          <dgm:chMax val="1"/>
          <dgm:bulletEnabled val="1"/>
        </dgm:presLayoutVars>
      </dgm:prSet>
      <dgm:spPr/>
      <dgm:t>
        <a:bodyPr/>
        <a:lstStyle/>
        <a:p>
          <a:endParaRPr lang="en-US"/>
        </a:p>
      </dgm:t>
    </dgm:pt>
    <dgm:pt modelId="{9CDEEAC6-0DEB-4259-946A-3B6AAA509CFD}" type="pres">
      <dgm:prSet presAssocID="{6846CE13-CA44-4AEA-8EB4-43270039C5F2}" presName="descendantText" presStyleLbl="alignAcc1" presStyleIdx="1" presStyleCnt="2">
        <dgm:presLayoutVars>
          <dgm:bulletEnabled val="1"/>
        </dgm:presLayoutVars>
      </dgm:prSet>
      <dgm:spPr/>
      <dgm:t>
        <a:bodyPr/>
        <a:lstStyle/>
        <a:p>
          <a:endParaRPr lang="en-US"/>
        </a:p>
      </dgm:t>
    </dgm:pt>
  </dgm:ptLst>
  <dgm:cxnLst>
    <dgm:cxn modelId="{6B23A86A-8611-4CE4-88C1-A6BB89FFA3F5}" type="presOf" srcId="{2E6F36DA-C456-4AD3-B736-CC179634FE90}" destId="{D658A435-1726-4FCD-9637-2A4E9DDFF5C8}" srcOrd="0" destOrd="0" presId="urn:microsoft.com/office/officeart/2005/8/layout/chevron2"/>
    <dgm:cxn modelId="{0067F9AC-E57C-486D-A062-0F67209D9AD8}" type="presOf" srcId="{6846CE13-CA44-4AEA-8EB4-43270039C5F2}" destId="{BAC1E94D-86B9-4CA3-8B24-549722A6104A}" srcOrd="0" destOrd="0" presId="urn:microsoft.com/office/officeart/2005/8/layout/chevron2"/>
    <dgm:cxn modelId="{A071A632-1AFE-41E6-8ED6-85EBA10F6704}" type="presOf" srcId="{C72D7FF6-B1CA-40FA-9C68-6CF0B74BED96}" destId="{8C8C55F8-ABAB-4310-835B-C5C3978824AD}" srcOrd="0" destOrd="0" presId="urn:microsoft.com/office/officeart/2005/8/layout/chevron2"/>
    <dgm:cxn modelId="{53D6F5BC-7328-400D-A294-0027C52C69B6}" type="presOf" srcId="{EFF5B6DE-FF58-482E-8DF1-661415242080}" destId="{4E4AACC2-01F4-4077-A073-55E8601C8D18}" srcOrd="0" destOrd="0" presId="urn:microsoft.com/office/officeart/2005/8/layout/chevron2"/>
    <dgm:cxn modelId="{023CE82E-E8A9-4663-A3BB-1F146962A837}" srcId="{C72D7FF6-B1CA-40FA-9C68-6CF0B74BED96}" destId="{2E6F36DA-C456-4AD3-B736-CC179634FE90}" srcOrd="0" destOrd="0" parTransId="{E3A1812F-8679-4E0D-A8BC-4CAB04AF84B4}" sibTransId="{8A890941-4017-4FFB-ADFF-861819C1EBFB}"/>
    <dgm:cxn modelId="{DB129091-ACFD-4EE8-B0A7-84AA70118D3C}" type="presOf" srcId="{045801E0-83BB-4D1F-B909-021A4400E266}" destId="{9CDEEAC6-0DEB-4259-946A-3B6AAA509CFD}" srcOrd="0" destOrd="0" presId="urn:microsoft.com/office/officeart/2005/8/layout/chevron2"/>
    <dgm:cxn modelId="{865491EE-B953-438C-AC6E-92C4A7FAA579}" srcId="{EFF5B6DE-FF58-482E-8DF1-661415242080}" destId="{6846CE13-CA44-4AEA-8EB4-43270039C5F2}" srcOrd="1" destOrd="0" parTransId="{2BFD3603-CAAA-4869-AD42-56E81F1A90F4}" sibTransId="{6A8388C2-6C47-487A-8144-0B65AB8423B8}"/>
    <dgm:cxn modelId="{FBAEB7FD-7F6A-4E93-BEAD-179FD53156EC}" srcId="{EFF5B6DE-FF58-482E-8DF1-661415242080}" destId="{C72D7FF6-B1CA-40FA-9C68-6CF0B74BED96}" srcOrd="0" destOrd="0" parTransId="{66004226-B619-4299-BC02-9E9107916BDA}" sibTransId="{13306BCC-CD71-4160-9285-D5F1F89E5E48}"/>
    <dgm:cxn modelId="{DE9584EA-FAA1-49A6-B18A-E9203E20F9D1}" srcId="{6846CE13-CA44-4AEA-8EB4-43270039C5F2}" destId="{045801E0-83BB-4D1F-B909-021A4400E266}" srcOrd="0" destOrd="0" parTransId="{5B0D8703-20DA-497F-A6D3-8E9A8B0C2BE8}" sibTransId="{DFC8BF7D-BB07-43BF-AF13-CA1AEA8A81BE}"/>
    <dgm:cxn modelId="{D1A0C6C2-7A9D-450E-BF47-01D5B09EE6AA}" type="presParOf" srcId="{4E4AACC2-01F4-4077-A073-55E8601C8D18}" destId="{FB2DFF04-90F4-4EA4-990E-3B6A8101A748}" srcOrd="0" destOrd="0" presId="urn:microsoft.com/office/officeart/2005/8/layout/chevron2"/>
    <dgm:cxn modelId="{1B201285-89FF-4B5B-95DC-F0C4F8129514}" type="presParOf" srcId="{FB2DFF04-90F4-4EA4-990E-3B6A8101A748}" destId="{8C8C55F8-ABAB-4310-835B-C5C3978824AD}" srcOrd="0" destOrd="0" presId="urn:microsoft.com/office/officeart/2005/8/layout/chevron2"/>
    <dgm:cxn modelId="{B3F25131-C6DD-4A04-93EF-5B3093690CF6}" type="presParOf" srcId="{FB2DFF04-90F4-4EA4-990E-3B6A8101A748}" destId="{D658A435-1726-4FCD-9637-2A4E9DDFF5C8}" srcOrd="1" destOrd="0" presId="urn:microsoft.com/office/officeart/2005/8/layout/chevron2"/>
    <dgm:cxn modelId="{480E276E-47A7-41D3-987D-C6A5A484187B}" type="presParOf" srcId="{4E4AACC2-01F4-4077-A073-55E8601C8D18}" destId="{723ABB3A-C6D5-4C53-8567-C147D5149241}" srcOrd="1" destOrd="0" presId="urn:microsoft.com/office/officeart/2005/8/layout/chevron2"/>
    <dgm:cxn modelId="{D2D7343F-6111-491B-A6F5-663C0F7349D7}" type="presParOf" srcId="{4E4AACC2-01F4-4077-A073-55E8601C8D18}" destId="{C4B71109-90AD-41D1-9662-4F5325AE0BB9}" srcOrd="2" destOrd="0" presId="urn:microsoft.com/office/officeart/2005/8/layout/chevron2"/>
    <dgm:cxn modelId="{623F95AC-57A3-423A-8A5F-ABF85A60595B}" type="presParOf" srcId="{C4B71109-90AD-41D1-9662-4F5325AE0BB9}" destId="{BAC1E94D-86B9-4CA3-8B24-549722A6104A}" srcOrd="0" destOrd="0" presId="urn:microsoft.com/office/officeart/2005/8/layout/chevron2"/>
    <dgm:cxn modelId="{CDFFDA9C-2D81-4B82-9C32-654CC39D6A6F}" type="presParOf" srcId="{C4B71109-90AD-41D1-9662-4F5325AE0BB9}" destId="{9CDEEAC6-0DEB-4259-946A-3B6AAA509CF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F88FF-DD4A-47DB-82CF-90789966782D}">
      <dsp:nvSpPr>
        <dsp:cNvPr id="0" name=""/>
        <dsp:cNvSpPr/>
      </dsp:nvSpPr>
      <dsp:spPr>
        <a:xfrm>
          <a:off x="0" y="788901"/>
          <a:ext cx="5258023" cy="2029596"/>
        </a:xfrm>
        <a:prstGeom prst="chevron">
          <a:avLst>
            <a:gd name="adj" fmla="val 40000"/>
          </a:avLst>
        </a:prstGeom>
        <a:solidFill>
          <a:srgbClr val="00B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4356D0C-471F-42BC-8D38-FD1B68FED0B6}">
      <dsp:nvSpPr>
        <dsp:cNvPr id="0" name=""/>
        <dsp:cNvSpPr/>
      </dsp:nvSpPr>
      <dsp:spPr>
        <a:xfrm>
          <a:off x="1402139" y="1296301"/>
          <a:ext cx="4440108" cy="2029596"/>
        </a:xfrm>
        <a:prstGeom prst="roundRect">
          <a:avLst>
            <a:gd name="adj" fmla="val 10000"/>
          </a:avLst>
        </a:prstGeom>
        <a:solidFill>
          <a:schemeClr val="tx1">
            <a:lumMod val="40000"/>
            <a:lumOff val="6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lvl="0" algn="l" defTabSz="1022350" rtl="0">
            <a:lnSpc>
              <a:spcPct val="90000"/>
            </a:lnSpc>
            <a:spcBef>
              <a:spcPct val="0"/>
            </a:spcBef>
            <a:spcAft>
              <a:spcPct val="35000"/>
            </a:spcAft>
          </a:pPr>
          <a:r>
            <a:rPr lang="en-US" sz="2300" b="0" i="0" u="sng" kern="1200" dirty="0" smtClean="0"/>
            <a:t>Prim: (build tree incrementally)</a:t>
          </a:r>
          <a:endParaRPr lang="en-IN" sz="2300" kern="1200" dirty="0"/>
        </a:p>
        <a:p>
          <a:pPr marL="171450" lvl="1" indent="-171450" algn="just" defTabSz="800100" rtl="0">
            <a:lnSpc>
              <a:spcPct val="90000"/>
            </a:lnSpc>
            <a:spcBef>
              <a:spcPct val="0"/>
            </a:spcBef>
            <a:spcAft>
              <a:spcPct val="15000"/>
            </a:spcAft>
            <a:buChar char="••"/>
          </a:pPr>
          <a:r>
            <a:rPr lang="en-US" sz="1800" b="0" i="0" kern="1200" dirty="0" smtClean="0">
              <a:latin typeface="Times New Roman" panose="02020603050405020304" pitchFamily="18" charset="0"/>
              <a:cs typeface="Times New Roman" panose="02020603050405020304" pitchFamily="18" charset="0"/>
            </a:rPr>
            <a:t>Pick lower cost edge connected to known (incomplete) spanning tree that does not create a cycle and expand to include it in the tree</a:t>
          </a:r>
          <a:endParaRPr lang="en-IN" sz="1800" kern="1200" dirty="0">
            <a:latin typeface="Times New Roman" panose="02020603050405020304" pitchFamily="18" charset="0"/>
            <a:cs typeface="Times New Roman" panose="02020603050405020304" pitchFamily="18" charset="0"/>
          </a:endParaRPr>
        </a:p>
      </dsp:txBody>
      <dsp:txXfrm>
        <a:off x="1461584" y="1355746"/>
        <a:ext cx="4321218" cy="1910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F8708-286E-4B15-BD1A-F58CCE9397A9}">
      <dsp:nvSpPr>
        <dsp:cNvPr id="0" name=""/>
        <dsp:cNvSpPr/>
      </dsp:nvSpPr>
      <dsp:spPr>
        <a:xfrm>
          <a:off x="2976" y="-115212"/>
          <a:ext cx="5481042" cy="1843404"/>
        </a:xfrm>
        <a:prstGeom prst="chevron">
          <a:avLst>
            <a:gd name="adj" fmla="val 4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85DDE6-AE41-42A2-8319-A049AC355BFF}">
      <dsp:nvSpPr>
        <dsp:cNvPr id="0" name=""/>
        <dsp:cNvSpPr/>
      </dsp:nvSpPr>
      <dsp:spPr>
        <a:xfrm>
          <a:off x="1464587" y="115212"/>
          <a:ext cx="4628435" cy="2304256"/>
        </a:xfrm>
        <a:prstGeom prst="roundRect">
          <a:avLst>
            <a:gd name="adj" fmla="val 10000"/>
          </a:avLst>
        </a:prstGeom>
        <a:solidFill>
          <a:schemeClr val="tx1">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l" defTabSz="889000" rtl="0">
            <a:lnSpc>
              <a:spcPct val="90000"/>
            </a:lnSpc>
            <a:spcBef>
              <a:spcPct val="0"/>
            </a:spcBef>
            <a:spcAft>
              <a:spcPct val="35000"/>
            </a:spcAft>
          </a:pPr>
          <a:r>
            <a:rPr lang="en-US" sz="2000" u="sng" kern="1200" dirty="0" err="1" smtClean="0"/>
            <a:t>Kruskal</a:t>
          </a:r>
          <a:r>
            <a:rPr lang="en-US" sz="2000" u="sng" kern="1200" dirty="0" smtClean="0"/>
            <a:t>: (build forest that will finish as a tree)</a:t>
          </a:r>
          <a:endParaRPr lang="en-IN" sz="2000" kern="1200" dirty="0"/>
        </a:p>
        <a:p>
          <a:pPr marL="171450" lvl="1" indent="-171450" algn="just" defTabSz="800100" rtl="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Pick lowest cost edge not yet in a tree that does not create a cycle. Then expand the set of included edges to include it. (It will be somewhere in the forest.)</a:t>
          </a:r>
          <a:endParaRPr lang="en-IN" sz="1800" kern="1200" dirty="0">
            <a:latin typeface="Times New Roman" panose="02020603050405020304" pitchFamily="18" charset="0"/>
            <a:cs typeface="Times New Roman" panose="02020603050405020304" pitchFamily="18" charset="0"/>
          </a:endParaRPr>
        </a:p>
      </dsp:txBody>
      <dsp:txXfrm>
        <a:off x="1532076" y="182701"/>
        <a:ext cx="4493457" cy="21692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69777-D494-4A89-B4C5-47C5A9521BA6}">
      <dsp:nvSpPr>
        <dsp:cNvPr id="0" name=""/>
        <dsp:cNvSpPr/>
      </dsp:nvSpPr>
      <dsp:spPr>
        <a:xfrm>
          <a:off x="3980" y="0"/>
          <a:ext cx="5337708" cy="1015663"/>
        </a:xfrm>
        <a:prstGeom prst="roundRect">
          <a:avLst>
            <a:gd name="adj" fmla="val 10000"/>
          </a:avLst>
        </a:prstGeom>
        <a:solidFill>
          <a:schemeClr val="lt1">
            <a:hueOff val="0"/>
            <a:satOff val="0"/>
            <a:lumOff val="0"/>
            <a:alphaOff val="0"/>
          </a:schemeClr>
        </a:solidFill>
        <a:ln w="38100" cap="flat" cmpd="sng" algn="ctr">
          <a:solidFill>
            <a:schemeClr val="accent6">
              <a:lumMod val="5000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a:solidFill>
                <a:srgbClr val="FF0000"/>
              </a:solidFill>
            </a:rPr>
            <a:t>For the given graph more than one spanning tree is possible but minimum cost will remain same</a:t>
          </a:r>
          <a:endParaRPr lang="en-IN" sz="2000" kern="1200" dirty="0">
            <a:solidFill>
              <a:srgbClr val="FF0000"/>
            </a:solidFill>
          </a:endParaRPr>
        </a:p>
      </dsp:txBody>
      <dsp:txXfrm>
        <a:off x="33728" y="29748"/>
        <a:ext cx="5278212" cy="956167"/>
      </dsp:txXfrm>
    </dsp:sp>
    <dsp:sp modelId="{ECC16D9A-CA36-42FF-859F-A39694075DE3}">
      <dsp:nvSpPr>
        <dsp:cNvPr id="0" name=""/>
        <dsp:cNvSpPr/>
      </dsp:nvSpPr>
      <dsp:spPr>
        <a:xfrm>
          <a:off x="6238424" y="0"/>
          <a:ext cx="5337708" cy="1015663"/>
        </a:xfrm>
        <a:prstGeom prst="roundRect">
          <a:avLst>
            <a:gd name="adj" fmla="val 10000"/>
          </a:avLst>
        </a:prstGeom>
        <a:solidFill>
          <a:schemeClr val="lt1">
            <a:hueOff val="0"/>
            <a:satOff val="0"/>
            <a:lumOff val="0"/>
            <a:alphaOff val="0"/>
          </a:schemeClr>
        </a:solidFill>
        <a:ln w="38100" cap="flat" cmpd="sng" algn="ctr">
          <a:solidFill>
            <a:schemeClr val="accent6">
              <a:lumMod val="5000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a:solidFill>
                <a:srgbClr val="FF0000"/>
              </a:solidFill>
            </a:rPr>
            <a:t>If the given graph contains more than one minimum cost spanning tree then in the given graph some edge weights are repeated.</a:t>
          </a:r>
          <a:endParaRPr lang="en-IN" sz="2000" kern="1200" dirty="0">
            <a:solidFill>
              <a:srgbClr val="FF0000"/>
            </a:solidFill>
          </a:endParaRPr>
        </a:p>
      </dsp:txBody>
      <dsp:txXfrm>
        <a:off x="6268172" y="29748"/>
        <a:ext cx="5278212" cy="956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A9A4-FF85-4668-9373-11FC044B3959}">
      <dsp:nvSpPr>
        <dsp:cNvPr id="0" name=""/>
        <dsp:cNvSpPr/>
      </dsp:nvSpPr>
      <dsp:spPr>
        <a:xfrm>
          <a:off x="3498" y="247756"/>
          <a:ext cx="1809588" cy="1952759"/>
        </a:xfrm>
        <a:prstGeom prst="ellipse">
          <a:avLst/>
        </a:prstGeom>
        <a:solidFill>
          <a:schemeClr val="accent6">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0" i="0" kern="1200" dirty="0" err="1">
              <a:latin typeface="Times New Roman" panose="02020603050405020304" pitchFamily="18" charset="0"/>
              <a:cs typeface="Times New Roman" panose="02020603050405020304" pitchFamily="18" charset="0"/>
            </a:rPr>
            <a:t>Kruskal's</a:t>
          </a:r>
          <a:r>
            <a:rPr lang="en-US" sz="2000" b="0" i="0" kern="1200" dirty="0">
              <a:latin typeface="Times New Roman" panose="02020603050405020304" pitchFamily="18" charset="0"/>
              <a:cs typeface="Times New Roman" panose="02020603050405020304" pitchFamily="18" charset="0"/>
            </a:rPr>
            <a:t> algorithm is a simple, greedy algorithm. </a:t>
          </a:r>
          <a:endParaRPr lang="en-IN" sz="2000" kern="1200" dirty="0">
            <a:latin typeface="Times New Roman" panose="02020603050405020304" pitchFamily="18" charset="0"/>
            <a:cs typeface="Times New Roman" panose="02020603050405020304" pitchFamily="18" charset="0"/>
          </a:endParaRPr>
        </a:p>
      </dsp:txBody>
      <dsp:txXfrm>
        <a:off x="268506" y="533731"/>
        <a:ext cx="1279572" cy="1380809"/>
      </dsp:txXfrm>
    </dsp:sp>
    <dsp:sp modelId="{C5E60AAF-A23F-4A82-8A23-045A7E629E14}">
      <dsp:nvSpPr>
        <dsp:cNvPr id="0" name=""/>
        <dsp:cNvSpPr/>
      </dsp:nvSpPr>
      <dsp:spPr>
        <a:xfrm rot="19415724">
          <a:off x="1815697" y="715124"/>
          <a:ext cx="1375358" cy="0"/>
        </a:xfrm>
        <a:custGeom>
          <a:avLst/>
          <a:gdLst/>
          <a:ahLst/>
          <a:cxnLst/>
          <a:rect l="0" t="0" r="0" b="0"/>
          <a:pathLst>
            <a:path>
              <a:moveTo>
                <a:pt x="0" y="0"/>
              </a:moveTo>
              <a:lnTo>
                <a:pt x="137535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96279-8ACC-4CF8-8CFE-866790F20C81}">
      <dsp:nvSpPr>
        <dsp:cNvPr id="0" name=""/>
        <dsp:cNvSpPr/>
      </dsp:nvSpPr>
      <dsp:spPr>
        <a:xfrm>
          <a:off x="3056853" y="306997"/>
          <a:ext cx="5384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0E727-F7D2-4858-BB69-F105F7E95840}">
      <dsp:nvSpPr>
        <dsp:cNvPr id="0" name=""/>
        <dsp:cNvSpPr/>
      </dsp:nvSpPr>
      <dsp:spPr>
        <a:xfrm>
          <a:off x="3595293" y="1285"/>
          <a:ext cx="3818031" cy="61142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just" defTabSz="622300" rtl="0">
            <a:lnSpc>
              <a:spcPct val="90000"/>
            </a:lnSpc>
            <a:spcBef>
              <a:spcPct val="0"/>
            </a:spcBef>
            <a:spcAft>
              <a:spcPct val="35000"/>
            </a:spcAft>
          </a:pPr>
          <a:r>
            <a:rPr lang="en-US" sz="1400" b="0" i="0" kern="1200" dirty="0"/>
            <a:t>First partition the set of vertices into </a:t>
          </a:r>
          <a:r>
            <a:rPr lang="en-US" sz="1400" b="0" i="0" kern="1200" dirty="0" smtClean="0">
              <a:solidFill>
                <a:srgbClr val="FF0000"/>
              </a:solidFill>
            </a:rPr>
            <a:t>| V | </a:t>
          </a:r>
          <a:r>
            <a:rPr lang="en-US" sz="1400" b="0" i="0" kern="1200" dirty="0"/>
            <a:t>disjoint sets, each consisting of one vertex. </a:t>
          </a:r>
          <a:endParaRPr lang="en-IN" sz="1400" kern="1200" dirty="0"/>
        </a:p>
      </dsp:txBody>
      <dsp:txXfrm>
        <a:off x="3595293" y="1285"/>
        <a:ext cx="3818031" cy="611425"/>
      </dsp:txXfrm>
    </dsp:sp>
    <dsp:sp modelId="{D2C5C6C0-D8E6-40D3-8171-4EB8BBF21DE0}">
      <dsp:nvSpPr>
        <dsp:cNvPr id="0" name=""/>
        <dsp:cNvSpPr/>
      </dsp:nvSpPr>
      <dsp:spPr>
        <a:xfrm rot="20771441">
          <a:off x="1933426" y="1054465"/>
          <a:ext cx="1139900" cy="0"/>
        </a:xfrm>
        <a:custGeom>
          <a:avLst/>
          <a:gdLst/>
          <a:ahLst/>
          <a:cxnLst/>
          <a:rect l="0" t="0" r="0" b="0"/>
          <a:pathLst>
            <a:path>
              <a:moveTo>
                <a:pt x="0" y="0"/>
              </a:moveTo>
              <a:lnTo>
                <a:pt x="11399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95B7C8-D503-4669-937F-8A82AA8BFF07}">
      <dsp:nvSpPr>
        <dsp:cNvPr id="0" name=""/>
        <dsp:cNvSpPr/>
      </dsp:nvSpPr>
      <dsp:spPr>
        <a:xfrm>
          <a:off x="3056853" y="918423"/>
          <a:ext cx="5384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8A6349-A93E-4A66-9AF7-1565ADC76328}">
      <dsp:nvSpPr>
        <dsp:cNvPr id="0" name=""/>
        <dsp:cNvSpPr/>
      </dsp:nvSpPr>
      <dsp:spPr>
        <a:xfrm>
          <a:off x="3595293" y="612710"/>
          <a:ext cx="3818031" cy="61142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just" defTabSz="622300" rtl="0">
            <a:lnSpc>
              <a:spcPct val="90000"/>
            </a:lnSpc>
            <a:spcBef>
              <a:spcPct val="0"/>
            </a:spcBef>
            <a:spcAft>
              <a:spcPct val="35000"/>
            </a:spcAft>
          </a:pPr>
          <a:r>
            <a:rPr lang="en-US" sz="1400" b="0" i="0" kern="1200" dirty="0"/>
            <a:t>Then process the edges in order of weight. </a:t>
          </a:r>
          <a:endParaRPr lang="en-IN" sz="1400" kern="1200" dirty="0"/>
        </a:p>
      </dsp:txBody>
      <dsp:txXfrm>
        <a:off x="3595293" y="612710"/>
        <a:ext cx="3818031" cy="611425"/>
      </dsp:txXfrm>
    </dsp:sp>
    <dsp:sp modelId="{1D12C3F3-408D-4C87-81BA-1A7DA89A32AF}">
      <dsp:nvSpPr>
        <dsp:cNvPr id="0" name=""/>
        <dsp:cNvSpPr/>
      </dsp:nvSpPr>
      <dsp:spPr>
        <a:xfrm rot="828559">
          <a:off x="1933426" y="1393806"/>
          <a:ext cx="1139900" cy="0"/>
        </a:xfrm>
        <a:custGeom>
          <a:avLst/>
          <a:gdLst/>
          <a:ahLst/>
          <a:cxnLst/>
          <a:rect l="0" t="0" r="0" b="0"/>
          <a:pathLst>
            <a:path>
              <a:moveTo>
                <a:pt x="0" y="0"/>
              </a:moveTo>
              <a:lnTo>
                <a:pt x="11399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9E3854-371A-49B5-B662-2FD02C65CCB4}">
      <dsp:nvSpPr>
        <dsp:cNvPr id="0" name=""/>
        <dsp:cNvSpPr/>
      </dsp:nvSpPr>
      <dsp:spPr>
        <a:xfrm>
          <a:off x="3056853" y="1529848"/>
          <a:ext cx="5384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702D4A-1107-4982-9AAD-6455FC37689B}">
      <dsp:nvSpPr>
        <dsp:cNvPr id="0" name=""/>
        <dsp:cNvSpPr/>
      </dsp:nvSpPr>
      <dsp:spPr>
        <a:xfrm>
          <a:off x="3595293" y="1224136"/>
          <a:ext cx="3818031" cy="61142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just" defTabSz="622300" rtl="0">
            <a:lnSpc>
              <a:spcPct val="90000"/>
            </a:lnSpc>
            <a:spcBef>
              <a:spcPct val="0"/>
            </a:spcBef>
            <a:spcAft>
              <a:spcPct val="35000"/>
            </a:spcAft>
          </a:pPr>
          <a:r>
            <a:rPr lang="en-US" sz="1400" b="0" i="0" kern="1200" dirty="0"/>
            <a:t>An edge is added to the MCST, and two disjoint sets combined, if the edge connects two vertices in different disjoint sets.</a:t>
          </a:r>
          <a:endParaRPr lang="en-IN" sz="1400" kern="1200" dirty="0"/>
        </a:p>
      </dsp:txBody>
      <dsp:txXfrm>
        <a:off x="3595293" y="1224136"/>
        <a:ext cx="3818031" cy="611425"/>
      </dsp:txXfrm>
    </dsp:sp>
    <dsp:sp modelId="{D6255327-06F4-4F6D-8DCB-F2A48459BF1E}">
      <dsp:nvSpPr>
        <dsp:cNvPr id="0" name=""/>
        <dsp:cNvSpPr/>
      </dsp:nvSpPr>
      <dsp:spPr>
        <a:xfrm rot="2184276">
          <a:off x="1815697" y="1733147"/>
          <a:ext cx="1375358" cy="0"/>
        </a:xfrm>
        <a:custGeom>
          <a:avLst/>
          <a:gdLst/>
          <a:ahLst/>
          <a:cxnLst/>
          <a:rect l="0" t="0" r="0" b="0"/>
          <a:pathLst>
            <a:path>
              <a:moveTo>
                <a:pt x="0" y="0"/>
              </a:moveTo>
              <a:lnTo>
                <a:pt x="137535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B1F2C2-6E38-4DBB-A57A-03A2E6786327}">
      <dsp:nvSpPr>
        <dsp:cNvPr id="0" name=""/>
        <dsp:cNvSpPr/>
      </dsp:nvSpPr>
      <dsp:spPr>
        <a:xfrm>
          <a:off x="3056853" y="2141274"/>
          <a:ext cx="5384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0AA2A-C102-46B3-B0B7-9ACA4CE32760}">
      <dsp:nvSpPr>
        <dsp:cNvPr id="0" name=""/>
        <dsp:cNvSpPr/>
      </dsp:nvSpPr>
      <dsp:spPr>
        <a:xfrm>
          <a:off x="3595293" y="1835561"/>
          <a:ext cx="3818031" cy="61142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just" defTabSz="666750" rtl="0">
            <a:lnSpc>
              <a:spcPct val="90000"/>
            </a:lnSpc>
            <a:spcBef>
              <a:spcPct val="0"/>
            </a:spcBef>
            <a:spcAft>
              <a:spcPct val="35000"/>
            </a:spcAft>
          </a:pPr>
          <a:r>
            <a:rPr lang="en-US" sz="1500" b="0" i="0" kern="1200" dirty="0"/>
            <a:t>This process is repeated until only one disjoint set remains.</a:t>
          </a:r>
          <a:endParaRPr lang="en-IN" sz="1500" kern="1200" dirty="0"/>
        </a:p>
      </dsp:txBody>
      <dsp:txXfrm>
        <a:off x="3595293" y="1835561"/>
        <a:ext cx="3818031" cy="6114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C55F8-ABAB-4310-835B-C5C3978824AD}">
      <dsp:nvSpPr>
        <dsp:cNvPr id="0" name=""/>
        <dsp:cNvSpPr/>
      </dsp:nvSpPr>
      <dsp:spPr>
        <a:xfrm rot="5400000">
          <a:off x="-222571" y="226010"/>
          <a:ext cx="1483811" cy="103866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kern="1200" dirty="0" smtClean="0">
              <a:latin typeface="Times New Roman" panose="02020603050405020304" pitchFamily="18" charset="0"/>
              <a:cs typeface="Times New Roman" panose="02020603050405020304" pitchFamily="18" charset="0"/>
            </a:rPr>
            <a:t>Min heap</a:t>
          </a:r>
          <a:r>
            <a:rPr lang="en-US" sz="2000" kern="1200" dirty="0" smtClean="0">
              <a:latin typeface="Times New Roman" panose="02020603050405020304" pitchFamily="18" charset="0"/>
              <a:cs typeface="Times New Roman" panose="02020603050405020304" pitchFamily="18" charset="0"/>
            </a:rPr>
            <a:t>: </a:t>
          </a:r>
          <a:endParaRPr lang="en-US" sz="2000" kern="1200" dirty="0">
            <a:latin typeface="Times New Roman" panose="02020603050405020304" pitchFamily="18" charset="0"/>
            <a:cs typeface="Times New Roman" panose="02020603050405020304" pitchFamily="18" charset="0"/>
          </a:endParaRPr>
        </a:p>
      </dsp:txBody>
      <dsp:txXfrm rot="-5400000">
        <a:off x="1" y="522772"/>
        <a:ext cx="1038668" cy="445143"/>
      </dsp:txXfrm>
    </dsp:sp>
    <dsp:sp modelId="{D658A435-1726-4FCD-9637-2A4E9DDFF5C8}">
      <dsp:nvSpPr>
        <dsp:cNvPr id="0" name=""/>
        <dsp:cNvSpPr/>
      </dsp:nvSpPr>
      <dsp:spPr>
        <a:xfrm rot="5400000">
          <a:off x="4153129" y="-3111022"/>
          <a:ext cx="964984" cy="71939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just" defTabSz="933450" rtl="0">
            <a:lnSpc>
              <a:spcPct val="90000"/>
            </a:lnSpc>
            <a:spcBef>
              <a:spcPct val="0"/>
            </a:spcBef>
            <a:spcAft>
              <a:spcPct val="15000"/>
            </a:spcAft>
            <a:buChar char="••"/>
          </a:pPr>
          <a:r>
            <a:rPr lang="en-US" sz="2100" kern="1200" smtClean="0">
              <a:latin typeface="Times New Roman" panose="02020603050405020304" pitchFamily="18" charset="0"/>
              <a:cs typeface="Times New Roman" panose="02020603050405020304" pitchFamily="18" charset="0"/>
            </a:rPr>
            <a:t>The element of each node is greater than or equal to the element at its parent. The minimum value element is at the root.</a:t>
          </a:r>
          <a:endParaRPr lang="en-US" sz="2100" kern="1200">
            <a:latin typeface="Times New Roman" panose="02020603050405020304" pitchFamily="18" charset="0"/>
            <a:cs typeface="Times New Roman" panose="02020603050405020304" pitchFamily="18" charset="0"/>
          </a:endParaRPr>
        </a:p>
      </dsp:txBody>
      <dsp:txXfrm rot="-5400000">
        <a:off x="1038668" y="50546"/>
        <a:ext cx="7146800" cy="870770"/>
      </dsp:txXfrm>
    </dsp:sp>
    <dsp:sp modelId="{BAC1E94D-86B9-4CA3-8B24-549722A6104A}">
      <dsp:nvSpPr>
        <dsp:cNvPr id="0" name=""/>
        <dsp:cNvSpPr/>
      </dsp:nvSpPr>
      <dsp:spPr>
        <a:xfrm rot="5400000">
          <a:off x="-222571" y="1412977"/>
          <a:ext cx="1483811" cy="103866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kern="1200" dirty="0" smtClean="0">
              <a:latin typeface="Times New Roman" panose="02020603050405020304" pitchFamily="18" charset="0"/>
              <a:cs typeface="Times New Roman" panose="02020603050405020304" pitchFamily="18" charset="0"/>
            </a:rPr>
            <a:t>Max heap</a:t>
          </a:r>
          <a:r>
            <a:rPr lang="en-US" sz="2000" kern="1200" dirty="0" smtClean="0">
              <a:latin typeface="Times New Roman" panose="02020603050405020304" pitchFamily="18" charset="0"/>
              <a:cs typeface="Times New Roman" panose="02020603050405020304" pitchFamily="18" charset="0"/>
            </a:rPr>
            <a:t>: </a:t>
          </a:r>
          <a:endParaRPr lang="en-US" sz="2000" kern="1200" dirty="0">
            <a:latin typeface="Times New Roman" panose="02020603050405020304" pitchFamily="18" charset="0"/>
            <a:cs typeface="Times New Roman" panose="02020603050405020304" pitchFamily="18" charset="0"/>
          </a:endParaRPr>
        </a:p>
      </dsp:txBody>
      <dsp:txXfrm rot="-5400000">
        <a:off x="1" y="1709739"/>
        <a:ext cx="1038668" cy="445143"/>
      </dsp:txXfrm>
    </dsp:sp>
    <dsp:sp modelId="{9CDEEAC6-0DEB-4259-946A-3B6AAA509CFD}">
      <dsp:nvSpPr>
        <dsp:cNvPr id="0" name=""/>
        <dsp:cNvSpPr/>
      </dsp:nvSpPr>
      <dsp:spPr>
        <a:xfrm rot="5400000">
          <a:off x="4153383" y="-1924309"/>
          <a:ext cx="964477" cy="71939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just" defTabSz="933450" rtl="0">
            <a:lnSpc>
              <a:spcPct val="90000"/>
            </a:lnSpc>
            <a:spcBef>
              <a:spcPct val="0"/>
            </a:spcBef>
            <a:spcAft>
              <a:spcPct val="15000"/>
            </a:spcAft>
            <a:buChar char="••"/>
          </a:pPr>
          <a:r>
            <a:rPr lang="en-US" sz="2100" kern="1200" smtClean="0">
              <a:latin typeface="Times New Roman" panose="02020603050405020304" pitchFamily="18" charset="0"/>
              <a:cs typeface="Times New Roman" panose="02020603050405020304" pitchFamily="18" charset="0"/>
            </a:rPr>
            <a:t>The element of each node is less than the element at its parent. The maximum value element is at the root.</a:t>
          </a:r>
          <a:endParaRPr lang="en-US" sz="2100" kern="1200">
            <a:latin typeface="Times New Roman" panose="02020603050405020304" pitchFamily="18" charset="0"/>
            <a:cs typeface="Times New Roman" panose="02020603050405020304" pitchFamily="18" charset="0"/>
          </a:endParaRPr>
        </a:p>
      </dsp:txBody>
      <dsp:txXfrm rot="-5400000">
        <a:off x="1038668" y="1237488"/>
        <a:ext cx="7146825" cy="870313"/>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89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ABABA29-FA43-4F46-A0B3-F98A4F0CC60B}" type="slidenum">
              <a:rPr lang="en-US"/>
              <a:pPr/>
              <a:t>‹#›</a:t>
            </a:fld>
            <a:endParaRPr lang="en-US"/>
          </a:p>
        </p:txBody>
      </p:sp>
    </p:spTree>
    <p:extLst>
      <p:ext uri="{BB962C8B-B14F-4D97-AF65-F5344CB8AC3E}">
        <p14:creationId xmlns:p14="http://schemas.microsoft.com/office/powerpoint/2010/main" val="12237522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ea9fd255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ea9fd25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6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8ea9fd25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8ea9fd25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52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700000" cy="6858000"/>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71784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
        <p:cNvGrpSpPr/>
        <p:nvPr/>
      </p:nvGrpSpPr>
      <p:grpSpPr>
        <a:xfrm>
          <a:off x="0" y="0"/>
          <a:ext cx="0" cy="0"/>
          <a:chOff x="0" y="0"/>
          <a:chExt cx="0" cy="0"/>
        </a:xfrm>
      </p:grpSpPr>
      <p:grpSp>
        <p:nvGrpSpPr>
          <p:cNvPr id="12" name="Google Shape;12;p3"/>
          <p:cNvGrpSpPr/>
          <p:nvPr/>
        </p:nvGrpSpPr>
        <p:grpSpPr>
          <a:xfrm>
            <a:off x="-6" y="55"/>
            <a:ext cx="9429907" cy="1769752"/>
            <a:chOff x="-4" y="41"/>
            <a:chExt cx="7072430" cy="1327314"/>
          </a:xfrm>
        </p:grpSpPr>
        <p:sp>
          <p:nvSpPr>
            <p:cNvPr id="13" name="Google Shape;13;p3"/>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4" name="Google Shape;14;p3"/>
            <p:cNvGrpSpPr/>
            <p:nvPr/>
          </p:nvGrpSpPr>
          <p:grpSpPr>
            <a:xfrm rot="10800000" flipH="1">
              <a:off x="3" y="41"/>
              <a:ext cx="6756168" cy="1327314"/>
              <a:chOff x="-2168138" y="330075"/>
              <a:chExt cx="8650663" cy="1699506"/>
            </a:xfrm>
          </p:grpSpPr>
          <p:sp>
            <p:nvSpPr>
              <p:cNvPr id="15" name="Google Shape;15;p3"/>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3"/>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3"/>
            <p:cNvGrpSpPr/>
            <p:nvPr/>
          </p:nvGrpSpPr>
          <p:grpSpPr>
            <a:xfrm rot="10800000" flipH="1">
              <a:off x="-4" y="381008"/>
              <a:ext cx="7072430" cy="771743"/>
              <a:chOff x="-9092084" y="330075"/>
              <a:chExt cx="15574609" cy="1699501"/>
            </a:xfrm>
          </p:grpSpPr>
          <p:sp>
            <p:nvSpPr>
              <p:cNvPr id="18" name="Google Shape;18;p3"/>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9" name="Google Shape;19;p3"/>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20" name="Google Shape;20;p3"/>
          <p:cNvGrpSpPr/>
          <p:nvPr/>
        </p:nvGrpSpPr>
        <p:grpSpPr>
          <a:xfrm>
            <a:off x="9262456" y="5963633"/>
            <a:ext cx="2937107" cy="894393"/>
            <a:chOff x="5575242" y="4472723"/>
            <a:chExt cx="2202830" cy="670795"/>
          </a:xfrm>
        </p:grpSpPr>
        <p:sp>
          <p:nvSpPr>
            <p:cNvPr id="21" name="Google Shape;21;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3"/>
            <p:cNvGrpSpPr/>
            <p:nvPr/>
          </p:nvGrpSpPr>
          <p:grpSpPr>
            <a:xfrm flipH="1">
              <a:off x="5734850" y="4472723"/>
              <a:ext cx="2040837" cy="670795"/>
              <a:chOff x="1297954" y="330075"/>
              <a:chExt cx="5169293" cy="1699506"/>
            </a:xfrm>
          </p:grpSpPr>
          <p:sp>
            <p:nvSpPr>
              <p:cNvPr id="23" name="Google Shape;23;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3"/>
            <p:cNvGrpSpPr/>
            <p:nvPr/>
          </p:nvGrpSpPr>
          <p:grpSpPr>
            <a:xfrm flipH="1">
              <a:off x="5578209" y="4646738"/>
              <a:ext cx="2199863" cy="304563"/>
              <a:chOff x="-5827153" y="330075"/>
              <a:chExt cx="12276019" cy="1699569"/>
            </a:xfrm>
          </p:grpSpPr>
          <p:sp>
            <p:nvSpPr>
              <p:cNvPr id="26" name="Google Shape;26;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8" name="Google Shape;28;p3"/>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r>
              <a:rPr lang="en-US" smtClean="0"/>
              <a:t>Click to edit Master title style</a:t>
            </a:r>
            <a:endParaRPr/>
          </a:p>
        </p:txBody>
      </p:sp>
      <p:sp>
        <p:nvSpPr>
          <p:cNvPr id="29" name="Google Shape;29;p3"/>
          <p:cNvSpPr txBox="1">
            <a:spLocks noGrp="1"/>
          </p:cNvSpPr>
          <p:nvPr>
            <p:ph type="body" idx="1"/>
          </p:nvPr>
        </p:nvSpPr>
        <p:spPr>
          <a:xfrm>
            <a:off x="1085700" y="2050651"/>
            <a:ext cx="4504400" cy="36324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pPr lvl="0"/>
            <a:r>
              <a:rPr lang="en-US" smtClean="0"/>
              <a:t>Click to edit Master text styles</a:t>
            </a:r>
          </a:p>
        </p:txBody>
      </p:sp>
      <p:sp>
        <p:nvSpPr>
          <p:cNvPr id="30" name="Google Shape;30;p3"/>
          <p:cNvSpPr txBox="1">
            <a:spLocks noGrp="1"/>
          </p:cNvSpPr>
          <p:nvPr>
            <p:ph type="body" idx="2"/>
          </p:nvPr>
        </p:nvSpPr>
        <p:spPr>
          <a:xfrm>
            <a:off x="5861497" y="2050651"/>
            <a:ext cx="4504400" cy="36324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pPr lvl="0"/>
            <a:r>
              <a:rPr lang="en-US" smtClean="0"/>
              <a:t>Click to edit Master text styles</a:t>
            </a:r>
          </a:p>
        </p:txBody>
      </p:sp>
      <p:sp>
        <p:nvSpPr>
          <p:cNvPr id="31" name="Google Shape;31;p3"/>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fld id="{BAC2AF76-CAD3-4309-A9A4-A04B0F29A3DA}" type="slidenum">
              <a:rPr lang="en-US" smtClean="0"/>
              <a:pPr/>
              <a:t>‹#›</a:t>
            </a:fld>
            <a:endParaRPr lang="en-US"/>
          </a:p>
        </p:txBody>
      </p:sp>
    </p:spTree>
    <p:extLst>
      <p:ext uri="{BB962C8B-B14F-4D97-AF65-F5344CB8AC3E}">
        <p14:creationId xmlns:p14="http://schemas.microsoft.com/office/powerpoint/2010/main" val="375778043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grpSp>
        <p:nvGrpSpPr>
          <p:cNvPr id="33" name="Google Shape;33;p4"/>
          <p:cNvGrpSpPr/>
          <p:nvPr/>
        </p:nvGrpSpPr>
        <p:grpSpPr>
          <a:xfrm rot="10800000">
            <a:off x="-38" y="-219"/>
            <a:ext cx="5080019" cy="1054132"/>
            <a:chOff x="5575242" y="4472723"/>
            <a:chExt cx="2202830" cy="670795"/>
          </a:xfrm>
        </p:grpSpPr>
        <p:sp>
          <p:nvSpPr>
            <p:cNvPr id="34" name="Google Shape;34;p4"/>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4"/>
            <p:cNvGrpSpPr/>
            <p:nvPr/>
          </p:nvGrpSpPr>
          <p:grpSpPr>
            <a:xfrm flipH="1">
              <a:off x="5734850" y="4472723"/>
              <a:ext cx="2040837" cy="670795"/>
              <a:chOff x="1297954" y="330075"/>
              <a:chExt cx="5169293" cy="1699506"/>
            </a:xfrm>
          </p:grpSpPr>
          <p:sp>
            <p:nvSpPr>
              <p:cNvPr id="36" name="Google Shape;3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 name="Google Shape;38;p4"/>
            <p:cNvGrpSpPr/>
            <p:nvPr/>
          </p:nvGrpSpPr>
          <p:grpSpPr>
            <a:xfrm flipH="1">
              <a:off x="5578209" y="4646738"/>
              <a:ext cx="2199863" cy="304563"/>
              <a:chOff x="-5827153" y="330075"/>
              <a:chExt cx="12276019" cy="1699569"/>
            </a:xfrm>
          </p:grpSpPr>
          <p:sp>
            <p:nvSpPr>
              <p:cNvPr id="39" name="Google Shape;39;p4"/>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1" name="Google Shape;41;p4"/>
          <p:cNvGrpSpPr/>
          <p:nvPr/>
        </p:nvGrpSpPr>
        <p:grpSpPr>
          <a:xfrm>
            <a:off x="9262456" y="5963633"/>
            <a:ext cx="2937107" cy="894393"/>
            <a:chOff x="5575242" y="4472723"/>
            <a:chExt cx="2202830" cy="670795"/>
          </a:xfrm>
        </p:grpSpPr>
        <p:sp>
          <p:nvSpPr>
            <p:cNvPr id="42" name="Google Shape;42;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4"/>
            <p:cNvGrpSpPr/>
            <p:nvPr/>
          </p:nvGrpSpPr>
          <p:grpSpPr>
            <a:xfrm flipH="1">
              <a:off x="5734850" y="4472723"/>
              <a:ext cx="2040837" cy="670795"/>
              <a:chOff x="1297954" y="330075"/>
              <a:chExt cx="5169293" cy="1699506"/>
            </a:xfrm>
          </p:grpSpPr>
          <p:sp>
            <p:nvSpPr>
              <p:cNvPr id="44" name="Google Shape;44;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 name="Google Shape;46;p4"/>
            <p:cNvGrpSpPr/>
            <p:nvPr/>
          </p:nvGrpSpPr>
          <p:grpSpPr>
            <a:xfrm flipH="1">
              <a:off x="5578209" y="4646738"/>
              <a:ext cx="2199863" cy="304563"/>
              <a:chOff x="-5827153" y="330075"/>
              <a:chExt cx="12276019" cy="1699569"/>
            </a:xfrm>
          </p:grpSpPr>
          <p:sp>
            <p:nvSpPr>
              <p:cNvPr id="47" name="Google Shape;47;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9" name="Google Shape;49;p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fld id="{A74E469F-D308-43DA-8E38-D00602AA96F3}" type="slidenum">
              <a:rPr lang="en-US" smtClean="0"/>
              <a:pPr/>
              <a:t>‹#›</a:t>
            </a:fld>
            <a:endParaRPr lang="en-US"/>
          </a:p>
        </p:txBody>
      </p:sp>
    </p:spTree>
    <p:extLst>
      <p:ext uri="{BB962C8B-B14F-4D97-AF65-F5344CB8AC3E}">
        <p14:creationId xmlns:p14="http://schemas.microsoft.com/office/powerpoint/2010/main" val="27236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BAC2AF76-CAD3-4309-A9A4-A04B0F29A3DA}" type="slidenum">
              <a:rPr lang="en-US" smtClean="0"/>
              <a:pPr/>
              <a:t>‹#›</a:t>
            </a:fld>
            <a:endParaRPr lang="en-US"/>
          </a:p>
        </p:txBody>
      </p:sp>
    </p:spTree>
    <p:extLst>
      <p:ext uri="{BB962C8B-B14F-4D97-AF65-F5344CB8AC3E}">
        <p14:creationId xmlns:p14="http://schemas.microsoft.com/office/powerpoint/2010/main" val="3448701987"/>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fld id="{BAC2AF76-CAD3-4309-A9A4-A04B0F29A3DA}" type="slidenum">
              <a:rPr lang="en-US" smtClean="0"/>
              <a:pPr/>
              <a:t>‹#›</a:t>
            </a:fld>
            <a:endParaRPr lang="en-US"/>
          </a:p>
        </p:txBody>
      </p:sp>
    </p:spTree>
    <p:extLst>
      <p:ext uri="{BB962C8B-B14F-4D97-AF65-F5344CB8AC3E}">
        <p14:creationId xmlns:p14="http://schemas.microsoft.com/office/powerpoint/2010/main" val="42120258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5"/>
          <p:cNvSpPr txBox="1"/>
          <p:nvPr/>
        </p:nvSpPr>
        <p:spPr>
          <a:xfrm>
            <a:off x="319291" y="489772"/>
            <a:ext cx="11716400" cy="1305600"/>
          </a:xfrm>
          <a:prstGeom prst="rect">
            <a:avLst/>
          </a:prstGeom>
          <a:noFill/>
          <a:ln>
            <a:noFill/>
          </a:ln>
        </p:spPr>
        <p:txBody>
          <a:bodyPr spcFirstLastPara="1" wrap="square" lIns="121900" tIns="121900" rIns="121900" bIns="121900" anchor="t" anchorCtr="0">
            <a:noAutofit/>
          </a:bodyPr>
          <a:lstStyle/>
          <a:p>
            <a:pPr algn="ctr">
              <a:lnSpc>
                <a:spcPct val="115000"/>
              </a:lnSpc>
              <a:spcBef>
                <a:spcPts val="0"/>
              </a:spcBef>
              <a:spcAft>
                <a:spcPts val="0"/>
              </a:spcAft>
            </a:pPr>
            <a:r>
              <a:rPr lang="en" sz="5333" dirty="0">
                <a:solidFill>
                  <a:srgbClr val="FFFFFF"/>
                </a:solidFill>
                <a:latin typeface="Times New Roman"/>
                <a:ea typeface="Times New Roman"/>
                <a:cs typeface="Times New Roman"/>
                <a:sym typeface="Times New Roman"/>
              </a:rPr>
              <a:t>Design and </a:t>
            </a:r>
            <a:r>
              <a:rPr lang="en" sz="5333" dirty="0">
                <a:solidFill>
                  <a:srgbClr val="131924"/>
                </a:solidFill>
                <a:latin typeface="Times New Roman"/>
                <a:ea typeface="Times New Roman"/>
                <a:cs typeface="Times New Roman"/>
                <a:sym typeface="Times New Roman"/>
              </a:rPr>
              <a:t>Analysis of Algorithm</a:t>
            </a:r>
            <a:endParaRPr sz="5333" dirty="0">
              <a:solidFill>
                <a:srgbClr val="131924"/>
              </a:solidFill>
              <a:latin typeface="Times New Roman"/>
              <a:ea typeface="Times New Roman"/>
              <a:cs typeface="Times New Roman"/>
              <a:sym typeface="Times New Roman"/>
            </a:endParaRPr>
          </a:p>
        </p:txBody>
      </p:sp>
      <p:sp>
        <p:nvSpPr>
          <p:cNvPr id="55" name="Google Shape;55;p5"/>
          <p:cNvSpPr txBox="1"/>
          <p:nvPr/>
        </p:nvSpPr>
        <p:spPr>
          <a:xfrm>
            <a:off x="5139719" y="1795372"/>
            <a:ext cx="5195773" cy="1173200"/>
          </a:xfrm>
          <a:prstGeom prst="rect">
            <a:avLst/>
          </a:prstGeom>
          <a:noFill/>
          <a:ln>
            <a:noFill/>
          </a:ln>
        </p:spPr>
        <p:txBody>
          <a:bodyPr spcFirstLastPara="1" wrap="square" lIns="121900" tIns="121900" rIns="121900" bIns="121900" anchor="t" anchorCtr="0">
            <a:noAutofit/>
          </a:bodyPr>
          <a:lstStyle/>
          <a:p>
            <a:pPr algn="ctr">
              <a:lnSpc>
                <a:spcPct val="115000"/>
              </a:lnSpc>
              <a:spcBef>
                <a:spcPts val="0"/>
              </a:spcBef>
              <a:spcAft>
                <a:spcPts val="0"/>
              </a:spcAft>
            </a:pPr>
            <a:r>
              <a:rPr lang="en" sz="4800" dirty="0">
                <a:latin typeface="Times New Roman"/>
                <a:ea typeface="Times New Roman"/>
                <a:cs typeface="Times New Roman"/>
                <a:sym typeface="Times New Roman"/>
              </a:rPr>
              <a:t>UNIT-II</a:t>
            </a:r>
          </a:p>
          <a:p>
            <a:pPr algn="ctr">
              <a:lnSpc>
                <a:spcPct val="115000"/>
              </a:lnSpc>
              <a:spcBef>
                <a:spcPts val="0"/>
              </a:spcBef>
              <a:spcAft>
                <a:spcPts val="0"/>
              </a:spcAft>
            </a:pPr>
            <a:r>
              <a:rPr lang="en" sz="4800" dirty="0">
                <a:latin typeface="Times New Roman"/>
                <a:ea typeface="Times New Roman"/>
                <a:cs typeface="Times New Roman"/>
                <a:sym typeface="Times New Roman"/>
              </a:rPr>
              <a:t>Greedy Algorithm</a:t>
            </a:r>
            <a:endParaRPr sz="4800" dirty="0">
              <a:latin typeface="Times New Roman"/>
              <a:ea typeface="Times New Roman"/>
              <a:cs typeface="Times New Roman"/>
              <a:sym typeface="Times New Roman"/>
            </a:endParaRPr>
          </a:p>
        </p:txBody>
      </p:sp>
      <p:sp>
        <p:nvSpPr>
          <p:cNvPr id="2" name="Rectangle 1"/>
          <p:cNvSpPr/>
          <p:nvPr/>
        </p:nvSpPr>
        <p:spPr>
          <a:xfrm>
            <a:off x="8003243" y="4005064"/>
            <a:ext cx="4032448" cy="2575064"/>
          </a:xfrm>
          <a:prstGeom prst="rect">
            <a:avLst/>
          </a:prstGeom>
        </p:spPr>
        <p:txBody>
          <a:bodyPr wrap="square">
            <a:spAutoFit/>
          </a:bodyPr>
          <a:lstStyle/>
          <a:p>
            <a:pPr>
              <a:spcBef>
                <a:spcPts val="800"/>
              </a:spcBef>
            </a:pPr>
            <a:r>
              <a:rPr lang="en-US" b="1" dirty="0">
                <a:latin typeface="Calibri" panose="020F0502020204030204" pitchFamily="34" charset="0"/>
                <a:cs typeface="Calibri" panose="020F0502020204030204" pitchFamily="34" charset="0"/>
              </a:rPr>
              <a:t>M Yogi Reddy</a:t>
            </a:r>
          </a:p>
          <a:p>
            <a:pPr>
              <a:spcBef>
                <a:spcPts val="800"/>
              </a:spcBef>
            </a:pPr>
            <a:r>
              <a:rPr lang="en-US" sz="2000" b="1" dirty="0">
                <a:latin typeface="Calibri" panose="020F0502020204030204" pitchFamily="34" charset="0"/>
                <a:cs typeface="Calibri" panose="020F0502020204030204" pitchFamily="34" charset="0"/>
              </a:rPr>
              <a:t>Assistant Professor,</a:t>
            </a:r>
          </a:p>
          <a:p>
            <a:pPr>
              <a:spcBef>
                <a:spcPts val="800"/>
              </a:spcBef>
            </a:pPr>
            <a:r>
              <a:rPr lang="en-US" sz="2000" b="1" dirty="0">
                <a:latin typeface="Calibri" panose="020F0502020204030204" pitchFamily="34" charset="0"/>
                <a:cs typeface="Calibri" panose="020F0502020204030204" pitchFamily="34" charset="0"/>
              </a:rPr>
              <a:t>Dept. of CSE,</a:t>
            </a:r>
          </a:p>
          <a:p>
            <a:pPr>
              <a:spcBef>
                <a:spcPts val="800"/>
              </a:spcBef>
            </a:pPr>
            <a:r>
              <a:rPr lang="en-US" sz="2000" b="1" dirty="0">
                <a:latin typeface="Calibri" panose="020F0502020204030204" pitchFamily="34" charset="0"/>
                <a:cs typeface="Calibri" panose="020F0502020204030204" pitchFamily="34" charset="0"/>
              </a:rPr>
              <a:t>School Of Technology,</a:t>
            </a:r>
          </a:p>
          <a:p>
            <a:pPr>
              <a:spcBef>
                <a:spcPts val="800"/>
              </a:spcBef>
            </a:pPr>
            <a:r>
              <a:rPr lang="en-US" sz="2000" b="1" dirty="0">
                <a:latin typeface="Calibri" panose="020F0502020204030204" pitchFamily="34" charset="0"/>
                <a:cs typeface="Calibri" panose="020F0502020204030204" pitchFamily="34" charset="0"/>
              </a:rPr>
              <a:t>GITAM(Deemed to be ) University,</a:t>
            </a:r>
          </a:p>
          <a:p>
            <a:pPr>
              <a:spcBef>
                <a:spcPts val="800"/>
              </a:spcBef>
            </a:pPr>
            <a:r>
              <a:rPr lang="en-US" sz="2000" b="1" dirty="0">
                <a:latin typeface="Calibri" panose="020F0502020204030204" pitchFamily="34" charset="0"/>
                <a:cs typeface="Calibri" panose="020F0502020204030204" pitchFamily="34" charset="0"/>
              </a:rPr>
              <a:t>Hyderabad.</a:t>
            </a:r>
            <a:endParaRPr lang="en-IN" sz="2800" b="1" dirty="0"/>
          </a:p>
        </p:txBody>
      </p:sp>
    </p:spTree>
    <p:extLst>
      <p:ext uri="{BB962C8B-B14F-4D97-AF65-F5344CB8AC3E}">
        <p14:creationId xmlns:p14="http://schemas.microsoft.com/office/powerpoint/2010/main" val="3776642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10</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Question</a:t>
            </a:r>
          </a:p>
        </p:txBody>
      </p:sp>
      <p:sp>
        <p:nvSpPr>
          <p:cNvPr id="2" name="Rectangle 1"/>
          <p:cNvSpPr/>
          <p:nvPr/>
        </p:nvSpPr>
        <p:spPr>
          <a:xfrm>
            <a:off x="-9962" y="1086057"/>
            <a:ext cx="12140533" cy="553998"/>
          </a:xfrm>
          <a:prstGeom prst="rect">
            <a:avLst/>
          </a:prstGeom>
        </p:spPr>
        <p:txBody>
          <a:bodyPr wrap="square">
            <a:spAutoFit/>
          </a:bodyPr>
          <a:lstStyle/>
          <a:p>
            <a:pPr>
              <a:lnSpc>
                <a:spcPct val="150000"/>
              </a:lnSpc>
            </a:pPr>
            <a:r>
              <a:rPr lang="en-US" sz="2000" dirty="0">
                <a:solidFill>
                  <a:srgbClr val="303030"/>
                </a:solidFill>
                <a:cs typeface="Times New Roman" panose="02020603050405020304" pitchFamily="18" charset="0"/>
              </a:rPr>
              <a:t>Apply Prim’s algorithm to find MST of the following graph. What is the sequence of processing the nodes.</a:t>
            </a:r>
          </a:p>
        </p:txBody>
      </p:sp>
      <p:grpSp>
        <p:nvGrpSpPr>
          <p:cNvPr id="101" name="Group 100"/>
          <p:cNvGrpSpPr/>
          <p:nvPr/>
        </p:nvGrpSpPr>
        <p:grpSpPr>
          <a:xfrm>
            <a:off x="911424" y="1872986"/>
            <a:ext cx="2800024" cy="2274786"/>
            <a:chOff x="1230364" y="2034364"/>
            <a:chExt cx="2800024" cy="2274786"/>
          </a:xfrm>
        </p:grpSpPr>
        <p:cxnSp>
          <p:nvCxnSpPr>
            <p:cNvPr id="76" name="Straight Connector 75"/>
            <p:cNvCxnSpPr/>
            <p:nvPr/>
          </p:nvCxnSpPr>
          <p:spPr>
            <a:xfrm>
              <a:off x="1394231" y="3002317"/>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567608" y="2034364"/>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7" name="Oval 66"/>
            <p:cNvSpPr/>
            <p:nvPr/>
          </p:nvSpPr>
          <p:spPr>
            <a:xfrm>
              <a:off x="1271147" y="2801250"/>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8" name="Oval 67"/>
            <p:cNvSpPr/>
            <p:nvPr/>
          </p:nvSpPr>
          <p:spPr>
            <a:xfrm>
              <a:off x="2548047" y="280760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69" name="Oval 68"/>
            <p:cNvSpPr/>
            <p:nvPr/>
          </p:nvSpPr>
          <p:spPr>
            <a:xfrm>
              <a:off x="3701881" y="280760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70" name="Oval 69"/>
            <p:cNvSpPr/>
            <p:nvPr/>
          </p:nvSpPr>
          <p:spPr>
            <a:xfrm>
              <a:off x="1847528" y="3711676"/>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71" name="Oval 70"/>
            <p:cNvSpPr/>
            <p:nvPr/>
          </p:nvSpPr>
          <p:spPr>
            <a:xfrm>
              <a:off x="3071664" y="3674830"/>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cxnSp>
          <p:nvCxnSpPr>
            <p:cNvPr id="72" name="Straight Connector 71"/>
            <p:cNvCxnSpPr>
              <a:endCxn id="67" idx="7"/>
            </p:cNvCxnSpPr>
            <p:nvPr/>
          </p:nvCxnSpPr>
          <p:spPr>
            <a:xfrm flipH="1">
              <a:off x="1516998" y="2216675"/>
              <a:ext cx="1050610" cy="630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69" idx="1"/>
            </p:cNvCxnSpPr>
            <p:nvPr/>
          </p:nvCxnSpPr>
          <p:spPr>
            <a:xfrm>
              <a:off x="2836079" y="2216675"/>
              <a:ext cx="907983" cy="63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34291" y="2989593"/>
              <a:ext cx="867590" cy="7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0" idx="1"/>
            </p:cNvCxnSpPr>
            <p:nvPr/>
          </p:nvCxnSpPr>
          <p:spPr>
            <a:xfrm>
              <a:off x="1434034" y="3087998"/>
              <a:ext cx="455675" cy="66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1" idx="7"/>
            </p:cNvCxnSpPr>
            <p:nvPr/>
          </p:nvCxnSpPr>
          <p:spPr>
            <a:xfrm flipH="1">
              <a:off x="3317515" y="3101155"/>
              <a:ext cx="480550" cy="619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endCxn id="71" idx="2"/>
            </p:cNvCxnSpPr>
            <p:nvPr/>
          </p:nvCxnSpPr>
          <p:spPr>
            <a:xfrm flipV="1">
              <a:off x="2094055" y="3831251"/>
              <a:ext cx="977609" cy="3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8" idx="3"/>
            </p:cNvCxnSpPr>
            <p:nvPr/>
          </p:nvCxnSpPr>
          <p:spPr>
            <a:xfrm flipH="1">
              <a:off x="2035308" y="3074631"/>
              <a:ext cx="554920" cy="678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71" idx="1"/>
            </p:cNvCxnSpPr>
            <p:nvPr/>
          </p:nvCxnSpPr>
          <p:spPr>
            <a:xfrm>
              <a:off x="2756343" y="3120446"/>
              <a:ext cx="357502" cy="600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endCxn id="68" idx="0"/>
            </p:cNvCxnSpPr>
            <p:nvPr/>
          </p:nvCxnSpPr>
          <p:spPr>
            <a:xfrm flipH="1">
              <a:off x="2692063" y="2347563"/>
              <a:ext cx="28879" cy="46004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827967" y="2097815"/>
              <a:ext cx="504056" cy="461665"/>
            </a:xfrm>
            <a:prstGeom prst="rect">
              <a:avLst/>
            </a:prstGeom>
            <a:noFill/>
          </p:spPr>
          <p:txBody>
            <a:bodyPr wrap="square" rtlCol="0">
              <a:spAutoFit/>
            </a:bodyPr>
            <a:lstStyle/>
            <a:p>
              <a:r>
                <a:rPr lang="en-US" dirty="0"/>
                <a:t>7</a:t>
              </a:r>
              <a:endParaRPr lang="en-IN" dirty="0"/>
            </a:p>
          </p:txBody>
        </p:sp>
        <p:sp>
          <p:nvSpPr>
            <p:cNvPr id="92" name="TextBox 91"/>
            <p:cNvSpPr txBox="1"/>
            <p:nvPr/>
          </p:nvSpPr>
          <p:spPr>
            <a:xfrm>
              <a:off x="3229101" y="2141553"/>
              <a:ext cx="504056" cy="461665"/>
            </a:xfrm>
            <a:prstGeom prst="rect">
              <a:avLst/>
            </a:prstGeom>
            <a:noFill/>
          </p:spPr>
          <p:txBody>
            <a:bodyPr wrap="square" rtlCol="0">
              <a:spAutoFit/>
            </a:bodyPr>
            <a:lstStyle/>
            <a:p>
              <a:r>
                <a:rPr lang="en-US" dirty="0"/>
                <a:t>6</a:t>
              </a:r>
              <a:endParaRPr lang="en-IN" dirty="0"/>
            </a:p>
          </p:txBody>
        </p:sp>
        <p:sp>
          <p:nvSpPr>
            <p:cNvPr id="93" name="TextBox 92"/>
            <p:cNvSpPr txBox="1"/>
            <p:nvPr/>
          </p:nvSpPr>
          <p:spPr>
            <a:xfrm>
              <a:off x="3058126" y="2576772"/>
              <a:ext cx="504056" cy="461665"/>
            </a:xfrm>
            <a:prstGeom prst="rect">
              <a:avLst/>
            </a:prstGeom>
            <a:noFill/>
          </p:spPr>
          <p:txBody>
            <a:bodyPr wrap="square" rtlCol="0">
              <a:spAutoFit/>
            </a:bodyPr>
            <a:lstStyle/>
            <a:p>
              <a:r>
                <a:rPr lang="en-US" dirty="0"/>
                <a:t>6</a:t>
              </a:r>
              <a:endParaRPr lang="en-IN" dirty="0"/>
            </a:p>
          </p:txBody>
        </p:sp>
        <p:sp>
          <p:nvSpPr>
            <p:cNvPr id="94" name="TextBox 93"/>
            <p:cNvSpPr txBox="1"/>
            <p:nvPr/>
          </p:nvSpPr>
          <p:spPr>
            <a:xfrm>
              <a:off x="1942649" y="2616232"/>
              <a:ext cx="504056" cy="461665"/>
            </a:xfrm>
            <a:prstGeom prst="rect">
              <a:avLst/>
            </a:prstGeom>
            <a:noFill/>
          </p:spPr>
          <p:txBody>
            <a:bodyPr wrap="square" rtlCol="0">
              <a:spAutoFit/>
            </a:bodyPr>
            <a:lstStyle/>
            <a:p>
              <a:r>
                <a:rPr lang="en-US" dirty="0"/>
                <a:t>6</a:t>
              </a:r>
              <a:endParaRPr lang="en-IN" dirty="0"/>
            </a:p>
          </p:txBody>
        </p:sp>
        <p:sp>
          <p:nvSpPr>
            <p:cNvPr id="95" name="TextBox 94"/>
            <p:cNvSpPr txBox="1"/>
            <p:nvPr/>
          </p:nvSpPr>
          <p:spPr>
            <a:xfrm>
              <a:off x="2682290" y="2347879"/>
              <a:ext cx="504056" cy="461665"/>
            </a:xfrm>
            <a:prstGeom prst="rect">
              <a:avLst/>
            </a:prstGeom>
            <a:noFill/>
          </p:spPr>
          <p:txBody>
            <a:bodyPr wrap="square" rtlCol="0">
              <a:spAutoFit/>
            </a:bodyPr>
            <a:lstStyle/>
            <a:p>
              <a:r>
                <a:rPr lang="en-US" dirty="0"/>
                <a:t>2</a:t>
              </a:r>
              <a:endParaRPr lang="en-IN" dirty="0"/>
            </a:p>
          </p:txBody>
        </p:sp>
        <p:sp>
          <p:nvSpPr>
            <p:cNvPr id="96" name="TextBox 95"/>
            <p:cNvSpPr txBox="1"/>
            <p:nvPr/>
          </p:nvSpPr>
          <p:spPr>
            <a:xfrm>
              <a:off x="1230364" y="3282587"/>
              <a:ext cx="504056" cy="461665"/>
            </a:xfrm>
            <a:prstGeom prst="rect">
              <a:avLst/>
            </a:prstGeom>
            <a:noFill/>
          </p:spPr>
          <p:txBody>
            <a:bodyPr wrap="square" rtlCol="0">
              <a:spAutoFit/>
            </a:bodyPr>
            <a:lstStyle/>
            <a:p>
              <a:r>
                <a:rPr lang="en-US" dirty="0"/>
                <a:t>4</a:t>
              </a:r>
              <a:endParaRPr lang="en-IN" dirty="0"/>
            </a:p>
          </p:txBody>
        </p:sp>
        <p:sp>
          <p:nvSpPr>
            <p:cNvPr id="97" name="TextBox 96"/>
            <p:cNvSpPr txBox="1"/>
            <p:nvPr/>
          </p:nvSpPr>
          <p:spPr>
            <a:xfrm>
              <a:off x="2409948" y="3847485"/>
              <a:ext cx="504056" cy="461665"/>
            </a:xfrm>
            <a:prstGeom prst="rect">
              <a:avLst/>
            </a:prstGeom>
            <a:noFill/>
          </p:spPr>
          <p:txBody>
            <a:bodyPr wrap="square" rtlCol="0">
              <a:spAutoFit/>
            </a:bodyPr>
            <a:lstStyle/>
            <a:p>
              <a:r>
                <a:rPr lang="en-US" dirty="0"/>
                <a:t>7</a:t>
              </a:r>
              <a:endParaRPr lang="en-IN" dirty="0"/>
            </a:p>
          </p:txBody>
        </p:sp>
        <p:sp>
          <p:nvSpPr>
            <p:cNvPr id="98" name="TextBox 97"/>
            <p:cNvSpPr txBox="1"/>
            <p:nvPr/>
          </p:nvSpPr>
          <p:spPr>
            <a:xfrm>
              <a:off x="1958147" y="3101155"/>
              <a:ext cx="504056" cy="461665"/>
            </a:xfrm>
            <a:prstGeom prst="rect">
              <a:avLst/>
            </a:prstGeom>
            <a:noFill/>
          </p:spPr>
          <p:txBody>
            <a:bodyPr wrap="square" rtlCol="0">
              <a:spAutoFit/>
            </a:bodyPr>
            <a:lstStyle/>
            <a:p>
              <a:r>
                <a:rPr lang="en-US" dirty="0"/>
                <a:t>7</a:t>
              </a:r>
              <a:endParaRPr lang="en-IN" dirty="0"/>
            </a:p>
          </p:txBody>
        </p:sp>
        <p:sp>
          <p:nvSpPr>
            <p:cNvPr id="99" name="TextBox 98"/>
            <p:cNvSpPr txBox="1"/>
            <p:nvPr/>
          </p:nvSpPr>
          <p:spPr>
            <a:xfrm>
              <a:off x="3526332" y="3289924"/>
              <a:ext cx="504056" cy="461665"/>
            </a:xfrm>
            <a:prstGeom prst="rect">
              <a:avLst/>
            </a:prstGeom>
            <a:noFill/>
          </p:spPr>
          <p:txBody>
            <a:bodyPr wrap="square" rtlCol="0">
              <a:spAutoFit/>
            </a:bodyPr>
            <a:lstStyle/>
            <a:p>
              <a:r>
                <a:rPr lang="en-US" dirty="0"/>
                <a:t>3</a:t>
              </a:r>
              <a:endParaRPr lang="en-IN" dirty="0"/>
            </a:p>
          </p:txBody>
        </p:sp>
        <p:sp>
          <p:nvSpPr>
            <p:cNvPr id="100" name="TextBox 99"/>
            <p:cNvSpPr txBox="1"/>
            <p:nvPr/>
          </p:nvSpPr>
          <p:spPr>
            <a:xfrm>
              <a:off x="2897821" y="3141261"/>
              <a:ext cx="504056" cy="461665"/>
            </a:xfrm>
            <a:prstGeom prst="rect">
              <a:avLst/>
            </a:prstGeom>
            <a:noFill/>
          </p:spPr>
          <p:txBody>
            <a:bodyPr wrap="square" rtlCol="0">
              <a:spAutoFit/>
            </a:bodyPr>
            <a:lstStyle/>
            <a:p>
              <a:r>
                <a:rPr lang="en-US" dirty="0"/>
                <a:t>5</a:t>
              </a:r>
              <a:endParaRPr lang="en-IN" dirty="0"/>
            </a:p>
          </p:txBody>
        </p:sp>
      </p:grpSp>
      <p:grpSp>
        <p:nvGrpSpPr>
          <p:cNvPr id="102" name="Group 101"/>
          <p:cNvGrpSpPr/>
          <p:nvPr/>
        </p:nvGrpSpPr>
        <p:grpSpPr>
          <a:xfrm>
            <a:off x="6816080" y="1983816"/>
            <a:ext cx="2800024" cy="1990153"/>
            <a:chOff x="1230364" y="2034364"/>
            <a:chExt cx="2800024" cy="1990153"/>
          </a:xfrm>
        </p:grpSpPr>
        <p:cxnSp>
          <p:nvCxnSpPr>
            <p:cNvPr id="103" name="Straight Connector 102"/>
            <p:cNvCxnSpPr/>
            <p:nvPr/>
          </p:nvCxnSpPr>
          <p:spPr>
            <a:xfrm>
              <a:off x="1394231" y="3002317"/>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2567608" y="2034364"/>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05" name="Oval 104"/>
            <p:cNvSpPr/>
            <p:nvPr/>
          </p:nvSpPr>
          <p:spPr>
            <a:xfrm>
              <a:off x="1271147" y="2801250"/>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6" name="Oval 105"/>
            <p:cNvSpPr/>
            <p:nvPr/>
          </p:nvSpPr>
          <p:spPr>
            <a:xfrm>
              <a:off x="2548047" y="280760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107" name="Oval 106"/>
            <p:cNvSpPr/>
            <p:nvPr/>
          </p:nvSpPr>
          <p:spPr>
            <a:xfrm>
              <a:off x="3701881" y="280760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08" name="Oval 107"/>
            <p:cNvSpPr/>
            <p:nvPr/>
          </p:nvSpPr>
          <p:spPr>
            <a:xfrm>
              <a:off x="1847528" y="3711676"/>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09" name="Oval 108"/>
            <p:cNvSpPr/>
            <p:nvPr/>
          </p:nvSpPr>
          <p:spPr>
            <a:xfrm>
              <a:off x="3071664" y="3674830"/>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cxnSp>
          <p:nvCxnSpPr>
            <p:cNvPr id="113" name="Straight Connector 112"/>
            <p:cNvCxnSpPr>
              <a:endCxn id="108" idx="1"/>
            </p:cNvCxnSpPr>
            <p:nvPr/>
          </p:nvCxnSpPr>
          <p:spPr>
            <a:xfrm>
              <a:off x="1434034" y="3087998"/>
              <a:ext cx="455675" cy="66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09" idx="7"/>
            </p:cNvCxnSpPr>
            <p:nvPr/>
          </p:nvCxnSpPr>
          <p:spPr>
            <a:xfrm flipH="1">
              <a:off x="3317515" y="3101155"/>
              <a:ext cx="480550" cy="619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109" idx="1"/>
            </p:cNvCxnSpPr>
            <p:nvPr/>
          </p:nvCxnSpPr>
          <p:spPr>
            <a:xfrm>
              <a:off x="2756343" y="3120446"/>
              <a:ext cx="357502" cy="600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06" idx="0"/>
            </p:cNvCxnSpPr>
            <p:nvPr/>
          </p:nvCxnSpPr>
          <p:spPr>
            <a:xfrm flipH="1">
              <a:off x="2692063" y="2347563"/>
              <a:ext cx="28879" cy="46004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942649" y="2616232"/>
              <a:ext cx="504056" cy="461665"/>
            </a:xfrm>
            <a:prstGeom prst="rect">
              <a:avLst/>
            </a:prstGeom>
            <a:noFill/>
          </p:spPr>
          <p:txBody>
            <a:bodyPr wrap="square" rtlCol="0">
              <a:spAutoFit/>
            </a:bodyPr>
            <a:lstStyle/>
            <a:p>
              <a:r>
                <a:rPr lang="en-US" dirty="0"/>
                <a:t>6</a:t>
              </a:r>
              <a:endParaRPr lang="en-IN" dirty="0"/>
            </a:p>
          </p:txBody>
        </p:sp>
        <p:sp>
          <p:nvSpPr>
            <p:cNvPr id="123" name="TextBox 122"/>
            <p:cNvSpPr txBox="1"/>
            <p:nvPr/>
          </p:nvSpPr>
          <p:spPr>
            <a:xfrm>
              <a:off x="2682290" y="2347879"/>
              <a:ext cx="504056" cy="461665"/>
            </a:xfrm>
            <a:prstGeom prst="rect">
              <a:avLst/>
            </a:prstGeom>
            <a:noFill/>
          </p:spPr>
          <p:txBody>
            <a:bodyPr wrap="square" rtlCol="0">
              <a:spAutoFit/>
            </a:bodyPr>
            <a:lstStyle/>
            <a:p>
              <a:r>
                <a:rPr lang="en-US" dirty="0"/>
                <a:t>2</a:t>
              </a:r>
              <a:endParaRPr lang="en-IN" dirty="0"/>
            </a:p>
          </p:txBody>
        </p:sp>
        <p:sp>
          <p:nvSpPr>
            <p:cNvPr id="124" name="TextBox 123"/>
            <p:cNvSpPr txBox="1"/>
            <p:nvPr/>
          </p:nvSpPr>
          <p:spPr>
            <a:xfrm>
              <a:off x="1230364" y="3282587"/>
              <a:ext cx="504056" cy="461665"/>
            </a:xfrm>
            <a:prstGeom prst="rect">
              <a:avLst/>
            </a:prstGeom>
            <a:noFill/>
          </p:spPr>
          <p:txBody>
            <a:bodyPr wrap="square" rtlCol="0">
              <a:spAutoFit/>
            </a:bodyPr>
            <a:lstStyle/>
            <a:p>
              <a:r>
                <a:rPr lang="en-US" dirty="0"/>
                <a:t>4</a:t>
              </a:r>
              <a:endParaRPr lang="en-IN" dirty="0"/>
            </a:p>
          </p:txBody>
        </p:sp>
        <p:sp>
          <p:nvSpPr>
            <p:cNvPr id="127" name="TextBox 126"/>
            <p:cNvSpPr txBox="1"/>
            <p:nvPr/>
          </p:nvSpPr>
          <p:spPr>
            <a:xfrm>
              <a:off x="3526332" y="3289924"/>
              <a:ext cx="504056" cy="461665"/>
            </a:xfrm>
            <a:prstGeom prst="rect">
              <a:avLst/>
            </a:prstGeom>
            <a:noFill/>
          </p:spPr>
          <p:txBody>
            <a:bodyPr wrap="square" rtlCol="0">
              <a:spAutoFit/>
            </a:bodyPr>
            <a:lstStyle/>
            <a:p>
              <a:r>
                <a:rPr lang="en-US" dirty="0"/>
                <a:t>3</a:t>
              </a:r>
              <a:endParaRPr lang="en-IN" dirty="0"/>
            </a:p>
          </p:txBody>
        </p:sp>
        <p:sp>
          <p:nvSpPr>
            <p:cNvPr id="128" name="TextBox 127"/>
            <p:cNvSpPr txBox="1"/>
            <p:nvPr/>
          </p:nvSpPr>
          <p:spPr>
            <a:xfrm>
              <a:off x="2897821" y="3141261"/>
              <a:ext cx="504056" cy="461665"/>
            </a:xfrm>
            <a:prstGeom prst="rect">
              <a:avLst/>
            </a:prstGeom>
            <a:noFill/>
          </p:spPr>
          <p:txBody>
            <a:bodyPr wrap="square" rtlCol="0">
              <a:spAutoFit/>
            </a:bodyPr>
            <a:lstStyle/>
            <a:p>
              <a:r>
                <a:rPr lang="en-US" dirty="0"/>
                <a:t>5</a:t>
              </a:r>
              <a:endParaRPr lang="en-IN" dirty="0"/>
            </a:p>
          </p:txBody>
        </p:sp>
      </p:grpSp>
      <p:sp>
        <p:nvSpPr>
          <p:cNvPr id="130" name="Oval 129"/>
          <p:cNvSpPr/>
          <p:nvPr/>
        </p:nvSpPr>
        <p:spPr>
          <a:xfrm>
            <a:off x="4096712" y="523012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31" name="Oval 130"/>
          <p:cNvSpPr/>
          <p:nvPr/>
        </p:nvSpPr>
        <p:spPr>
          <a:xfrm>
            <a:off x="4511824" y="5229200"/>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132" name="Oval 131"/>
          <p:cNvSpPr/>
          <p:nvPr/>
        </p:nvSpPr>
        <p:spPr>
          <a:xfrm>
            <a:off x="4959822" y="5233989"/>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p:txBody>
      </p:sp>
      <p:sp>
        <p:nvSpPr>
          <p:cNvPr id="133" name="Oval 132"/>
          <p:cNvSpPr/>
          <p:nvPr/>
        </p:nvSpPr>
        <p:spPr>
          <a:xfrm>
            <a:off x="5374934" y="5233061"/>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p:txBody>
      </p:sp>
      <p:sp>
        <p:nvSpPr>
          <p:cNvPr id="134" name="Oval 133"/>
          <p:cNvSpPr/>
          <p:nvPr/>
        </p:nvSpPr>
        <p:spPr>
          <a:xfrm>
            <a:off x="5826027" y="522444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35" name="Oval 134"/>
          <p:cNvSpPr/>
          <p:nvPr/>
        </p:nvSpPr>
        <p:spPr>
          <a:xfrm>
            <a:off x="6241139" y="5223517"/>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66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32" grpId="0" animBg="1"/>
      <p:bldP spid="133" grpId="0" animBg="1"/>
      <p:bldP spid="134" grpId="0" animBg="1"/>
      <p:bldP spid="1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11</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Question</a:t>
            </a:r>
          </a:p>
        </p:txBody>
      </p:sp>
      <p:sp>
        <p:nvSpPr>
          <p:cNvPr id="2" name="Rectangle 1"/>
          <p:cNvSpPr/>
          <p:nvPr/>
        </p:nvSpPr>
        <p:spPr>
          <a:xfrm>
            <a:off x="51467" y="1219727"/>
            <a:ext cx="12140533" cy="960328"/>
          </a:xfrm>
          <a:prstGeom prst="rect">
            <a:avLst/>
          </a:prstGeom>
        </p:spPr>
        <p:txBody>
          <a:bodyPr wrap="square">
            <a:spAutoFit/>
          </a:bodyPr>
          <a:lstStyle/>
          <a:p>
            <a:pPr>
              <a:lnSpc>
                <a:spcPct val="150000"/>
              </a:lnSpc>
            </a:pPr>
            <a:r>
              <a:rPr lang="en-US" sz="2000" dirty="0">
                <a:solidFill>
                  <a:srgbClr val="303030"/>
                </a:solidFill>
                <a:cs typeface="Times New Roman" panose="02020603050405020304" pitchFamily="18" charset="0"/>
              </a:rPr>
              <a:t>Find the no. of minimum cost spanning tree of the following graph.</a:t>
            </a:r>
          </a:p>
          <a:p>
            <a:pPr marL="342900" indent="-342900">
              <a:lnSpc>
                <a:spcPct val="150000"/>
              </a:lnSpc>
              <a:buFont typeface="Arial" panose="020B0604020202020204" pitchFamily="34" charset="0"/>
              <a:buChar char="•"/>
            </a:pPr>
            <a:endParaRPr lang="en-US" sz="2000" dirty="0">
              <a:solidFill>
                <a:srgbClr val="303030"/>
              </a:solidFill>
              <a:cs typeface="Times New Roman" panose="02020603050405020304" pitchFamily="18" charset="0"/>
            </a:endParaRPr>
          </a:p>
        </p:txBody>
      </p:sp>
      <p:grpSp>
        <p:nvGrpSpPr>
          <p:cNvPr id="61" name="Group 60"/>
          <p:cNvGrpSpPr/>
          <p:nvPr/>
        </p:nvGrpSpPr>
        <p:grpSpPr>
          <a:xfrm>
            <a:off x="246783" y="1904897"/>
            <a:ext cx="3370838" cy="1822898"/>
            <a:chOff x="1501026" y="1917845"/>
            <a:chExt cx="3370838" cy="1822898"/>
          </a:xfrm>
        </p:grpSpPr>
        <p:sp>
          <p:nvSpPr>
            <p:cNvPr id="3" name="Oval 2"/>
            <p:cNvSpPr/>
            <p:nvPr/>
          </p:nvSpPr>
          <p:spPr>
            <a:xfrm>
              <a:off x="1847528" y="218005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 name="Oval 6"/>
            <p:cNvSpPr/>
            <p:nvPr/>
          </p:nvSpPr>
          <p:spPr>
            <a:xfrm>
              <a:off x="1847528" y="3067346"/>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8" name="Oval 7"/>
            <p:cNvSpPr/>
            <p:nvPr/>
          </p:nvSpPr>
          <p:spPr>
            <a:xfrm>
              <a:off x="3431704" y="218005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9" name="Oval 8"/>
            <p:cNvSpPr/>
            <p:nvPr/>
          </p:nvSpPr>
          <p:spPr>
            <a:xfrm>
              <a:off x="3431704" y="312265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0" name="Oval 9"/>
            <p:cNvSpPr/>
            <p:nvPr/>
          </p:nvSpPr>
          <p:spPr>
            <a:xfrm>
              <a:off x="4583832" y="2636912"/>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1" name="Straight Connector 10"/>
            <p:cNvCxnSpPr>
              <a:stCxn id="3" idx="6"/>
              <a:endCxn id="8" idx="2"/>
            </p:cNvCxnSpPr>
            <p:nvPr/>
          </p:nvCxnSpPr>
          <p:spPr>
            <a:xfrm>
              <a:off x="2135560" y="2336476"/>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 idx="4"/>
              <a:endCxn id="7" idx="0"/>
            </p:cNvCxnSpPr>
            <p:nvPr/>
          </p:nvCxnSpPr>
          <p:spPr>
            <a:xfrm>
              <a:off x="1991544" y="2492896"/>
              <a:ext cx="0" cy="574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4"/>
            </p:cNvCxnSpPr>
            <p:nvPr/>
          </p:nvCxnSpPr>
          <p:spPr>
            <a:xfrm>
              <a:off x="3575720" y="249289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5560" y="3266801"/>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6"/>
              <a:endCxn id="10" idx="2"/>
            </p:cNvCxnSpPr>
            <p:nvPr/>
          </p:nvCxnSpPr>
          <p:spPr>
            <a:xfrm>
              <a:off x="3719736" y="2336476"/>
              <a:ext cx="864096" cy="456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677555" y="2780928"/>
              <a:ext cx="948458" cy="48574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23592" y="1917845"/>
              <a:ext cx="504056" cy="461665"/>
            </a:xfrm>
            <a:prstGeom prst="rect">
              <a:avLst/>
            </a:prstGeom>
            <a:noFill/>
          </p:spPr>
          <p:txBody>
            <a:bodyPr wrap="square" rtlCol="0">
              <a:spAutoFit/>
            </a:bodyPr>
            <a:lstStyle/>
            <a:p>
              <a:r>
                <a:rPr lang="en-US" dirty="0"/>
                <a:t>10</a:t>
              </a:r>
              <a:endParaRPr lang="en-IN" dirty="0"/>
            </a:p>
          </p:txBody>
        </p:sp>
        <p:sp>
          <p:nvSpPr>
            <p:cNvPr id="22" name="TextBox 21"/>
            <p:cNvSpPr txBox="1"/>
            <p:nvPr/>
          </p:nvSpPr>
          <p:spPr>
            <a:xfrm>
              <a:off x="1501026" y="2527785"/>
              <a:ext cx="504056" cy="461665"/>
            </a:xfrm>
            <a:prstGeom prst="rect">
              <a:avLst/>
            </a:prstGeom>
            <a:noFill/>
          </p:spPr>
          <p:txBody>
            <a:bodyPr wrap="square" rtlCol="0">
              <a:spAutoFit/>
            </a:bodyPr>
            <a:lstStyle/>
            <a:p>
              <a:r>
                <a:rPr lang="en-US" dirty="0"/>
                <a:t>20</a:t>
              </a:r>
              <a:endParaRPr lang="en-IN" dirty="0"/>
            </a:p>
          </p:txBody>
        </p:sp>
        <p:sp>
          <p:nvSpPr>
            <p:cNvPr id="23" name="TextBox 22"/>
            <p:cNvSpPr txBox="1"/>
            <p:nvPr/>
          </p:nvSpPr>
          <p:spPr>
            <a:xfrm>
              <a:off x="2423592" y="3279078"/>
              <a:ext cx="504056" cy="461665"/>
            </a:xfrm>
            <a:prstGeom prst="rect">
              <a:avLst/>
            </a:prstGeom>
            <a:noFill/>
          </p:spPr>
          <p:txBody>
            <a:bodyPr wrap="square" rtlCol="0">
              <a:spAutoFit/>
            </a:bodyPr>
            <a:lstStyle/>
            <a:p>
              <a:r>
                <a:rPr lang="en-US" dirty="0"/>
                <a:t>30</a:t>
              </a:r>
              <a:endParaRPr lang="en-IN" dirty="0"/>
            </a:p>
          </p:txBody>
        </p:sp>
        <p:sp>
          <p:nvSpPr>
            <p:cNvPr id="24" name="TextBox 23"/>
            <p:cNvSpPr txBox="1"/>
            <p:nvPr/>
          </p:nvSpPr>
          <p:spPr>
            <a:xfrm>
              <a:off x="3101492" y="2595736"/>
              <a:ext cx="504056" cy="461665"/>
            </a:xfrm>
            <a:prstGeom prst="rect">
              <a:avLst/>
            </a:prstGeom>
            <a:noFill/>
          </p:spPr>
          <p:txBody>
            <a:bodyPr wrap="square" rtlCol="0">
              <a:spAutoFit/>
            </a:bodyPr>
            <a:lstStyle/>
            <a:p>
              <a:r>
                <a:rPr lang="en-US" dirty="0"/>
                <a:t>40</a:t>
              </a:r>
              <a:endParaRPr lang="en-IN" dirty="0"/>
            </a:p>
          </p:txBody>
        </p:sp>
        <p:sp>
          <p:nvSpPr>
            <p:cNvPr id="25" name="TextBox 24"/>
            <p:cNvSpPr txBox="1"/>
            <p:nvPr/>
          </p:nvSpPr>
          <p:spPr>
            <a:xfrm>
              <a:off x="3909591" y="2113885"/>
              <a:ext cx="504056" cy="461665"/>
            </a:xfrm>
            <a:prstGeom prst="rect">
              <a:avLst/>
            </a:prstGeom>
            <a:noFill/>
          </p:spPr>
          <p:txBody>
            <a:bodyPr wrap="square" rtlCol="0">
              <a:spAutoFit/>
            </a:bodyPr>
            <a:lstStyle/>
            <a:p>
              <a:r>
                <a:rPr lang="en-US" dirty="0"/>
                <a:t>40</a:t>
              </a:r>
              <a:endParaRPr lang="en-IN" dirty="0"/>
            </a:p>
          </p:txBody>
        </p:sp>
        <p:sp>
          <p:nvSpPr>
            <p:cNvPr id="26" name="TextBox 25"/>
            <p:cNvSpPr txBox="1"/>
            <p:nvPr/>
          </p:nvSpPr>
          <p:spPr>
            <a:xfrm>
              <a:off x="4037595" y="3029055"/>
              <a:ext cx="504056" cy="461665"/>
            </a:xfrm>
            <a:prstGeom prst="rect">
              <a:avLst/>
            </a:prstGeom>
            <a:noFill/>
          </p:spPr>
          <p:txBody>
            <a:bodyPr wrap="square" rtlCol="0">
              <a:spAutoFit/>
            </a:bodyPr>
            <a:lstStyle/>
            <a:p>
              <a:r>
                <a:rPr lang="en-US" dirty="0"/>
                <a:t>40</a:t>
              </a:r>
              <a:endParaRPr lang="en-IN" dirty="0"/>
            </a:p>
          </p:txBody>
        </p:sp>
      </p:grpSp>
      <p:grpSp>
        <p:nvGrpSpPr>
          <p:cNvPr id="62" name="Group 61"/>
          <p:cNvGrpSpPr/>
          <p:nvPr/>
        </p:nvGrpSpPr>
        <p:grpSpPr>
          <a:xfrm>
            <a:off x="4842512" y="1888778"/>
            <a:ext cx="3370838" cy="1822898"/>
            <a:chOff x="1415480" y="4374291"/>
            <a:chExt cx="3370838" cy="1822898"/>
          </a:xfrm>
        </p:grpSpPr>
        <p:sp>
          <p:nvSpPr>
            <p:cNvPr id="27" name="Oval 26"/>
            <p:cNvSpPr/>
            <p:nvPr/>
          </p:nvSpPr>
          <p:spPr>
            <a:xfrm>
              <a:off x="1761982" y="4636501"/>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8" name="Oval 27"/>
            <p:cNvSpPr/>
            <p:nvPr/>
          </p:nvSpPr>
          <p:spPr>
            <a:xfrm>
              <a:off x="1761982" y="5523792"/>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29" name="Oval 28"/>
            <p:cNvSpPr/>
            <p:nvPr/>
          </p:nvSpPr>
          <p:spPr>
            <a:xfrm>
              <a:off x="3346158" y="4636501"/>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30" name="Oval 29"/>
            <p:cNvSpPr/>
            <p:nvPr/>
          </p:nvSpPr>
          <p:spPr>
            <a:xfrm>
              <a:off x="3346158" y="5579104"/>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31" name="Oval 30"/>
            <p:cNvSpPr/>
            <p:nvPr/>
          </p:nvSpPr>
          <p:spPr>
            <a:xfrm>
              <a:off x="4498286" y="509335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32" name="Straight Connector 31"/>
            <p:cNvCxnSpPr>
              <a:stCxn id="27" idx="6"/>
              <a:endCxn id="29" idx="2"/>
            </p:cNvCxnSpPr>
            <p:nvPr/>
          </p:nvCxnSpPr>
          <p:spPr>
            <a:xfrm>
              <a:off x="2050014" y="4792922"/>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4"/>
              <a:endCxn id="28" idx="0"/>
            </p:cNvCxnSpPr>
            <p:nvPr/>
          </p:nvCxnSpPr>
          <p:spPr>
            <a:xfrm>
              <a:off x="1905998" y="4949342"/>
              <a:ext cx="0" cy="574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0014" y="5723247"/>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6"/>
              <a:endCxn id="31" idx="2"/>
            </p:cNvCxnSpPr>
            <p:nvPr/>
          </p:nvCxnSpPr>
          <p:spPr>
            <a:xfrm>
              <a:off x="3634190" y="4792922"/>
              <a:ext cx="864096" cy="456857"/>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338046" y="4374291"/>
              <a:ext cx="504056" cy="461665"/>
            </a:xfrm>
            <a:prstGeom prst="rect">
              <a:avLst/>
            </a:prstGeom>
            <a:noFill/>
          </p:spPr>
          <p:txBody>
            <a:bodyPr wrap="square" rtlCol="0">
              <a:spAutoFit/>
            </a:bodyPr>
            <a:lstStyle/>
            <a:p>
              <a:r>
                <a:rPr lang="en-US" dirty="0"/>
                <a:t>10</a:t>
              </a:r>
              <a:endParaRPr lang="en-IN" dirty="0"/>
            </a:p>
          </p:txBody>
        </p:sp>
        <p:sp>
          <p:nvSpPr>
            <p:cNvPr id="39" name="TextBox 38"/>
            <p:cNvSpPr txBox="1"/>
            <p:nvPr/>
          </p:nvSpPr>
          <p:spPr>
            <a:xfrm>
              <a:off x="1415480" y="4984231"/>
              <a:ext cx="504056" cy="461665"/>
            </a:xfrm>
            <a:prstGeom prst="rect">
              <a:avLst/>
            </a:prstGeom>
            <a:noFill/>
          </p:spPr>
          <p:txBody>
            <a:bodyPr wrap="square" rtlCol="0">
              <a:spAutoFit/>
            </a:bodyPr>
            <a:lstStyle/>
            <a:p>
              <a:r>
                <a:rPr lang="en-US" dirty="0"/>
                <a:t>20</a:t>
              </a:r>
              <a:endParaRPr lang="en-IN" dirty="0"/>
            </a:p>
          </p:txBody>
        </p:sp>
        <p:sp>
          <p:nvSpPr>
            <p:cNvPr id="40" name="TextBox 39"/>
            <p:cNvSpPr txBox="1"/>
            <p:nvPr/>
          </p:nvSpPr>
          <p:spPr>
            <a:xfrm>
              <a:off x="2338046" y="5735524"/>
              <a:ext cx="504056" cy="461665"/>
            </a:xfrm>
            <a:prstGeom prst="rect">
              <a:avLst/>
            </a:prstGeom>
            <a:noFill/>
          </p:spPr>
          <p:txBody>
            <a:bodyPr wrap="square" rtlCol="0">
              <a:spAutoFit/>
            </a:bodyPr>
            <a:lstStyle/>
            <a:p>
              <a:r>
                <a:rPr lang="en-US" dirty="0"/>
                <a:t>30</a:t>
              </a:r>
              <a:endParaRPr lang="en-IN" dirty="0"/>
            </a:p>
          </p:txBody>
        </p:sp>
        <p:sp>
          <p:nvSpPr>
            <p:cNvPr id="42" name="TextBox 41"/>
            <p:cNvSpPr txBox="1"/>
            <p:nvPr/>
          </p:nvSpPr>
          <p:spPr>
            <a:xfrm>
              <a:off x="3824045" y="4570331"/>
              <a:ext cx="504056" cy="461665"/>
            </a:xfrm>
            <a:prstGeom prst="rect">
              <a:avLst/>
            </a:prstGeom>
            <a:noFill/>
          </p:spPr>
          <p:txBody>
            <a:bodyPr wrap="square" rtlCol="0">
              <a:spAutoFit/>
            </a:bodyPr>
            <a:lstStyle/>
            <a:p>
              <a:r>
                <a:rPr lang="en-US" dirty="0"/>
                <a:t>40</a:t>
              </a:r>
              <a:endParaRPr lang="en-IN" dirty="0"/>
            </a:p>
          </p:txBody>
        </p:sp>
      </p:grpSp>
      <p:grpSp>
        <p:nvGrpSpPr>
          <p:cNvPr id="63" name="Group 62"/>
          <p:cNvGrpSpPr/>
          <p:nvPr/>
        </p:nvGrpSpPr>
        <p:grpSpPr>
          <a:xfrm>
            <a:off x="8701909" y="1852816"/>
            <a:ext cx="3370838" cy="1822898"/>
            <a:chOff x="5222103" y="4365104"/>
            <a:chExt cx="3370838" cy="1822898"/>
          </a:xfrm>
        </p:grpSpPr>
        <p:sp>
          <p:nvSpPr>
            <p:cNvPr id="44" name="Oval 43"/>
            <p:cNvSpPr/>
            <p:nvPr/>
          </p:nvSpPr>
          <p:spPr>
            <a:xfrm>
              <a:off x="5568605" y="4627314"/>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45" name="Oval 44"/>
            <p:cNvSpPr/>
            <p:nvPr/>
          </p:nvSpPr>
          <p:spPr>
            <a:xfrm>
              <a:off x="5568605" y="551460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46" name="Oval 45"/>
            <p:cNvSpPr/>
            <p:nvPr/>
          </p:nvSpPr>
          <p:spPr>
            <a:xfrm>
              <a:off x="7152781" y="4627314"/>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47" name="Oval 46"/>
            <p:cNvSpPr/>
            <p:nvPr/>
          </p:nvSpPr>
          <p:spPr>
            <a:xfrm>
              <a:off x="7152781" y="5569917"/>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48" name="Oval 47"/>
            <p:cNvSpPr/>
            <p:nvPr/>
          </p:nvSpPr>
          <p:spPr>
            <a:xfrm>
              <a:off x="8304909" y="5084171"/>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49" name="Straight Connector 48"/>
            <p:cNvCxnSpPr>
              <a:stCxn id="44" idx="6"/>
              <a:endCxn id="46" idx="2"/>
            </p:cNvCxnSpPr>
            <p:nvPr/>
          </p:nvCxnSpPr>
          <p:spPr>
            <a:xfrm>
              <a:off x="5856637" y="4783735"/>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4" idx="4"/>
              <a:endCxn id="45" idx="0"/>
            </p:cNvCxnSpPr>
            <p:nvPr/>
          </p:nvCxnSpPr>
          <p:spPr>
            <a:xfrm>
              <a:off x="5712621" y="4940155"/>
              <a:ext cx="0" cy="574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856637" y="5714060"/>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398632" y="5228187"/>
              <a:ext cx="948458" cy="485746"/>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144669" y="4365104"/>
              <a:ext cx="504056" cy="461665"/>
            </a:xfrm>
            <a:prstGeom prst="rect">
              <a:avLst/>
            </a:prstGeom>
            <a:noFill/>
          </p:spPr>
          <p:txBody>
            <a:bodyPr wrap="square" rtlCol="0">
              <a:spAutoFit/>
            </a:bodyPr>
            <a:lstStyle/>
            <a:p>
              <a:r>
                <a:rPr lang="en-US" dirty="0"/>
                <a:t>10</a:t>
              </a:r>
              <a:endParaRPr lang="en-IN" dirty="0"/>
            </a:p>
          </p:txBody>
        </p:sp>
        <p:sp>
          <p:nvSpPr>
            <p:cNvPr id="56" name="TextBox 55"/>
            <p:cNvSpPr txBox="1"/>
            <p:nvPr/>
          </p:nvSpPr>
          <p:spPr>
            <a:xfrm>
              <a:off x="5222103" y="4975044"/>
              <a:ext cx="504056" cy="461665"/>
            </a:xfrm>
            <a:prstGeom prst="rect">
              <a:avLst/>
            </a:prstGeom>
            <a:noFill/>
          </p:spPr>
          <p:txBody>
            <a:bodyPr wrap="square" rtlCol="0">
              <a:spAutoFit/>
            </a:bodyPr>
            <a:lstStyle/>
            <a:p>
              <a:r>
                <a:rPr lang="en-US" dirty="0"/>
                <a:t>20</a:t>
              </a:r>
              <a:endParaRPr lang="en-IN" dirty="0"/>
            </a:p>
          </p:txBody>
        </p:sp>
        <p:sp>
          <p:nvSpPr>
            <p:cNvPr id="57" name="TextBox 56"/>
            <p:cNvSpPr txBox="1"/>
            <p:nvPr/>
          </p:nvSpPr>
          <p:spPr>
            <a:xfrm>
              <a:off x="6144669" y="5726337"/>
              <a:ext cx="504056" cy="461665"/>
            </a:xfrm>
            <a:prstGeom prst="rect">
              <a:avLst/>
            </a:prstGeom>
            <a:noFill/>
          </p:spPr>
          <p:txBody>
            <a:bodyPr wrap="square" rtlCol="0">
              <a:spAutoFit/>
            </a:bodyPr>
            <a:lstStyle/>
            <a:p>
              <a:r>
                <a:rPr lang="en-US" dirty="0"/>
                <a:t>30</a:t>
              </a:r>
              <a:endParaRPr lang="en-IN" dirty="0"/>
            </a:p>
          </p:txBody>
        </p:sp>
        <p:sp>
          <p:nvSpPr>
            <p:cNvPr id="60" name="TextBox 59"/>
            <p:cNvSpPr txBox="1"/>
            <p:nvPr/>
          </p:nvSpPr>
          <p:spPr>
            <a:xfrm>
              <a:off x="7758672" y="5476314"/>
              <a:ext cx="504056" cy="461665"/>
            </a:xfrm>
            <a:prstGeom prst="rect">
              <a:avLst/>
            </a:prstGeom>
            <a:noFill/>
          </p:spPr>
          <p:txBody>
            <a:bodyPr wrap="square" rtlCol="0">
              <a:spAutoFit/>
            </a:bodyPr>
            <a:lstStyle/>
            <a:p>
              <a:r>
                <a:rPr lang="en-US" dirty="0"/>
                <a:t>40</a:t>
              </a:r>
              <a:endParaRPr lang="en-IN" dirty="0"/>
            </a:p>
          </p:txBody>
        </p:sp>
      </p:grpSp>
      <p:graphicFrame>
        <p:nvGraphicFramePr>
          <p:cNvPr id="65" name="Diagram 64"/>
          <p:cNvGraphicFramePr/>
          <p:nvPr>
            <p:extLst/>
          </p:nvPr>
        </p:nvGraphicFramePr>
        <p:xfrm>
          <a:off x="331676" y="4206966"/>
          <a:ext cx="11580113" cy="1015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158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lide Number Placeholder 5"/>
              <p:cNvSpPr>
                <a:spLocks noGrp="1"/>
              </p:cNvSpPr>
              <p:nvPr>
                <p:ph type="sldNum" idx="12"/>
              </p:nvPr>
            </p:nvSpPr>
            <p:spPr/>
            <p:txBody>
              <a:bodyPr/>
              <a:lstStyle/>
              <a:p>
                <a14:m>
                  <m:oMath xmlns:m="http://schemas.openxmlformats.org/officeDocument/2006/math">
                    <m:r>
                      <a:rPr lang="en-US" b="0" i="1">
                        <a:solidFill>
                          <a:srgbClr val="FF0000"/>
                        </a:solidFill>
                        <a:latin typeface="Cambria Math" panose="02040503050406030204" pitchFamily="18" charset="0"/>
                        <a:cs typeface="Times New Roman" panose="02020603050405020304" pitchFamily="18" charset="0"/>
                      </a:rPr>
                      <m:t>0 </m:t>
                    </m:r>
                  </m:oMath>
                </a14:m>
                <a:fld id="{9B87058A-E00F-4E72-BF35-80FED2B6D294}" type="slidenum">
                  <a:rPr lang="en-US"/>
                  <a:pPr/>
                  <a:t>12</a:t>
                </a:fld>
                <a:endParaRPr lang="en-US" dirty="0"/>
              </a:p>
            </p:txBody>
          </p:sp>
        </mc:Choice>
        <mc:Fallback xmlns="">
          <p:sp>
            <p:nvSpPr>
              <p:cNvPr id="6" name="Slide Number Placeholder 5"/>
              <p:cNvSpPr>
                <a:spLocks noGrp="1" noRot="1" noChangeAspect="1" noMove="1" noResize="1" noEditPoints="1" noAdjustHandles="1" noChangeArrowheads="1" noChangeShapeType="1" noTextEdit="1"/>
              </p:cNvSpPr>
              <p:nvPr>
                <p:ph type="sldNum" idx="12"/>
              </p:nvPr>
            </p:nvSpPr>
            <p:spPr>
              <a:blipFill rotWithShape="0">
                <a:blip r:embed="rId2"/>
                <a:stretch>
                  <a:fillRect/>
                </a:stretch>
              </a:blipFill>
            </p:spPr>
            <p:txBody>
              <a:bodyPr/>
              <a:lstStyle/>
              <a:p>
                <a:r>
                  <a:rPr lang="en-IN">
                    <a:noFill/>
                  </a:rPr>
                  <a:t> </a:t>
                </a:r>
              </a:p>
            </p:txBody>
          </p:sp>
        </mc:Fallback>
      </mc:AlternateContent>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Question</a:t>
            </a:r>
          </a:p>
        </p:txBody>
      </p:sp>
      <p:grpSp>
        <p:nvGrpSpPr>
          <p:cNvPr id="12" name="Group 11"/>
          <p:cNvGrpSpPr/>
          <p:nvPr/>
        </p:nvGrpSpPr>
        <p:grpSpPr>
          <a:xfrm>
            <a:off x="351259" y="978237"/>
            <a:ext cx="11505381" cy="3072572"/>
            <a:chOff x="51467" y="1219727"/>
            <a:chExt cx="12140533" cy="3072572"/>
          </a:xfrm>
        </p:grpSpPr>
        <mc:AlternateContent xmlns:mc="http://schemas.openxmlformats.org/markup-compatibility/2006" xmlns:a14="http://schemas.microsoft.com/office/drawing/2010/main">
          <mc:Choice Requires="a14">
            <p:sp>
              <p:nvSpPr>
                <p:cNvPr id="2" name="Rectangle 1"/>
                <p:cNvSpPr/>
                <p:nvPr/>
              </p:nvSpPr>
              <p:spPr>
                <a:xfrm>
                  <a:off x="51467" y="1219727"/>
                  <a:ext cx="12140533" cy="3072572"/>
                </a:xfrm>
                <a:prstGeom prst="rect">
                  <a:avLst/>
                </a:prstGeom>
              </p:spPr>
              <p:txBody>
                <a:bodyPr wrap="square">
                  <a:spAutoFit/>
                </a:bodyPr>
                <a:lstStyle/>
                <a:p>
                  <a:pPr>
                    <a:lnSpc>
                      <a:spcPct val="150000"/>
                    </a:lnSpc>
                  </a:pPr>
                  <a:r>
                    <a:rPr lang="en-US" sz="2000" dirty="0">
                      <a:solidFill>
                        <a:srgbClr val="303030"/>
                      </a:solidFill>
                      <a:cs typeface="Times New Roman" panose="02020603050405020304" pitchFamily="18" charset="0"/>
                    </a:rPr>
                    <a:t>Consider the complete undirected graph with vertex set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𝑉</m:t>
                      </m:r>
                      <m:r>
                        <a:rPr lang="en-US" sz="2000" b="0" i="1" dirty="0" smtClean="0">
                          <a:solidFill>
                            <a:srgbClr val="303030"/>
                          </a:solidFill>
                          <a:latin typeface="Cambria Math" panose="02040503050406030204" pitchFamily="18" charset="0"/>
                          <a:cs typeface="Times New Roman" panose="02020603050405020304" pitchFamily="18" charset="0"/>
                        </a:rPr>
                        <m:t>=</m:t>
                      </m:r>
                      <m:d>
                        <m:dPr>
                          <m:ctrlPr>
                            <a:rPr lang="en-US" sz="2000" b="0" i="1" dirty="0" smtClean="0">
                              <a:solidFill>
                                <a:srgbClr val="303030"/>
                              </a:solidFill>
                              <a:latin typeface="Cambria Math" panose="02040503050406030204" pitchFamily="18" charset="0"/>
                              <a:cs typeface="Times New Roman" panose="02020603050405020304" pitchFamily="18" charset="0"/>
                            </a:rPr>
                          </m:ctrlPr>
                        </m:dPr>
                        <m:e>
                          <m:r>
                            <a:rPr lang="en-US" sz="2000" b="0" i="1" dirty="0" smtClean="0">
                              <a:solidFill>
                                <a:srgbClr val="303030"/>
                              </a:solidFill>
                              <a:latin typeface="Cambria Math" panose="02040503050406030204" pitchFamily="18" charset="0"/>
                              <a:cs typeface="Times New Roman" panose="02020603050405020304" pitchFamily="18" charset="0"/>
                            </a:rPr>
                            <m:t>0,1,2,3,4</m:t>
                          </m:r>
                        </m:e>
                      </m:d>
                      <m:r>
                        <a:rPr lang="en-US" sz="2000" b="0" i="1" dirty="0" smtClean="0">
                          <a:solidFill>
                            <a:srgbClr val="303030"/>
                          </a:solidFill>
                          <a:latin typeface="Cambria Math" panose="02040503050406030204" pitchFamily="18" charset="0"/>
                          <a:cs typeface="Times New Roman" panose="02020603050405020304" pitchFamily="18" charset="0"/>
                        </a:rPr>
                        <m:t>. </m:t>
                      </m:r>
                    </m:oMath>
                  </a14:m>
                  <a:r>
                    <a:rPr lang="en-US" sz="2000" dirty="0">
                      <a:solidFill>
                        <a:srgbClr val="303030"/>
                      </a:solidFill>
                      <a:cs typeface="Times New Roman" panose="02020603050405020304" pitchFamily="18" charset="0"/>
                    </a:rPr>
                    <a:t> The weight matrix of the edge </a:t>
                  </a:r>
                  <a14:m>
                    <m:oMath xmlns:m="http://schemas.openxmlformats.org/officeDocument/2006/math">
                      <m:d>
                        <m:dPr>
                          <m:ctrlPr>
                            <a:rPr lang="en-US" sz="2000" b="0" i="1" dirty="0" smtClean="0">
                              <a:solidFill>
                                <a:srgbClr val="303030"/>
                              </a:solidFill>
                              <a:latin typeface="Cambria Math" panose="02040503050406030204" pitchFamily="18" charset="0"/>
                              <a:cs typeface="Times New Roman" panose="02020603050405020304" pitchFamily="18" charset="0"/>
                            </a:rPr>
                          </m:ctrlPr>
                        </m:dPr>
                        <m:e>
                          <m:r>
                            <a:rPr lang="en-US" sz="2000" b="0" i="1" dirty="0" smtClean="0">
                              <a:solidFill>
                                <a:srgbClr val="303030"/>
                              </a:solidFill>
                              <a:latin typeface="Cambria Math" panose="02040503050406030204" pitchFamily="18" charset="0"/>
                              <a:cs typeface="Times New Roman" panose="02020603050405020304" pitchFamily="18" charset="0"/>
                            </a:rPr>
                            <m:t>𝑖</m:t>
                          </m:r>
                          <m:r>
                            <a:rPr lang="en-US" sz="2000" b="0" i="1" dirty="0" smtClean="0">
                              <a:solidFill>
                                <a:srgbClr val="303030"/>
                              </a:solidFill>
                              <a:latin typeface="Cambria Math" panose="02040503050406030204" pitchFamily="18" charset="0"/>
                              <a:cs typeface="Times New Roman" panose="02020603050405020304" pitchFamily="18" charset="0"/>
                            </a:rPr>
                            <m:t>,</m:t>
                          </m:r>
                          <m:r>
                            <a:rPr lang="en-US" sz="2000" b="0" i="1" dirty="0" smtClean="0">
                              <a:solidFill>
                                <a:srgbClr val="303030"/>
                              </a:solidFill>
                              <a:latin typeface="Cambria Math" panose="02040503050406030204" pitchFamily="18" charset="0"/>
                              <a:cs typeface="Times New Roman" panose="02020603050405020304" pitchFamily="18" charset="0"/>
                            </a:rPr>
                            <m:t>𝑗</m:t>
                          </m:r>
                        </m:e>
                      </m:d>
                    </m:oMath>
                  </a14:m>
                  <a:r>
                    <a:rPr lang="en-US" sz="2000" dirty="0">
                      <a:solidFill>
                        <a:srgbClr val="303030"/>
                      </a:solidFill>
                      <a:cs typeface="Times New Roman" panose="02020603050405020304" pitchFamily="18" charset="0"/>
                    </a:rPr>
                    <a:t> is given by</a:t>
                  </a:r>
                </a:p>
                <a:p>
                  <a:pPr>
                    <a:lnSpc>
                      <a:spcPct val="150000"/>
                    </a:lnSpc>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b="0" i="1" smtClean="0">
                                <a:solidFill>
                                  <a:srgbClr val="FF000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FF0000"/>
                                  </a:solidFill>
                                  <a:latin typeface="Cambria Math" panose="02040503050406030204" pitchFamily="18" charset="0"/>
                                  <a:cs typeface="Times New Roman" panose="02020603050405020304" pitchFamily="18" charset="0"/>
                                </a:rPr>
                                <m:t>0</m:t>
                              </m:r>
                            </m:e>
                          </m:mr>
                          <m:mr>
                            <m:e>
                              <m:r>
                                <a:rPr lang="en-US" sz="2000" b="0" i="1" smtClean="0">
                                  <a:solidFill>
                                    <a:srgbClr val="FF0000"/>
                                  </a:solidFill>
                                  <a:latin typeface="Cambria Math" panose="02040503050406030204" pitchFamily="18" charset="0"/>
                                  <a:cs typeface="Times New Roman" panose="02020603050405020304" pitchFamily="18" charset="0"/>
                                </a:rPr>
                                <m:t>1</m:t>
                              </m:r>
                            </m:e>
                          </m:mr>
                          <m:mr>
                            <m:e>
                              <m:m>
                                <m:mPr>
                                  <m:mcs>
                                    <m:mc>
                                      <m:mcPr>
                                        <m:count m:val="1"/>
                                        <m:mcJc m:val="center"/>
                                      </m:mcPr>
                                    </m:mc>
                                  </m:mcs>
                                  <m:ctrlPr>
                                    <a:rPr lang="en-US" sz="2000" b="0" i="1" smtClean="0">
                                      <a:solidFill>
                                        <a:srgbClr val="FF000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FF0000"/>
                                        </a:solidFill>
                                        <a:latin typeface="Cambria Math" panose="02040503050406030204" pitchFamily="18" charset="0"/>
                                        <a:cs typeface="Times New Roman" panose="02020603050405020304" pitchFamily="18" charset="0"/>
                                      </a:rPr>
                                      <m:t>2</m:t>
                                    </m:r>
                                  </m:e>
                                </m:mr>
                                <m:mr>
                                  <m:e>
                                    <m:r>
                                      <a:rPr lang="en-US" sz="2000" b="0" i="1" smtClean="0">
                                        <a:solidFill>
                                          <a:srgbClr val="FF0000"/>
                                        </a:solidFill>
                                        <a:latin typeface="Cambria Math" panose="02040503050406030204" pitchFamily="18" charset="0"/>
                                        <a:cs typeface="Times New Roman" panose="02020603050405020304" pitchFamily="18" charset="0"/>
                                      </a:rPr>
                                      <m:t>3</m:t>
                                    </m:r>
                                  </m:e>
                                </m:mr>
                                <m:mr>
                                  <m:e>
                                    <m:r>
                                      <a:rPr lang="en-US" sz="2000" b="0" i="1" smtClean="0">
                                        <a:solidFill>
                                          <a:srgbClr val="FF0000"/>
                                        </a:solidFill>
                                        <a:latin typeface="Cambria Math" panose="02040503050406030204" pitchFamily="18" charset="0"/>
                                        <a:cs typeface="Times New Roman" panose="02020603050405020304" pitchFamily="18" charset="0"/>
                                      </a:rPr>
                                      <m:t>4</m:t>
                                    </m:r>
                                  </m:e>
                                </m:mr>
                              </m:m>
                            </m:e>
                          </m:mr>
                        </m:m>
                        <m:r>
                          <a:rPr lang="en-US" sz="2000" b="0" i="1" smtClean="0">
                            <a:solidFill>
                              <a:srgbClr val="303030"/>
                            </a:solidFill>
                            <a:latin typeface="Cambria Math" panose="02040503050406030204" pitchFamily="18" charset="0"/>
                            <a:cs typeface="Times New Roman" panose="02020603050405020304" pitchFamily="18" charset="0"/>
                          </a:rPr>
                          <m:t> </m:t>
                        </m:r>
                        <m:d>
                          <m:dPr>
                            <m:begChr m:val="["/>
                            <m:endChr m:val="]"/>
                            <m:ctrlPr>
                              <a:rPr lang="en-US" sz="2000" b="0" i="1" smtClean="0">
                                <a:solidFill>
                                  <a:srgbClr val="303030"/>
                                </a:solidFill>
                                <a:latin typeface="Cambria Math" panose="02040503050406030204" pitchFamily="18" charset="0"/>
                                <a:cs typeface="Times New Roman" panose="02020603050405020304" pitchFamily="18" charset="0"/>
                              </a:rPr>
                            </m:ctrlPr>
                          </m:dPr>
                          <m:e>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0</m:t>
                                  </m:r>
                                </m:e>
                              </m:mr>
                              <m:mr>
                                <m:e>
                                  <m:r>
                                    <a:rPr lang="en-US" sz="2000" b="0" i="1" smtClean="0">
                                      <a:solidFill>
                                        <a:srgbClr val="303030"/>
                                      </a:solidFill>
                                      <a:latin typeface="Cambria Math" panose="02040503050406030204" pitchFamily="18" charset="0"/>
                                      <a:cs typeface="Times New Roman" panose="02020603050405020304" pitchFamily="18" charset="0"/>
                                    </a:rPr>
                                    <m:t>1</m:t>
                                  </m:r>
                                </m:e>
                              </m:mr>
                              <m:mr>
                                <m:e>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8</m:t>
                                        </m:r>
                                      </m:e>
                                    </m:mr>
                                    <m:mr>
                                      <m:e>
                                        <m:r>
                                          <a:rPr lang="en-US" sz="2000" b="0" i="1" smtClean="0">
                                            <a:solidFill>
                                              <a:srgbClr val="303030"/>
                                            </a:solidFill>
                                            <a:latin typeface="Cambria Math" panose="02040503050406030204" pitchFamily="18" charset="0"/>
                                            <a:cs typeface="Times New Roman" panose="02020603050405020304" pitchFamily="18" charset="0"/>
                                          </a:rPr>
                                          <m:t>1</m:t>
                                        </m:r>
                                      </m:e>
                                    </m:mr>
                                    <m:mr>
                                      <m:e>
                                        <m:r>
                                          <a:rPr lang="en-US" sz="2000" b="0" i="1" smtClean="0">
                                            <a:solidFill>
                                              <a:srgbClr val="303030"/>
                                            </a:solidFill>
                                            <a:latin typeface="Cambria Math" panose="02040503050406030204" pitchFamily="18" charset="0"/>
                                            <a:cs typeface="Times New Roman" panose="02020603050405020304" pitchFamily="18" charset="0"/>
                                          </a:rPr>
                                          <m:t>4</m:t>
                                        </m:r>
                                      </m:e>
                                    </m:mr>
                                  </m:m>
                                </m:e>
                              </m:mr>
                            </m:m>
                            <m:r>
                              <a:rPr lang="en-US" sz="2000" b="0" i="1" smtClean="0">
                                <a:solidFill>
                                  <a:srgbClr val="303030"/>
                                </a:solidFill>
                                <a:latin typeface="Cambria Math" panose="02040503050406030204" pitchFamily="18" charset="0"/>
                                <a:cs typeface="Times New Roman" panose="02020603050405020304" pitchFamily="18" charset="0"/>
                              </a:rPr>
                              <m:t>  </m:t>
                            </m:r>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1</m:t>
                                  </m:r>
                                </m:e>
                              </m:mr>
                              <m:mr>
                                <m:e>
                                  <m:r>
                                    <a:rPr lang="en-US" sz="2000" b="0" i="1" smtClean="0">
                                      <a:solidFill>
                                        <a:srgbClr val="303030"/>
                                      </a:solidFill>
                                      <a:latin typeface="Cambria Math" panose="02040503050406030204" pitchFamily="18" charset="0"/>
                                      <a:cs typeface="Times New Roman" panose="02020603050405020304" pitchFamily="18" charset="0"/>
                                    </a:rPr>
                                    <m:t>0</m:t>
                                  </m:r>
                                </m:e>
                              </m:mr>
                              <m:mr>
                                <m:e>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1</m:t>
                                        </m:r>
                                        <m:r>
                                          <a:rPr lang="en-US" sz="2000" b="0" i="1" smtClean="0">
                                            <a:solidFill>
                                              <a:srgbClr val="303030"/>
                                            </a:solidFill>
                                            <a:latin typeface="Cambria Math" panose="02040503050406030204" pitchFamily="18" charset="0"/>
                                            <a:cs typeface="Times New Roman" panose="02020603050405020304" pitchFamily="18" charset="0"/>
                                          </a:rPr>
                                          <m:t>2</m:t>
                                        </m:r>
                                      </m:e>
                                    </m:mr>
                                    <m:mr>
                                      <m:e>
                                        <m:r>
                                          <a:rPr lang="en-US" sz="2000" b="0" i="1" smtClean="0">
                                            <a:solidFill>
                                              <a:srgbClr val="303030"/>
                                            </a:solidFill>
                                            <a:latin typeface="Cambria Math" panose="02040503050406030204" pitchFamily="18" charset="0"/>
                                            <a:cs typeface="Times New Roman" panose="02020603050405020304" pitchFamily="18" charset="0"/>
                                          </a:rPr>
                                          <m:t>4</m:t>
                                        </m:r>
                                      </m:e>
                                    </m:mr>
                                    <m:mr>
                                      <m:e>
                                        <m:r>
                                          <a:rPr lang="en-US" sz="2000" b="0" i="1" smtClean="0">
                                            <a:solidFill>
                                              <a:srgbClr val="303030"/>
                                            </a:solidFill>
                                            <a:latin typeface="Cambria Math" panose="02040503050406030204" pitchFamily="18" charset="0"/>
                                            <a:cs typeface="Times New Roman" panose="02020603050405020304" pitchFamily="18" charset="0"/>
                                          </a:rPr>
                                          <m:t>9</m:t>
                                        </m:r>
                                      </m:e>
                                    </m:mr>
                                  </m:m>
                                </m:e>
                              </m:mr>
                            </m:m>
                            <m:r>
                              <a:rPr lang="en-US" sz="2000" b="0" i="1" smtClean="0">
                                <a:solidFill>
                                  <a:srgbClr val="303030"/>
                                </a:solidFill>
                                <a:latin typeface="Cambria Math" panose="02040503050406030204" pitchFamily="18" charset="0"/>
                                <a:cs typeface="Times New Roman" panose="02020603050405020304" pitchFamily="18" charset="0"/>
                              </a:rPr>
                              <m:t>   </m:t>
                            </m:r>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8</m:t>
                                  </m:r>
                                </m:e>
                              </m:mr>
                              <m:mr>
                                <m:e>
                                  <m:r>
                                    <a:rPr lang="en-US" sz="2000" b="0" i="1" smtClean="0">
                                      <a:solidFill>
                                        <a:srgbClr val="303030"/>
                                      </a:solidFill>
                                      <a:latin typeface="Cambria Math" panose="02040503050406030204" pitchFamily="18" charset="0"/>
                                      <a:cs typeface="Times New Roman" panose="02020603050405020304" pitchFamily="18" charset="0"/>
                                    </a:rPr>
                                    <m:t>12</m:t>
                                  </m:r>
                                </m:e>
                              </m:mr>
                              <m:mr>
                                <m:e>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0</m:t>
                                        </m:r>
                                      </m:e>
                                    </m:mr>
                                    <m:mr>
                                      <m:e>
                                        <m:r>
                                          <a:rPr lang="en-US" sz="2000" b="0" i="1" smtClean="0">
                                            <a:solidFill>
                                              <a:srgbClr val="303030"/>
                                            </a:solidFill>
                                            <a:latin typeface="Cambria Math" panose="02040503050406030204" pitchFamily="18" charset="0"/>
                                            <a:cs typeface="Times New Roman" panose="02020603050405020304" pitchFamily="18" charset="0"/>
                                          </a:rPr>
                                          <m:t>7</m:t>
                                        </m:r>
                                      </m:e>
                                    </m:mr>
                                    <m:mr>
                                      <m:e>
                                        <m:r>
                                          <a:rPr lang="en-US" sz="2000" b="0" i="1" smtClean="0">
                                            <a:solidFill>
                                              <a:srgbClr val="303030"/>
                                            </a:solidFill>
                                            <a:latin typeface="Cambria Math" panose="02040503050406030204" pitchFamily="18" charset="0"/>
                                            <a:cs typeface="Times New Roman" panose="02020603050405020304" pitchFamily="18" charset="0"/>
                                          </a:rPr>
                                          <m:t>3</m:t>
                                        </m:r>
                                      </m:e>
                                    </m:mr>
                                  </m:m>
                                </m:e>
                              </m:mr>
                            </m:m>
                            <m:r>
                              <a:rPr lang="en-US" sz="2000" b="0" i="1" smtClean="0">
                                <a:solidFill>
                                  <a:srgbClr val="303030"/>
                                </a:solidFill>
                                <a:latin typeface="Cambria Math" panose="02040503050406030204" pitchFamily="18" charset="0"/>
                                <a:cs typeface="Times New Roman" panose="02020603050405020304" pitchFamily="18" charset="0"/>
                              </a:rPr>
                              <m:t>   </m:t>
                            </m:r>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1</m:t>
                                  </m:r>
                                </m:e>
                              </m:mr>
                              <m:mr>
                                <m:e>
                                  <m:r>
                                    <a:rPr lang="en-US" sz="2000" b="0" i="1" smtClean="0">
                                      <a:solidFill>
                                        <a:srgbClr val="303030"/>
                                      </a:solidFill>
                                      <a:latin typeface="Cambria Math" panose="02040503050406030204" pitchFamily="18" charset="0"/>
                                      <a:cs typeface="Times New Roman" panose="02020603050405020304" pitchFamily="18" charset="0"/>
                                    </a:rPr>
                                    <m:t>4</m:t>
                                  </m:r>
                                </m:e>
                              </m:mr>
                              <m:mr>
                                <m:e>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7</m:t>
                                        </m:r>
                                      </m:e>
                                    </m:mr>
                                    <m:mr>
                                      <m:e>
                                        <m:r>
                                          <a:rPr lang="en-US" sz="2000" b="0" i="1" smtClean="0">
                                            <a:solidFill>
                                              <a:srgbClr val="303030"/>
                                            </a:solidFill>
                                            <a:latin typeface="Cambria Math" panose="02040503050406030204" pitchFamily="18" charset="0"/>
                                            <a:cs typeface="Times New Roman" panose="02020603050405020304" pitchFamily="18" charset="0"/>
                                          </a:rPr>
                                          <m:t>0</m:t>
                                        </m:r>
                                      </m:e>
                                    </m:mr>
                                    <m:mr>
                                      <m:e>
                                        <m:r>
                                          <a:rPr lang="en-US" sz="2000" b="0" i="1" smtClean="0">
                                            <a:solidFill>
                                              <a:srgbClr val="303030"/>
                                            </a:solidFill>
                                            <a:latin typeface="Cambria Math" panose="02040503050406030204" pitchFamily="18" charset="0"/>
                                            <a:cs typeface="Times New Roman" panose="02020603050405020304" pitchFamily="18" charset="0"/>
                                          </a:rPr>
                                          <m:t>2</m:t>
                                        </m:r>
                                      </m:e>
                                    </m:mr>
                                  </m:m>
                                </m:e>
                              </m:mr>
                            </m:m>
                            <m:r>
                              <a:rPr lang="en-US" sz="2000" b="0" i="1" smtClean="0">
                                <a:solidFill>
                                  <a:srgbClr val="303030"/>
                                </a:solidFill>
                                <a:latin typeface="Cambria Math" panose="02040503050406030204" pitchFamily="18" charset="0"/>
                                <a:cs typeface="Times New Roman" panose="02020603050405020304" pitchFamily="18" charset="0"/>
                              </a:rPr>
                              <m:t>  </m:t>
                            </m:r>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4</m:t>
                                  </m:r>
                                </m:e>
                              </m:mr>
                              <m:mr>
                                <m:e>
                                  <m:r>
                                    <a:rPr lang="en-US" sz="2000" b="0" i="1" smtClean="0">
                                      <a:solidFill>
                                        <a:srgbClr val="303030"/>
                                      </a:solidFill>
                                      <a:latin typeface="Cambria Math" panose="02040503050406030204" pitchFamily="18" charset="0"/>
                                      <a:cs typeface="Times New Roman" panose="02020603050405020304" pitchFamily="18" charset="0"/>
                                    </a:rPr>
                                    <m:t>9</m:t>
                                  </m:r>
                                </m:e>
                              </m:mr>
                              <m:mr>
                                <m:e>
                                  <m:m>
                                    <m:mPr>
                                      <m:mcs>
                                        <m:mc>
                                          <m:mcPr>
                                            <m:count m:val="1"/>
                                            <m:mcJc m:val="center"/>
                                          </m:mcPr>
                                        </m:mc>
                                      </m:mcs>
                                      <m:ctrlPr>
                                        <a:rPr lang="en-US" sz="2000" i="1">
                                          <a:solidFill>
                                            <a:srgbClr val="303030"/>
                                          </a:solidFill>
                                          <a:latin typeface="Cambria Math" panose="02040503050406030204" pitchFamily="18" charset="0"/>
                                          <a:cs typeface="Times New Roman" panose="02020603050405020304" pitchFamily="18" charset="0"/>
                                        </a:rPr>
                                      </m:ctrlPr>
                                    </m:mPr>
                                    <m:mr>
                                      <m:e>
                                        <m:r>
                                          <m:rPr>
                                            <m:brk m:alnAt="7"/>
                                          </m:rPr>
                                          <a:rPr lang="en-US" sz="2000" b="0" i="1" smtClean="0">
                                            <a:solidFill>
                                              <a:srgbClr val="303030"/>
                                            </a:solidFill>
                                            <a:latin typeface="Cambria Math" panose="02040503050406030204" pitchFamily="18" charset="0"/>
                                            <a:cs typeface="Times New Roman" panose="02020603050405020304" pitchFamily="18" charset="0"/>
                                          </a:rPr>
                                          <m:t>3</m:t>
                                        </m:r>
                                      </m:e>
                                    </m:mr>
                                    <m:mr>
                                      <m:e>
                                        <m:r>
                                          <a:rPr lang="en-US" sz="2000" b="0" i="1" smtClean="0">
                                            <a:solidFill>
                                              <a:srgbClr val="303030"/>
                                            </a:solidFill>
                                            <a:latin typeface="Cambria Math" panose="02040503050406030204" pitchFamily="18" charset="0"/>
                                            <a:cs typeface="Times New Roman" panose="02020603050405020304" pitchFamily="18" charset="0"/>
                                          </a:rPr>
                                          <m:t>2</m:t>
                                        </m:r>
                                      </m:e>
                                    </m:mr>
                                    <m:mr>
                                      <m:e>
                                        <m:r>
                                          <a:rPr lang="en-US" sz="2000" b="0" i="1" smtClean="0">
                                            <a:solidFill>
                                              <a:srgbClr val="303030"/>
                                            </a:solidFill>
                                            <a:latin typeface="Cambria Math" panose="02040503050406030204" pitchFamily="18" charset="0"/>
                                            <a:cs typeface="Times New Roman" panose="02020603050405020304" pitchFamily="18" charset="0"/>
                                          </a:rPr>
                                          <m:t>0</m:t>
                                        </m:r>
                                      </m:e>
                                    </m:mr>
                                  </m:m>
                                </m:e>
                              </m:mr>
                            </m:m>
                          </m:e>
                        </m:d>
                      </m:oMath>
                    </m:oMathPara>
                  </a14:m>
                  <a:endParaRPr lang="en-US" sz="2000" dirty="0">
                    <a:solidFill>
                      <a:srgbClr val="303030"/>
                    </a:solidFill>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1467" y="1219727"/>
                  <a:ext cx="12140533" cy="3072572"/>
                </a:xfrm>
                <a:prstGeom prst="rect">
                  <a:avLst/>
                </a:prstGeom>
                <a:blipFill rotWithShape="0">
                  <a:blip r:embed="rId3"/>
                  <a:stretch>
                    <a:fillRect l="-552" r="-9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303912" y="2357436"/>
                  <a:ext cx="185980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cs typeface="Times New Roman" panose="02020603050405020304" pitchFamily="18" charset="0"/>
                          </a:rPr>
                          <m:t>0    1    2    3    4</m:t>
                        </m:r>
                      </m:oMath>
                    </m:oMathPara>
                  </a14:m>
                  <a:endParaRPr lang="en-IN" sz="2000" dirty="0"/>
                </a:p>
              </p:txBody>
            </p:sp>
          </mc:Choice>
          <mc:Fallback xmlns="">
            <p:sp>
              <p:nvSpPr>
                <p:cNvPr id="4" name="Rectangle 3"/>
                <p:cNvSpPr>
                  <a:spLocks noRot="1" noChangeAspect="1" noMove="1" noResize="1" noEditPoints="1" noAdjustHandles="1" noChangeArrowheads="1" noChangeShapeType="1" noTextEdit="1"/>
                </p:cNvSpPr>
                <p:nvPr/>
              </p:nvSpPr>
              <p:spPr>
                <a:xfrm>
                  <a:off x="5303912" y="2357436"/>
                  <a:ext cx="1859803" cy="400110"/>
                </a:xfrm>
                <a:prstGeom prst="rect">
                  <a:avLst/>
                </a:prstGeom>
                <a:blipFill rotWithShape="0">
                  <a:blip r:embed="rId4"/>
                  <a:stretch>
                    <a:fillRect/>
                  </a:stretch>
                </a:blipFill>
              </p:spPr>
              <p:txBody>
                <a:bodyPr/>
                <a:lstStyle/>
                <a:p>
                  <a:r>
                    <a:rPr lang="en-IN">
                      <a:noFill/>
                    </a:rPr>
                    <a:t> </a:t>
                  </a:r>
                </a:p>
              </p:txBody>
            </p:sp>
          </mc:Fallback>
        </mc:AlternateContent>
      </p:grpSp>
      <p:sp>
        <p:nvSpPr>
          <p:cNvPr id="16" name="TextBox 15"/>
          <p:cNvSpPr txBox="1"/>
          <p:nvPr/>
        </p:nvSpPr>
        <p:spPr>
          <a:xfrm>
            <a:off x="407368" y="3284984"/>
            <a:ext cx="3707231" cy="707886"/>
          </a:xfrm>
          <a:prstGeom prst="rect">
            <a:avLst/>
          </a:prstGeom>
          <a:noFill/>
        </p:spPr>
        <p:txBody>
          <a:bodyPr wrap="square" rtlCol="0">
            <a:spAutoFit/>
          </a:bodyPr>
          <a:lstStyle/>
          <a:p>
            <a:pPr algn="ctr"/>
            <a:r>
              <a:rPr lang="en-US" sz="2000" dirty="0"/>
              <a:t>What is the cost of MST such that 0 is the leaf node</a:t>
            </a:r>
            <a:endParaRPr lang="en-IN" sz="2000" dirty="0"/>
          </a:p>
        </p:txBody>
      </p:sp>
      <p:grpSp>
        <p:nvGrpSpPr>
          <p:cNvPr id="74" name="Group 73"/>
          <p:cNvGrpSpPr/>
          <p:nvPr/>
        </p:nvGrpSpPr>
        <p:grpSpPr>
          <a:xfrm>
            <a:off x="1639888" y="4523268"/>
            <a:ext cx="3528392" cy="2119664"/>
            <a:chOff x="1487488" y="4370868"/>
            <a:chExt cx="3528392" cy="2119664"/>
          </a:xfrm>
        </p:grpSpPr>
        <p:sp>
          <p:nvSpPr>
            <p:cNvPr id="75" name="Oval 74"/>
            <p:cNvSpPr/>
            <p:nvPr/>
          </p:nvSpPr>
          <p:spPr>
            <a:xfrm>
              <a:off x="3215680" y="5898639"/>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grpSp>
          <p:nvGrpSpPr>
            <p:cNvPr id="76" name="Group 75"/>
            <p:cNvGrpSpPr/>
            <p:nvPr/>
          </p:nvGrpSpPr>
          <p:grpSpPr>
            <a:xfrm>
              <a:off x="1487488" y="4370868"/>
              <a:ext cx="3528392" cy="2119664"/>
              <a:chOff x="1487488" y="4370868"/>
              <a:chExt cx="3528392" cy="2119664"/>
            </a:xfrm>
          </p:grpSpPr>
          <p:sp>
            <p:nvSpPr>
              <p:cNvPr id="77" name="Oval 76"/>
              <p:cNvSpPr/>
              <p:nvPr/>
            </p:nvSpPr>
            <p:spPr>
              <a:xfrm>
                <a:off x="1487488" y="5075121"/>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78" name="Oval 77"/>
              <p:cNvSpPr/>
              <p:nvPr/>
            </p:nvSpPr>
            <p:spPr>
              <a:xfrm>
                <a:off x="2116967" y="437086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9" name="Oval 78"/>
              <p:cNvSpPr/>
              <p:nvPr/>
            </p:nvSpPr>
            <p:spPr>
              <a:xfrm>
                <a:off x="2639616" y="504391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0" name="Oval 79"/>
              <p:cNvSpPr/>
              <p:nvPr/>
            </p:nvSpPr>
            <p:spPr>
              <a:xfrm>
                <a:off x="4727848" y="6177691"/>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cxnSp>
            <p:nvCxnSpPr>
              <p:cNvPr id="81" name="Straight Connector 80"/>
              <p:cNvCxnSpPr>
                <a:stCxn id="77" idx="0"/>
                <a:endCxn id="78" idx="3"/>
              </p:cNvCxnSpPr>
              <p:nvPr/>
            </p:nvCxnSpPr>
            <p:spPr>
              <a:xfrm flipV="1">
                <a:off x="1631504" y="4637894"/>
                <a:ext cx="527644" cy="437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8" idx="5"/>
                <a:endCxn id="79" idx="1"/>
              </p:cNvCxnSpPr>
              <p:nvPr/>
            </p:nvCxnSpPr>
            <p:spPr>
              <a:xfrm>
                <a:off x="2362818" y="4637894"/>
                <a:ext cx="318979" cy="451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5"/>
                <a:endCxn id="75" idx="0"/>
              </p:cNvCxnSpPr>
              <p:nvPr/>
            </p:nvCxnSpPr>
            <p:spPr>
              <a:xfrm>
                <a:off x="2885467" y="5310944"/>
                <a:ext cx="474229" cy="58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5"/>
                <a:endCxn id="80" idx="2"/>
              </p:cNvCxnSpPr>
              <p:nvPr/>
            </p:nvCxnSpPr>
            <p:spPr>
              <a:xfrm>
                <a:off x="3461531" y="6165665"/>
                <a:ext cx="1266317" cy="168447"/>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565113" y="4470525"/>
                <a:ext cx="504056" cy="461665"/>
              </a:xfrm>
              <a:prstGeom prst="rect">
                <a:avLst/>
              </a:prstGeom>
              <a:noFill/>
            </p:spPr>
            <p:txBody>
              <a:bodyPr wrap="square" rtlCol="0">
                <a:spAutoFit/>
              </a:bodyPr>
              <a:lstStyle/>
              <a:p>
                <a:r>
                  <a:rPr lang="en-US" dirty="0"/>
                  <a:t>1</a:t>
                </a:r>
                <a:endParaRPr lang="en-IN" dirty="0"/>
              </a:p>
            </p:txBody>
          </p:sp>
          <p:sp>
            <p:nvSpPr>
              <p:cNvPr id="86" name="TextBox 85"/>
              <p:cNvSpPr txBox="1"/>
              <p:nvPr/>
            </p:nvSpPr>
            <p:spPr>
              <a:xfrm>
                <a:off x="2522307" y="4542497"/>
                <a:ext cx="504056" cy="461665"/>
              </a:xfrm>
              <a:prstGeom prst="rect">
                <a:avLst/>
              </a:prstGeom>
              <a:noFill/>
            </p:spPr>
            <p:txBody>
              <a:bodyPr wrap="square" rtlCol="0">
                <a:spAutoFit/>
              </a:bodyPr>
              <a:lstStyle/>
              <a:p>
                <a:r>
                  <a:rPr lang="en-US" dirty="0"/>
                  <a:t>4</a:t>
                </a:r>
                <a:endParaRPr lang="en-IN" dirty="0"/>
              </a:p>
            </p:txBody>
          </p:sp>
          <p:sp>
            <p:nvSpPr>
              <p:cNvPr id="87" name="TextBox 86"/>
              <p:cNvSpPr txBox="1"/>
              <p:nvPr/>
            </p:nvSpPr>
            <p:spPr>
              <a:xfrm>
                <a:off x="3134350" y="5231541"/>
                <a:ext cx="504056" cy="461665"/>
              </a:xfrm>
              <a:prstGeom prst="rect">
                <a:avLst/>
              </a:prstGeom>
              <a:noFill/>
            </p:spPr>
            <p:txBody>
              <a:bodyPr wrap="square" rtlCol="0">
                <a:spAutoFit/>
              </a:bodyPr>
              <a:lstStyle/>
              <a:p>
                <a:r>
                  <a:rPr lang="en-US" dirty="0"/>
                  <a:t>2</a:t>
                </a:r>
                <a:endParaRPr lang="en-IN" dirty="0"/>
              </a:p>
            </p:txBody>
          </p:sp>
          <p:sp>
            <p:nvSpPr>
              <p:cNvPr id="88" name="TextBox 87"/>
              <p:cNvSpPr txBox="1"/>
              <p:nvPr/>
            </p:nvSpPr>
            <p:spPr>
              <a:xfrm>
                <a:off x="4078098" y="5794968"/>
                <a:ext cx="504056" cy="461665"/>
              </a:xfrm>
              <a:prstGeom prst="rect">
                <a:avLst/>
              </a:prstGeom>
              <a:noFill/>
            </p:spPr>
            <p:txBody>
              <a:bodyPr wrap="square" rtlCol="0">
                <a:spAutoFit/>
              </a:bodyPr>
              <a:lstStyle/>
              <a:p>
                <a:r>
                  <a:rPr lang="en-US" dirty="0"/>
                  <a:t>3</a:t>
                </a:r>
                <a:endParaRPr lang="en-IN" dirty="0"/>
              </a:p>
            </p:txBody>
          </p:sp>
        </p:grpSp>
      </p:grpSp>
      <p:grpSp>
        <p:nvGrpSpPr>
          <p:cNvPr id="96" name="Group 95"/>
          <p:cNvGrpSpPr/>
          <p:nvPr/>
        </p:nvGrpSpPr>
        <p:grpSpPr>
          <a:xfrm>
            <a:off x="6008061" y="4622925"/>
            <a:ext cx="2898913" cy="2136295"/>
            <a:chOff x="6008061" y="4622925"/>
            <a:chExt cx="2898913" cy="2136295"/>
          </a:xfrm>
        </p:grpSpPr>
        <p:grpSp>
          <p:nvGrpSpPr>
            <p:cNvPr id="73" name="Group 72"/>
            <p:cNvGrpSpPr/>
            <p:nvPr/>
          </p:nvGrpSpPr>
          <p:grpSpPr>
            <a:xfrm>
              <a:off x="6008061" y="4622925"/>
              <a:ext cx="2898913" cy="2119664"/>
              <a:chOff x="2116967" y="4370868"/>
              <a:chExt cx="2898913" cy="2119664"/>
            </a:xfrm>
          </p:grpSpPr>
          <p:sp>
            <p:nvSpPr>
              <p:cNvPr id="66" name="Oval 65"/>
              <p:cNvSpPr/>
              <p:nvPr/>
            </p:nvSpPr>
            <p:spPr>
              <a:xfrm>
                <a:off x="3178325" y="5668366"/>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grpSp>
            <p:nvGrpSpPr>
              <p:cNvPr id="72" name="Group 71"/>
              <p:cNvGrpSpPr/>
              <p:nvPr/>
            </p:nvGrpSpPr>
            <p:grpSpPr>
              <a:xfrm>
                <a:off x="2116967" y="4370868"/>
                <a:ext cx="2898913" cy="2119664"/>
                <a:chOff x="2116967" y="4370868"/>
                <a:chExt cx="2898913" cy="2119664"/>
              </a:xfrm>
            </p:grpSpPr>
            <p:sp>
              <p:nvSpPr>
                <p:cNvPr id="59" name="Oval 58"/>
                <p:cNvSpPr/>
                <p:nvPr/>
              </p:nvSpPr>
              <p:spPr>
                <a:xfrm>
                  <a:off x="2116967" y="437086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4" name="Oval 63"/>
                <p:cNvSpPr/>
                <p:nvPr/>
              </p:nvSpPr>
              <p:spPr>
                <a:xfrm>
                  <a:off x="2639616" y="504391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67" name="Oval 66"/>
                <p:cNvSpPr/>
                <p:nvPr/>
              </p:nvSpPr>
              <p:spPr>
                <a:xfrm>
                  <a:off x="4727848" y="6177691"/>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cxnSp>
              <p:nvCxnSpPr>
                <p:cNvPr id="37" name="Straight Connector 36"/>
                <p:cNvCxnSpPr>
                  <a:stCxn id="59" idx="5"/>
                  <a:endCxn id="64" idx="1"/>
                </p:cNvCxnSpPr>
                <p:nvPr/>
              </p:nvCxnSpPr>
              <p:spPr>
                <a:xfrm>
                  <a:off x="2362818" y="4637894"/>
                  <a:ext cx="318979" cy="451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64" idx="5"/>
                </p:cNvCxnSpPr>
                <p:nvPr/>
              </p:nvCxnSpPr>
              <p:spPr>
                <a:xfrm>
                  <a:off x="2885467" y="5310944"/>
                  <a:ext cx="318979" cy="382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6" idx="5"/>
                  <a:endCxn id="67" idx="2"/>
                </p:cNvCxnSpPr>
                <p:nvPr/>
              </p:nvCxnSpPr>
              <p:spPr>
                <a:xfrm>
                  <a:off x="3424176" y="5935392"/>
                  <a:ext cx="1303672" cy="39872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522307" y="4542497"/>
                  <a:ext cx="504056" cy="461665"/>
                </a:xfrm>
                <a:prstGeom prst="rect">
                  <a:avLst/>
                </a:prstGeom>
                <a:noFill/>
              </p:spPr>
              <p:txBody>
                <a:bodyPr wrap="square" rtlCol="0">
                  <a:spAutoFit/>
                </a:bodyPr>
                <a:lstStyle/>
                <a:p>
                  <a:r>
                    <a:rPr lang="en-US" dirty="0"/>
                    <a:t>3</a:t>
                  </a:r>
                  <a:endParaRPr lang="en-IN" dirty="0"/>
                </a:p>
              </p:txBody>
            </p:sp>
            <p:sp>
              <p:nvSpPr>
                <p:cNvPr id="70" name="TextBox 69"/>
                <p:cNvSpPr txBox="1"/>
                <p:nvPr/>
              </p:nvSpPr>
              <p:spPr>
                <a:xfrm>
                  <a:off x="3134350" y="5231541"/>
                  <a:ext cx="504056" cy="461665"/>
                </a:xfrm>
                <a:prstGeom prst="rect">
                  <a:avLst/>
                </a:prstGeom>
                <a:noFill/>
              </p:spPr>
              <p:txBody>
                <a:bodyPr wrap="square" rtlCol="0">
                  <a:spAutoFit/>
                </a:bodyPr>
                <a:lstStyle/>
                <a:p>
                  <a:r>
                    <a:rPr lang="en-US" dirty="0"/>
                    <a:t>2</a:t>
                  </a:r>
                  <a:endParaRPr lang="en-IN" dirty="0"/>
                </a:p>
              </p:txBody>
            </p:sp>
            <p:sp>
              <p:nvSpPr>
                <p:cNvPr id="71" name="TextBox 70"/>
                <p:cNvSpPr txBox="1"/>
                <p:nvPr/>
              </p:nvSpPr>
              <p:spPr>
                <a:xfrm>
                  <a:off x="4078098" y="5794968"/>
                  <a:ext cx="504056" cy="461665"/>
                </a:xfrm>
                <a:prstGeom prst="rect">
                  <a:avLst/>
                </a:prstGeom>
                <a:noFill/>
              </p:spPr>
              <p:txBody>
                <a:bodyPr wrap="square" rtlCol="0">
                  <a:spAutoFit/>
                </a:bodyPr>
                <a:lstStyle/>
                <a:p>
                  <a:r>
                    <a:rPr lang="en-US" dirty="0"/>
                    <a:t>1</a:t>
                  </a:r>
                  <a:endParaRPr lang="en-IN" dirty="0"/>
                </a:p>
              </p:txBody>
            </p:sp>
          </p:grpSp>
        </p:grpSp>
        <p:sp>
          <p:nvSpPr>
            <p:cNvPr id="91" name="Oval 90"/>
            <p:cNvSpPr/>
            <p:nvPr/>
          </p:nvSpPr>
          <p:spPr>
            <a:xfrm>
              <a:off x="6440480" y="6446379"/>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92" name="Straight Connector 91"/>
            <p:cNvCxnSpPr>
              <a:stCxn id="66" idx="3"/>
              <a:endCxn id="91" idx="0"/>
            </p:cNvCxnSpPr>
            <p:nvPr/>
          </p:nvCxnSpPr>
          <p:spPr>
            <a:xfrm flipH="1">
              <a:off x="6584496" y="6187449"/>
              <a:ext cx="527104" cy="25893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561272" y="5984714"/>
              <a:ext cx="504056" cy="461665"/>
            </a:xfrm>
            <a:prstGeom prst="rect">
              <a:avLst/>
            </a:prstGeom>
            <a:noFill/>
          </p:spPr>
          <p:txBody>
            <a:bodyPr wrap="square" rtlCol="0">
              <a:spAutoFit/>
            </a:bodyPr>
            <a:lstStyle/>
            <a:p>
              <a:r>
                <a:rPr lang="en-US" dirty="0"/>
                <a:t>4</a:t>
              </a:r>
              <a:endParaRPr lang="en-IN" dirty="0"/>
            </a:p>
          </p:txBody>
        </p:sp>
      </p:grpSp>
    </p:spTree>
    <p:extLst>
      <p:ext uri="{BB962C8B-B14F-4D97-AF65-F5344CB8AC3E}">
        <p14:creationId xmlns:p14="http://schemas.microsoft.com/office/powerpoint/2010/main" val="2581024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13</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Question</a:t>
            </a:r>
          </a:p>
        </p:txBody>
      </p:sp>
      <mc:AlternateContent xmlns:mc="http://schemas.openxmlformats.org/markup-compatibility/2006" xmlns:a14="http://schemas.microsoft.com/office/drawing/2010/main">
        <mc:Choice Requires="a14">
          <p:sp>
            <p:nvSpPr>
              <p:cNvPr id="2" name="Rectangle 1"/>
              <p:cNvSpPr/>
              <p:nvPr/>
            </p:nvSpPr>
            <p:spPr>
              <a:xfrm>
                <a:off x="5390" y="1003898"/>
                <a:ext cx="12140533" cy="707886"/>
              </a:xfrm>
              <a:prstGeom prst="rect">
                <a:avLst/>
              </a:prstGeom>
            </p:spPr>
            <p:txBody>
              <a:bodyPr wrap="square">
                <a:spAutoFit/>
              </a:bodyPr>
              <a:lstStyle/>
              <a:p>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𝑄</m:t>
                    </m:r>
                    <m:r>
                      <a:rPr lang="en-US" sz="2000" i="1" dirty="0" smtClean="0">
                        <a:solidFill>
                          <a:srgbClr val="303030"/>
                        </a:solidFill>
                        <a:latin typeface="Cambria Math" panose="02040503050406030204" pitchFamily="18" charset="0"/>
                        <a:cs typeface="Times New Roman" panose="02020603050405020304" pitchFamily="18" charset="0"/>
                      </a:rPr>
                      <m:t> 1→ </m:t>
                    </m:r>
                  </m:oMath>
                </a14:m>
                <a:r>
                  <a:rPr lang="en-US" sz="2000" dirty="0">
                    <a:solidFill>
                      <a:srgbClr val="303030"/>
                    </a:solidFill>
                    <a:cs typeface="Times New Roman" panose="02020603050405020304" pitchFamily="18" charset="0"/>
                  </a:rPr>
                  <a:t> Let </a:t>
                </a:r>
                <a14:m>
                  <m:oMath xmlns:m="http://schemas.openxmlformats.org/officeDocument/2006/math">
                    <m:r>
                      <a:rPr lang="en-US" sz="2000" b="0" i="1" smtClean="0">
                        <a:solidFill>
                          <a:srgbClr val="303030"/>
                        </a:solidFill>
                        <a:latin typeface="Cambria Math" panose="02040503050406030204" pitchFamily="18" charset="0"/>
                        <a:cs typeface="Times New Roman" panose="02020603050405020304" pitchFamily="18" charset="0"/>
                      </a:rPr>
                      <m:t>𝐺</m:t>
                    </m:r>
                    <m:d>
                      <m:dPr>
                        <m:ctrlPr>
                          <a:rPr lang="en-US" sz="2000" b="0" i="1" smtClean="0">
                            <a:solidFill>
                              <a:srgbClr val="303030"/>
                            </a:solidFill>
                            <a:latin typeface="Cambria Math" panose="02040503050406030204" pitchFamily="18" charset="0"/>
                            <a:cs typeface="Times New Roman" panose="02020603050405020304" pitchFamily="18" charset="0"/>
                          </a:rPr>
                        </m:ctrlPr>
                      </m:dPr>
                      <m:e>
                        <m:r>
                          <a:rPr lang="en-US" sz="2000" b="0" i="1" smtClean="0">
                            <a:solidFill>
                              <a:srgbClr val="303030"/>
                            </a:solidFill>
                            <a:latin typeface="Cambria Math" panose="02040503050406030204" pitchFamily="18" charset="0"/>
                            <a:cs typeface="Times New Roman" panose="02020603050405020304" pitchFamily="18" charset="0"/>
                          </a:rPr>
                          <m:t>𝐸</m:t>
                        </m:r>
                        <m:r>
                          <a:rPr lang="en-US" sz="2000" b="0" i="1" smtClean="0">
                            <a:solidFill>
                              <a:srgbClr val="303030"/>
                            </a:solidFill>
                            <a:latin typeface="Cambria Math" panose="02040503050406030204" pitchFamily="18" charset="0"/>
                            <a:cs typeface="Times New Roman" panose="02020603050405020304" pitchFamily="18" charset="0"/>
                          </a:rPr>
                          <m:t>,</m:t>
                        </m:r>
                        <m:r>
                          <a:rPr lang="en-US" sz="2000" b="0" i="1" smtClean="0">
                            <a:solidFill>
                              <a:srgbClr val="303030"/>
                            </a:solidFill>
                            <a:latin typeface="Cambria Math" panose="02040503050406030204" pitchFamily="18" charset="0"/>
                            <a:cs typeface="Times New Roman" panose="02020603050405020304" pitchFamily="18" charset="0"/>
                          </a:rPr>
                          <m:t>𝑉</m:t>
                        </m:r>
                      </m:e>
                    </m:d>
                    <m:r>
                      <a:rPr lang="en-US" sz="2000" b="0" i="1" smtClean="0">
                        <a:solidFill>
                          <a:srgbClr val="303030"/>
                        </a:solidFill>
                        <a:latin typeface="Cambria Math" panose="02040503050406030204" pitchFamily="18" charset="0"/>
                        <a:cs typeface="Times New Roman" panose="02020603050405020304" pitchFamily="18" charset="0"/>
                      </a:rPr>
                      <m:t> </m:t>
                    </m:r>
                  </m:oMath>
                </a14:m>
                <a:r>
                  <a:rPr lang="en-US" sz="2000" b="0" i="0" dirty="0">
                    <a:solidFill>
                      <a:srgbClr val="303030"/>
                    </a:solidFill>
                    <a:cs typeface="Times New Roman" panose="02020603050405020304" pitchFamily="18" charset="0"/>
                  </a:rPr>
                  <a:t>be undirected connected graph with distinct edge weight. Let </a:t>
                </a:r>
                <a14:m>
                  <m:oMath xmlns:m="http://schemas.openxmlformats.org/officeDocument/2006/math">
                    <m:sSub>
                      <m:sSubPr>
                        <m:ctrlPr>
                          <a:rPr lang="en-US" sz="2000" b="0" i="1" smtClean="0">
                            <a:solidFill>
                              <a:srgbClr val="303030"/>
                            </a:solidFill>
                            <a:latin typeface="Cambria Math" panose="02040503050406030204" pitchFamily="18" charset="0"/>
                            <a:cs typeface="Times New Roman" panose="02020603050405020304" pitchFamily="18" charset="0"/>
                          </a:rPr>
                        </m:ctrlPr>
                      </m:sSubPr>
                      <m:e>
                        <m:r>
                          <a:rPr lang="en-US" sz="2000" b="0" i="1" smtClean="0">
                            <a:solidFill>
                              <a:srgbClr val="303030"/>
                            </a:solidFill>
                            <a:latin typeface="Cambria Math" panose="02040503050406030204" pitchFamily="18" charset="0"/>
                            <a:cs typeface="Times New Roman" panose="02020603050405020304" pitchFamily="18" charset="0"/>
                          </a:rPr>
                          <m:t>𝑒</m:t>
                        </m:r>
                      </m:e>
                      <m:sub>
                        <m:r>
                          <a:rPr lang="en-US" sz="2000" b="0" i="1" smtClean="0">
                            <a:solidFill>
                              <a:srgbClr val="303030"/>
                            </a:solidFill>
                            <a:latin typeface="Cambria Math" panose="02040503050406030204" pitchFamily="18" charset="0"/>
                            <a:cs typeface="Times New Roman" panose="02020603050405020304" pitchFamily="18" charset="0"/>
                          </a:rPr>
                          <m:t>𝑚𝑎𝑥</m:t>
                        </m:r>
                      </m:sub>
                    </m:sSub>
                    <m:r>
                      <a:rPr lang="en-US" sz="2000" b="0" i="1" smtClean="0">
                        <a:solidFill>
                          <a:srgbClr val="303030"/>
                        </a:solidFill>
                        <a:latin typeface="Cambria Math" panose="02040503050406030204" pitchFamily="18" charset="0"/>
                        <a:cs typeface="Times New Roman" panose="02020603050405020304" pitchFamily="18" charset="0"/>
                      </a:rPr>
                      <m:t> </m:t>
                    </m:r>
                  </m:oMath>
                </a14:m>
                <a:r>
                  <a:rPr lang="en-US" sz="2000" b="0" i="0" dirty="0">
                    <a:solidFill>
                      <a:srgbClr val="303030"/>
                    </a:solidFill>
                    <a:cs typeface="Times New Roman" panose="02020603050405020304" pitchFamily="18" charset="0"/>
                  </a:rPr>
                  <a:t>be the edge with maximum weight and </a:t>
                </a:r>
                <a14:m>
                  <m:oMath xmlns:m="http://schemas.openxmlformats.org/officeDocument/2006/math">
                    <m:sSub>
                      <m:sSubPr>
                        <m:ctrlPr>
                          <a:rPr lang="en-US" sz="2000" b="0" i="1" smtClean="0">
                            <a:solidFill>
                              <a:srgbClr val="303030"/>
                            </a:solidFill>
                            <a:latin typeface="Cambria Math" panose="02040503050406030204" pitchFamily="18" charset="0"/>
                            <a:cs typeface="Times New Roman" panose="02020603050405020304" pitchFamily="18" charset="0"/>
                          </a:rPr>
                        </m:ctrlPr>
                      </m:sSubPr>
                      <m:e>
                        <m:r>
                          <a:rPr lang="en-US" sz="2000" b="0" i="1" smtClean="0">
                            <a:solidFill>
                              <a:srgbClr val="303030"/>
                            </a:solidFill>
                            <a:latin typeface="Cambria Math" panose="02040503050406030204" pitchFamily="18" charset="0"/>
                            <a:cs typeface="Times New Roman" panose="02020603050405020304" pitchFamily="18" charset="0"/>
                          </a:rPr>
                          <m:t>𝑒</m:t>
                        </m:r>
                      </m:e>
                      <m:sub>
                        <m:r>
                          <a:rPr lang="en-US" sz="2000" b="0" i="1" smtClean="0">
                            <a:solidFill>
                              <a:srgbClr val="303030"/>
                            </a:solidFill>
                            <a:latin typeface="Cambria Math" panose="02040503050406030204" pitchFamily="18" charset="0"/>
                            <a:cs typeface="Times New Roman" panose="02020603050405020304" pitchFamily="18" charset="0"/>
                          </a:rPr>
                          <m:t>𝑚𝑖𝑛</m:t>
                        </m:r>
                      </m:sub>
                    </m:sSub>
                    <m:r>
                      <a:rPr lang="en-US" sz="2000" b="0" i="1" smtClean="0">
                        <a:solidFill>
                          <a:srgbClr val="303030"/>
                        </a:solidFill>
                        <a:latin typeface="Cambria Math" panose="02040503050406030204" pitchFamily="18" charset="0"/>
                        <a:cs typeface="Times New Roman" panose="02020603050405020304" pitchFamily="18" charset="0"/>
                      </a:rPr>
                      <m:t> </m:t>
                    </m:r>
                  </m:oMath>
                </a14:m>
                <a:r>
                  <a:rPr lang="en-US" sz="2000" b="0" i="0" dirty="0">
                    <a:solidFill>
                      <a:srgbClr val="303030"/>
                    </a:solidFill>
                    <a:cs typeface="Times New Roman" panose="02020603050405020304" pitchFamily="18" charset="0"/>
                  </a:rPr>
                  <a:t>be the edge with minimum weight then which of the following is </a:t>
                </a:r>
                <a:r>
                  <a:rPr lang="en-US" sz="2000" b="0" i="0" dirty="0" smtClean="0">
                    <a:solidFill>
                      <a:srgbClr val="303030"/>
                    </a:solidFill>
                    <a:cs typeface="Times New Roman" panose="02020603050405020304" pitchFamily="18" charset="0"/>
                  </a:rPr>
                  <a:t>false.</a:t>
                </a:r>
                <a:endParaRPr lang="en-US" sz="2000" dirty="0">
                  <a:solidFill>
                    <a:srgbClr val="303030"/>
                  </a:solidFill>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390" y="1003898"/>
                <a:ext cx="12140533" cy="707886"/>
              </a:xfrm>
              <a:prstGeom prst="rect">
                <a:avLst/>
              </a:prstGeom>
              <a:blipFill rotWithShape="0">
                <a:blip r:embed="rId2"/>
                <a:stretch>
                  <a:fillRect l="-552"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07368" y="1851567"/>
                <a:ext cx="6226769" cy="1323439"/>
              </a:xfrm>
              <a:prstGeom prst="rect">
                <a:avLst/>
              </a:prstGeom>
              <a:noFill/>
            </p:spPr>
            <p:txBody>
              <a:bodyPr wrap="none" rtlCol="0">
                <a:spAutoFit/>
              </a:bodyPr>
              <a:lstStyle/>
              <a:p>
                <a:pPr marL="457200" indent="-457200">
                  <a:buFont typeface="+mj-lt"/>
                  <a:buAutoNum type="alphaLcParenR"/>
                </a:pPr>
                <a:r>
                  <a:rPr lang="en-US" sz="2000" dirty="0"/>
                  <a:t>Every MST must contain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𝑒</m:t>
                        </m:r>
                      </m:e>
                      <m:sub>
                        <m:r>
                          <m:rPr>
                            <m:sty m:val="p"/>
                          </m:rPr>
                          <a:rPr lang="en-US" sz="2000" i="1" dirty="0" smtClean="0">
                            <a:latin typeface="Cambria Math" panose="02040503050406030204" pitchFamily="18" charset="0"/>
                          </a:rPr>
                          <m:t>min</m:t>
                        </m:r>
                      </m:sub>
                    </m:sSub>
                  </m:oMath>
                </a14:m>
                <a:endParaRPr lang="en-US" sz="2000" dirty="0"/>
              </a:p>
              <a:p>
                <a:pPr marL="457200" indent="-457200">
                  <a:buFont typeface="+mj-lt"/>
                  <a:buAutoNum type="alphaLcParenR"/>
                </a:pPr>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𝑒</m:t>
                        </m:r>
                      </m:e>
                      <m:sub>
                        <m:r>
                          <m:rPr>
                            <m:sty m:val="p"/>
                          </m:rPr>
                          <a:rPr lang="en-US" sz="2000" i="1" dirty="0" smtClean="0">
                            <a:latin typeface="Cambria Math" panose="02040503050406030204" pitchFamily="18" charset="0"/>
                          </a:rPr>
                          <m:t>max</m:t>
                        </m:r>
                      </m:sub>
                    </m:sSub>
                  </m:oMath>
                </a14:m>
                <a:r>
                  <a:rPr lang="en-US" sz="2000" dirty="0"/>
                  <a:t> is in MST then it’s removal must disconnect G</a:t>
                </a:r>
              </a:p>
              <a:p>
                <a:pPr marL="457200" indent="-457200">
                  <a:buFont typeface="+mj-lt"/>
                  <a:buAutoNum type="alphaLcParenR"/>
                </a:pPr>
                <a:r>
                  <a:rPr lang="en-US" sz="2000" dirty="0" smtClean="0">
                    <a:solidFill>
                      <a:srgbClr val="FF0000"/>
                    </a:solidFill>
                  </a:rPr>
                  <a:t>No MST contain </a:t>
                </a:r>
                <a14:m>
                  <m:oMath xmlns:m="http://schemas.openxmlformats.org/officeDocument/2006/math">
                    <m:sSub>
                      <m:sSubPr>
                        <m:ctrlPr>
                          <a:rPr lang="en-US" sz="2000" i="1" dirty="0" smtClean="0">
                            <a:solidFill>
                              <a:srgbClr val="FF0000"/>
                            </a:solidFill>
                            <a:latin typeface="Cambria Math" panose="02040503050406030204" pitchFamily="18" charset="0"/>
                          </a:rPr>
                        </m:ctrlPr>
                      </m:sSubPr>
                      <m:e>
                        <m:r>
                          <a:rPr lang="en-US" sz="2000" i="1" dirty="0" smtClean="0">
                            <a:solidFill>
                              <a:srgbClr val="FF0000"/>
                            </a:solidFill>
                            <a:latin typeface="Cambria Math" panose="02040503050406030204" pitchFamily="18" charset="0"/>
                          </a:rPr>
                          <m:t>𝑒</m:t>
                        </m:r>
                      </m:e>
                      <m:sub>
                        <m:r>
                          <m:rPr>
                            <m:sty m:val="p"/>
                          </m:rPr>
                          <a:rPr lang="en-US" sz="2000" i="1" dirty="0" smtClean="0">
                            <a:solidFill>
                              <a:srgbClr val="FF0000"/>
                            </a:solidFill>
                            <a:latin typeface="Cambria Math" panose="02040503050406030204" pitchFamily="18" charset="0"/>
                          </a:rPr>
                          <m:t>max</m:t>
                        </m:r>
                      </m:sub>
                    </m:sSub>
                  </m:oMath>
                </a14:m>
                <a:endParaRPr lang="en-US" sz="2000" dirty="0"/>
              </a:p>
              <a:p>
                <a:pPr marL="457200" indent="-457200">
                  <a:buFont typeface="+mj-lt"/>
                  <a:buAutoNum type="alphaLcParenR"/>
                </a:pPr>
                <a:r>
                  <a:rPr lang="en-US" sz="2000" dirty="0"/>
                  <a:t>G has one unique MST.</a:t>
                </a:r>
              </a:p>
            </p:txBody>
          </p:sp>
        </mc:Choice>
        <mc:Fallback xmlns="">
          <p:sp>
            <p:nvSpPr>
              <p:cNvPr id="12" name="TextBox 11"/>
              <p:cNvSpPr txBox="1">
                <a:spLocks noRot="1" noChangeAspect="1" noMove="1" noResize="1" noEditPoints="1" noAdjustHandles="1" noChangeArrowheads="1" noChangeShapeType="1" noTextEdit="1"/>
              </p:cNvSpPr>
              <p:nvPr/>
            </p:nvSpPr>
            <p:spPr>
              <a:xfrm>
                <a:off x="407368" y="1851567"/>
                <a:ext cx="6226769" cy="1323439"/>
              </a:xfrm>
              <a:prstGeom prst="rect">
                <a:avLst/>
              </a:prstGeom>
              <a:blipFill>
                <a:blip r:embed="rId3"/>
                <a:stretch>
                  <a:fillRect l="-881" t="-2765" r="-98" b="-73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363" y="3367559"/>
                <a:ext cx="12140533" cy="707886"/>
              </a:xfrm>
              <a:prstGeom prst="rect">
                <a:avLst/>
              </a:prstGeom>
            </p:spPr>
            <p:txBody>
              <a:bodyPr wrap="square">
                <a:spAutoFit/>
              </a:bodyPr>
              <a:lstStyle/>
              <a:p>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𝑄</m:t>
                    </m:r>
                    <m:r>
                      <a:rPr lang="en-US" sz="2000" i="1" dirty="0" smtClean="0">
                        <a:solidFill>
                          <a:srgbClr val="303030"/>
                        </a:solidFill>
                        <a:latin typeface="Cambria Math" panose="02040503050406030204" pitchFamily="18" charset="0"/>
                        <a:cs typeface="Times New Roman" panose="02020603050405020304" pitchFamily="18" charset="0"/>
                      </a:rPr>
                      <m:t> 2→ </m:t>
                    </m:r>
                  </m:oMath>
                </a14:m>
                <a:r>
                  <a:rPr lang="en-US" sz="2000" dirty="0">
                    <a:solidFill>
                      <a:srgbClr val="303030"/>
                    </a:solidFill>
                    <a:cs typeface="Times New Roman" panose="02020603050405020304" pitchFamily="18" charset="0"/>
                  </a:rPr>
                  <a:t>Let </a:t>
                </a:r>
                <a14:m>
                  <m:oMath xmlns:m="http://schemas.openxmlformats.org/officeDocument/2006/math">
                    <m:r>
                      <a:rPr lang="en-US" sz="2000" b="0" i="1" smtClean="0">
                        <a:solidFill>
                          <a:srgbClr val="303030"/>
                        </a:solidFill>
                        <a:latin typeface="Cambria Math" panose="02040503050406030204" pitchFamily="18" charset="0"/>
                        <a:cs typeface="Times New Roman" panose="02020603050405020304" pitchFamily="18" charset="0"/>
                      </a:rPr>
                      <m:t>𝐺</m:t>
                    </m:r>
                    <m:d>
                      <m:dPr>
                        <m:ctrlPr>
                          <a:rPr lang="en-US" sz="2000" b="0" i="1" smtClean="0">
                            <a:solidFill>
                              <a:srgbClr val="303030"/>
                            </a:solidFill>
                            <a:latin typeface="Cambria Math" panose="02040503050406030204" pitchFamily="18" charset="0"/>
                            <a:cs typeface="Times New Roman" panose="02020603050405020304" pitchFamily="18" charset="0"/>
                          </a:rPr>
                        </m:ctrlPr>
                      </m:dPr>
                      <m:e>
                        <m:r>
                          <a:rPr lang="en-US" sz="2000" b="0" i="1" smtClean="0">
                            <a:solidFill>
                              <a:srgbClr val="303030"/>
                            </a:solidFill>
                            <a:latin typeface="Cambria Math" panose="02040503050406030204" pitchFamily="18" charset="0"/>
                            <a:cs typeface="Times New Roman" panose="02020603050405020304" pitchFamily="18" charset="0"/>
                          </a:rPr>
                          <m:t>𝐸</m:t>
                        </m:r>
                        <m:r>
                          <a:rPr lang="en-US" sz="2000" b="0" i="1" smtClean="0">
                            <a:solidFill>
                              <a:srgbClr val="303030"/>
                            </a:solidFill>
                            <a:latin typeface="Cambria Math" panose="02040503050406030204" pitchFamily="18" charset="0"/>
                            <a:cs typeface="Times New Roman" panose="02020603050405020304" pitchFamily="18" charset="0"/>
                          </a:rPr>
                          <m:t>,</m:t>
                        </m:r>
                        <m:r>
                          <a:rPr lang="en-US" sz="2000" b="0" i="1" smtClean="0">
                            <a:solidFill>
                              <a:srgbClr val="303030"/>
                            </a:solidFill>
                            <a:latin typeface="Cambria Math" panose="02040503050406030204" pitchFamily="18" charset="0"/>
                            <a:cs typeface="Times New Roman" panose="02020603050405020304" pitchFamily="18" charset="0"/>
                          </a:rPr>
                          <m:t>𝑉</m:t>
                        </m:r>
                      </m:e>
                    </m:d>
                    <m:r>
                      <a:rPr lang="en-US" sz="2000" b="0" i="1" smtClean="0">
                        <a:solidFill>
                          <a:srgbClr val="303030"/>
                        </a:solidFill>
                        <a:latin typeface="Cambria Math" panose="02040503050406030204" pitchFamily="18" charset="0"/>
                        <a:cs typeface="Times New Roman" panose="02020603050405020304" pitchFamily="18" charset="0"/>
                      </a:rPr>
                      <m:t> </m:t>
                    </m:r>
                  </m:oMath>
                </a14:m>
                <a:r>
                  <a:rPr lang="en-US" sz="2000" b="0" i="0" dirty="0">
                    <a:solidFill>
                      <a:srgbClr val="303030"/>
                    </a:solidFill>
                    <a:cs typeface="Times New Roman" panose="02020603050405020304" pitchFamily="18" charset="0"/>
                  </a:rPr>
                  <a:t>be undirected connected graph with </a:t>
                </a:r>
                <a14:m>
                  <m:oMath xmlns:m="http://schemas.openxmlformats.org/officeDocument/2006/math">
                    <m:r>
                      <a:rPr lang="en-US" sz="2000" b="0" i="1" dirty="0" smtClean="0">
                        <a:solidFill>
                          <a:srgbClr val="303030"/>
                        </a:solidFill>
                        <a:latin typeface="Cambria Math" panose="02040503050406030204" pitchFamily="18" charset="0"/>
                        <a:cs typeface="Times New Roman" panose="02020603050405020304" pitchFamily="18" charset="0"/>
                      </a:rPr>
                      <m:t>𝑛</m:t>
                    </m:r>
                  </m:oMath>
                </a14:m>
                <a:r>
                  <a:rPr lang="en-US" sz="2000" b="0" i="0" dirty="0">
                    <a:solidFill>
                      <a:srgbClr val="303030"/>
                    </a:solidFill>
                    <a:cs typeface="Times New Roman" panose="02020603050405020304" pitchFamily="18" charset="0"/>
                  </a:rPr>
                  <a:t> vertices. Let </a:t>
                </a:r>
                <a14:m>
                  <m:oMath xmlns:m="http://schemas.openxmlformats.org/officeDocument/2006/math">
                    <m:r>
                      <a:rPr lang="en-US" sz="2000" b="0" i="1" smtClean="0">
                        <a:solidFill>
                          <a:srgbClr val="303030"/>
                        </a:solidFill>
                        <a:latin typeface="Cambria Math" panose="02040503050406030204" pitchFamily="18" charset="0"/>
                        <a:cs typeface="Times New Roman" panose="02020603050405020304" pitchFamily="18" charset="0"/>
                      </a:rPr>
                      <m:t>𝑤</m:t>
                    </m:r>
                  </m:oMath>
                </a14:m>
                <a:r>
                  <a:rPr lang="en-US" sz="2000" dirty="0">
                    <a:solidFill>
                      <a:srgbClr val="303030"/>
                    </a:solidFill>
                    <a:cs typeface="Times New Roman" panose="02020603050405020304" pitchFamily="18" charset="0"/>
                  </a:rPr>
                  <a:t> be the minimum edge weight among all and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𝑒</m:t>
                    </m:r>
                    <m:r>
                      <a:rPr lang="en-US" sz="2000" b="0" i="1" dirty="0" smtClean="0">
                        <a:solidFill>
                          <a:srgbClr val="303030"/>
                        </a:solidFill>
                        <a:latin typeface="Cambria Math" panose="02040503050406030204" pitchFamily="18" charset="0"/>
                        <a:cs typeface="Times New Roman" panose="02020603050405020304" pitchFamily="18" charset="0"/>
                      </a:rPr>
                      <m:t> </m:t>
                    </m:r>
                  </m:oMath>
                </a14:m>
                <a:r>
                  <a:rPr lang="en-US" sz="2000" b="0" i="0" dirty="0">
                    <a:solidFill>
                      <a:srgbClr val="303030"/>
                    </a:solidFill>
                    <a:cs typeface="Times New Roman" panose="02020603050405020304" pitchFamily="18" charset="0"/>
                  </a:rPr>
                  <a:t>be a specific edge with </a:t>
                </a:r>
                <a:r>
                  <a:rPr lang="en-US" sz="2000" b="0" i="0" dirty="0" smtClean="0">
                    <a:solidFill>
                      <a:srgbClr val="303030"/>
                    </a:solidFill>
                    <a:cs typeface="Times New Roman" panose="02020603050405020304" pitchFamily="18" charset="0"/>
                  </a:rPr>
                  <a:t>weight </a:t>
                </a:r>
                <a14:m>
                  <m:oMath xmlns:m="http://schemas.openxmlformats.org/officeDocument/2006/math">
                    <m:r>
                      <a:rPr lang="en-US" sz="2000" b="0" i="1" dirty="0" smtClean="0">
                        <a:solidFill>
                          <a:srgbClr val="303030"/>
                        </a:solidFill>
                        <a:latin typeface="Cambria Math" panose="02040503050406030204" pitchFamily="18" charset="0"/>
                        <a:cs typeface="Times New Roman" panose="02020603050405020304" pitchFamily="18" charset="0"/>
                      </a:rPr>
                      <m:t>𝑤</m:t>
                    </m:r>
                  </m:oMath>
                </a14:m>
                <a:r>
                  <a:rPr lang="en-US" sz="2000" b="0" i="0" dirty="0">
                    <a:solidFill>
                      <a:srgbClr val="303030"/>
                    </a:solidFill>
                    <a:cs typeface="Times New Roman" panose="02020603050405020304" pitchFamily="18" charset="0"/>
                  </a:rPr>
                  <a:t>. Which of the following is false.</a:t>
                </a:r>
                <a:endParaRPr lang="en-US" sz="2000" dirty="0">
                  <a:solidFill>
                    <a:srgbClr val="303030"/>
                  </a:solidFill>
                  <a:cs typeface="Times New Roman" panose="02020603050405020304" pitchFamily="18" charset="0"/>
                </a:endParaRPr>
              </a:p>
            </p:txBody>
          </p:sp>
        </mc:Choice>
        <mc:Fallback xmlns="">
          <p:sp>
            <p:nvSpPr>
              <p:cNvPr id="58" name="Rectangle 57"/>
              <p:cNvSpPr>
                <a:spLocks noRot="1" noChangeAspect="1" noMove="1" noResize="1" noEditPoints="1" noAdjustHandles="1" noChangeArrowheads="1" noChangeShapeType="1" noTextEdit="1"/>
              </p:cNvSpPr>
              <p:nvPr/>
            </p:nvSpPr>
            <p:spPr>
              <a:xfrm>
                <a:off x="-363" y="3367559"/>
                <a:ext cx="12140533" cy="707886"/>
              </a:xfrm>
              <a:prstGeom prst="rect">
                <a:avLst/>
              </a:prstGeom>
              <a:blipFill rotWithShape="0">
                <a:blip r:embed="rId4"/>
                <a:stretch>
                  <a:fillRect l="-151" t="-4274" r="-703" b="-136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370853" y="4297187"/>
                <a:ext cx="10778080" cy="1692771"/>
              </a:xfrm>
              <a:prstGeom prst="rect">
                <a:avLst/>
              </a:prstGeom>
              <a:noFill/>
            </p:spPr>
            <p:txBody>
              <a:bodyPr wrap="square" rtlCol="0">
                <a:spAutoFit/>
              </a:bodyPr>
              <a:lstStyle/>
              <a:p>
                <a:pPr marL="457200" indent="-457200">
                  <a:buFont typeface="+mj-lt"/>
                  <a:buAutoNum type="alphaLcParenR"/>
                </a:pPr>
                <a14:m>
                  <m:oMath xmlns:m="http://schemas.openxmlformats.org/officeDocument/2006/math">
                    <m:r>
                      <a:rPr lang="en-US" sz="2000" i="1" dirty="0" smtClean="0">
                        <a:latin typeface="Cambria Math" panose="02040503050406030204" pitchFamily="18" charset="0"/>
                      </a:rPr>
                      <m:t>𝑒</m:t>
                    </m:r>
                  </m:oMath>
                </a14:m>
                <a:r>
                  <a:rPr lang="en-US" sz="2000" dirty="0"/>
                  <a:t> may be included in the MST</a:t>
                </a:r>
              </a:p>
              <a:p>
                <a:pPr marL="457200" indent="-457200">
                  <a:buFont typeface="+mj-lt"/>
                  <a:buAutoNum type="alphaLcParenR"/>
                </a:pPr>
                <a:r>
                  <a:rPr lang="en-US" sz="2000" dirty="0"/>
                  <a:t>If </a:t>
                </a:r>
                <a14:m>
                  <m:oMath xmlns:m="http://schemas.openxmlformats.org/officeDocument/2006/math">
                    <m:r>
                      <a:rPr lang="en-US" sz="2000" i="1" dirty="0" smtClean="0">
                        <a:latin typeface="Cambria Math" panose="02040503050406030204" pitchFamily="18" charset="0"/>
                      </a:rPr>
                      <m:t>𝑒</m:t>
                    </m:r>
                  </m:oMath>
                </a14:m>
                <a:r>
                  <a:rPr lang="en-US" sz="2000" dirty="0"/>
                  <a:t> is not in MST then including </a:t>
                </a:r>
                <a14:m>
                  <m:oMath xmlns:m="http://schemas.openxmlformats.org/officeDocument/2006/math">
                    <m:r>
                      <a:rPr lang="en-US" sz="2000" i="1" dirty="0" smtClean="0">
                        <a:latin typeface="Cambria Math" panose="02040503050406030204" pitchFamily="18" charset="0"/>
                      </a:rPr>
                      <m:t>𝑒</m:t>
                    </m:r>
                    <m:r>
                      <a:rPr lang="en-US" sz="2000" b="0" i="1" dirty="0" smtClean="0">
                        <a:latin typeface="Cambria Math" panose="02040503050406030204" pitchFamily="18" charset="0"/>
                      </a:rPr>
                      <m:t> </m:t>
                    </m:r>
                  </m:oMath>
                </a14:m>
                <a:r>
                  <a:rPr lang="en-US" sz="2000" b="0" i="0" dirty="0">
                    <a:cs typeface="Times New Roman" panose="02020603050405020304" pitchFamily="18" charset="0"/>
                  </a:rPr>
                  <a:t>will form cycle of same weight </a:t>
                </a:r>
                <a14:m>
                  <m:oMath xmlns:m="http://schemas.openxmlformats.org/officeDocument/2006/math">
                    <m:r>
                      <a:rPr lang="en-US" sz="2000" b="0" i="1" dirty="0" smtClean="0">
                        <a:latin typeface="Cambria Math" panose="02040503050406030204" pitchFamily="18" charset="0"/>
                        <a:cs typeface="Times New Roman" panose="02020603050405020304" pitchFamily="18" charset="0"/>
                      </a:rPr>
                      <m:t>𝑤</m:t>
                    </m:r>
                  </m:oMath>
                </a14:m>
                <a:r>
                  <a:rPr lang="en-US" sz="2000" b="0" i="0" dirty="0">
                    <a:cs typeface="Times New Roman" panose="02020603050405020304" pitchFamily="18" charset="0"/>
                  </a:rPr>
                  <a:t> </a:t>
                </a:r>
                <a:endParaRPr lang="en-US" sz="2000" dirty="0">
                  <a:cs typeface="Times New Roman" panose="02020603050405020304" pitchFamily="18" charset="0"/>
                </a:endParaRPr>
              </a:p>
              <a:p>
                <a:pPr marL="457200" indent="-457200">
                  <a:buFont typeface="+mj-lt"/>
                  <a:buAutoNum type="alphaLcParenR"/>
                </a:pPr>
                <a:r>
                  <a:rPr lang="en-US" sz="2000" dirty="0"/>
                  <a:t>Every MST should contain an edge with weight </a:t>
                </a:r>
                <a14:m>
                  <m:oMath xmlns:m="http://schemas.openxmlformats.org/officeDocument/2006/math">
                    <m:r>
                      <a:rPr lang="en-US" sz="2000" i="1" dirty="0" smtClean="0">
                        <a:latin typeface="Cambria Math" panose="02040503050406030204" pitchFamily="18" charset="0"/>
                      </a:rPr>
                      <m:t>𝑤</m:t>
                    </m:r>
                  </m:oMath>
                </a14:m>
                <a:endParaRPr lang="en-US" sz="2000" dirty="0"/>
              </a:p>
              <a:p>
                <a:pPr marL="457200" indent="-457200">
                  <a:buFont typeface="+mj-lt"/>
                  <a:buAutoNum type="alphaLcParenR"/>
                </a:pPr>
                <a:r>
                  <a:rPr lang="en-US" sz="2000" dirty="0" smtClean="0">
                    <a:solidFill>
                      <a:srgbClr val="FF0000"/>
                    </a:solidFill>
                  </a:rPr>
                  <a:t>Every MST should contain an edge </a:t>
                </a:r>
                <a14:m>
                  <m:oMath xmlns:m="http://schemas.openxmlformats.org/officeDocument/2006/math">
                    <m:r>
                      <a:rPr lang="en-US" sz="2000" i="1" dirty="0" smtClean="0">
                        <a:solidFill>
                          <a:srgbClr val="FF0000"/>
                        </a:solidFill>
                        <a:latin typeface="Cambria Math" panose="02040503050406030204" pitchFamily="18" charset="0"/>
                      </a:rPr>
                      <m:t>𝑒</m:t>
                    </m:r>
                  </m:oMath>
                </a14:m>
                <a:endParaRPr lang="en-US" sz="2000" dirty="0">
                  <a:solidFill>
                    <a:srgbClr val="FF0000"/>
                  </a:solidFill>
                </a:endParaRPr>
              </a:p>
              <a:p>
                <a:pPr marL="457200" indent="-457200">
                  <a:buFont typeface="+mj-lt"/>
                  <a:buAutoNum type="alphaLcParenR"/>
                </a:pPr>
                <a:endParaRPr lang="en-IN" dirty="0"/>
              </a:p>
            </p:txBody>
          </p:sp>
        </mc:Choice>
        <mc:Fallback xmlns="">
          <p:sp>
            <p:nvSpPr>
              <p:cNvPr id="59" name="TextBox 58"/>
              <p:cNvSpPr txBox="1">
                <a:spLocks noRot="1" noChangeAspect="1" noMove="1" noResize="1" noEditPoints="1" noAdjustHandles="1" noChangeArrowheads="1" noChangeShapeType="1" noTextEdit="1"/>
              </p:cNvSpPr>
              <p:nvPr/>
            </p:nvSpPr>
            <p:spPr>
              <a:xfrm>
                <a:off x="370853" y="4297187"/>
                <a:ext cx="10778080" cy="1692771"/>
              </a:xfrm>
              <a:prstGeom prst="rect">
                <a:avLst/>
              </a:prstGeom>
              <a:blipFill>
                <a:blip r:embed="rId5"/>
                <a:stretch>
                  <a:fillRect l="-566" t="-2158"/>
                </a:stretch>
              </a:blipFill>
            </p:spPr>
            <p:txBody>
              <a:bodyPr/>
              <a:lstStyle/>
              <a:p>
                <a:r>
                  <a:rPr lang="en-IN">
                    <a:noFill/>
                  </a:rPr>
                  <a:t> </a:t>
                </a:r>
              </a:p>
            </p:txBody>
          </p:sp>
        </mc:Fallback>
      </mc:AlternateContent>
      <p:grpSp>
        <p:nvGrpSpPr>
          <p:cNvPr id="64" name="Group 63"/>
          <p:cNvGrpSpPr/>
          <p:nvPr/>
        </p:nvGrpSpPr>
        <p:grpSpPr>
          <a:xfrm>
            <a:off x="8471914" y="3908322"/>
            <a:ext cx="3370838" cy="1822898"/>
            <a:chOff x="1501026" y="1917845"/>
            <a:chExt cx="3370838" cy="1822898"/>
          </a:xfrm>
        </p:grpSpPr>
        <p:sp>
          <p:nvSpPr>
            <p:cNvPr id="66" name="Oval 65"/>
            <p:cNvSpPr/>
            <p:nvPr/>
          </p:nvSpPr>
          <p:spPr>
            <a:xfrm>
              <a:off x="1847528" y="218005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7" name="Oval 66"/>
            <p:cNvSpPr/>
            <p:nvPr/>
          </p:nvSpPr>
          <p:spPr>
            <a:xfrm>
              <a:off x="1847528" y="3067346"/>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8" name="Oval 67"/>
            <p:cNvSpPr/>
            <p:nvPr/>
          </p:nvSpPr>
          <p:spPr>
            <a:xfrm>
              <a:off x="3431704" y="2180055"/>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69" name="Oval 68"/>
            <p:cNvSpPr/>
            <p:nvPr/>
          </p:nvSpPr>
          <p:spPr>
            <a:xfrm>
              <a:off x="3431704" y="3122658"/>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70" name="Oval 69"/>
            <p:cNvSpPr/>
            <p:nvPr/>
          </p:nvSpPr>
          <p:spPr>
            <a:xfrm>
              <a:off x="4583832" y="2636912"/>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71" name="Straight Connector 70"/>
            <p:cNvCxnSpPr>
              <a:stCxn id="66" idx="6"/>
              <a:endCxn id="68" idx="2"/>
            </p:cNvCxnSpPr>
            <p:nvPr/>
          </p:nvCxnSpPr>
          <p:spPr>
            <a:xfrm>
              <a:off x="2135560" y="2336476"/>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4"/>
              <a:endCxn id="67" idx="0"/>
            </p:cNvCxnSpPr>
            <p:nvPr/>
          </p:nvCxnSpPr>
          <p:spPr>
            <a:xfrm>
              <a:off x="1991544" y="2492896"/>
              <a:ext cx="0" cy="574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8" idx="4"/>
            </p:cNvCxnSpPr>
            <p:nvPr/>
          </p:nvCxnSpPr>
          <p:spPr>
            <a:xfrm>
              <a:off x="3575720" y="249289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135560" y="3266801"/>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8" idx="6"/>
              <a:endCxn id="70" idx="2"/>
            </p:cNvCxnSpPr>
            <p:nvPr/>
          </p:nvCxnSpPr>
          <p:spPr>
            <a:xfrm>
              <a:off x="3719736" y="2336476"/>
              <a:ext cx="864096" cy="456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677555" y="2780928"/>
              <a:ext cx="948458" cy="485746"/>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423592" y="1917845"/>
              <a:ext cx="504056" cy="461665"/>
            </a:xfrm>
            <a:prstGeom prst="rect">
              <a:avLst/>
            </a:prstGeom>
            <a:noFill/>
          </p:spPr>
          <p:txBody>
            <a:bodyPr wrap="square" rtlCol="0">
              <a:spAutoFit/>
            </a:bodyPr>
            <a:lstStyle/>
            <a:p>
              <a:r>
                <a:rPr lang="en-US" dirty="0"/>
                <a:t>10</a:t>
              </a:r>
              <a:endParaRPr lang="en-IN" dirty="0"/>
            </a:p>
          </p:txBody>
        </p:sp>
        <p:sp>
          <p:nvSpPr>
            <p:cNvPr id="78" name="TextBox 77"/>
            <p:cNvSpPr txBox="1"/>
            <p:nvPr/>
          </p:nvSpPr>
          <p:spPr>
            <a:xfrm>
              <a:off x="1501026" y="2527785"/>
              <a:ext cx="504056" cy="461665"/>
            </a:xfrm>
            <a:prstGeom prst="rect">
              <a:avLst/>
            </a:prstGeom>
            <a:noFill/>
          </p:spPr>
          <p:txBody>
            <a:bodyPr wrap="square" rtlCol="0">
              <a:spAutoFit/>
            </a:bodyPr>
            <a:lstStyle/>
            <a:p>
              <a:r>
                <a:rPr lang="en-US" dirty="0"/>
                <a:t>10</a:t>
              </a:r>
              <a:endParaRPr lang="en-IN" dirty="0"/>
            </a:p>
          </p:txBody>
        </p:sp>
        <p:sp>
          <p:nvSpPr>
            <p:cNvPr id="79" name="TextBox 78"/>
            <p:cNvSpPr txBox="1"/>
            <p:nvPr/>
          </p:nvSpPr>
          <p:spPr>
            <a:xfrm>
              <a:off x="2423592" y="3279078"/>
              <a:ext cx="504056" cy="461665"/>
            </a:xfrm>
            <a:prstGeom prst="rect">
              <a:avLst/>
            </a:prstGeom>
            <a:noFill/>
          </p:spPr>
          <p:txBody>
            <a:bodyPr wrap="square" rtlCol="0">
              <a:spAutoFit/>
            </a:bodyPr>
            <a:lstStyle/>
            <a:p>
              <a:r>
                <a:rPr lang="en-US" dirty="0"/>
                <a:t>10</a:t>
              </a:r>
              <a:endParaRPr lang="en-IN" dirty="0"/>
            </a:p>
          </p:txBody>
        </p:sp>
        <mc:AlternateContent xmlns:mc="http://schemas.openxmlformats.org/markup-compatibility/2006" xmlns:a14="http://schemas.microsoft.com/office/drawing/2010/main">
          <mc:Choice Requires="a14">
            <p:sp>
              <p:nvSpPr>
                <p:cNvPr id="80" name="TextBox 79"/>
                <p:cNvSpPr txBox="1"/>
                <p:nvPr/>
              </p:nvSpPr>
              <p:spPr>
                <a:xfrm>
                  <a:off x="2869177" y="2517553"/>
                  <a:ext cx="808378" cy="461665"/>
                </a:xfrm>
                <a:prstGeom prst="rect">
                  <a:avLst/>
                </a:prstGeom>
                <a:noFill/>
              </p:spPr>
              <p:txBody>
                <a:bodyPr wrap="square" rtlCol="0">
                  <a:spAutoFit/>
                </a:bodyPr>
                <a:lstStyle/>
                <a:p>
                  <a14:m>
                    <m:oMath xmlns:m="http://schemas.openxmlformats.org/officeDocument/2006/math">
                      <m:r>
                        <a:rPr lang="en-US" i="1" dirty="0" smtClean="0">
                          <a:latin typeface="Cambria Math" panose="02040503050406030204" pitchFamily="18" charset="0"/>
                        </a:rPr>
                        <m:t>𝑒</m:t>
                      </m:r>
                    </m:oMath>
                  </a14:m>
                  <a:r>
                    <a:rPr lang="en-US" dirty="0"/>
                    <a:t> 10</a:t>
                  </a:r>
                  <a:endParaRPr lang="en-IN" dirty="0"/>
                </a:p>
              </p:txBody>
            </p:sp>
          </mc:Choice>
          <mc:Fallback xmlns="">
            <p:sp>
              <p:nvSpPr>
                <p:cNvPr id="80" name="TextBox 79"/>
                <p:cNvSpPr txBox="1">
                  <a:spLocks noRot="1" noChangeAspect="1" noMove="1" noResize="1" noEditPoints="1" noAdjustHandles="1" noChangeArrowheads="1" noChangeShapeType="1" noTextEdit="1"/>
                </p:cNvSpPr>
                <p:nvPr/>
              </p:nvSpPr>
              <p:spPr>
                <a:xfrm>
                  <a:off x="2869177" y="2517553"/>
                  <a:ext cx="808378" cy="461665"/>
                </a:xfrm>
                <a:prstGeom prst="rect">
                  <a:avLst/>
                </a:prstGeom>
                <a:blipFill>
                  <a:blip r:embed="rId6"/>
                  <a:stretch>
                    <a:fillRect t="-10667" r="-752" b="-30667"/>
                  </a:stretch>
                </a:blipFill>
              </p:spPr>
              <p:txBody>
                <a:bodyPr/>
                <a:lstStyle/>
                <a:p>
                  <a:r>
                    <a:rPr lang="en-IN">
                      <a:noFill/>
                    </a:rPr>
                    <a:t> </a:t>
                  </a:r>
                </a:p>
              </p:txBody>
            </p:sp>
          </mc:Fallback>
        </mc:AlternateContent>
        <p:sp>
          <p:nvSpPr>
            <p:cNvPr id="81" name="TextBox 80"/>
            <p:cNvSpPr txBox="1"/>
            <p:nvPr/>
          </p:nvSpPr>
          <p:spPr>
            <a:xfrm>
              <a:off x="3909591" y="2113885"/>
              <a:ext cx="504056" cy="461665"/>
            </a:xfrm>
            <a:prstGeom prst="rect">
              <a:avLst/>
            </a:prstGeom>
            <a:noFill/>
          </p:spPr>
          <p:txBody>
            <a:bodyPr wrap="square" rtlCol="0">
              <a:spAutoFit/>
            </a:bodyPr>
            <a:lstStyle/>
            <a:p>
              <a:r>
                <a:rPr lang="en-US" dirty="0"/>
                <a:t>40</a:t>
              </a:r>
              <a:endParaRPr lang="en-IN" dirty="0"/>
            </a:p>
          </p:txBody>
        </p:sp>
        <p:sp>
          <p:nvSpPr>
            <p:cNvPr id="82" name="TextBox 81"/>
            <p:cNvSpPr txBox="1"/>
            <p:nvPr/>
          </p:nvSpPr>
          <p:spPr>
            <a:xfrm>
              <a:off x="4037595" y="3029055"/>
              <a:ext cx="504056" cy="461665"/>
            </a:xfrm>
            <a:prstGeom prst="rect">
              <a:avLst/>
            </a:prstGeom>
            <a:noFill/>
          </p:spPr>
          <p:txBody>
            <a:bodyPr wrap="square" rtlCol="0">
              <a:spAutoFit/>
            </a:bodyPr>
            <a:lstStyle/>
            <a:p>
              <a:r>
                <a:rPr lang="en-US" dirty="0"/>
                <a:t>50</a:t>
              </a:r>
              <a:endParaRPr lang="en-IN" dirty="0"/>
            </a:p>
          </p:txBody>
        </p:sp>
      </p:grpSp>
    </p:spTree>
    <p:extLst>
      <p:ext uri="{BB962C8B-B14F-4D97-AF65-F5344CB8AC3E}">
        <p14:creationId xmlns:p14="http://schemas.microsoft.com/office/powerpoint/2010/main" val="37853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523433"/>
            <a:ext cx="8832304" cy="1021600"/>
          </a:xfrm>
        </p:spPr>
        <p:txBody>
          <a:bodyPr/>
          <a:lstStyle/>
          <a:p>
            <a:r>
              <a:rPr lang="en-US" sz="3500" b="1" dirty="0" err="1">
                <a:solidFill>
                  <a:schemeClr val="bg1"/>
                </a:solidFill>
                <a:latin typeface="Times New Roman" panose="02020603050405020304" pitchFamily="18" charset="0"/>
                <a:cs typeface="Times New Roman" panose="02020603050405020304" pitchFamily="18" charset="0"/>
              </a:rPr>
              <a:t>Kruskal’s</a:t>
            </a:r>
            <a:r>
              <a:rPr lang="en-US" sz="3500" b="1" dirty="0">
                <a:solidFill>
                  <a:schemeClr val="bg1"/>
                </a:solidFill>
                <a:latin typeface="Times New Roman" panose="02020603050405020304" pitchFamily="18" charset="0"/>
                <a:cs typeface="Times New Roman" panose="02020603050405020304" pitchFamily="18" charset="0"/>
              </a:rPr>
              <a:t> Algorithm</a:t>
            </a:r>
          </a:p>
        </p:txBody>
      </p:sp>
      <p:sp>
        <p:nvSpPr>
          <p:cNvPr id="6" name="Slide Number Placeholder 5"/>
          <p:cNvSpPr>
            <a:spLocks noGrp="1"/>
          </p:cNvSpPr>
          <p:nvPr>
            <p:ph type="sldNum" idx="12"/>
          </p:nvPr>
        </p:nvSpPr>
        <p:spPr/>
        <p:txBody>
          <a:bodyPr/>
          <a:lstStyle/>
          <a:p>
            <a:fld id="{9B87058A-E00F-4E72-BF35-80FED2B6D294}" type="slidenum">
              <a:rPr lang="en-US">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graphicFrame>
        <p:nvGraphicFramePr>
          <p:cNvPr id="3" name="Diagram 2"/>
          <p:cNvGraphicFramePr/>
          <p:nvPr>
            <p:extLst/>
          </p:nvPr>
        </p:nvGraphicFramePr>
        <p:xfrm>
          <a:off x="-10743" y="2099308"/>
          <a:ext cx="7416824"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8" name="Group 37"/>
          <p:cNvGrpSpPr/>
          <p:nvPr/>
        </p:nvGrpSpPr>
        <p:grpSpPr>
          <a:xfrm>
            <a:off x="7536160" y="1545033"/>
            <a:ext cx="4414571" cy="4326522"/>
            <a:chOff x="7725962" y="1545033"/>
            <a:chExt cx="4414571" cy="4326522"/>
          </a:xfrm>
        </p:grpSpPr>
        <p:pic>
          <p:nvPicPr>
            <p:cNvPr id="4" name="Picture 3"/>
            <p:cNvPicPr>
              <a:picLocks noChangeAspect="1"/>
            </p:cNvPicPr>
            <p:nvPr/>
          </p:nvPicPr>
          <p:blipFill>
            <a:blip r:embed="rId7">
              <a:clrChange>
                <a:clrFrom>
                  <a:srgbClr val="EEEEDD"/>
                </a:clrFrom>
                <a:clrTo>
                  <a:srgbClr val="EEEEDD">
                    <a:alpha val="0"/>
                  </a:srgbClr>
                </a:clrTo>
              </a:clrChange>
            </a:blip>
            <a:stretch>
              <a:fillRect/>
            </a:stretch>
          </p:blipFill>
          <p:spPr>
            <a:xfrm>
              <a:off x="7725962" y="1545033"/>
              <a:ext cx="3314700" cy="2724150"/>
            </a:xfrm>
            <a:prstGeom prst="rect">
              <a:avLst/>
            </a:prstGeom>
          </p:spPr>
        </p:pic>
        <p:pic>
          <p:nvPicPr>
            <p:cNvPr id="5" name="Picture 4"/>
            <p:cNvPicPr>
              <a:picLocks noChangeAspect="1"/>
            </p:cNvPicPr>
            <p:nvPr/>
          </p:nvPicPr>
          <p:blipFill>
            <a:blip r:embed="rId8">
              <a:clrChange>
                <a:clrFrom>
                  <a:srgbClr val="EEEEDD"/>
                </a:clrFrom>
                <a:clrTo>
                  <a:srgbClr val="EEEEDD">
                    <a:alpha val="0"/>
                  </a:srgbClr>
                </a:clrTo>
              </a:clrChange>
            </a:blip>
            <a:stretch>
              <a:fillRect/>
            </a:stretch>
          </p:blipFill>
          <p:spPr>
            <a:xfrm>
              <a:off x="7959324" y="4547580"/>
              <a:ext cx="2847975" cy="1323975"/>
            </a:xfrm>
            <a:prstGeom prst="rect">
              <a:avLst/>
            </a:prstGeom>
          </p:spPr>
        </p:pic>
        <p:pic>
          <p:nvPicPr>
            <p:cNvPr id="37" name="Picture 36"/>
            <p:cNvPicPr>
              <a:picLocks noChangeAspect="1"/>
            </p:cNvPicPr>
            <p:nvPr/>
          </p:nvPicPr>
          <p:blipFill>
            <a:blip r:embed="rId9">
              <a:clrChange>
                <a:clrFrom>
                  <a:srgbClr val="EEEEDD"/>
                </a:clrFrom>
                <a:clrTo>
                  <a:srgbClr val="EEEEDD">
                    <a:alpha val="0"/>
                  </a:srgbClr>
                </a:clrTo>
              </a:clrChange>
            </a:blip>
            <a:stretch>
              <a:fillRect/>
            </a:stretch>
          </p:blipFill>
          <p:spPr>
            <a:xfrm>
              <a:off x="11016583" y="1545033"/>
              <a:ext cx="1123950" cy="3695700"/>
            </a:xfrm>
            <a:prstGeom prst="rect">
              <a:avLst/>
            </a:prstGeom>
          </p:spPr>
        </p:pic>
      </p:grpSp>
      <p:graphicFrame>
        <p:nvGraphicFramePr>
          <p:cNvPr id="7" name="Table 6"/>
          <p:cNvGraphicFramePr>
            <a:graphicFrameLocks noGrp="1"/>
          </p:cNvGraphicFramePr>
          <p:nvPr>
            <p:extLst/>
          </p:nvPr>
        </p:nvGraphicFramePr>
        <p:xfrm>
          <a:off x="1199456" y="5240733"/>
          <a:ext cx="6120678" cy="370840"/>
        </p:xfrm>
        <a:graphic>
          <a:graphicData uri="http://schemas.openxmlformats.org/drawingml/2006/table">
            <a:tbl>
              <a:tblPr firstRow="1" bandRow="1">
                <a:tableStyleId>{5C22544A-7EE6-4342-B048-85BDC9FD1C3A}</a:tableStyleId>
              </a:tblPr>
              <a:tblGrid>
                <a:gridCol w="1020113">
                  <a:extLst>
                    <a:ext uri="{9D8B030D-6E8A-4147-A177-3AD203B41FA5}">
                      <a16:colId xmlns:a16="http://schemas.microsoft.com/office/drawing/2014/main" val="20000"/>
                    </a:ext>
                  </a:extLst>
                </a:gridCol>
                <a:gridCol w="1020113">
                  <a:extLst>
                    <a:ext uri="{9D8B030D-6E8A-4147-A177-3AD203B41FA5}">
                      <a16:colId xmlns:a16="http://schemas.microsoft.com/office/drawing/2014/main" val="20001"/>
                    </a:ext>
                  </a:extLst>
                </a:gridCol>
                <a:gridCol w="1020113">
                  <a:extLst>
                    <a:ext uri="{9D8B030D-6E8A-4147-A177-3AD203B41FA5}">
                      <a16:colId xmlns:a16="http://schemas.microsoft.com/office/drawing/2014/main" val="20002"/>
                    </a:ext>
                  </a:extLst>
                </a:gridCol>
                <a:gridCol w="972109">
                  <a:extLst>
                    <a:ext uri="{9D8B030D-6E8A-4147-A177-3AD203B41FA5}">
                      <a16:colId xmlns:a16="http://schemas.microsoft.com/office/drawing/2014/main" val="20003"/>
                    </a:ext>
                  </a:extLst>
                </a:gridCol>
                <a:gridCol w="1068117">
                  <a:extLst>
                    <a:ext uri="{9D8B030D-6E8A-4147-A177-3AD203B41FA5}">
                      <a16:colId xmlns:a16="http://schemas.microsoft.com/office/drawing/2014/main" val="20004"/>
                    </a:ext>
                  </a:extLst>
                </a:gridCol>
                <a:gridCol w="1020113">
                  <a:extLst>
                    <a:ext uri="{9D8B030D-6E8A-4147-A177-3AD203B41FA5}">
                      <a16:colId xmlns:a16="http://schemas.microsoft.com/office/drawing/2014/main" val="20005"/>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CD</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nvPr>
        </p:nvGraphicFramePr>
        <p:xfrm>
          <a:off x="1199456" y="5686135"/>
          <a:ext cx="6120678" cy="370840"/>
        </p:xfrm>
        <a:graphic>
          <a:graphicData uri="http://schemas.openxmlformats.org/drawingml/2006/table">
            <a:tbl>
              <a:tblPr firstRow="1" bandRow="1">
                <a:tableStyleId>{5C22544A-7EE6-4342-B048-85BDC9FD1C3A}</a:tableStyleId>
              </a:tblPr>
              <a:tblGrid>
                <a:gridCol w="1020113">
                  <a:extLst>
                    <a:ext uri="{9D8B030D-6E8A-4147-A177-3AD203B41FA5}">
                      <a16:colId xmlns:a16="http://schemas.microsoft.com/office/drawing/2014/main" val="20000"/>
                    </a:ext>
                  </a:extLst>
                </a:gridCol>
                <a:gridCol w="1020113">
                  <a:extLst>
                    <a:ext uri="{9D8B030D-6E8A-4147-A177-3AD203B41FA5}">
                      <a16:colId xmlns:a16="http://schemas.microsoft.com/office/drawing/2014/main" val="20001"/>
                    </a:ext>
                  </a:extLst>
                </a:gridCol>
                <a:gridCol w="1020113">
                  <a:extLst>
                    <a:ext uri="{9D8B030D-6E8A-4147-A177-3AD203B41FA5}">
                      <a16:colId xmlns:a16="http://schemas.microsoft.com/office/drawing/2014/main" val="20002"/>
                    </a:ext>
                  </a:extLst>
                </a:gridCol>
                <a:gridCol w="972109">
                  <a:extLst>
                    <a:ext uri="{9D8B030D-6E8A-4147-A177-3AD203B41FA5}">
                      <a16:colId xmlns:a16="http://schemas.microsoft.com/office/drawing/2014/main" val="20003"/>
                    </a:ext>
                  </a:extLst>
                </a:gridCol>
                <a:gridCol w="1068117">
                  <a:extLst>
                    <a:ext uri="{9D8B030D-6E8A-4147-A177-3AD203B41FA5}">
                      <a16:colId xmlns:a16="http://schemas.microsoft.com/office/drawing/2014/main" val="20004"/>
                    </a:ext>
                  </a:extLst>
                </a:gridCol>
                <a:gridCol w="1020113">
                  <a:extLst>
                    <a:ext uri="{9D8B030D-6E8A-4147-A177-3AD203B41FA5}">
                      <a16:colId xmlns:a16="http://schemas.microsoft.com/office/drawing/2014/main" val="20005"/>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CD</a:t>
                      </a:r>
                      <a:endParaRPr lang="en-US" dirty="0"/>
                    </a:p>
                  </a:txBody>
                  <a:tcPr/>
                </a:tc>
                <a:tc>
                  <a:txBody>
                    <a:bodyPr/>
                    <a:lstStyle/>
                    <a:p>
                      <a:r>
                        <a:rPr lang="en-US" dirty="0" smtClean="0"/>
                        <a:t>EF</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1199456" y="6182000"/>
          <a:ext cx="6120678" cy="370840"/>
        </p:xfrm>
        <a:graphic>
          <a:graphicData uri="http://schemas.openxmlformats.org/drawingml/2006/table">
            <a:tbl>
              <a:tblPr firstRow="1" bandRow="1">
                <a:tableStyleId>{5C22544A-7EE6-4342-B048-85BDC9FD1C3A}</a:tableStyleId>
              </a:tblPr>
              <a:tblGrid>
                <a:gridCol w="1020113">
                  <a:extLst>
                    <a:ext uri="{9D8B030D-6E8A-4147-A177-3AD203B41FA5}">
                      <a16:colId xmlns:a16="http://schemas.microsoft.com/office/drawing/2014/main" val="20000"/>
                    </a:ext>
                  </a:extLst>
                </a:gridCol>
                <a:gridCol w="1020113">
                  <a:extLst>
                    <a:ext uri="{9D8B030D-6E8A-4147-A177-3AD203B41FA5}">
                      <a16:colId xmlns:a16="http://schemas.microsoft.com/office/drawing/2014/main" val="20001"/>
                    </a:ext>
                  </a:extLst>
                </a:gridCol>
                <a:gridCol w="1020113">
                  <a:extLst>
                    <a:ext uri="{9D8B030D-6E8A-4147-A177-3AD203B41FA5}">
                      <a16:colId xmlns:a16="http://schemas.microsoft.com/office/drawing/2014/main" val="20002"/>
                    </a:ext>
                  </a:extLst>
                </a:gridCol>
                <a:gridCol w="972109">
                  <a:extLst>
                    <a:ext uri="{9D8B030D-6E8A-4147-A177-3AD203B41FA5}">
                      <a16:colId xmlns:a16="http://schemas.microsoft.com/office/drawing/2014/main" val="20003"/>
                    </a:ext>
                  </a:extLst>
                </a:gridCol>
                <a:gridCol w="1068117">
                  <a:extLst>
                    <a:ext uri="{9D8B030D-6E8A-4147-A177-3AD203B41FA5}">
                      <a16:colId xmlns:a16="http://schemas.microsoft.com/office/drawing/2014/main" val="20004"/>
                    </a:ext>
                  </a:extLst>
                </a:gridCol>
                <a:gridCol w="1020113">
                  <a:extLst>
                    <a:ext uri="{9D8B030D-6E8A-4147-A177-3AD203B41FA5}">
                      <a16:colId xmlns:a16="http://schemas.microsoft.com/office/drawing/2014/main" val="20005"/>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CDEF</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 name="Left Arrow 7"/>
          <p:cNvSpPr/>
          <p:nvPr/>
        </p:nvSpPr>
        <p:spPr>
          <a:xfrm>
            <a:off x="11906565" y="3501008"/>
            <a:ext cx="166099" cy="2160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9120336" y="2132856"/>
            <a:ext cx="0" cy="864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V="1">
            <a:off x="7921331" y="3609020"/>
            <a:ext cx="2567157" cy="40953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9265876" y="2132856"/>
            <a:ext cx="1222612" cy="1260027"/>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5447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15</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Example</a:t>
            </a:r>
          </a:p>
        </p:txBody>
      </p:sp>
      <p:pic>
        <p:nvPicPr>
          <p:cNvPr id="3" name="Picture 2"/>
          <p:cNvPicPr>
            <a:picLocks noChangeAspect="1"/>
          </p:cNvPicPr>
          <p:nvPr/>
        </p:nvPicPr>
        <p:blipFill>
          <a:blip r:embed="rId2"/>
          <a:stretch>
            <a:fillRect/>
          </a:stretch>
        </p:blipFill>
        <p:spPr>
          <a:xfrm>
            <a:off x="131576" y="2106847"/>
            <a:ext cx="2362200" cy="3028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3048167" y="1068622"/>
            <a:ext cx="2457450" cy="2552700"/>
          </a:xfrm>
          <a:prstGeom prst="rect">
            <a:avLst/>
          </a:prstGeom>
        </p:spPr>
      </p:pic>
      <p:pic>
        <p:nvPicPr>
          <p:cNvPr id="9" name="Picture 8"/>
          <p:cNvPicPr>
            <a:picLocks noChangeAspect="1"/>
          </p:cNvPicPr>
          <p:nvPr/>
        </p:nvPicPr>
        <p:blipFill>
          <a:blip r:embed="rId4"/>
          <a:stretch>
            <a:fillRect/>
          </a:stretch>
        </p:blipFill>
        <p:spPr>
          <a:xfrm>
            <a:off x="7641432" y="1136183"/>
            <a:ext cx="2047875" cy="2571750"/>
          </a:xfrm>
          <a:prstGeom prst="rect">
            <a:avLst/>
          </a:prstGeom>
        </p:spPr>
      </p:pic>
      <p:pic>
        <p:nvPicPr>
          <p:cNvPr id="10" name="Picture 9"/>
          <p:cNvPicPr>
            <a:picLocks noChangeAspect="1"/>
          </p:cNvPicPr>
          <p:nvPr/>
        </p:nvPicPr>
        <p:blipFill>
          <a:blip r:embed="rId5"/>
          <a:stretch>
            <a:fillRect/>
          </a:stretch>
        </p:blipFill>
        <p:spPr>
          <a:xfrm>
            <a:off x="10157333" y="1117133"/>
            <a:ext cx="1781175" cy="2590800"/>
          </a:xfrm>
          <a:prstGeom prst="rect">
            <a:avLst/>
          </a:prstGeom>
        </p:spPr>
      </p:pic>
      <p:pic>
        <p:nvPicPr>
          <p:cNvPr id="11" name="Picture 10"/>
          <p:cNvPicPr>
            <a:picLocks noChangeAspect="1"/>
          </p:cNvPicPr>
          <p:nvPr/>
        </p:nvPicPr>
        <p:blipFill>
          <a:blip r:embed="rId6"/>
          <a:stretch>
            <a:fillRect/>
          </a:stretch>
        </p:blipFill>
        <p:spPr>
          <a:xfrm>
            <a:off x="3235846" y="4178674"/>
            <a:ext cx="1924050" cy="2628900"/>
          </a:xfrm>
          <a:prstGeom prst="rect">
            <a:avLst/>
          </a:prstGeom>
        </p:spPr>
      </p:pic>
      <p:pic>
        <p:nvPicPr>
          <p:cNvPr id="13" name="Picture 12"/>
          <p:cNvPicPr>
            <a:picLocks noChangeAspect="1"/>
          </p:cNvPicPr>
          <p:nvPr/>
        </p:nvPicPr>
        <p:blipFill>
          <a:blip r:embed="rId7"/>
          <a:stretch>
            <a:fillRect/>
          </a:stretch>
        </p:blipFill>
        <p:spPr>
          <a:xfrm>
            <a:off x="5740931" y="4204447"/>
            <a:ext cx="1771650" cy="2667000"/>
          </a:xfrm>
          <a:prstGeom prst="rect">
            <a:avLst/>
          </a:prstGeom>
        </p:spPr>
      </p:pic>
      <p:pic>
        <p:nvPicPr>
          <p:cNvPr id="4" name="Picture 3"/>
          <p:cNvPicPr>
            <a:picLocks noChangeAspect="1"/>
          </p:cNvPicPr>
          <p:nvPr/>
        </p:nvPicPr>
        <p:blipFill>
          <a:blip r:embed="rId8"/>
          <a:stretch>
            <a:fillRect/>
          </a:stretch>
        </p:blipFill>
        <p:spPr>
          <a:xfrm>
            <a:off x="5159896" y="960433"/>
            <a:ext cx="2212025" cy="2828925"/>
          </a:xfrm>
          <a:prstGeom prst="rect">
            <a:avLst/>
          </a:prstGeom>
        </p:spPr>
      </p:pic>
      <p:grpSp>
        <p:nvGrpSpPr>
          <p:cNvPr id="18" name="Group 17"/>
          <p:cNvGrpSpPr/>
          <p:nvPr/>
        </p:nvGrpSpPr>
        <p:grpSpPr>
          <a:xfrm>
            <a:off x="8093616" y="4191000"/>
            <a:ext cx="1771650" cy="2667000"/>
            <a:chOff x="8093616" y="4191000"/>
            <a:chExt cx="1771650" cy="2667000"/>
          </a:xfrm>
        </p:grpSpPr>
        <p:pic>
          <p:nvPicPr>
            <p:cNvPr id="14" name="Picture 13"/>
            <p:cNvPicPr>
              <a:picLocks noChangeAspect="1"/>
            </p:cNvPicPr>
            <p:nvPr/>
          </p:nvPicPr>
          <p:blipFill>
            <a:blip r:embed="rId7"/>
            <a:stretch>
              <a:fillRect/>
            </a:stretch>
          </p:blipFill>
          <p:spPr>
            <a:xfrm>
              <a:off x="8093616" y="4191000"/>
              <a:ext cx="1771650" cy="2667000"/>
            </a:xfrm>
            <a:prstGeom prst="rect">
              <a:avLst/>
            </a:prstGeom>
          </p:spPr>
        </p:pic>
        <p:cxnSp>
          <p:nvCxnSpPr>
            <p:cNvPr id="16" name="Straight Connector 15"/>
            <p:cNvCxnSpPr/>
            <p:nvPr/>
          </p:nvCxnSpPr>
          <p:spPr>
            <a:xfrm>
              <a:off x="8328248" y="5733256"/>
              <a:ext cx="216024" cy="44874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84232" y="5957628"/>
              <a:ext cx="377026" cy="323165"/>
            </a:xfrm>
            <a:prstGeom prst="rect">
              <a:avLst/>
            </a:prstGeom>
            <a:noFill/>
          </p:spPr>
          <p:txBody>
            <a:bodyPr wrap="none" rtlCol="0">
              <a:spAutoFit/>
            </a:bodyPr>
            <a:lstStyle/>
            <a:p>
              <a:r>
                <a:rPr lang="en-US" sz="1500" dirty="0"/>
                <a:t>25</a:t>
              </a:r>
              <a:endParaRPr lang="en-IN" sz="1500" dirty="0"/>
            </a:p>
          </p:txBody>
        </p:sp>
      </p:grpSp>
    </p:spTree>
    <p:extLst>
      <p:ext uri="{BB962C8B-B14F-4D97-AF65-F5344CB8AC3E}">
        <p14:creationId xmlns:p14="http://schemas.microsoft.com/office/powerpoint/2010/main" val="290053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16</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Question</a:t>
            </a:r>
            <a:endParaRPr lang="en-US" sz="2200" b="1" kern="0" dirty="0">
              <a:solidFill>
                <a:schemeClr val="bg1"/>
              </a:solidFill>
              <a:cs typeface="Times New Roman" panose="02020603050405020304" pitchFamily="18" charset="0"/>
            </a:endParaRPr>
          </a:p>
        </p:txBody>
      </p:sp>
      <p:pic>
        <p:nvPicPr>
          <p:cNvPr id="1026" name="Picture 2" descr="Kruskal's algorithm,minimum spanning tree algorithm, Kruskal’s algorithm,Disjoint set union, Minimum spanning tree, Kruskal’s algorithm real world application, Disjoint set application, Minimum spanning tree real life application, Kruskal’s algorithm explained, Minimum spanning tree vs travelling salesman problem, Difference between kruskal’s algorithm and traveling salesman problem, Implementation of Disjoint set un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256620"/>
            <a:ext cx="2635214" cy="42965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ruskal's algorithm,minimum spanning tree algorithm, Kruskal’s algorithm,Disjoint set union, Minimum spanning tree, Kruskal’s algorithm real world application, Disjoint set application, Minimum spanning tree real life application, Kruskal’s algorithm explained, Minimum spanning tree vs travelling salesman problem, Difference between kruskal’s algorithm and traveling salesman problem, Implementation of Disjoint set un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284" y="1222794"/>
            <a:ext cx="2880320" cy="4696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120336" y="1988840"/>
            <a:ext cx="1872208" cy="1569660"/>
          </a:xfrm>
          <a:prstGeom prst="rect">
            <a:avLst/>
          </a:prstGeom>
          <a:noFill/>
        </p:spPr>
        <p:txBody>
          <a:bodyPr wrap="square" rtlCol="0">
            <a:spAutoFit/>
          </a:bodyPr>
          <a:lstStyle/>
          <a:p>
            <a:r>
              <a:rPr lang="en-US" dirty="0" smtClean="0"/>
              <a:t>Total Cost=1+1+2+2+2+2+3+4+6+8+10</a:t>
            </a:r>
            <a:endParaRPr lang="en-US" dirty="0"/>
          </a:p>
        </p:txBody>
      </p:sp>
    </p:spTree>
    <p:extLst>
      <p:ext uri="{BB962C8B-B14F-4D97-AF65-F5344CB8AC3E}">
        <p14:creationId xmlns:p14="http://schemas.microsoft.com/office/powerpoint/2010/main" val="302029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17</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Heap</a:t>
            </a:r>
            <a:endParaRPr lang="en-US" sz="2200" b="1" kern="0" dirty="0">
              <a:solidFill>
                <a:schemeClr val="bg1"/>
              </a:solidFill>
              <a:cs typeface="Times New Roman" panose="02020603050405020304" pitchFamily="18" charset="0"/>
            </a:endParaRPr>
          </a:p>
        </p:txBody>
      </p:sp>
      <p:sp>
        <p:nvSpPr>
          <p:cNvPr id="3" name="Rectangle 2"/>
          <p:cNvSpPr/>
          <p:nvPr/>
        </p:nvSpPr>
        <p:spPr>
          <a:xfrm>
            <a:off x="407368" y="1222794"/>
            <a:ext cx="11449272" cy="400110"/>
          </a:xfrm>
          <a:prstGeom prst="rect">
            <a:avLst/>
          </a:prstGeom>
        </p:spPr>
        <p:txBody>
          <a:bodyPr wrap="square">
            <a:spAutoFit/>
          </a:bodyPr>
          <a:lstStyle/>
          <a:p>
            <a:r>
              <a:rPr lang="en-US" sz="2000" dirty="0">
                <a:solidFill>
                  <a:schemeClr val="tx1">
                    <a:lumMod val="50000"/>
                  </a:schemeClr>
                </a:solidFill>
                <a:cs typeface="Times New Roman" panose="02020603050405020304" pitchFamily="18" charset="0"/>
              </a:rPr>
              <a:t>A heap is a binary tree that </a:t>
            </a:r>
            <a:r>
              <a:rPr lang="en-US" sz="2000" dirty="0" smtClean="0">
                <a:solidFill>
                  <a:schemeClr val="tx1">
                    <a:lumMod val="50000"/>
                  </a:schemeClr>
                </a:solidFill>
                <a:cs typeface="Times New Roman" panose="02020603050405020304" pitchFamily="18" charset="0"/>
              </a:rPr>
              <a:t>can </a:t>
            </a:r>
            <a:r>
              <a:rPr lang="en-US" sz="2000" dirty="0">
                <a:solidFill>
                  <a:schemeClr val="tx1">
                    <a:lumMod val="50000"/>
                  </a:schemeClr>
                </a:solidFill>
                <a:cs typeface="Times New Roman" panose="02020603050405020304" pitchFamily="18" charset="0"/>
              </a:rPr>
              <a:t>be of two types:</a:t>
            </a:r>
          </a:p>
        </p:txBody>
      </p:sp>
      <p:graphicFrame>
        <p:nvGraphicFramePr>
          <p:cNvPr id="7" name="Diagram 6"/>
          <p:cNvGraphicFramePr/>
          <p:nvPr>
            <p:extLst/>
          </p:nvPr>
        </p:nvGraphicFramePr>
        <p:xfrm>
          <a:off x="2495600" y="2060848"/>
          <a:ext cx="8232576"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77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18</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Heap Construction</a:t>
            </a:r>
            <a:endParaRPr lang="en-US" sz="2200" b="1" kern="0" dirty="0">
              <a:solidFill>
                <a:schemeClr val="bg1"/>
              </a:solidFill>
              <a:cs typeface="Times New Roman" panose="02020603050405020304" pitchFamily="18" charset="0"/>
            </a:endParaRPr>
          </a:p>
        </p:txBody>
      </p:sp>
      <p:sp>
        <p:nvSpPr>
          <p:cNvPr id="3" name="Rectangle 2"/>
          <p:cNvSpPr/>
          <p:nvPr/>
        </p:nvSpPr>
        <p:spPr>
          <a:xfrm>
            <a:off x="479376" y="1222794"/>
            <a:ext cx="11449272" cy="1631216"/>
          </a:xfrm>
          <a:prstGeom prst="rect">
            <a:avLst/>
          </a:prstGeom>
        </p:spPr>
        <p:txBody>
          <a:bodyPr wrap="square">
            <a:spAutoFit/>
          </a:bodyPr>
          <a:lstStyle/>
          <a:p>
            <a:r>
              <a:rPr lang="en-US" sz="2000" dirty="0">
                <a:solidFill>
                  <a:schemeClr val="tx1">
                    <a:lumMod val="50000"/>
                  </a:schemeClr>
                </a:solidFill>
                <a:cs typeface="Times New Roman" panose="02020603050405020304" pitchFamily="18" charset="0"/>
              </a:rPr>
              <a:t>Step 1 − Create a new node at the end of heap.</a:t>
            </a:r>
          </a:p>
          <a:p>
            <a:r>
              <a:rPr lang="en-US" sz="2000" dirty="0">
                <a:solidFill>
                  <a:schemeClr val="tx1">
                    <a:lumMod val="50000"/>
                  </a:schemeClr>
                </a:solidFill>
                <a:cs typeface="Times New Roman" panose="02020603050405020304" pitchFamily="18" charset="0"/>
              </a:rPr>
              <a:t>Step 2 − Assign new value to the node.</a:t>
            </a:r>
          </a:p>
          <a:p>
            <a:r>
              <a:rPr lang="en-US" sz="2000" dirty="0">
                <a:solidFill>
                  <a:schemeClr val="tx1">
                    <a:lumMod val="50000"/>
                  </a:schemeClr>
                </a:solidFill>
                <a:cs typeface="Times New Roman" panose="02020603050405020304" pitchFamily="18" charset="0"/>
              </a:rPr>
              <a:t>Step 3 − Compare the value of this child node with its parent.</a:t>
            </a:r>
          </a:p>
          <a:p>
            <a:r>
              <a:rPr lang="en-US" sz="2000" dirty="0">
                <a:solidFill>
                  <a:schemeClr val="tx1">
                    <a:lumMod val="50000"/>
                  </a:schemeClr>
                </a:solidFill>
                <a:cs typeface="Times New Roman" panose="02020603050405020304" pitchFamily="18" charset="0"/>
              </a:rPr>
              <a:t>Step 4 − If value of parent is less than child, then swap them.</a:t>
            </a:r>
          </a:p>
          <a:p>
            <a:r>
              <a:rPr lang="en-US" sz="2000" dirty="0">
                <a:solidFill>
                  <a:schemeClr val="tx1">
                    <a:lumMod val="50000"/>
                  </a:schemeClr>
                </a:solidFill>
                <a:cs typeface="Times New Roman" panose="02020603050405020304" pitchFamily="18" charset="0"/>
              </a:rPr>
              <a:t>Step 5 − Repeat step 3 &amp; 4 until Heap property holds.</a:t>
            </a:r>
          </a:p>
        </p:txBody>
      </p:sp>
      <p:sp>
        <p:nvSpPr>
          <p:cNvPr id="4" name="TextBox 3"/>
          <p:cNvSpPr txBox="1"/>
          <p:nvPr/>
        </p:nvSpPr>
        <p:spPr>
          <a:xfrm>
            <a:off x="7320136" y="1196752"/>
            <a:ext cx="2236510" cy="830997"/>
          </a:xfrm>
          <a:prstGeom prst="rect">
            <a:avLst/>
          </a:prstGeom>
          <a:noFill/>
        </p:spPr>
        <p:txBody>
          <a:bodyPr wrap="none" rtlCol="0">
            <a:spAutoFit/>
          </a:bodyPr>
          <a:lstStyle/>
          <a:p>
            <a:r>
              <a:rPr lang="en-US" smtClean="0"/>
              <a:t>Using Min </a:t>
            </a:r>
            <a:r>
              <a:rPr lang="en-US" dirty="0" smtClean="0"/>
              <a:t>Heap</a:t>
            </a:r>
          </a:p>
          <a:p>
            <a:r>
              <a:rPr lang="en-US" dirty="0" smtClean="0"/>
              <a:t>35, 33, 42, 10</a:t>
            </a:r>
            <a:endParaRPr lang="en-US" dirty="0"/>
          </a:p>
        </p:txBody>
      </p:sp>
      <p:sp>
        <p:nvSpPr>
          <p:cNvPr id="51" name="Oval 50"/>
          <p:cNvSpPr/>
          <p:nvPr/>
        </p:nvSpPr>
        <p:spPr>
          <a:xfrm>
            <a:off x="4727848" y="3284983"/>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a:latin typeface="Times New Roman" panose="02020603050405020304" pitchFamily="18" charset="0"/>
                <a:cs typeface="Times New Roman" panose="02020603050405020304" pitchFamily="18" charset="0"/>
              </a:rPr>
              <a:t>35</a:t>
            </a:r>
          </a:p>
        </p:txBody>
      </p:sp>
      <p:sp>
        <p:nvSpPr>
          <p:cNvPr id="52" name="Oval 51"/>
          <p:cNvSpPr/>
          <p:nvPr/>
        </p:nvSpPr>
        <p:spPr>
          <a:xfrm>
            <a:off x="3778624" y="4252418"/>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33</a:t>
            </a:r>
            <a:endParaRPr lang="en-US" sz="1700" dirty="0">
              <a:latin typeface="Times New Roman" panose="02020603050405020304" pitchFamily="18" charset="0"/>
              <a:cs typeface="Times New Roman" panose="02020603050405020304" pitchFamily="18" charset="0"/>
            </a:endParaRPr>
          </a:p>
        </p:txBody>
      </p:sp>
      <p:cxnSp>
        <p:nvCxnSpPr>
          <p:cNvPr id="53" name="Straight Connector 52"/>
          <p:cNvCxnSpPr/>
          <p:nvPr/>
        </p:nvCxnSpPr>
        <p:spPr>
          <a:xfrm flipH="1">
            <a:off x="4151784" y="3645024"/>
            <a:ext cx="697037" cy="762260"/>
          </a:xfrm>
          <a:prstGeom prst="line">
            <a:avLst/>
          </a:prstGeom>
        </p:spPr>
        <p:style>
          <a:lnRef idx="3">
            <a:schemeClr val="dk1"/>
          </a:lnRef>
          <a:fillRef idx="0">
            <a:schemeClr val="dk1"/>
          </a:fillRef>
          <a:effectRef idx="2">
            <a:schemeClr val="dk1"/>
          </a:effectRef>
          <a:fontRef idx="minor">
            <a:schemeClr val="tx1"/>
          </a:fontRef>
        </p:style>
      </p:cxnSp>
      <p:grpSp>
        <p:nvGrpSpPr>
          <p:cNvPr id="54" name="Group 53"/>
          <p:cNvGrpSpPr/>
          <p:nvPr/>
        </p:nvGrpSpPr>
        <p:grpSpPr>
          <a:xfrm>
            <a:off x="3778624" y="3298544"/>
            <a:ext cx="1525288" cy="1498608"/>
            <a:chOff x="7291410" y="3866382"/>
            <a:chExt cx="1525288" cy="1498608"/>
          </a:xfrm>
        </p:grpSpPr>
        <p:sp>
          <p:nvSpPr>
            <p:cNvPr id="55" name="Oval 54"/>
            <p:cNvSpPr/>
            <p:nvPr/>
          </p:nvSpPr>
          <p:spPr>
            <a:xfrm>
              <a:off x="8240634" y="3866382"/>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33</a:t>
              </a:r>
              <a:endParaRPr lang="en-US" sz="1700" dirty="0">
                <a:latin typeface="Times New Roman" panose="02020603050405020304" pitchFamily="18" charset="0"/>
                <a:cs typeface="Times New Roman" panose="02020603050405020304" pitchFamily="18" charset="0"/>
              </a:endParaRPr>
            </a:p>
          </p:txBody>
        </p:sp>
        <p:sp>
          <p:nvSpPr>
            <p:cNvPr id="56" name="Oval 55"/>
            <p:cNvSpPr/>
            <p:nvPr/>
          </p:nvSpPr>
          <p:spPr>
            <a:xfrm>
              <a:off x="7291410" y="4833817"/>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35</a:t>
              </a:r>
              <a:endParaRPr lang="en-US" sz="1700" dirty="0">
                <a:latin typeface="Times New Roman" panose="02020603050405020304" pitchFamily="18" charset="0"/>
                <a:cs typeface="Times New Roman" panose="02020603050405020304" pitchFamily="18" charset="0"/>
              </a:endParaRPr>
            </a:p>
          </p:txBody>
        </p:sp>
        <p:cxnSp>
          <p:nvCxnSpPr>
            <p:cNvPr id="57" name="Straight Connector 56"/>
            <p:cNvCxnSpPr/>
            <p:nvPr/>
          </p:nvCxnSpPr>
          <p:spPr>
            <a:xfrm flipH="1">
              <a:off x="7664570" y="4226423"/>
              <a:ext cx="697037" cy="762260"/>
            </a:xfrm>
            <a:prstGeom prst="line">
              <a:avLst/>
            </a:prstGeom>
          </p:spPr>
          <p:style>
            <a:lnRef idx="3">
              <a:schemeClr val="dk1"/>
            </a:lnRef>
            <a:fillRef idx="0">
              <a:schemeClr val="dk1"/>
            </a:fillRef>
            <a:effectRef idx="2">
              <a:schemeClr val="dk1"/>
            </a:effectRef>
            <a:fontRef idx="minor">
              <a:schemeClr val="tx1"/>
            </a:fontRef>
          </p:style>
        </p:cxnSp>
      </p:grpSp>
      <p:sp>
        <p:nvSpPr>
          <p:cNvPr id="58" name="Oval 57"/>
          <p:cNvSpPr/>
          <p:nvPr/>
        </p:nvSpPr>
        <p:spPr>
          <a:xfrm>
            <a:off x="5375920" y="4276617"/>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42</a:t>
            </a:r>
            <a:endParaRPr lang="en-US" sz="1700" dirty="0">
              <a:latin typeface="Times New Roman" panose="02020603050405020304" pitchFamily="18" charset="0"/>
              <a:cs typeface="Times New Roman" panose="02020603050405020304" pitchFamily="18" charset="0"/>
            </a:endParaRPr>
          </a:p>
        </p:txBody>
      </p:sp>
      <p:cxnSp>
        <p:nvCxnSpPr>
          <p:cNvPr id="59" name="Straight Connector 58"/>
          <p:cNvCxnSpPr>
            <a:endCxn id="58" idx="1"/>
          </p:cNvCxnSpPr>
          <p:nvPr/>
        </p:nvCxnSpPr>
        <p:spPr>
          <a:xfrm>
            <a:off x="5164088" y="3728739"/>
            <a:ext cx="296195" cy="625666"/>
          </a:xfrm>
          <a:prstGeom prst="line">
            <a:avLst/>
          </a:prstGeom>
        </p:spPr>
        <p:style>
          <a:lnRef idx="3">
            <a:schemeClr val="dk1"/>
          </a:lnRef>
          <a:fillRef idx="0">
            <a:schemeClr val="dk1"/>
          </a:fillRef>
          <a:effectRef idx="2">
            <a:schemeClr val="dk1"/>
          </a:effectRef>
          <a:fontRef idx="minor">
            <a:schemeClr val="tx1"/>
          </a:fontRef>
        </p:style>
      </p:cxnSp>
      <p:sp>
        <p:nvSpPr>
          <p:cNvPr id="60" name="Oval 59"/>
          <p:cNvSpPr/>
          <p:nvPr/>
        </p:nvSpPr>
        <p:spPr>
          <a:xfrm>
            <a:off x="2999656" y="5373216"/>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10</a:t>
            </a:r>
            <a:endParaRPr lang="en-US" sz="1700" dirty="0">
              <a:latin typeface="Times New Roman" panose="02020603050405020304" pitchFamily="18" charset="0"/>
              <a:cs typeface="Times New Roman" panose="02020603050405020304" pitchFamily="18" charset="0"/>
            </a:endParaRPr>
          </a:p>
        </p:txBody>
      </p:sp>
      <p:cxnSp>
        <p:nvCxnSpPr>
          <p:cNvPr id="61" name="Straight Connector 60"/>
          <p:cNvCxnSpPr>
            <a:stCxn id="56" idx="3"/>
          </p:cNvCxnSpPr>
          <p:nvPr/>
        </p:nvCxnSpPr>
        <p:spPr>
          <a:xfrm flipH="1">
            <a:off x="3430106" y="4719364"/>
            <a:ext cx="432881" cy="674882"/>
          </a:xfrm>
          <a:prstGeom prst="line">
            <a:avLst/>
          </a:prstGeom>
        </p:spPr>
        <p:style>
          <a:lnRef idx="3">
            <a:schemeClr val="dk1"/>
          </a:lnRef>
          <a:fillRef idx="0">
            <a:schemeClr val="dk1"/>
          </a:fillRef>
          <a:effectRef idx="2">
            <a:schemeClr val="dk1"/>
          </a:effectRef>
          <a:fontRef idx="minor">
            <a:schemeClr val="tx1"/>
          </a:fontRef>
        </p:style>
      </p:cxnSp>
      <p:grpSp>
        <p:nvGrpSpPr>
          <p:cNvPr id="62" name="Group 61"/>
          <p:cNvGrpSpPr/>
          <p:nvPr/>
        </p:nvGrpSpPr>
        <p:grpSpPr>
          <a:xfrm>
            <a:off x="2999656" y="3284984"/>
            <a:ext cx="2952328" cy="2605845"/>
            <a:chOff x="7251117" y="2483765"/>
            <a:chExt cx="2952328" cy="2605845"/>
          </a:xfrm>
        </p:grpSpPr>
        <p:grpSp>
          <p:nvGrpSpPr>
            <p:cNvPr id="63" name="Group 62"/>
            <p:cNvGrpSpPr/>
            <p:nvPr/>
          </p:nvGrpSpPr>
          <p:grpSpPr>
            <a:xfrm>
              <a:off x="8030085" y="2483765"/>
              <a:ext cx="1525288" cy="1498608"/>
              <a:chOff x="7291410" y="3866382"/>
              <a:chExt cx="1525288" cy="1498608"/>
            </a:xfrm>
          </p:grpSpPr>
          <p:sp>
            <p:nvSpPr>
              <p:cNvPr id="68" name="Oval 67"/>
              <p:cNvSpPr/>
              <p:nvPr/>
            </p:nvSpPr>
            <p:spPr>
              <a:xfrm>
                <a:off x="8240634" y="3866382"/>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33</a:t>
                </a:r>
                <a:endParaRPr lang="en-US" sz="1700" dirty="0">
                  <a:latin typeface="Times New Roman" panose="02020603050405020304" pitchFamily="18" charset="0"/>
                  <a:cs typeface="Times New Roman" panose="02020603050405020304" pitchFamily="18" charset="0"/>
                </a:endParaRPr>
              </a:p>
            </p:txBody>
          </p:sp>
          <p:sp>
            <p:nvSpPr>
              <p:cNvPr id="69" name="Oval 68"/>
              <p:cNvSpPr/>
              <p:nvPr/>
            </p:nvSpPr>
            <p:spPr>
              <a:xfrm>
                <a:off x="7291410" y="4833817"/>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10</a:t>
                </a:r>
                <a:endParaRPr lang="en-US" sz="1700" dirty="0">
                  <a:latin typeface="Times New Roman" panose="02020603050405020304" pitchFamily="18" charset="0"/>
                  <a:cs typeface="Times New Roman" panose="02020603050405020304" pitchFamily="18" charset="0"/>
                </a:endParaRPr>
              </a:p>
            </p:txBody>
          </p:sp>
          <p:cxnSp>
            <p:nvCxnSpPr>
              <p:cNvPr id="70" name="Straight Connector 69"/>
              <p:cNvCxnSpPr/>
              <p:nvPr/>
            </p:nvCxnSpPr>
            <p:spPr>
              <a:xfrm flipH="1">
                <a:off x="7664570" y="4226423"/>
                <a:ext cx="697037" cy="762260"/>
              </a:xfrm>
              <a:prstGeom prst="line">
                <a:avLst/>
              </a:prstGeom>
            </p:spPr>
            <p:style>
              <a:lnRef idx="3">
                <a:schemeClr val="dk1"/>
              </a:lnRef>
              <a:fillRef idx="0">
                <a:schemeClr val="dk1"/>
              </a:fillRef>
              <a:effectRef idx="2">
                <a:schemeClr val="dk1"/>
              </a:effectRef>
              <a:fontRef idx="minor">
                <a:schemeClr val="tx1"/>
              </a:fontRef>
            </p:style>
          </p:cxnSp>
        </p:grpSp>
        <p:sp>
          <p:nvSpPr>
            <p:cNvPr id="64" name="Oval 63"/>
            <p:cNvSpPr/>
            <p:nvPr/>
          </p:nvSpPr>
          <p:spPr>
            <a:xfrm>
              <a:off x="9627381" y="3461838"/>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42</a:t>
              </a:r>
              <a:endParaRPr lang="en-US" sz="1700" dirty="0">
                <a:latin typeface="Times New Roman" panose="02020603050405020304" pitchFamily="18" charset="0"/>
                <a:cs typeface="Times New Roman" panose="02020603050405020304" pitchFamily="18" charset="0"/>
              </a:endParaRPr>
            </a:p>
          </p:txBody>
        </p:sp>
        <p:cxnSp>
          <p:nvCxnSpPr>
            <p:cNvPr id="65" name="Straight Connector 64"/>
            <p:cNvCxnSpPr>
              <a:endCxn id="64" idx="1"/>
            </p:cNvCxnSpPr>
            <p:nvPr/>
          </p:nvCxnSpPr>
          <p:spPr>
            <a:xfrm>
              <a:off x="9415549" y="2913960"/>
              <a:ext cx="296195" cy="625666"/>
            </a:xfrm>
            <a:prstGeom prst="line">
              <a:avLst/>
            </a:prstGeom>
          </p:spPr>
          <p:style>
            <a:lnRef idx="3">
              <a:schemeClr val="dk1"/>
            </a:lnRef>
            <a:fillRef idx="0">
              <a:schemeClr val="dk1"/>
            </a:fillRef>
            <a:effectRef idx="2">
              <a:schemeClr val="dk1"/>
            </a:effectRef>
            <a:fontRef idx="minor">
              <a:schemeClr val="tx1"/>
            </a:fontRef>
          </p:style>
        </p:cxnSp>
        <p:sp>
          <p:nvSpPr>
            <p:cNvPr id="66" name="Oval 65"/>
            <p:cNvSpPr/>
            <p:nvPr/>
          </p:nvSpPr>
          <p:spPr>
            <a:xfrm>
              <a:off x="7251117" y="4558437"/>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35</a:t>
              </a:r>
              <a:endParaRPr lang="en-US" sz="1700" dirty="0">
                <a:latin typeface="Times New Roman" panose="02020603050405020304" pitchFamily="18" charset="0"/>
                <a:cs typeface="Times New Roman" panose="02020603050405020304" pitchFamily="18" charset="0"/>
              </a:endParaRPr>
            </a:p>
          </p:txBody>
        </p:sp>
        <p:cxnSp>
          <p:nvCxnSpPr>
            <p:cNvPr id="67" name="Straight Connector 66"/>
            <p:cNvCxnSpPr>
              <a:stCxn id="69" idx="3"/>
            </p:cNvCxnSpPr>
            <p:nvPr/>
          </p:nvCxnSpPr>
          <p:spPr>
            <a:xfrm flipH="1">
              <a:off x="7681567" y="3904585"/>
              <a:ext cx="432881" cy="674882"/>
            </a:xfrm>
            <a:prstGeom prst="line">
              <a:avLst/>
            </a:prstGeom>
          </p:spPr>
          <p:style>
            <a:lnRef idx="3">
              <a:schemeClr val="dk1"/>
            </a:lnRef>
            <a:fillRef idx="0">
              <a:schemeClr val="dk1"/>
            </a:fillRef>
            <a:effectRef idx="2">
              <a:schemeClr val="dk1"/>
            </a:effectRef>
            <a:fontRef idx="minor">
              <a:schemeClr val="tx1"/>
            </a:fontRef>
          </p:style>
        </p:cxnSp>
      </p:grpSp>
      <p:grpSp>
        <p:nvGrpSpPr>
          <p:cNvPr id="71" name="Group 70"/>
          <p:cNvGrpSpPr/>
          <p:nvPr/>
        </p:nvGrpSpPr>
        <p:grpSpPr>
          <a:xfrm>
            <a:off x="3008330" y="3289757"/>
            <a:ext cx="2952328" cy="2605845"/>
            <a:chOff x="7251117" y="2483765"/>
            <a:chExt cx="2952328" cy="2605845"/>
          </a:xfrm>
        </p:grpSpPr>
        <p:grpSp>
          <p:nvGrpSpPr>
            <p:cNvPr id="72" name="Group 71"/>
            <p:cNvGrpSpPr/>
            <p:nvPr/>
          </p:nvGrpSpPr>
          <p:grpSpPr>
            <a:xfrm>
              <a:off x="8030085" y="2483765"/>
              <a:ext cx="1525288" cy="1498608"/>
              <a:chOff x="7291410" y="3866382"/>
              <a:chExt cx="1525288" cy="1498608"/>
            </a:xfrm>
          </p:grpSpPr>
          <p:sp>
            <p:nvSpPr>
              <p:cNvPr id="77" name="Oval 76"/>
              <p:cNvSpPr/>
              <p:nvPr/>
            </p:nvSpPr>
            <p:spPr>
              <a:xfrm>
                <a:off x="8240634" y="3866382"/>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10</a:t>
                </a:r>
                <a:endParaRPr lang="en-US" sz="1700" dirty="0">
                  <a:latin typeface="Times New Roman" panose="02020603050405020304" pitchFamily="18" charset="0"/>
                  <a:cs typeface="Times New Roman" panose="02020603050405020304" pitchFamily="18" charset="0"/>
                </a:endParaRPr>
              </a:p>
            </p:txBody>
          </p:sp>
          <p:sp>
            <p:nvSpPr>
              <p:cNvPr id="78" name="Oval 77"/>
              <p:cNvSpPr/>
              <p:nvPr/>
            </p:nvSpPr>
            <p:spPr>
              <a:xfrm>
                <a:off x="7291410" y="4833817"/>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33</a:t>
                </a:r>
                <a:endParaRPr lang="en-US" sz="1700" dirty="0">
                  <a:latin typeface="Times New Roman" panose="02020603050405020304" pitchFamily="18" charset="0"/>
                  <a:cs typeface="Times New Roman" panose="02020603050405020304" pitchFamily="18" charset="0"/>
                </a:endParaRPr>
              </a:p>
            </p:txBody>
          </p:sp>
          <p:cxnSp>
            <p:nvCxnSpPr>
              <p:cNvPr id="79" name="Straight Connector 78"/>
              <p:cNvCxnSpPr/>
              <p:nvPr/>
            </p:nvCxnSpPr>
            <p:spPr>
              <a:xfrm flipH="1">
                <a:off x="7664570" y="4226423"/>
                <a:ext cx="697037" cy="762260"/>
              </a:xfrm>
              <a:prstGeom prst="line">
                <a:avLst/>
              </a:prstGeom>
            </p:spPr>
            <p:style>
              <a:lnRef idx="3">
                <a:schemeClr val="dk1"/>
              </a:lnRef>
              <a:fillRef idx="0">
                <a:schemeClr val="dk1"/>
              </a:fillRef>
              <a:effectRef idx="2">
                <a:schemeClr val="dk1"/>
              </a:effectRef>
              <a:fontRef idx="minor">
                <a:schemeClr val="tx1"/>
              </a:fontRef>
            </p:style>
          </p:cxnSp>
        </p:grpSp>
        <p:sp>
          <p:nvSpPr>
            <p:cNvPr id="73" name="Oval 72"/>
            <p:cNvSpPr/>
            <p:nvPr/>
          </p:nvSpPr>
          <p:spPr>
            <a:xfrm>
              <a:off x="9627381" y="3461838"/>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42</a:t>
              </a:r>
              <a:endParaRPr lang="en-US" sz="1700" dirty="0">
                <a:latin typeface="Times New Roman" panose="02020603050405020304" pitchFamily="18" charset="0"/>
                <a:cs typeface="Times New Roman" panose="02020603050405020304" pitchFamily="18" charset="0"/>
              </a:endParaRPr>
            </a:p>
          </p:txBody>
        </p:sp>
        <p:cxnSp>
          <p:nvCxnSpPr>
            <p:cNvPr id="74" name="Straight Connector 73"/>
            <p:cNvCxnSpPr>
              <a:endCxn id="73" idx="1"/>
            </p:cNvCxnSpPr>
            <p:nvPr/>
          </p:nvCxnSpPr>
          <p:spPr>
            <a:xfrm>
              <a:off x="9415549" y="2913960"/>
              <a:ext cx="296195" cy="625666"/>
            </a:xfrm>
            <a:prstGeom prst="line">
              <a:avLst/>
            </a:prstGeom>
          </p:spPr>
          <p:style>
            <a:lnRef idx="3">
              <a:schemeClr val="dk1"/>
            </a:lnRef>
            <a:fillRef idx="0">
              <a:schemeClr val="dk1"/>
            </a:fillRef>
            <a:effectRef idx="2">
              <a:schemeClr val="dk1"/>
            </a:effectRef>
            <a:fontRef idx="minor">
              <a:schemeClr val="tx1"/>
            </a:fontRef>
          </p:style>
        </p:cxnSp>
        <p:sp>
          <p:nvSpPr>
            <p:cNvPr id="75" name="Oval 74"/>
            <p:cNvSpPr/>
            <p:nvPr/>
          </p:nvSpPr>
          <p:spPr>
            <a:xfrm>
              <a:off x="7251117" y="4558437"/>
              <a:ext cx="576064" cy="53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Times New Roman" panose="02020603050405020304" pitchFamily="18" charset="0"/>
                  <a:cs typeface="Times New Roman" panose="02020603050405020304" pitchFamily="18" charset="0"/>
                </a:rPr>
                <a:t>35</a:t>
              </a:r>
              <a:endParaRPr lang="en-US" sz="1700" dirty="0">
                <a:latin typeface="Times New Roman" panose="02020603050405020304" pitchFamily="18" charset="0"/>
                <a:cs typeface="Times New Roman" panose="02020603050405020304" pitchFamily="18" charset="0"/>
              </a:endParaRPr>
            </a:p>
          </p:txBody>
        </p:sp>
        <p:cxnSp>
          <p:nvCxnSpPr>
            <p:cNvPr id="76" name="Straight Connector 75"/>
            <p:cNvCxnSpPr>
              <a:stCxn id="78" idx="3"/>
            </p:cNvCxnSpPr>
            <p:nvPr/>
          </p:nvCxnSpPr>
          <p:spPr>
            <a:xfrm flipH="1">
              <a:off x="7681567" y="3904585"/>
              <a:ext cx="432881" cy="674882"/>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32736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1" grpId="0" animBg="1"/>
      <p:bldP spid="52" grpId="0" animBg="1"/>
      <p:bldP spid="58"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19</a:t>
            </a:fld>
            <a:endParaRPr lang="en-US"/>
          </a:p>
        </p:txBody>
      </p:sp>
      <p:sp>
        <p:nvSpPr>
          <p:cNvPr id="18"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Algorithm</a:t>
            </a:r>
          </a:p>
        </p:txBody>
      </p:sp>
      <p:pic>
        <p:nvPicPr>
          <p:cNvPr id="5" name="Picture 4"/>
          <p:cNvPicPr>
            <a:picLocks noChangeAspect="1"/>
          </p:cNvPicPr>
          <p:nvPr/>
        </p:nvPicPr>
        <p:blipFill>
          <a:blip r:embed="rId2"/>
          <a:stretch>
            <a:fillRect/>
          </a:stretch>
        </p:blipFill>
        <p:spPr>
          <a:xfrm>
            <a:off x="407368" y="1054561"/>
            <a:ext cx="6142693" cy="5548239"/>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7176120" y="1054561"/>
                <a:ext cx="4824536" cy="3416320"/>
              </a:xfrm>
              <a:prstGeom prst="rect">
                <a:avLst/>
              </a:prstGeom>
              <a:noFill/>
            </p:spPr>
            <p:txBody>
              <a:bodyPr wrap="square" rtlCol="0">
                <a:spAutoFit/>
              </a:bodyPr>
              <a:lstStyle/>
              <a:p>
                <a:r>
                  <a:rPr lang="en-US" dirty="0" smtClean="0"/>
                  <a:t>Complexity</a:t>
                </a:r>
              </a:p>
              <a:p>
                <a:endParaRPr lang="en-US" dirty="0"/>
              </a:p>
              <a:p>
                <a:r>
                  <a:rPr lang="en-US" dirty="0" smtClean="0"/>
                  <a:t>Removing an element from Heap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smtClean="0"/>
              </a:p>
              <a:p>
                <a:endParaRPr lang="en-US" dirty="0"/>
              </a:p>
              <a:p>
                <a:r>
                  <a:rPr lang="en-US" dirty="0" smtClean="0"/>
                  <a:t>Removing n elements from heap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smtClean="0"/>
              </a:p>
              <a:p>
                <a:endParaRPr lang="en-US" dirty="0"/>
              </a:p>
              <a:p>
                <a:endParaRPr lang="en-US"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7176120" y="1054561"/>
                <a:ext cx="4824536" cy="3416320"/>
              </a:xfrm>
              <a:prstGeom prst="rect">
                <a:avLst/>
              </a:prstGeom>
              <a:blipFill rotWithShape="0">
                <a:blip r:embed="rId3"/>
                <a:stretch>
                  <a:fillRect l="-1894" t="-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8258608" y="4240048"/>
                <a:ext cx="18987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𝐸</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𝑉</m:t>
                          </m:r>
                        </m:e>
                      </m:func>
                      <m:r>
                        <a:rPr lang="en-US" i="1">
                          <a:latin typeface="Cambria Math" panose="02040503050406030204" pitchFamily="18" charset="0"/>
                        </a:rPr>
                        <m:t>))</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8258608" y="4240048"/>
                <a:ext cx="1898725" cy="461665"/>
              </a:xfrm>
              <a:prstGeom prst="rect">
                <a:avLst/>
              </a:prstGeom>
              <a:blipFill rotWithShape="0">
                <a:blip r:embed="rId4"/>
                <a:stretch>
                  <a:fillRect r="-322" b="-20000"/>
                </a:stretch>
              </a:blipFill>
            </p:spPr>
            <p:txBody>
              <a:bodyPr/>
              <a:lstStyle/>
              <a:p>
                <a:r>
                  <a:rPr lang="en-US">
                    <a:noFill/>
                  </a:rPr>
                  <a:t> </a:t>
                </a:r>
              </a:p>
            </p:txBody>
          </p:sp>
        </mc:Fallback>
      </mc:AlternateContent>
    </p:spTree>
    <p:extLst>
      <p:ext uri="{BB962C8B-B14F-4D97-AF65-F5344CB8AC3E}">
        <p14:creationId xmlns:p14="http://schemas.microsoft.com/office/powerpoint/2010/main" val="13644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6"/>
          <p:cNvSpPr txBox="1"/>
          <p:nvPr/>
        </p:nvSpPr>
        <p:spPr>
          <a:xfrm>
            <a:off x="0" y="611433"/>
            <a:ext cx="8576800" cy="80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3333" b="1" dirty="0">
                <a:solidFill>
                  <a:srgbClr val="FFFFFF"/>
                </a:solidFill>
                <a:ea typeface="Roboto Condensed"/>
                <a:cs typeface="Times New Roman" panose="02020603050405020304" pitchFamily="18" charset="0"/>
                <a:sym typeface="Roboto Condensed"/>
              </a:rPr>
              <a:t>Contents</a:t>
            </a:r>
            <a:endParaRPr sz="3333" b="1" dirty="0">
              <a:cs typeface="Times New Roman" panose="02020603050405020304" pitchFamily="18" charset="0"/>
            </a:endParaRPr>
          </a:p>
        </p:txBody>
      </p:sp>
      <p:pic>
        <p:nvPicPr>
          <p:cNvPr id="61" name="Google Shape;61;p6"/>
          <p:cNvPicPr preferRelativeResize="0"/>
          <p:nvPr/>
        </p:nvPicPr>
        <p:blipFill>
          <a:blip r:embed="rId3">
            <a:alphaModFix/>
          </a:blip>
          <a:stretch>
            <a:fillRect/>
          </a:stretch>
        </p:blipFill>
        <p:spPr>
          <a:xfrm>
            <a:off x="385001" y="2119967"/>
            <a:ext cx="1866900" cy="2006600"/>
          </a:xfrm>
          <a:prstGeom prst="rect">
            <a:avLst/>
          </a:prstGeom>
          <a:noFill/>
          <a:ln>
            <a:noFill/>
          </a:ln>
        </p:spPr>
      </p:pic>
      <p:sp>
        <p:nvSpPr>
          <p:cNvPr id="63" name="Google Shape;63;p6"/>
          <p:cNvSpPr txBox="1"/>
          <p:nvPr/>
        </p:nvSpPr>
        <p:spPr>
          <a:xfrm>
            <a:off x="4369192" y="1997608"/>
            <a:ext cx="8044481" cy="3573713"/>
          </a:xfrm>
          <a:prstGeom prst="rect">
            <a:avLst/>
          </a:prstGeom>
          <a:noFill/>
          <a:ln>
            <a:noFill/>
          </a:ln>
        </p:spPr>
        <p:txBody>
          <a:bodyPr spcFirstLastPara="1" wrap="square" lIns="121900" tIns="121900" rIns="121900" bIns="121900" anchor="t" anchorCtr="0">
            <a:noAutofit/>
          </a:bodyPr>
          <a:lstStyle/>
          <a:p>
            <a:pPr>
              <a:lnSpc>
                <a:spcPct val="115000"/>
              </a:lnSpc>
              <a:spcBef>
                <a:spcPts val="0"/>
              </a:spcBef>
              <a:spcAft>
                <a:spcPts val="0"/>
              </a:spcAft>
            </a:pPr>
            <a:r>
              <a:rPr lang="en" sz="3200" dirty="0"/>
              <a:t>Job Sequencing Algorithm</a:t>
            </a:r>
          </a:p>
          <a:p>
            <a:pPr>
              <a:lnSpc>
                <a:spcPct val="150000"/>
              </a:lnSpc>
            </a:pPr>
            <a:r>
              <a:rPr lang="en-IN" sz="3200" dirty="0">
                <a:solidFill>
                  <a:srgbClr val="FF0000"/>
                </a:solidFill>
              </a:rPr>
              <a:t> </a:t>
            </a:r>
            <a:r>
              <a:rPr lang="en-IN" sz="3200" dirty="0"/>
              <a:t>Knapsack Problem</a:t>
            </a:r>
          </a:p>
          <a:p>
            <a:pPr>
              <a:lnSpc>
                <a:spcPct val="150000"/>
              </a:lnSpc>
            </a:pPr>
            <a:r>
              <a:rPr lang="en-US" sz="3200" dirty="0"/>
              <a:t>Optimal storage on tapes [</a:t>
            </a:r>
            <a:r>
              <a:rPr lang="en-US" sz="2667" dirty="0"/>
              <a:t>Huffman coding</a:t>
            </a:r>
            <a:r>
              <a:rPr lang="en-US" sz="3200" dirty="0"/>
              <a:t>]</a:t>
            </a:r>
          </a:p>
          <a:p>
            <a:pPr>
              <a:lnSpc>
                <a:spcPct val="150000"/>
              </a:lnSpc>
            </a:pPr>
            <a:r>
              <a:rPr lang="en-US" sz="3200" dirty="0">
                <a:solidFill>
                  <a:srgbClr val="FF0000"/>
                </a:solidFill>
              </a:rPr>
              <a:t>Minimum cost spanning trees</a:t>
            </a:r>
          </a:p>
          <a:p>
            <a:pPr>
              <a:lnSpc>
                <a:spcPct val="150000"/>
              </a:lnSpc>
            </a:pPr>
            <a:r>
              <a:rPr lang="en-US" sz="3200" dirty="0"/>
              <a:t>Single source shortest paths</a:t>
            </a:r>
            <a:endParaRPr lang="en-IN" sz="3200" dirty="0">
              <a:solidFill>
                <a:srgbClr val="FF0000"/>
              </a:solidFill>
            </a:endParaRPr>
          </a:p>
          <a:p>
            <a:pPr>
              <a:lnSpc>
                <a:spcPct val="150000"/>
              </a:lnSpc>
            </a:pPr>
            <a:endParaRPr lang="en-US" sz="4267" dirty="0">
              <a:solidFill>
                <a:srgbClr val="FF0000"/>
              </a:solidFill>
            </a:endParaRPr>
          </a:p>
          <a:p>
            <a:pPr>
              <a:lnSpc>
                <a:spcPct val="150000"/>
              </a:lnSpc>
            </a:pPr>
            <a:endParaRPr lang="en-US" sz="4267" dirty="0">
              <a:solidFill>
                <a:srgbClr val="FF0000"/>
              </a:solidFill>
            </a:endParaRPr>
          </a:p>
          <a:p>
            <a:pPr>
              <a:lnSpc>
                <a:spcPct val="150000"/>
              </a:lnSpc>
            </a:pPr>
            <a:endParaRPr lang="en-US" sz="4267" dirty="0">
              <a:solidFill>
                <a:srgbClr val="FF0000"/>
              </a:solidFill>
            </a:endParaRPr>
          </a:p>
          <a:p>
            <a:pPr>
              <a:lnSpc>
                <a:spcPct val="150000"/>
              </a:lnSpc>
            </a:pPr>
            <a:endParaRPr lang="en-IN" sz="4267" dirty="0">
              <a:solidFill>
                <a:srgbClr val="FF0000"/>
              </a:solidFill>
            </a:endParaRPr>
          </a:p>
          <a:p>
            <a:pPr>
              <a:lnSpc>
                <a:spcPct val="115000"/>
              </a:lnSpc>
              <a:spcBef>
                <a:spcPts val="0"/>
              </a:spcBef>
              <a:spcAft>
                <a:spcPts val="0"/>
              </a:spcAft>
            </a:pPr>
            <a:endParaRPr sz="4267" dirty="0"/>
          </a:p>
        </p:txBody>
      </p:sp>
      <p:sp>
        <p:nvSpPr>
          <p:cNvPr id="64" name="Google Shape;64;p6"/>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2</a:t>
            </a:fld>
            <a:endParaRPr/>
          </a:p>
        </p:txBody>
      </p:sp>
      <p:sp>
        <p:nvSpPr>
          <p:cNvPr id="9" name="Oval 8"/>
          <p:cNvSpPr/>
          <p:nvPr/>
        </p:nvSpPr>
        <p:spPr>
          <a:xfrm>
            <a:off x="3776493" y="2204172"/>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a:t>
            </a:r>
            <a:endParaRPr lang="en-IN" sz="3200" dirty="0"/>
          </a:p>
        </p:txBody>
      </p:sp>
      <p:sp>
        <p:nvSpPr>
          <p:cNvPr id="10" name="Oval 9"/>
          <p:cNvSpPr/>
          <p:nvPr/>
        </p:nvSpPr>
        <p:spPr>
          <a:xfrm>
            <a:off x="3821220" y="2871711"/>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2</a:t>
            </a:r>
          </a:p>
        </p:txBody>
      </p:sp>
      <p:sp>
        <p:nvSpPr>
          <p:cNvPr id="8" name="Oval 7"/>
          <p:cNvSpPr/>
          <p:nvPr/>
        </p:nvSpPr>
        <p:spPr>
          <a:xfrm>
            <a:off x="3821220" y="3532908"/>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3</a:t>
            </a:r>
            <a:endParaRPr lang="en-IN" sz="3200" dirty="0"/>
          </a:p>
        </p:txBody>
      </p:sp>
      <p:sp>
        <p:nvSpPr>
          <p:cNvPr id="11" name="Oval 10"/>
          <p:cNvSpPr/>
          <p:nvPr/>
        </p:nvSpPr>
        <p:spPr>
          <a:xfrm>
            <a:off x="3816889" y="4322388"/>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4</a:t>
            </a:r>
            <a:endParaRPr lang="en-IN" sz="3200" dirty="0"/>
          </a:p>
        </p:txBody>
      </p:sp>
      <p:sp>
        <p:nvSpPr>
          <p:cNvPr id="12" name="Oval 11"/>
          <p:cNvSpPr/>
          <p:nvPr/>
        </p:nvSpPr>
        <p:spPr>
          <a:xfrm>
            <a:off x="3816889" y="5067512"/>
            <a:ext cx="511907" cy="50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5</a:t>
            </a:r>
            <a:endParaRPr lang="en-IN" sz="3200" dirty="0"/>
          </a:p>
        </p:txBody>
      </p:sp>
    </p:spTree>
    <p:extLst>
      <p:ext uri="{BB962C8B-B14F-4D97-AF65-F5344CB8AC3E}">
        <p14:creationId xmlns:p14="http://schemas.microsoft.com/office/powerpoint/2010/main" val="934537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20</a:t>
            </a:fld>
            <a:endParaRPr lang="en-US"/>
          </a:p>
        </p:txBody>
      </p:sp>
      <p:sp>
        <p:nvSpPr>
          <p:cNvPr id="18"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Question</a:t>
            </a:r>
            <a:endParaRPr lang="en-US" sz="2200" b="1" kern="0" dirty="0">
              <a:solidFill>
                <a:schemeClr val="bg1"/>
              </a:solidFill>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059815"/>
            <a:ext cx="4943872" cy="5637401"/>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6023992" y="1361077"/>
            <a:ext cx="5276850" cy="5343525"/>
          </a:xfrm>
          <a:prstGeom prst="rect">
            <a:avLst/>
          </a:prstGeom>
        </p:spPr>
      </p:pic>
      <p:sp>
        <p:nvSpPr>
          <p:cNvPr id="9" name="Rectangle 8"/>
          <p:cNvSpPr/>
          <p:nvPr/>
        </p:nvSpPr>
        <p:spPr>
          <a:xfrm>
            <a:off x="5303912" y="541665"/>
            <a:ext cx="6336704" cy="707886"/>
          </a:xfrm>
          <a:prstGeom prst="rect">
            <a:avLst/>
          </a:prstGeom>
        </p:spPr>
        <p:txBody>
          <a:bodyPr wrap="square">
            <a:spAutoFit/>
          </a:bodyPr>
          <a:lstStyle/>
          <a:p>
            <a:r>
              <a:rPr lang="en-US" sz="2000" dirty="0" smtClean="0">
                <a:solidFill>
                  <a:schemeClr val="tx1">
                    <a:lumMod val="50000"/>
                  </a:schemeClr>
                </a:solidFill>
                <a:cs typeface="Times New Roman" panose="02020603050405020304" pitchFamily="18" charset="0"/>
              </a:rPr>
              <a:t>What is the cost and sequence of Minimum spanning tree using </a:t>
            </a:r>
            <a:r>
              <a:rPr lang="en-US" sz="2000" dirty="0" err="1" smtClean="0">
                <a:solidFill>
                  <a:schemeClr val="tx1">
                    <a:lumMod val="50000"/>
                  </a:schemeClr>
                </a:solidFill>
                <a:cs typeface="Times New Roman" panose="02020603050405020304" pitchFamily="18" charset="0"/>
              </a:rPr>
              <a:t>Kruskal’s</a:t>
            </a:r>
            <a:r>
              <a:rPr lang="en-US" sz="2000" dirty="0" smtClean="0">
                <a:solidFill>
                  <a:schemeClr val="tx1">
                    <a:lumMod val="50000"/>
                  </a:schemeClr>
                </a:solidFill>
                <a:cs typeface="Times New Roman" panose="02020603050405020304" pitchFamily="18" charset="0"/>
              </a:rPr>
              <a:t> algorithm.</a:t>
            </a:r>
            <a:endParaRPr lang="en-US" sz="2000" dirty="0">
              <a:solidFill>
                <a:schemeClr val="tx1">
                  <a:lumMod val="50000"/>
                </a:schemeClr>
              </a:solidFill>
              <a:cs typeface="Times New Roman" panose="02020603050405020304" pitchFamily="18" charset="0"/>
            </a:endParaRPr>
          </a:p>
        </p:txBody>
      </p:sp>
    </p:spTree>
    <p:extLst>
      <p:ext uri="{BB962C8B-B14F-4D97-AF65-F5344CB8AC3E}">
        <p14:creationId xmlns:p14="http://schemas.microsoft.com/office/powerpoint/2010/main" val="379842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21</a:t>
            </a:fld>
            <a:endParaRPr lang="en-US"/>
          </a:p>
        </p:txBody>
      </p:sp>
      <p:sp>
        <p:nvSpPr>
          <p:cNvPr id="18"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Theorem</a:t>
            </a:r>
          </a:p>
        </p:txBody>
      </p:sp>
      <mc:AlternateContent xmlns:mc="http://schemas.openxmlformats.org/markup-compatibility/2006" xmlns:a14="http://schemas.microsoft.com/office/drawing/2010/main">
        <mc:Choice Requires="a14">
          <p:sp>
            <p:nvSpPr>
              <p:cNvPr id="2" name="Rectangle 1"/>
              <p:cNvSpPr/>
              <p:nvPr/>
            </p:nvSpPr>
            <p:spPr>
              <a:xfrm>
                <a:off x="191344" y="1210182"/>
                <a:ext cx="10513168" cy="707886"/>
              </a:xfrm>
              <a:prstGeom prst="rect">
                <a:avLst/>
              </a:prstGeom>
            </p:spPr>
            <p:txBody>
              <a:bodyPr wrap="square">
                <a:spAutoFit/>
              </a:bodyPr>
              <a:lstStyle/>
              <a:p>
                <a:pPr algn="just"/>
                <a:r>
                  <a:rPr lang="en-IN" sz="2000" dirty="0">
                    <a:cs typeface="Times New Roman" panose="02020603050405020304" pitchFamily="18" charset="0"/>
                  </a:rPr>
                  <a:t>Theorem 1: Kruskal's algorithm generates a minimum-cost spanning tree for every connected 		     undirected graph </a:t>
                </a:r>
                <a14:m>
                  <m:oMath xmlns:m="http://schemas.openxmlformats.org/officeDocument/2006/math">
                    <m:r>
                      <a:rPr lang="en-IN" sz="2000" i="1" dirty="0" smtClean="0">
                        <a:latin typeface="Cambria Math" panose="02040503050406030204" pitchFamily="18" charset="0"/>
                      </a:rPr>
                      <m:t>𝐺</m:t>
                    </m:r>
                  </m:oMath>
                </a14:m>
                <a:r>
                  <a:rPr lang="en-IN" sz="2000" dirty="0">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91344" y="1210182"/>
                <a:ext cx="10513168" cy="707886"/>
              </a:xfrm>
              <a:prstGeom prst="rect">
                <a:avLst/>
              </a:prstGeom>
              <a:blipFill rotWithShape="0">
                <a:blip r:embed="rId2"/>
                <a:stretch>
                  <a:fillRect l="-580" t="-5172" b="-146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928C8FF-2A2A-4092-A432-06DBFCEEDB94}"/>
              </a:ext>
            </a:extLst>
          </p:cNvPr>
          <p:cNvSpPr txBox="1"/>
          <p:nvPr/>
        </p:nvSpPr>
        <p:spPr>
          <a:xfrm flipH="1">
            <a:off x="191344" y="2992677"/>
            <a:ext cx="11802577"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Note: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the middle of the Kruskal algorithm sometime we get disconnected graph. But for Prim’s algorithm we 	always get connected graph</a:t>
            </a:r>
          </a:p>
        </p:txBody>
      </p:sp>
    </p:spTree>
    <p:extLst>
      <p:ext uri="{BB962C8B-B14F-4D97-AF65-F5344CB8AC3E}">
        <p14:creationId xmlns:p14="http://schemas.microsoft.com/office/powerpoint/2010/main" val="10147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22</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Spanning Tree</a:t>
            </a:r>
          </a:p>
        </p:txBody>
      </p:sp>
      <mc:AlternateContent xmlns:mc="http://schemas.openxmlformats.org/markup-compatibility/2006" xmlns:a14="http://schemas.microsoft.com/office/drawing/2010/main">
        <mc:Choice Requires="a14">
          <p:sp>
            <p:nvSpPr>
              <p:cNvPr id="2" name="Rectangle 1"/>
              <p:cNvSpPr/>
              <p:nvPr/>
            </p:nvSpPr>
            <p:spPr>
              <a:xfrm>
                <a:off x="191343" y="1086057"/>
                <a:ext cx="6610315" cy="1575881"/>
              </a:xfrm>
              <a:prstGeom prst="rect">
                <a:avLst/>
              </a:prstGeom>
            </p:spPr>
            <p:txBody>
              <a:bodyPr wrap="square">
                <a:spAutoFit/>
              </a:bodyPr>
              <a:lstStyle/>
              <a:p>
                <a:r>
                  <a:rPr lang="en-US" sz="2000" dirty="0">
                    <a:solidFill>
                      <a:srgbClr val="303030"/>
                    </a:solidFill>
                    <a:cs typeface="Times New Roman" panose="02020603050405020304" pitchFamily="18" charset="0"/>
                  </a:rPr>
                  <a:t>A connected sub-graph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𝐻</m:t>
                    </m:r>
                  </m:oMath>
                </a14:m>
                <a:r>
                  <a:rPr lang="en-US" sz="2000" dirty="0">
                    <a:solidFill>
                      <a:srgbClr val="303030"/>
                    </a:solidFill>
                    <a:cs typeface="Times New Roman" panose="02020603050405020304" pitchFamily="18" charset="0"/>
                  </a:rPr>
                  <a:t> of a given graph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𝐺</m:t>
                    </m:r>
                  </m:oMath>
                </a14:m>
                <a:r>
                  <a:rPr lang="en-US" sz="2000" dirty="0">
                    <a:solidFill>
                      <a:srgbClr val="303030"/>
                    </a:solidFill>
                    <a:cs typeface="Times New Roman" panose="02020603050405020304" pitchFamily="18" charset="0"/>
                  </a:rPr>
                  <a:t> is said to be spanning tree if and only if </a:t>
                </a:r>
              </a:p>
              <a:p>
                <a:pPr marL="800100" lvl="1" indent="-342900">
                  <a:lnSpc>
                    <a:spcPct val="150000"/>
                  </a:lnSpc>
                  <a:buFont typeface="Arial" panose="020B0604020202020204" pitchFamily="34" charset="0"/>
                  <a:buChar char="•"/>
                </a:pPr>
                <a:r>
                  <a:rPr lang="en-US" sz="2000" dirty="0">
                    <a:solidFill>
                      <a:srgbClr val="303030"/>
                    </a:solidFill>
                    <a:cs typeface="Times New Roman" panose="02020603050405020304" pitchFamily="18" charset="0"/>
                  </a:rPr>
                  <a:t>H should contain all vertices of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𝐺</m:t>
                    </m:r>
                  </m:oMath>
                </a14:m>
                <a:r>
                  <a:rPr lang="en-US" sz="2000" dirty="0">
                    <a:solidFill>
                      <a:srgbClr val="303030"/>
                    </a:solidFill>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a:solidFill>
                      <a:srgbClr val="303030"/>
                    </a:solidFill>
                    <a:cs typeface="Times New Roman" panose="02020603050405020304" pitchFamily="18" charset="0"/>
                  </a:rPr>
                  <a:t>H should contain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𝑛</m:t>
                    </m:r>
                    <m:r>
                      <a:rPr lang="en-US" sz="2000" i="1" dirty="0" smtClean="0">
                        <a:solidFill>
                          <a:srgbClr val="303030"/>
                        </a:solidFill>
                        <a:latin typeface="Cambria Math" panose="02040503050406030204" pitchFamily="18" charset="0"/>
                        <a:cs typeface="Times New Roman" panose="02020603050405020304" pitchFamily="18" charset="0"/>
                      </a:rPr>
                      <m:t>−1</m:t>
                    </m:r>
                  </m:oMath>
                </a14:m>
                <a:r>
                  <a:rPr lang="en-US" sz="2000" dirty="0">
                    <a:solidFill>
                      <a:srgbClr val="303030"/>
                    </a:solidFill>
                    <a:cs typeface="Times New Roman" panose="02020603050405020304" pitchFamily="18" charset="0"/>
                  </a:rPr>
                  <a:t> edges if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𝐺</m:t>
                    </m:r>
                  </m:oMath>
                </a14:m>
                <a:r>
                  <a:rPr lang="en-US" sz="2000" dirty="0">
                    <a:solidFill>
                      <a:srgbClr val="303030"/>
                    </a:solidFill>
                    <a:cs typeface="Times New Roman" panose="02020603050405020304" pitchFamily="18" charset="0"/>
                  </a:rPr>
                  <a:t> contains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𝑛</m:t>
                    </m:r>
                  </m:oMath>
                </a14:m>
                <a:r>
                  <a:rPr lang="en-US" sz="2000" dirty="0">
                    <a:solidFill>
                      <a:srgbClr val="303030"/>
                    </a:solidFill>
                    <a:cs typeface="Times New Roman" panose="02020603050405020304" pitchFamily="18" charset="0"/>
                  </a:rPr>
                  <a:t> vertices.</a:t>
                </a:r>
              </a:p>
            </p:txBody>
          </p:sp>
        </mc:Choice>
        <mc:Fallback xmlns="">
          <p:sp>
            <p:nvSpPr>
              <p:cNvPr id="2" name="Rectangle 1"/>
              <p:cNvSpPr>
                <a:spLocks noRot="1" noChangeAspect="1" noMove="1" noResize="1" noEditPoints="1" noAdjustHandles="1" noChangeArrowheads="1" noChangeShapeType="1" noTextEdit="1"/>
              </p:cNvSpPr>
              <p:nvPr/>
            </p:nvSpPr>
            <p:spPr>
              <a:xfrm>
                <a:off x="191343" y="1086057"/>
                <a:ext cx="6610315" cy="1575881"/>
              </a:xfrm>
              <a:prstGeom prst="rect">
                <a:avLst/>
              </a:prstGeom>
              <a:blipFill>
                <a:blip r:embed="rId2"/>
                <a:stretch>
                  <a:fillRect l="-922" t="-1931" b="-5792"/>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DDA23E88-B005-442C-93C0-E88BC1520890}"/>
              </a:ext>
            </a:extLst>
          </p:cNvPr>
          <p:cNvSpPr txBox="1"/>
          <p:nvPr/>
        </p:nvSpPr>
        <p:spPr>
          <a:xfrm>
            <a:off x="2157046" y="3646269"/>
            <a:ext cx="338554" cy="461665"/>
          </a:xfrm>
          <a:prstGeom prst="rect">
            <a:avLst/>
          </a:prstGeom>
          <a:noFill/>
        </p:spPr>
        <p:txBody>
          <a:bodyPr wrap="none" rtlCol="0">
            <a:spAutoFit/>
          </a:bodyPr>
          <a:lstStyle/>
          <a:p>
            <a:r>
              <a:rPr lang="en-IN" dirty="0"/>
              <a:t>3</a:t>
            </a:r>
          </a:p>
        </p:txBody>
      </p:sp>
      <p:grpSp>
        <p:nvGrpSpPr>
          <p:cNvPr id="24" name="Group 23">
            <a:extLst>
              <a:ext uri="{FF2B5EF4-FFF2-40B4-BE49-F238E27FC236}">
                <a16:creationId xmlns:a16="http://schemas.microsoft.com/office/drawing/2014/main" id="{DBE6BA8B-98F3-4CAF-A86C-0001C6435249}"/>
              </a:ext>
            </a:extLst>
          </p:cNvPr>
          <p:cNvGrpSpPr/>
          <p:nvPr/>
        </p:nvGrpSpPr>
        <p:grpSpPr>
          <a:xfrm>
            <a:off x="1234359" y="3894773"/>
            <a:ext cx="1837305" cy="1324737"/>
            <a:chOff x="1234359" y="3894773"/>
            <a:chExt cx="1837305" cy="1324737"/>
          </a:xfrm>
        </p:grpSpPr>
        <p:sp>
          <p:nvSpPr>
            <p:cNvPr id="130" name="Oval 129"/>
            <p:cNvSpPr/>
            <p:nvPr/>
          </p:nvSpPr>
          <p:spPr>
            <a:xfrm>
              <a:off x="1415480" y="3894773"/>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31" name="Oval 130"/>
            <p:cNvSpPr/>
            <p:nvPr/>
          </p:nvSpPr>
          <p:spPr>
            <a:xfrm>
              <a:off x="1415480" y="4906669"/>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134" name="Oval 133"/>
            <p:cNvSpPr/>
            <p:nvPr/>
          </p:nvSpPr>
          <p:spPr>
            <a:xfrm>
              <a:off x="2783632" y="3920136"/>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EC47E724-A092-4FDD-BE99-C15F17DC9426}"/>
                </a:ext>
              </a:extLst>
            </p:cNvPr>
            <p:cNvCxnSpPr>
              <a:cxnSpLocks/>
              <a:endCxn id="134" idx="2"/>
            </p:cNvCxnSpPr>
            <p:nvPr/>
          </p:nvCxnSpPr>
          <p:spPr>
            <a:xfrm>
              <a:off x="1703512" y="4076556"/>
              <a:ext cx="10801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84308C3-88AF-43F9-831A-44CD85FA95BB}"/>
                </a:ext>
              </a:extLst>
            </p:cNvPr>
            <p:cNvCxnSpPr>
              <a:cxnSpLocks/>
              <a:stCxn id="131" idx="7"/>
              <a:endCxn id="134" idx="3"/>
            </p:cNvCxnSpPr>
            <p:nvPr/>
          </p:nvCxnSpPr>
          <p:spPr>
            <a:xfrm flipV="1">
              <a:off x="1661331" y="4187162"/>
              <a:ext cx="1164482" cy="76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F8D4D7E-A79E-41B1-B298-DF5F4293E5E9}"/>
                </a:ext>
              </a:extLst>
            </p:cNvPr>
            <p:cNvCxnSpPr>
              <a:stCxn id="130" idx="4"/>
              <a:endCxn id="131" idx="0"/>
            </p:cNvCxnSpPr>
            <p:nvPr/>
          </p:nvCxnSpPr>
          <p:spPr>
            <a:xfrm>
              <a:off x="1559496" y="4207614"/>
              <a:ext cx="0" cy="69905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308E379-3A6B-499F-AF84-296FCD7D4F3C}"/>
                </a:ext>
              </a:extLst>
            </p:cNvPr>
            <p:cNvSpPr txBox="1"/>
            <p:nvPr/>
          </p:nvSpPr>
          <p:spPr>
            <a:xfrm>
              <a:off x="2326323" y="4132679"/>
              <a:ext cx="338554" cy="461665"/>
            </a:xfrm>
            <a:prstGeom prst="rect">
              <a:avLst/>
            </a:prstGeom>
            <a:noFill/>
          </p:spPr>
          <p:txBody>
            <a:bodyPr wrap="none" rtlCol="0">
              <a:spAutoFit/>
            </a:bodyPr>
            <a:lstStyle/>
            <a:p>
              <a:r>
                <a:rPr lang="en-IN" dirty="0"/>
                <a:t>2</a:t>
              </a:r>
            </a:p>
          </p:txBody>
        </p:sp>
        <p:sp>
          <p:nvSpPr>
            <p:cNvPr id="22" name="TextBox 21">
              <a:extLst>
                <a:ext uri="{FF2B5EF4-FFF2-40B4-BE49-F238E27FC236}">
                  <a16:creationId xmlns:a16="http://schemas.microsoft.com/office/drawing/2014/main" id="{BC98C9FA-69B3-4896-8E11-9848B0C321EA}"/>
                </a:ext>
              </a:extLst>
            </p:cNvPr>
            <p:cNvSpPr txBox="1"/>
            <p:nvPr/>
          </p:nvSpPr>
          <p:spPr>
            <a:xfrm>
              <a:off x="1234359" y="4370592"/>
              <a:ext cx="338554" cy="461665"/>
            </a:xfrm>
            <a:prstGeom prst="rect">
              <a:avLst/>
            </a:prstGeom>
            <a:noFill/>
          </p:spPr>
          <p:txBody>
            <a:bodyPr wrap="none" rtlCol="0">
              <a:spAutoFit/>
            </a:bodyPr>
            <a:lstStyle/>
            <a:p>
              <a:r>
                <a:rPr lang="en-IN" dirty="0"/>
                <a:t>8</a:t>
              </a:r>
            </a:p>
          </p:txBody>
        </p:sp>
      </p:grpSp>
      <p:graphicFrame>
        <p:nvGraphicFramePr>
          <p:cNvPr id="23" name="Table 23">
            <a:extLst>
              <a:ext uri="{FF2B5EF4-FFF2-40B4-BE49-F238E27FC236}">
                <a16:creationId xmlns:a16="http://schemas.microsoft.com/office/drawing/2014/main" id="{E7EACB50-2042-45E5-8440-BAAEBF686B0B}"/>
              </a:ext>
            </a:extLst>
          </p:cNvPr>
          <p:cNvGraphicFramePr>
            <a:graphicFrameLocks noGrp="1"/>
          </p:cNvGraphicFramePr>
          <p:nvPr>
            <p:extLst/>
          </p:nvPr>
        </p:nvGraphicFramePr>
        <p:xfrm>
          <a:off x="6600056" y="3736150"/>
          <a:ext cx="2390686" cy="1630680"/>
        </p:xfrm>
        <a:graphic>
          <a:graphicData uri="http://schemas.openxmlformats.org/drawingml/2006/table">
            <a:tbl>
              <a:tblPr firstRow="1" bandRow="1">
                <a:tableStyleId>{5C22544A-7EE6-4342-B048-85BDC9FD1C3A}</a:tableStyleId>
              </a:tblPr>
              <a:tblGrid>
                <a:gridCol w="1195343">
                  <a:extLst>
                    <a:ext uri="{9D8B030D-6E8A-4147-A177-3AD203B41FA5}">
                      <a16:colId xmlns:a16="http://schemas.microsoft.com/office/drawing/2014/main" val="2851261626"/>
                    </a:ext>
                  </a:extLst>
                </a:gridCol>
                <a:gridCol w="1195343">
                  <a:extLst>
                    <a:ext uri="{9D8B030D-6E8A-4147-A177-3AD203B41FA5}">
                      <a16:colId xmlns:a16="http://schemas.microsoft.com/office/drawing/2014/main" val="2502851066"/>
                    </a:ext>
                  </a:extLst>
                </a:gridCol>
              </a:tblGrid>
              <a:tr h="370840">
                <a:tc>
                  <a:txBody>
                    <a:bodyPr/>
                    <a:lstStyle/>
                    <a:p>
                      <a:pPr algn="ctr"/>
                      <a:r>
                        <a:rPr lang="en-IN" dirty="0"/>
                        <a:t>Feasible Solutions</a:t>
                      </a:r>
                    </a:p>
                  </a:txBody>
                  <a:tcPr/>
                </a:tc>
                <a:tc>
                  <a:txBody>
                    <a:bodyPr/>
                    <a:lstStyle/>
                    <a:p>
                      <a:pPr algn="ctr"/>
                      <a:r>
                        <a:rPr lang="en-IN" dirty="0"/>
                        <a:t>Cost</a:t>
                      </a:r>
                    </a:p>
                  </a:txBody>
                  <a:tcPr/>
                </a:tc>
                <a:extLst>
                  <a:ext uri="{0D108BD9-81ED-4DB2-BD59-A6C34878D82A}">
                    <a16:rowId xmlns:a16="http://schemas.microsoft.com/office/drawing/2014/main" val="3739774117"/>
                  </a:ext>
                </a:extLst>
              </a:tr>
              <a:tr h="370840">
                <a:tc>
                  <a:txBody>
                    <a:bodyPr/>
                    <a:lstStyle/>
                    <a:p>
                      <a:r>
                        <a:rPr lang="en-IN" dirty="0"/>
                        <a:t>1-&gt; (2, 3)</a:t>
                      </a:r>
                    </a:p>
                  </a:txBody>
                  <a:tcPr/>
                </a:tc>
                <a:tc>
                  <a:txBody>
                    <a:bodyPr/>
                    <a:lstStyle/>
                    <a:p>
                      <a:r>
                        <a:rPr lang="en-IN" dirty="0"/>
                        <a:t>11</a:t>
                      </a:r>
                    </a:p>
                  </a:txBody>
                  <a:tcPr/>
                </a:tc>
                <a:extLst>
                  <a:ext uri="{0D108BD9-81ED-4DB2-BD59-A6C34878D82A}">
                    <a16:rowId xmlns:a16="http://schemas.microsoft.com/office/drawing/2014/main" val="3740635226"/>
                  </a:ext>
                </a:extLst>
              </a:tr>
              <a:tr h="370840">
                <a:tc>
                  <a:txBody>
                    <a:bodyPr/>
                    <a:lstStyle/>
                    <a:p>
                      <a:r>
                        <a:rPr lang="en-IN" dirty="0"/>
                        <a:t>2-&gt; (1,3)</a:t>
                      </a:r>
                    </a:p>
                  </a:txBody>
                  <a:tcPr/>
                </a:tc>
                <a:tc>
                  <a:txBody>
                    <a:bodyPr/>
                    <a:lstStyle/>
                    <a:p>
                      <a:r>
                        <a:rPr lang="en-IN" dirty="0"/>
                        <a:t>5</a:t>
                      </a:r>
                    </a:p>
                  </a:txBody>
                  <a:tcPr/>
                </a:tc>
                <a:extLst>
                  <a:ext uri="{0D108BD9-81ED-4DB2-BD59-A6C34878D82A}">
                    <a16:rowId xmlns:a16="http://schemas.microsoft.com/office/drawing/2014/main" val="3958426128"/>
                  </a:ext>
                </a:extLst>
              </a:tr>
              <a:tr h="370840">
                <a:tc>
                  <a:txBody>
                    <a:bodyPr/>
                    <a:lstStyle/>
                    <a:p>
                      <a:r>
                        <a:rPr lang="en-IN" dirty="0"/>
                        <a:t>3-&gt; (1,2)</a:t>
                      </a:r>
                    </a:p>
                  </a:txBody>
                  <a:tcPr/>
                </a:tc>
                <a:tc>
                  <a:txBody>
                    <a:bodyPr/>
                    <a:lstStyle/>
                    <a:p>
                      <a:r>
                        <a:rPr lang="en-IN" dirty="0"/>
                        <a:t>10</a:t>
                      </a:r>
                    </a:p>
                  </a:txBody>
                  <a:tcPr/>
                </a:tc>
                <a:extLst>
                  <a:ext uri="{0D108BD9-81ED-4DB2-BD59-A6C34878D82A}">
                    <a16:rowId xmlns:a16="http://schemas.microsoft.com/office/drawing/2014/main" val="3088385683"/>
                  </a:ext>
                </a:extLst>
              </a:tr>
            </a:tbl>
          </a:graphicData>
        </a:graphic>
      </p:graphicFrame>
    </p:spTree>
    <p:extLst>
      <p:ext uri="{BB962C8B-B14F-4D97-AF65-F5344CB8AC3E}">
        <p14:creationId xmlns:p14="http://schemas.microsoft.com/office/powerpoint/2010/main" val="53212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23</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Spanning Tree</a:t>
            </a:r>
          </a:p>
        </p:txBody>
      </p:sp>
      <mc:AlternateContent xmlns:mc="http://schemas.openxmlformats.org/markup-compatibility/2006" xmlns:a14="http://schemas.microsoft.com/office/drawing/2010/main">
        <mc:Choice Requires="a14">
          <p:sp>
            <p:nvSpPr>
              <p:cNvPr id="2" name="Rectangle 1"/>
              <p:cNvSpPr/>
              <p:nvPr/>
            </p:nvSpPr>
            <p:spPr>
              <a:xfrm>
                <a:off x="191343" y="1086057"/>
                <a:ext cx="6610315" cy="1575881"/>
              </a:xfrm>
              <a:prstGeom prst="rect">
                <a:avLst/>
              </a:prstGeom>
            </p:spPr>
            <p:txBody>
              <a:bodyPr wrap="square">
                <a:spAutoFit/>
              </a:bodyPr>
              <a:lstStyle/>
              <a:p>
                <a:r>
                  <a:rPr lang="en-US" sz="2000" dirty="0">
                    <a:solidFill>
                      <a:srgbClr val="303030"/>
                    </a:solidFill>
                    <a:cs typeface="Times New Roman" panose="02020603050405020304" pitchFamily="18" charset="0"/>
                  </a:rPr>
                  <a:t>A connected sub-graph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𝐻</m:t>
                    </m:r>
                  </m:oMath>
                </a14:m>
                <a:r>
                  <a:rPr lang="en-US" sz="2000" dirty="0">
                    <a:solidFill>
                      <a:srgbClr val="303030"/>
                    </a:solidFill>
                    <a:cs typeface="Times New Roman" panose="02020603050405020304" pitchFamily="18" charset="0"/>
                  </a:rPr>
                  <a:t> of a given graph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𝐺</m:t>
                    </m:r>
                  </m:oMath>
                </a14:m>
                <a:r>
                  <a:rPr lang="en-US" sz="2000" dirty="0">
                    <a:solidFill>
                      <a:srgbClr val="303030"/>
                    </a:solidFill>
                    <a:cs typeface="Times New Roman" panose="02020603050405020304" pitchFamily="18" charset="0"/>
                  </a:rPr>
                  <a:t> is said to be spanning tree if and only if </a:t>
                </a:r>
              </a:p>
              <a:p>
                <a:pPr marL="800100" lvl="1" indent="-342900">
                  <a:lnSpc>
                    <a:spcPct val="150000"/>
                  </a:lnSpc>
                  <a:buFont typeface="Arial" panose="020B0604020202020204" pitchFamily="34" charset="0"/>
                  <a:buChar char="•"/>
                </a:pPr>
                <a:r>
                  <a:rPr lang="en-US" sz="2000" dirty="0">
                    <a:solidFill>
                      <a:srgbClr val="303030"/>
                    </a:solidFill>
                    <a:cs typeface="Times New Roman" panose="02020603050405020304" pitchFamily="18" charset="0"/>
                  </a:rPr>
                  <a:t>H should contain all vertices of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𝐺</m:t>
                    </m:r>
                  </m:oMath>
                </a14:m>
                <a:r>
                  <a:rPr lang="en-US" sz="2000" dirty="0">
                    <a:solidFill>
                      <a:srgbClr val="303030"/>
                    </a:solidFill>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a:solidFill>
                      <a:srgbClr val="303030"/>
                    </a:solidFill>
                    <a:cs typeface="Times New Roman" panose="02020603050405020304" pitchFamily="18" charset="0"/>
                  </a:rPr>
                  <a:t>H should contain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𝑛</m:t>
                    </m:r>
                    <m:r>
                      <a:rPr lang="en-US" sz="2000" i="1" dirty="0" smtClean="0">
                        <a:solidFill>
                          <a:srgbClr val="303030"/>
                        </a:solidFill>
                        <a:latin typeface="Cambria Math" panose="02040503050406030204" pitchFamily="18" charset="0"/>
                        <a:cs typeface="Times New Roman" panose="02020603050405020304" pitchFamily="18" charset="0"/>
                      </a:rPr>
                      <m:t>−1</m:t>
                    </m:r>
                  </m:oMath>
                </a14:m>
                <a:r>
                  <a:rPr lang="en-US" sz="2000" dirty="0">
                    <a:solidFill>
                      <a:srgbClr val="303030"/>
                    </a:solidFill>
                    <a:cs typeface="Times New Roman" panose="02020603050405020304" pitchFamily="18" charset="0"/>
                  </a:rPr>
                  <a:t> edges if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𝐺</m:t>
                    </m:r>
                  </m:oMath>
                </a14:m>
                <a:r>
                  <a:rPr lang="en-US" sz="2000" dirty="0">
                    <a:solidFill>
                      <a:srgbClr val="303030"/>
                    </a:solidFill>
                    <a:cs typeface="Times New Roman" panose="02020603050405020304" pitchFamily="18" charset="0"/>
                  </a:rPr>
                  <a:t> contains </a:t>
                </a:r>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𝑛</m:t>
                    </m:r>
                  </m:oMath>
                </a14:m>
                <a:r>
                  <a:rPr lang="en-US" sz="2000" dirty="0">
                    <a:solidFill>
                      <a:srgbClr val="303030"/>
                    </a:solidFill>
                    <a:cs typeface="Times New Roman" panose="02020603050405020304" pitchFamily="18" charset="0"/>
                  </a:rPr>
                  <a:t> vertices.</a:t>
                </a:r>
              </a:p>
            </p:txBody>
          </p:sp>
        </mc:Choice>
        <mc:Fallback xmlns="">
          <p:sp>
            <p:nvSpPr>
              <p:cNvPr id="2" name="Rectangle 1"/>
              <p:cNvSpPr>
                <a:spLocks noRot="1" noChangeAspect="1" noMove="1" noResize="1" noEditPoints="1" noAdjustHandles="1" noChangeArrowheads="1" noChangeShapeType="1" noTextEdit="1"/>
              </p:cNvSpPr>
              <p:nvPr/>
            </p:nvSpPr>
            <p:spPr>
              <a:xfrm>
                <a:off x="191343" y="1086057"/>
                <a:ext cx="6610315" cy="1575881"/>
              </a:xfrm>
              <a:prstGeom prst="rect">
                <a:avLst/>
              </a:prstGeom>
              <a:blipFill>
                <a:blip r:embed="rId2"/>
                <a:stretch>
                  <a:fillRect l="-922" t="-1931" b="-5792"/>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DDA23E88-B005-442C-93C0-E88BC1520890}"/>
              </a:ext>
            </a:extLst>
          </p:cNvPr>
          <p:cNvSpPr txBox="1"/>
          <p:nvPr/>
        </p:nvSpPr>
        <p:spPr>
          <a:xfrm>
            <a:off x="2157046" y="3646269"/>
            <a:ext cx="338554" cy="461665"/>
          </a:xfrm>
          <a:prstGeom prst="rect">
            <a:avLst/>
          </a:prstGeom>
          <a:noFill/>
        </p:spPr>
        <p:txBody>
          <a:bodyPr wrap="none" rtlCol="0">
            <a:spAutoFit/>
          </a:bodyPr>
          <a:lstStyle/>
          <a:p>
            <a:r>
              <a:rPr lang="en-IN" dirty="0"/>
              <a:t>3</a:t>
            </a:r>
          </a:p>
        </p:txBody>
      </p:sp>
      <p:grpSp>
        <p:nvGrpSpPr>
          <p:cNvPr id="24" name="Group 23">
            <a:extLst>
              <a:ext uri="{FF2B5EF4-FFF2-40B4-BE49-F238E27FC236}">
                <a16:creationId xmlns:a16="http://schemas.microsoft.com/office/drawing/2014/main" id="{DBE6BA8B-98F3-4CAF-A86C-0001C6435249}"/>
              </a:ext>
            </a:extLst>
          </p:cNvPr>
          <p:cNvGrpSpPr/>
          <p:nvPr/>
        </p:nvGrpSpPr>
        <p:grpSpPr>
          <a:xfrm>
            <a:off x="1234359" y="3894773"/>
            <a:ext cx="2006582" cy="1559930"/>
            <a:chOff x="1234359" y="3894773"/>
            <a:chExt cx="2006582" cy="1559930"/>
          </a:xfrm>
        </p:grpSpPr>
        <p:sp>
          <p:nvSpPr>
            <p:cNvPr id="130" name="Oval 129"/>
            <p:cNvSpPr/>
            <p:nvPr/>
          </p:nvSpPr>
          <p:spPr>
            <a:xfrm>
              <a:off x="1415480" y="3894773"/>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31" name="Oval 130"/>
            <p:cNvSpPr/>
            <p:nvPr/>
          </p:nvSpPr>
          <p:spPr>
            <a:xfrm>
              <a:off x="1415480" y="4906669"/>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133" name="Oval 132"/>
            <p:cNvSpPr/>
            <p:nvPr/>
          </p:nvSpPr>
          <p:spPr>
            <a:xfrm>
              <a:off x="2770215" y="4883044"/>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p:txBody>
        </p:sp>
        <p:sp>
          <p:nvSpPr>
            <p:cNvPr id="134" name="Oval 133"/>
            <p:cNvSpPr/>
            <p:nvPr/>
          </p:nvSpPr>
          <p:spPr>
            <a:xfrm>
              <a:off x="2783632" y="3920136"/>
              <a:ext cx="288032" cy="312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EC47E724-A092-4FDD-BE99-C15F17DC9426}"/>
                </a:ext>
              </a:extLst>
            </p:cNvPr>
            <p:cNvCxnSpPr>
              <a:cxnSpLocks/>
              <a:endCxn id="134" idx="2"/>
            </p:cNvCxnSpPr>
            <p:nvPr/>
          </p:nvCxnSpPr>
          <p:spPr>
            <a:xfrm>
              <a:off x="1703512" y="4076556"/>
              <a:ext cx="10801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84308C3-88AF-43F9-831A-44CD85FA95BB}"/>
                </a:ext>
              </a:extLst>
            </p:cNvPr>
            <p:cNvCxnSpPr>
              <a:cxnSpLocks/>
              <a:stCxn id="131" idx="7"/>
              <a:endCxn id="134" idx="3"/>
            </p:cNvCxnSpPr>
            <p:nvPr/>
          </p:nvCxnSpPr>
          <p:spPr>
            <a:xfrm flipV="1">
              <a:off x="1661331" y="4187162"/>
              <a:ext cx="1164482" cy="76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F8D4D7E-A79E-41B1-B298-DF5F4293E5E9}"/>
                </a:ext>
              </a:extLst>
            </p:cNvPr>
            <p:cNvCxnSpPr>
              <a:stCxn id="130" idx="4"/>
              <a:endCxn id="131" idx="0"/>
            </p:cNvCxnSpPr>
            <p:nvPr/>
          </p:nvCxnSpPr>
          <p:spPr>
            <a:xfrm>
              <a:off x="1559496" y="4207614"/>
              <a:ext cx="0" cy="699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EB8612-C690-440D-ABB7-A2580438A7CC}"/>
                </a:ext>
              </a:extLst>
            </p:cNvPr>
            <p:cNvCxnSpPr>
              <a:stCxn id="131" idx="6"/>
            </p:cNvCxnSpPr>
            <p:nvPr/>
          </p:nvCxnSpPr>
          <p:spPr>
            <a:xfrm>
              <a:off x="1703512" y="5063090"/>
              <a:ext cx="1066703" cy="4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B10A7C-E809-4990-9F1D-01AC35F8371F}"/>
                </a:ext>
              </a:extLst>
            </p:cNvPr>
            <p:cNvCxnSpPr>
              <a:stCxn id="134" idx="4"/>
              <a:endCxn id="133" idx="0"/>
            </p:cNvCxnSpPr>
            <p:nvPr/>
          </p:nvCxnSpPr>
          <p:spPr>
            <a:xfrm flipH="1">
              <a:off x="2914231" y="4232977"/>
              <a:ext cx="13417" cy="650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B9CB4F-BD08-4BE6-B922-BE278B2DE731}"/>
                </a:ext>
              </a:extLst>
            </p:cNvPr>
            <p:cNvCxnSpPr>
              <a:cxnSpLocks/>
              <a:endCxn id="133" idx="1"/>
            </p:cNvCxnSpPr>
            <p:nvPr/>
          </p:nvCxnSpPr>
          <p:spPr>
            <a:xfrm>
              <a:off x="1661331" y="4187161"/>
              <a:ext cx="1151065" cy="74169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D5F8081-E620-4D54-B2EA-DD576FED289E}"/>
                </a:ext>
              </a:extLst>
            </p:cNvPr>
            <p:cNvSpPr txBox="1"/>
            <p:nvPr/>
          </p:nvSpPr>
          <p:spPr>
            <a:xfrm>
              <a:off x="2902387" y="4338990"/>
              <a:ext cx="338554" cy="461665"/>
            </a:xfrm>
            <a:prstGeom prst="rect">
              <a:avLst/>
            </a:prstGeom>
            <a:noFill/>
          </p:spPr>
          <p:txBody>
            <a:bodyPr wrap="none" rtlCol="0">
              <a:spAutoFit/>
            </a:bodyPr>
            <a:lstStyle/>
            <a:p>
              <a:r>
                <a:rPr lang="en-IN" dirty="0"/>
                <a:t>4</a:t>
              </a:r>
            </a:p>
          </p:txBody>
        </p:sp>
        <p:sp>
          <p:nvSpPr>
            <p:cNvPr id="19" name="TextBox 18">
              <a:extLst>
                <a:ext uri="{FF2B5EF4-FFF2-40B4-BE49-F238E27FC236}">
                  <a16:creationId xmlns:a16="http://schemas.microsoft.com/office/drawing/2014/main" id="{5C8073D7-991F-4D12-81F1-6FA26A033777}"/>
                </a:ext>
              </a:extLst>
            </p:cNvPr>
            <p:cNvSpPr txBox="1"/>
            <p:nvPr/>
          </p:nvSpPr>
          <p:spPr>
            <a:xfrm>
              <a:off x="1761002" y="4146607"/>
              <a:ext cx="338554" cy="461665"/>
            </a:xfrm>
            <a:prstGeom prst="rect">
              <a:avLst/>
            </a:prstGeom>
            <a:noFill/>
          </p:spPr>
          <p:txBody>
            <a:bodyPr wrap="none" rtlCol="0">
              <a:spAutoFit/>
            </a:bodyPr>
            <a:lstStyle/>
            <a:p>
              <a:r>
                <a:rPr lang="en-IN" dirty="0"/>
                <a:t>6</a:t>
              </a:r>
            </a:p>
          </p:txBody>
        </p:sp>
        <p:sp>
          <p:nvSpPr>
            <p:cNvPr id="20" name="TextBox 19">
              <a:extLst>
                <a:ext uri="{FF2B5EF4-FFF2-40B4-BE49-F238E27FC236}">
                  <a16:creationId xmlns:a16="http://schemas.microsoft.com/office/drawing/2014/main" id="{7308E379-3A6B-499F-AF84-296FCD7D4F3C}"/>
                </a:ext>
              </a:extLst>
            </p:cNvPr>
            <p:cNvSpPr txBox="1"/>
            <p:nvPr/>
          </p:nvSpPr>
          <p:spPr>
            <a:xfrm>
              <a:off x="2326323" y="4132679"/>
              <a:ext cx="338554" cy="461665"/>
            </a:xfrm>
            <a:prstGeom prst="rect">
              <a:avLst/>
            </a:prstGeom>
            <a:noFill/>
          </p:spPr>
          <p:txBody>
            <a:bodyPr wrap="none" rtlCol="0">
              <a:spAutoFit/>
            </a:bodyPr>
            <a:lstStyle/>
            <a:p>
              <a:r>
                <a:rPr lang="en-IN" dirty="0"/>
                <a:t>2</a:t>
              </a:r>
            </a:p>
          </p:txBody>
        </p:sp>
        <p:sp>
          <p:nvSpPr>
            <p:cNvPr id="21" name="TextBox 20">
              <a:extLst>
                <a:ext uri="{FF2B5EF4-FFF2-40B4-BE49-F238E27FC236}">
                  <a16:creationId xmlns:a16="http://schemas.microsoft.com/office/drawing/2014/main" id="{A1D37D5C-E00C-4C3E-8656-733AF9696996}"/>
                </a:ext>
              </a:extLst>
            </p:cNvPr>
            <p:cNvSpPr txBox="1"/>
            <p:nvPr/>
          </p:nvSpPr>
          <p:spPr>
            <a:xfrm>
              <a:off x="2074295" y="4993038"/>
              <a:ext cx="338554" cy="461665"/>
            </a:xfrm>
            <a:prstGeom prst="rect">
              <a:avLst/>
            </a:prstGeom>
            <a:noFill/>
          </p:spPr>
          <p:txBody>
            <a:bodyPr wrap="none" rtlCol="0">
              <a:spAutoFit/>
            </a:bodyPr>
            <a:lstStyle/>
            <a:p>
              <a:r>
                <a:rPr lang="en-IN" dirty="0"/>
                <a:t>9</a:t>
              </a:r>
            </a:p>
          </p:txBody>
        </p:sp>
        <p:sp>
          <p:nvSpPr>
            <p:cNvPr id="22" name="TextBox 21">
              <a:extLst>
                <a:ext uri="{FF2B5EF4-FFF2-40B4-BE49-F238E27FC236}">
                  <a16:creationId xmlns:a16="http://schemas.microsoft.com/office/drawing/2014/main" id="{BC98C9FA-69B3-4896-8E11-9848B0C321EA}"/>
                </a:ext>
              </a:extLst>
            </p:cNvPr>
            <p:cNvSpPr txBox="1"/>
            <p:nvPr/>
          </p:nvSpPr>
          <p:spPr>
            <a:xfrm>
              <a:off x="1234359" y="4370592"/>
              <a:ext cx="338554" cy="461665"/>
            </a:xfrm>
            <a:prstGeom prst="rect">
              <a:avLst/>
            </a:prstGeom>
            <a:noFill/>
          </p:spPr>
          <p:txBody>
            <a:bodyPr wrap="none" rtlCol="0">
              <a:spAutoFit/>
            </a:bodyPr>
            <a:lstStyle/>
            <a:p>
              <a:r>
                <a:rPr lang="en-IN" dirty="0"/>
                <a:t>8</a:t>
              </a:r>
            </a:p>
          </p:txBody>
        </p:sp>
      </p:grpSp>
      <mc:AlternateContent xmlns:mc="http://schemas.openxmlformats.org/markup-compatibility/2006" xmlns:a14="http://schemas.microsoft.com/office/drawing/2010/main">
        <mc:Choice Requires="a14">
          <p:graphicFrame>
            <p:nvGraphicFramePr>
              <p:cNvPr id="23" name="Table 23">
                <a:extLst>
                  <a:ext uri="{FF2B5EF4-FFF2-40B4-BE49-F238E27FC236}">
                    <a16:creationId xmlns:a16="http://schemas.microsoft.com/office/drawing/2014/main" id="{E7EACB50-2042-45E5-8440-BAAEBF686B0B}"/>
                  </a:ext>
                </a:extLst>
              </p:cNvPr>
              <p:cNvGraphicFramePr>
                <a:graphicFrameLocks noGrp="1"/>
              </p:cNvGraphicFramePr>
              <p:nvPr>
                <p:extLst/>
              </p:nvPr>
            </p:nvGraphicFramePr>
            <p:xfrm>
              <a:off x="6801659" y="293073"/>
              <a:ext cx="2390685" cy="6304280"/>
            </p:xfrm>
            <a:graphic>
              <a:graphicData uri="http://schemas.openxmlformats.org/drawingml/2006/table">
                <a:tbl>
                  <a:tblPr firstRow="1" bandRow="1">
                    <a:tableStyleId>{5C22544A-7EE6-4342-B048-85BDC9FD1C3A}</a:tableStyleId>
                  </a:tblPr>
                  <a:tblGrid>
                    <a:gridCol w="2390685">
                      <a:extLst>
                        <a:ext uri="{9D8B030D-6E8A-4147-A177-3AD203B41FA5}">
                          <a16:colId xmlns:a16="http://schemas.microsoft.com/office/drawing/2014/main" val="2851261626"/>
                        </a:ext>
                      </a:extLst>
                    </a:gridCol>
                  </a:tblGrid>
                  <a:tr h="370840">
                    <a:tc>
                      <a:txBody>
                        <a:bodyPr/>
                        <a:lstStyle/>
                        <a:p>
                          <a:pPr algn="ctr"/>
                          <a:r>
                            <a:rPr lang="en-IN" dirty="0"/>
                            <a:t>Feasible Solutions</a:t>
                          </a:r>
                        </a:p>
                      </a:txBody>
                      <a:tcPr/>
                    </a:tc>
                    <a:extLst>
                      <a:ext uri="{0D108BD9-81ED-4DB2-BD59-A6C34878D82A}">
                        <a16:rowId xmlns:a16="http://schemas.microsoft.com/office/drawing/2014/main" val="3739774117"/>
                      </a:ext>
                    </a:extLst>
                  </a:tr>
                  <a:tr h="370840">
                    <a:tc>
                      <a:txBody>
                        <a:bodyPr/>
                        <a:lstStyle/>
                        <a:p>
                          <a:r>
                            <a:rPr lang="en-IN" dirty="0"/>
                            <a:t>1,2,4,3</a:t>
                          </a:r>
                        </a:p>
                      </a:txBody>
                      <a:tcPr/>
                    </a:tc>
                    <a:extLst>
                      <a:ext uri="{0D108BD9-81ED-4DB2-BD59-A6C34878D82A}">
                        <a16:rowId xmlns:a16="http://schemas.microsoft.com/office/drawing/2014/main" val="3740635226"/>
                      </a:ext>
                    </a:extLst>
                  </a:tr>
                  <a:tr h="370840">
                    <a:tc>
                      <a:txBody>
                        <a:bodyPr/>
                        <a:lstStyle/>
                        <a:p>
                          <a:r>
                            <a:rPr lang="en-IN" dirty="0"/>
                            <a:t>1,2,3,4</a:t>
                          </a:r>
                        </a:p>
                      </a:txBody>
                      <a:tcPr/>
                    </a:tc>
                    <a:extLst>
                      <a:ext uri="{0D108BD9-81ED-4DB2-BD59-A6C34878D82A}">
                        <a16:rowId xmlns:a16="http://schemas.microsoft.com/office/drawing/2014/main" val="3958426128"/>
                      </a:ext>
                    </a:extLst>
                  </a:tr>
                  <a:tr h="370840">
                    <a:tc>
                      <a:txBody>
                        <a:bodyPr/>
                        <a:lstStyle/>
                        <a:p>
                          <a:r>
                            <a:rPr lang="en-IN" dirty="0"/>
                            <a:t>1,3,2,4</a:t>
                          </a:r>
                        </a:p>
                      </a:txBody>
                      <a:tcPr/>
                    </a:tc>
                    <a:extLst>
                      <a:ext uri="{0D108BD9-81ED-4DB2-BD59-A6C34878D82A}">
                        <a16:rowId xmlns:a16="http://schemas.microsoft.com/office/drawing/2014/main" val="3088385683"/>
                      </a:ext>
                    </a:extLst>
                  </a:tr>
                  <a:tr h="370840">
                    <a:tc>
                      <a:txBody>
                        <a:bodyPr/>
                        <a:lstStyle/>
                        <a:p>
                          <a:r>
                            <a:rPr lang="en-IN" dirty="0"/>
                            <a:t>1,3,4,2</a:t>
                          </a:r>
                        </a:p>
                      </a:txBody>
                      <a:tcPr/>
                    </a:tc>
                    <a:extLst>
                      <a:ext uri="{0D108BD9-81ED-4DB2-BD59-A6C34878D82A}">
                        <a16:rowId xmlns:a16="http://schemas.microsoft.com/office/drawing/2014/main" val="357851885"/>
                      </a:ext>
                    </a:extLst>
                  </a:tr>
                  <a:tr h="370840">
                    <a:tc>
                      <a:txBody>
                        <a:bodyPr/>
                        <a:lstStyle/>
                        <a:p>
                          <a:r>
                            <a:rPr lang="en-IN" dirty="0"/>
                            <a:t>1,4,2,3</a:t>
                          </a:r>
                        </a:p>
                      </a:txBody>
                      <a:tcPr/>
                    </a:tc>
                    <a:extLst>
                      <a:ext uri="{0D108BD9-81ED-4DB2-BD59-A6C34878D82A}">
                        <a16:rowId xmlns:a16="http://schemas.microsoft.com/office/drawing/2014/main" val="622903379"/>
                      </a:ext>
                    </a:extLst>
                  </a:tr>
                  <a:tr h="370840">
                    <a:tc>
                      <a:txBody>
                        <a:bodyPr/>
                        <a:lstStyle/>
                        <a:p>
                          <a:r>
                            <a:rPr lang="en-IN" dirty="0"/>
                            <a:t>1,4,3,2</a:t>
                          </a:r>
                        </a:p>
                      </a:txBody>
                      <a:tcPr/>
                    </a:tc>
                    <a:extLst>
                      <a:ext uri="{0D108BD9-81ED-4DB2-BD59-A6C34878D82A}">
                        <a16:rowId xmlns:a16="http://schemas.microsoft.com/office/drawing/2014/main" val="1082472514"/>
                      </a:ext>
                    </a:extLst>
                  </a:tr>
                  <a:tr h="370840">
                    <a:tc>
                      <a:txBody>
                        <a:bodyPr/>
                        <a:lstStyle/>
                        <a:p>
                          <a:r>
                            <a:rPr lang="en-IN" dirty="0"/>
                            <a:t>2,1,3,4</a:t>
                          </a:r>
                        </a:p>
                      </a:txBody>
                      <a:tcPr/>
                    </a:tc>
                    <a:extLst>
                      <a:ext uri="{0D108BD9-81ED-4DB2-BD59-A6C34878D82A}">
                        <a16:rowId xmlns:a16="http://schemas.microsoft.com/office/drawing/2014/main" val="1683155149"/>
                      </a:ext>
                    </a:extLst>
                  </a:tr>
                  <a:tr h="370840">
                    <a:tc>
                      <a:txBody>
                        <a:bodyPr/>
                        <a:lstStyle/>
                        <a:p>
                          <a:r>
                            <a:rPr lang="en-IN" dirty="0"/>
                            <a:t>2,3,1,4</a:t>
                          </a:r>
                        </a:p>
                      </a:txBody>
                      <a:tcPr/>
                    </a:tc>
                    <a:extLst>
                      <a:ext uri="{0D108BD9-81ED-4DB2-BD59-A6C34878D82A}">
                        <a16:rowId xmlns:a16="http://schemas.microsoft.com/office/drawing/2014/main" val="286192218"/>
                      </a:ext>
                    </a:extLst>
                  </a:tr>
                  <a:tr h="370840">
                    <a:tc>
                      <a:txBody>
                        <a:bodyPr/>
                        <a:lstStyle/>
                        <a:p>
                          <a:r>
                            <a:rPr lang="en-IN" dirty="0"/>
                            <a:t>2,1,4,3</a:t>
                          </a:r>
                        </a:p>
                      </a:txBody>
                      <a:tcPr/>
                    </a:tc>
                    <a:extLst>
                      <a:ext uri="{0D108BD9-81ED-4DB2-BD59-A6C34878D82A}">
                        <a16:rowId xmlns:a16="http://schemas.microsoft.com/office/drawing/2014/main" val="3167768668"/>
                      </a:ext>
                    </a:extLst>
                  </a:tr>
                  <a:tr h="370840">
                    <a:tc>
                      <a:txBody>
                        <a:bodyPr/>
                        <a:lstStyle/>
                        <a:p>
                          <a:r>
                            <a:rPr lang="en-IN" dirty="0"/>
                            <a:t>3,1,4,2</a:t>
                          </a:r>
                        </a:p>
                      </a:txBody>
                      <a:tcPr/>
                    </a:tc>
                    <a:extLst>
                      <a:ext uri="{0D108BD9-81ED-4DB2-BD59-A6C34878D82A}">
                        <a16:rowId xmlns:a16="http://schemas.microsoft.com/office/drawing/2014/main" val="2190097836"/>
                      </a:ext>
                    </a:extLst>
                  </a:tr>
                  <a:tr h="370840">
                    <a:tc>
                      <a:txBody>
                        <a:bodyPr/>
                        <a:lstStyle/>
                        <a:p>
                          <a:r>
                            <a:rPr lang="en-IN" dirty="0"/>
                            <a:t>3,2,1,4</a:t>
                          </a:r>
                        </a:p>
                      </a:txBody>
                      <a:tcPr/>
                    </a:tc>
                    <a:extLst>
                      <a:ext uri="{0D108BD9-81ED-4DB2-BD59-A6C34878D82A}">
                        <a16:rowId xmlns:a16="http://schemas.microsoft.com/office/drawing/2014/main" val="344997918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3,1,2,4</a:t>
                          </a:r>
                        </a:p>
                      </a:txBody>
                      <a:tcPr/>
                    </a:tc>
                    <a:extLst>
                      <a:ext uri="{0D108BD9-81ED-4DB2-BD59-A6C34878D82A}">
                        <a16:rowId xmlns:a16="http://schemas.microsoft.com/office/drawing/2014/main" val="232114539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IN" b="0" i="1" dirty="0" smtClean="0">
                                  <a:latin typeface="Cambria Math" panose="02040503050406030204" pitchFamily="18" charset="0"/>
                                </a:rPr>
                                <m:t>1</m:t>
                              </m:r>
                              <m:r>
                                <a:rPr lang="en-IN" i="1" dirty="0" smtClean="0">
                                  <a:latin typeface="Cambria Math" panose="02040503050406030204" pitchFamily="18" charset="0"/>
                                </a:rPr>
                                <m:t>−&gt;(</m:t>
                              </m:r>
                              <m:r>
                                <a:rPr lang="en-IN" b="0" i="0" dirty="0" smtClean="0">
                                  <a:latin typeface="Cambria Math" panose="02040503050406030204" pitchFamily="18" charset="0"/>
                                </a:rPr>
                                <m:t>2</m:t>
                              </m:r>
                            </m:oMath>
                          </a14:m>
                          <a:r>
                            <a:rPr lang="en-IN" dirty="0"/>
                            <a:t>,3,4)</a:t>
                          </a:r>
                        </a:p>
                      </a:txBody>
                      <a:tcPr/>
                    </a:tc>
                    <a:extLst>
                      <a:ext uri="{0D108BD9-81ED-4DB2-BD59-A6C34878D82A}">
                        <a16:rowId xmlns:a16="http://schemas.microsoft.com/office/drawing/2014/main" val="155714975"/>
                      </a:ext>
                    </a:extLst>
                  </a:tr>
                  <a:tr h="370840">
                    <a:tc>
                      <a:txBody>
                        <a:bodyPr/>
                        <a:lstStyle/>
                        <a:p>
                          <a:r>
                            <a:rPr lang="en-IN" dirty="0"/>
                            <a:t>2</a:t>
                          </a:r>
                          <a14:m>
                            <m:oMath xmlns:m="http://schemas.openxmlformats.org/officeDocument/2006/math">
                              <m:r>
                                <a:rPr lang="en-IN" i="1" dirty="0" smtClean="0">
                                  <a:latin typeface="Cambria Math" panose="02040503050406030204" pitchFamily="18" charset="0"/>
                                </a:rPr>
                                <m:t>−&gt;(</m:t>
                              </m:r>
                            </m:oMath>
                          </a14:m>
                          <a:r>
                            <a:rPr lang="en-IN" dirty="0"/>
                            <a:t>1,3,4)</a:t>
                          </a:r>
                        </a:p>
                      </a:txBody>
                      <a:tcPr/>
                    </a:tc>
                    <a:extLst>
                      <a:ext uri="{0D108BD9-81ED-4DB2-BD59-A6C34878D82A}">
                        <a16:rowId xmlns:a16="http://schemas.microsoft.com/office/drawing/2014/main" val="281106404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IN" b="0" i="1" dirty="0" smtClean="0">
                                  <a:latin typeface="Cambria Math" panose="02040503050406030204" pitchFamily="18" charset="0"/>
                                </a:rPr>
                                <m:t>3</m:t>
                              </m:r>
                              <m:r>
                                <a:rPr lang="en-IN" i="1" dirty="0" smtClean="0">
                                  <a:latin typeface="Cambria Math" panose="02040503050406030204" pitchFamily="18" charset="0"/>
                                </a:rPr>
                                <m:t>−&gt;(</m:t>
                              </m:r>
                            </m:oMath>
                          </a14:m>
                          <a:r>
                            <a:rPr lang="en-IN" dirty="0"/>
                            <a:t>1,2,4)</a:t>
                          </a:r>
                        </a:p>
                      </a:txBody>
                      <a:tcPr/>
                    </a:tc>
                    <a:extLst>
                      <a:ext uri="{0D108BD9-81ED-4DB2-BD59-A6C34878D82A}">
                        <a16:rowId xmlns:a16="http://schemas.microsoft.com/office/drawing/2014/main" val="274902757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IN" b="0" i="1" dirty="0" smtClean="0">
                                  <a:latin typeface="Cambria Math" panose="02040503050406030204" pitchFamily="18" charset="0"/>
                                </a:rPr>
                                <m:t>4</m:t>
                              </m:r>
                              <m:r>
                                <a:rPr lang="en-IN" i="1" dirty="0" smtClean="0">
                                  <a:latin typeface="Cambria Math" panose="02040503050406030204" pitchFamily="18" charset="0"/>
                                </a:rPr>
                                <m:t>−&gt;(</m:t>
                              </m:r>
                            </m:oMath>
                          </a14:m>
                          <a:r>
                            <a:rPr lang="en-IN" dirty="0"/>
                            <a:t>1,3,2)</a:t>
                          </a:r>
                        </a:p>
                      </a:txBody>
                      <a:tcPr/>
                    </a:tc>
                    <a:extLst>
                      <a:ext uri="{0D108BD9-81ED-4DB2-BD59-A6C34878D82A}">
                        <a16:rowId xmlns:a16="http://schemas.microsoft.com/office/drawing/2014/main" val="3066273212"/>
                      </a:ext>
                    </a:extLst>
                  </a:tr>
                </a:tbl>
              </a:graphicData>
            </a:graphic>
          </p:graphicFrame>
        </mc:Choice>
        <mc:Fallback xmlns="">
          <p:graphicFrame>
            <p:nvGraphicFramePr>
              <p:cNvPr id="23" name="Table 23">
                <a:extLst>
                  <a:ext uri="{FF2B5EF4-FFF2-40B4-BE49-F238E27FC236}">
                    <a16:creationId xmlns:a16="http://schemas.microsoft.com/office/drawing/2014/main" id="{E7EACB50-2042-45E5-8440-BAAEBF686B0B}"/>
                  </a:ext>
                </a:extLst>
              </p:cNvPr>
              <p:cNvGraphicFramePr>
                <a:graphicFrameLocks noGrp="1"/>
              </p:cNvGraphicFramePr>
              <p:nvPr>
                <p:extLst>
                  <p:ext uri="{D42A27DB-BD31-4B8C-83A1-F6EECF244321}">
                    <p14:modId xmlns:p14="http://schemas.microsoft.com/office/powerpoint/2010/main" val="209929584"/>
                  </p:ext>
                </p:extLst>
              </p:nvPr>
            </p:nvGraphicFramePr>
            <p:xfrm>
              <a:off x="6801659" y="293073"/>
              <a:ext cx="2390685" cy="6304280"/>
            </p:xfrm>
            <a:graphic>
              <a:graphicData uri="http://schemas.openxmlformats.org/drawingml/2006/table">
                <a:tbl>
                  <a:tblPr firstRow="1" bandRow="1">
                    <a:tableStyleId>{5C22544A-7EE6-4342-B048-85BDC9FD1C3A}</a:tableStyleId>
                  </a:tblPr>
                  <a:tblGrid>
                    <a:gridCol w="2390685">
                      <a:extLst>
                        <a:ext uri="{9D8B030D-6E8A-4147-A177-3AD203B41FA5}">
                          <a16:colId xmlns:a16="http://schemas.microsoft.com/office/drawing/2014/main" val="2851261626"/>
                        </a:ext>
                      </a:extLst>
                    </a:gridCol>
                  </a:tblGrid>
                  <a:tr h="370840">
                    <a:tc>
                      <a:txBody>
                        <a:bodyPr/>
                        <a:lstStyle/>
                        <a:p>
                          <a:pPr algn="ctr"/>
                          <a:r>
                            <a:rPr lang="en-IN" dirty="0"/>
                            <a:t>Feasible Solutions</a:t>
                          </a:r>
                        </a:p>
                      </a:txBody>
                      <a:tcPr/>
                    </a:tc>
                    <a:extLst>
                      <a:ext uri="{0D108BD9-81ED-4DB2-BD59-A6C34878D82A}">
                        <a16:rowId xmlns:a16="http://schemas.microsoft.com/office/drawing/2014/main" val="3739774117"/>
                      </a:ext>
                    </a:extLst>
                  </a:tr>
                  <a:tr h="370840">
                    <a:tc>
                      <a:txBody>
                        <a:bodyPr/>
                        <a:lstStyle/>
                        <a:p>
                          <a:r>
                            <a:rPr lang="en-IN" dirty="0"/>
                            <a:t>1,2,4,3</a:t>
                          </a:r>
                        </a:p>
                      </a:txBody>
                      <a:tcPr/>
                    </a:tc>
                    <a:extLst>
                      <a:ext uri="{0D108BD9-81ED-4DB2-BD59-A6C34878D82A}">
                        <a16:rowId xmlns:a16="http://schemas.microsoft.com/office/drawing/2014/main" val="3740635226"/>
                      </a:ext>
                    </a:extLst>
                  </a:tr>
                  <a:tr h="370840">
                    <a:tc>
                      <a:txBody>
                        <a:bodyPr/>
                        <a:lstStyle/>
                        <a:p>
                          <a:r>
                            <a:rPr lang="en-IN" dirty="0"/>
                            <a:t>1,2,3,4</a:t>
                          </a:r>
                        </a:p>
                      </a:txBody>
                      <a:tcPr/>
                    </a:tc>
                    <a:extLst>
                      <a:ext uri="{0D108BD9-81ED-4DB2-BD59-A6C34878D82A}">
                        <a16:rowId xmlns:a16="http://schemas.microsoft.com/office/drawing/2014/main" val="3958426128"/>
                      </a:ext>
                    </a:extLst>
                  </a:tr>
                  <a:tr h="370840">
                    <a:tc>
                      <a:txBody>
                        <a:bodyPr/>
                        <a:lstStyle/>
                        <a:p>
                          <a:r>
                            <a:rPr lang="en-IN" dirty="0"/>
                            <a:t>1,3,2,4</a:t>
                          </a:r>
                        </a:p>
                      </a:txBody>
                      <a:tcPr/>
                    </a:tc>
                    <a:extLst>
                      <a:ext uri="{0D108BD9-81ED-4DB2-BD59-A6C34878D82A}">
                        <a16:rowId xmlns:a16="http://schemas.microsoft.com/office/drawing/2014/main" val="3088385683"/>
                      </a:ext>
                    </a:extLst>
                  </a:tr>
                  <a:tr h="370840">
                    <a:tc>
                      <a:txBody>
                        <a:bodyPr/>
                        <a:lstStyle/>
                        <a:p>
                          <a:r>
                            <a:rPr lang="en-IN" dirty="0"/>
                            <a:t>1,3,4,2</a:t>
                          </a:r>
                        </a:p>
                      </a:txBody>
                      <a:tcPr/>
                    </a:tc>
                    <a:extLst>
                      <a:ext uri="{0D108BD9-81ED-4DB2-BD59-A6C34878D82A}">
                        <a16:rowId xmlns:a16="http://schemas.microsoft.com/office/drawing/2014/main" val="357851885"/>
                      </a:ext>
                    </a:extLst>
                  </a:tr>
                  <a:tr h="370840">
                    <a:tc>
                      <a:txBody>
                        <a:bodyPr/>
                        <a:lstStyle/>
                        <a:p>
                          <a:r>
                            <a:rPr lang="en-IN" dirty="0"/>
                            <a:t>1,4,2,3</a:t>
                          </a:r>
                        </a:p>
                      </a:txBody>
                      <a:tcPr/>
                    </a:tc>
                    <a:extLst>
                      <a:ext uri="{0D108BD9-81ED-4DB2-BD59-A6C34878D82A}">
                        <a16:rowId xmlns:a16="http://schemas.microsoft.com/office/drawing/2014/main" val="622903379"/>
                      </a:ext>
                    </a:extLst>
                  </a:tr>
                  <a:tr h="370840">
                    <a:tc>
                      <a:txBody>
                        <a:bodyPr/>
                        <a:lstStyle/>
                        <a:p>
                          <a:r>
                            <a:rPr lang="en-IN" dirty="0"/>
                            <a:t>1,4,3,2</a:t>
                          </a:r>
                        </a:p>
                      </a:txBody>
                      <a:tcPr/>
                    </a:tc>
                    <a:extLst>
                      <a:ext uri="{0D108BD9-81ED-4DB2-BD59-A6C34878D82A}">
                        <a16:rowId xmlns:a16="http://schemas.microsoft.com/office/drawing/2014/main" val="1082472514"/>
                      </a:ext>
                    </a:extLst>
                  </a:tr>
                  <a:tr h="370840">
                    <a:tc>
                      <a:txBody>
                        <a:bodyPr/>
                        <a:lstStyle/>
                        <a:p>
                          <a:r>
                            <a:rPr lang="en-IN" dirty="0"/>
                            <a:t>2,1,3,4</a:t>
                          </a:r>
                        </a:p>
                      </a:txBody>
                      <a:tcPr/>
                    </a:tc>
                    <a:extLst>
                      <a:ext uri="{0D108BD9-81ED-4DB2-BD59-A6C34878D82A}">
                        <a16:rowId xmlns:a16="http://schemas.microsoft.com/office/drawing/2014/main" val="1683155149"/>
                      </a:ext>
                    </a:extLst>
                  </a:tr>
                  <a:tr h="370840">
                    <a:tc>
                      <a:txBody>
                        <a:bodyPr/>
                        <a:lstStyle/>
                        <a:p>
                          <a:r>
                            <a:rPr lang="en-IN" dirty="0"/>
                            <a:t>2,3,1,4</a:t>
                          </a:r>
                        </a:p>
                      </a:txBody>
                      <a:tcPr/>
                    </a:tc>
                    <a:extLst>
                      <a:ext uri="{0D108BD9-81ED-4DB2-BD59-A6C34878D82A}">
                        <a16:rowId xmlns:a16="http://schemas.microsoft.com/office/drawing/2014/main" val="286192218"/>
                      </a:ext>
                    </a:extLst>
                  </a:tr>
                  <a:tr h="370840">
                    <a:tc>
                      <a:txBody>
                        <a:bodyPr/>
                        <a:lstStyle/>
                        <a:p>
                          <a:r>
                            <a:rPr lang="en-IN" dirty="0"/>
                            <a:t>2,1,4,3</a:t>
                          </a:r>
                        </a:p>
                      </a:txBody>
                      <a:tcPr/>
                    </a:tc>
                    <a:extLst>
                      <a:ext uri="{0D108BD9-81ED-4DB2-BD59-A6C34878D82A}">
                        <a16:rowId xmlns:a16="http://schemas.microsoft.com/office/drawing/2014/main" val="3167768668"/>
                      </a:ext>
                    </a:extLst>
                  </a:tr>
                  <a:tr h="370840">
                    <a:tc>
                      <a:txBody>
                        <a:bodyPr/>
                        <a:lstStyle/>
                        <a:p>
                          <a:r>
                            <a:rPr lang="en-IN" dirty="0"/>
                            <a:t>3,1,4,2</a:t>
                          </a:r>
                        </a:p>
                      </a:txBody>
                      <a:tcPr/>
                    </a:tc>
                    <a:extLst>
                      <a:ext uri="{0D108BD9-81ED-4DB2-BD59-A6C34878D82A}">
                        <a16:rowId xmlns:a16="http://schemas.microsoft.com/office/drawing/2014/main" val="2190097836"/>
                      </a:ext>
                    </a:extLst>
                  </a:tr>
                  <a:tr h="370840">
                    <a:tc>
                      <a:txBody>
                        <a:bodyPr/>
                        <a:lstStyle/>
                        <a:p>
                          <a:r>
                            <a:rPr lang="en-IN" dirty="0"/>
                            <a:t>3,2,1,4</a:t>
                          </a:r>
                        </a:p>
                      </a:txBody>
                      <a:tcPr/>
                    </a:tc>
                    <a:extLst>
                      <a:ext uri="{0D108BD9-81ED-4DB2-BD59-A6C34878D82A}">
                        <a16:rowId xmlns:a16="http://schemas.microsoft.com/office/drawing/2014/main" val="344997918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3,1,2,4</a:t>
                          </a:r>
                        </a:p>
                      </a:txBody>
                      <a:tcPr/>
                    </a:tc>
                    <a:extLst>
                      <a:ext uri="{0D108BD9-81ED-4DB2-BD59-A6C34878D82A}">
                        <a16:rowId xmlns:a16="http://schemas.microsoft.com/office/drawing/2014/main" val="2321145396"/>
                      </a:ext>
                    </a:extLst>
                  </a:tr>
                  <a:tr h="370840">
                    <a:tc>
                      <a:txBody>
                        <a:bodyPr/>
                        <a:lstStyle/>
                        <a:p>
                          <a:endParaRPr lang="en-US"/>
                        </a:p>
                      </a:txBody>
                      <a:tcPr>
                        <a:blipFill>
                          <a:blip r:embed="rId3"/>
                          <a:stretch>
                            <a:fillRect l="-254" t="-1300000" r="-1272" b="-303279"/>
                          </a:stretch>
                        </a:blipFill>
                      </a:tcPr>
                    </a:tc>
                    <a:extLst>
                      <a:ext uri="{0D108BD9-81ED-4DB2-BD59-A6C34878D82A}">
                        <a16:rowId xmlns:a16="http://schemas.microsoft.com/office/drawing/2014/main" val="155714975"/>
                      </a:ext>
                    </a:extLst>
                  </a:tr>
                  <a:tr h="370840">
                    <a:tc>
                      <a:txBody>
                        <a:bodyPr/>
                        <a:lstStyle/>
                        <a:p>
                          <a:endParaRPr lang="en-US"/>
                        </a:p>
                      </a:txBody>
                      <a:tcPr>
                        <a:blipFill>
                          <a:blip r:embed="rId3"/>
                          <a:stretch>
                            <a:fillRect l="-254" t="-1400000" r="-1272" b="-203279"/>
                          </a:stretch>
                        </a:blipFill>
                      </a:tcPr>
                    </a:tc>
                    <a:extLst>
                      <a:ext uri="{0D108BD9-81ED-4DB2-BD59-A6C34878D82A}">
                        <a16:rowId xmlns:a16="http://schemas.microsoft.com/office/drawing/2014/main" val="2811064046"/>
                      </a:ext>
                    </a:extLst>
                  </a:tr>
                  <a:tr h="370840">
                    <a:tc>
                      <a:txBody>
                        <a:bodyPr/>
                        <a:lstStyle/>
                        <a:p>
                          <a:endParaRPr lang="en-US"/>
                        </a:p>
                      </a:txBody>
                      <a:tcPr>
                        <a:blipFill>
                          <a:blip r:embed="rId3"/>
                          <a:stretch>
                            <a:fillRect l="-254" t="-1500000" r="-1272" b="-103279"/>
                          </a:stretch>
                        </a:blipFill>
                      </a:tcPr>
                    </a:tc>
                    <a:extLst>
                      <a:ext uri="{0D108BD9-81ED-4DB2-BD59-A6C34878D82A}">
                        <a16:rowId xmlns:a16="http://schemas.microsoft.com/office/drawing/2014/main" val="2749027579"/>
                      </a:ext>
                    </a:extLst>
                  </a:tr>
                  <a:tr h="370840">
                    <a:tc>
                      <a:txBody>
                        <a:bodyPr/>
                        <a:lstStyle/>
                        <a:p>
                          <a:endParaRPr lang="en-US"/>
                        </a:p>
                      </a:txBody>
                      <a:tcPr>
                        <a:blipFill>
                          <a:blip r:embed="rId3"/>
                          <a:stretch>
                            <a:fillRect l="-254" t="-1600000" r="-1272" b="-3279"/>
                          </a:stretch>
                        </a:blipFill>
                      </a:tcPr>
                    </a:tc>
                    <a:extLst>
                      <a:ext uri="{0D108BD9-81ED-4DB2-BD59-A6C34878D82A}">
                        <a16:rowId xmlns:a16="http://schemas.microsoft.com/office/drawing/2014/main" val="3066273212"/>
                      </a:ext>
                    </a:extLst>
                  </a:tr>
                </a:tbl>
              </a:graphicData>
            </a:graphic>
          </p:graphicFrame>
        </mc:Fallback>
      </mc:AlternateContent>
    </p:spTree>
    <p:extLst>
      <p:ext uri="{BB962C8B-B14F-4D97-AF65-F5344CB8AC3E}">
        <p14:creationId xmlns:p14="http://schemas.microsoft.com/office/powerpoint/2010/main" val="279061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24</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Question</a:t>
            </a:r>
          </a:p>
        </p:txBody>
      </p:sp>
      <p:sp>
        <p:nvSpPr>
          <p:cNvPr id="2" name="Rectangle 1"/>
          <p:cNvSpPr/>
          <p:nvPr/>
        </p:nvSpPr>
        <p:spPr>
          <a:xfrm>
            <a:off x="51467" y="1219727"/>
            <a:ext cx="12140533" cy="498663"/>
          </a:xfrm>
          <a:prstGeom prst="rect">
            <a:avLst/>
          </a:prstGeom>
        </p:spPr>
        <p:txBody>
          <a:bodyPr wrap="square">
            <a:spAutoFit/>
          </a:bodyPr>
          <a:lstStyle/>
          <a:p>
            <a:pPr>
              <a:lnSpc>
                <a:spcPct val="150000"/>
              </a:lnSpc>
            </a:pPr>
            <a:r>
              <a:rPr lang="en-US" sz="2000" dirty="0">
                <a:solidFill>
                  <a:srgbClr val="303030"/>
                </a:solidFill>
                <a:cs typeface="Times New Roman" panose="02020603050405020304" pitchFamily="18" charset="0"/>
              </a:rPr>
              <a:t>What is the no. of spanning trees in a complete graph with n vertices.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A5231C-CAA8-4A5C-A1D2-6142B2FEA89D}"/>
                  </a:ext>
                </a:extLst>
              </p:cNvPr>
              <p:cNvSpPr txBox="1"/>
              <p:nvPr/>
            </p:nvSpPr>
            <p:spPr>
              <a:xfrm>
                <a:off x="479376" y="1884939"/>
                <a:ext cx="3744416" cy="1569660"/>
              </a:xfrm>
              <a:prstGeom prst="rect">
                <a:avLst/>
              </a:prstGeom>
              <a:noFill/>
            </p:spPr>
            <p:txBody>
              <a:bodyPr wrap="square" rtlCol="0">
                <a:spAutoFit/>
              </a:bodyPr>
              <a:lstStyle/>
              <a:p>
                <a:pPr marL="457200" indent="-457200">
                  <a:buAutoNum type="alphaLcParenR"/>
                </a:pPr>
                <a:r>
                  <a:rPr lang="en-IN" dirty="0"/>
                  <a:t>n</a:t>
                </a:r>
              </a:p>
              <a:p>
                <a:pPr marL="457200" indent="-457200">
                  <a:buAutoNum type="alphaLcParenR"/>
                </a:pPr>
                <a14:m>
                  <m:oMath xmlns:m="http://schemas.openxmlformats.org/officeDocument/2006/math">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i="1" dirty="0" smtClean="0">
                            <a:latin typeface="Cambria Math" panose="02040503050406030204" pitchFamily="18" charset="0"/>
                          </a:rPr>
                          <m:t>2</m:t>
                        </m:r>
                      </m:sup>
                    </m:sSup>
                    <m:r>
                      <a:rPr lang="en-IN" i="1" dirty="0">
                        <a:latin typeface="Cambria Math" panose="02040503050406030204" pitchFamily="18" charset="0"/>
                      </a:rPr>
                      <m:t> </m:t>
                    </m:r>
                  </m:oMath>
                </a14:m>
                <a:endParaRPr lang="en-IN" dirty="0"/>
              </a:p>
              <a:p>
                <a:pPr marL="457200" indent="-457200">
                  <a:buAutoNum type="alphaLcParenR"/>
                </a:pPr>
                <a14:m>
                  <m:oMath xmlns:m="http://schemas.openxmlformats.org/officeDocument/2006/math">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i="1" dirty="0" smtClean="0">
                            <a:latin typeface="Cambria Math" panose="02040503050406030204" pitchFamily="18" charset="0"/>
                          </a:rPr>
                          <m:t>𝑛</m:t>
                        </m:r>
                      </m:sup>
                    </m:sSup>
                  </m:oMath>
                </a14:m>
                <a:endParaRPr lang="en-IN" dirty="0"/>
              </a:p>
              <a:p>
                <a:pPr marL="457200" indent="-457200">
                  <a:buAutoNum type="alphaLcParenR"/>
                </a:pPr>
                <a14:m>
                  <m:oMath xmlns:m="http://schemas.openxmlformats.org/officeDocument/2006/math">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i="1" dirty="0" smtClean="0">
                            <a:latin typeface="Cambria Math" panose="02040503050406030204" pitchFamily="18" charset="0"/>
                          </a:rPr>
                          <m:t>𝑛</m:t>
                        </m:r>
                        <m:r>
                          <a:rPr lang="en-IN" b="0" i="1" dirty="0" smtClean="0">
                            <a:latin typeface="Cambria Math" panose="02040503050406030204" pitchFamily="18" charset="0"/>
                          </a:rPr>
                          <m:t>−2</m:t>
                        </m:r>
                      </m:sup>
                    </m:sSup>
                  </m:oMath>
                </a14:m>
                <a:endParaRPr lang="en-IN" dirty="0"/>
              </a:p>
            </p:txBody>
          </p:sp>
        </mc:Choice>
        <mc:Fallback xmlns="">
          <p:sp>
            <p:nvSpPr>
              <p:cNvPr id="4" name="TextBox 3">
                <a:extLst>
                  <a:ext uri="{FF2B5EF4-FFF2-40B4-BE49-F238E27FC236}">
                    <a16:creationId xmlns:a16="http://schemas.microsoft.com/office/drawing/2014/main" xmlns:a14="http://schemas.microsoft.com/office/drawing/2010/main" xmlns="" id="{79A5231C-CAA8-4A5C-A1D2-6142B2FEA89D}"/>
                  </a:ext>
                </a:extLst>
              </p:cNvPr>
              <p:cNvSpPr txBox="1">
                <a:spLocks noRot="1" noChangeAspect="1" noMove="1" noResize="1" noEditPoints="1" noAdjustHandles="1" noChangeArrowheads="1" noChangeShapeType="1" noTextEdit="1"/>
              </p:cNvSpPr>
              <p:nvPr/>
            </p:nvSpPr>
            <p:spPr>
              <a:xfrm>
                <a:off x="479376" y="1884939"/>
                <a:ext cx="3744416" cy="1569660"/>
              </a:xfrm>
              <a:prstGeom prst="rect">
                <a:avLst/>
              </a:prstGeom>
              <a:blipFill rotWithShape="0">
                <a:blip r:embed="rId2"/>
                <a:stretch>
                  <a:fillRect l="-2443" t="-3101" b="-7364"/>
                </a:stretch>
              </a:blipFill>
            </p:spPr>
            <p:txBody>
              <a:bodyPr/>
              <a:lstStyle/>
              <a:p>
                <a:r>
                  <a:rPr lang="en-US">
                    <a:noFill/>
                  </a:rPr>
                  <a:t> </a:t>
                </a:r>
              </a:p>
            </p:txBody>
          </p:sp>
        </mc:Fallback>
      </mc:AlternateContent>
      <p:sp>
        <p:nvSpPr>
          <p:cNvPr id="3" name="Rectangle 2"/>
          <p:cNvSpPr/>
          <p:nvPr/>
        </p:nvSpPr>
        <p:spPr>
          <a:xfrm>
            <a:off x="51466" y="3717032"/>
            <a:ext cx="11661158" cy="400110"/>
          </a:xfrm>
          <a:prstGeom prst="rect">
            <a:avLst/>
          </a:prstGeom>
        </p:spPr>
        <p:txBody>
          <a:bodyPr wrap="square">
            <a:spAutoFit/>
          </a:bodyPr>
          <a:lstStyle/>
          <a:p>
            <a:r>
              <a:rPr lang="en-US" sz="2000" dirty="0">
                <a:cs typeface="Times New Roman" panose="02020603050405020304" pitchFamily="18" charset="0"/>
              </a:rPr>
              <a:t>The number of distinct minimum spanning trees for the weighted </a:t>
            </a:r>
            <a:r>
              <a:rPr lang="en-US" sz="2000" dirty="0" smtClean="0">
                <a:cs typeface="Times New Roman" panose="02020603050405020304" pitchFamily="18" charset="0"/>
              </a:rPr>
              <a:t>graph is</a:t>
            </a:r>
            <a:endParaRPr lang="en-US" sz="2000" dirty="0">
              <a:cs typeface="Times New Roman" panose="02020603050405020304" pitchFamily="18" charset="0"/>
            </a:endParaRPr>
          </a:p>
        </p:txBody>
      </p:sp>
      <p:pic>
        <p:nvPicPr>
          <p:cNvPr id="3074" name="Picture 2" descr="https://media.geeksforgeeks.org/wp-content/cdn-uploads/1-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2" y="4376127"/>
            <a:ext cx="6315075" cy="2314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A5231C-CAA8-4A5C-A1D2-6142B2FEA89D}"/>
              </a:ext>
            </a:extLst>
          </p:cNvPr>
          <p:cNvSpPr txBox="1"/>
          <p:nvPr/>
        </p:nvSpPr>
        <p:spPr>
          <a:xfrm>
            <a:off x="6960096" y="4822740"/>
            <a:ext cx="3744416" cy="1569660"/>
          </a:xfrm>
          <a:prstGeom prst="rect">
            <a:avLst/>
          </a:prstGeom>
          <a:noFill/>
        </p:spPr>
        <p:txBody>
          <a:bodyPr wrap="square" rtlCol="0">
            <a:spAutoFit/>
          </a:bodyPr>
          <a:lstStyle/>
          <a:p>
            <a:pPr marL="457200" indent="-457200">
              <a:buAutoNum type="alphaLcParenR"/>
            </a:pPr>
            <a:r>
              <a:rPr lang="en-IN" dirty="0"/>
              <a:t>2</a:t>
            </a:r>
          </a:p>
          <a:p>
            <a:pPr marL="457200" indent="-457200">
              <a:buAutoNum type="alphaLcParenR"/>
            </a:pPr>
            <a:r>
              <a:rPr lang="en-IN" dirty="0" smtClean="0"/>
              <a:t>6</a:t>
            </a:r>
            <a:endParaRPr lang="en-IN" dirty="0"/>
          </a:p>
          <a:p>
            <a:pPr marL="457200" indent="-457200">
              <a:buAutoNum type="alphaLcParenR"/>
            </a:pPr>
            <a:r>
              <a:rPr lang="en-IN" dirty="0" smtClean="0"/>
              <a:t>10</a:t>
            </a:r>
            <a:endParaRPr lang="en-IN" dirty="0"/>
          </a:p>
          <a:p>
            <a:pPr marL="457200" indent="-457200">
              <a:buAutoNum type="alphaLcParenR"/>
            </a:pPr>
            <a:r>
              <a:rPr lang="en-IN" dirty="0" smtClean="0"/>
              <a:t>7</a:t>
            </a:r>
            <a:endParaRPr lang="en-IN" dirty="0"/>
          </a:p>
        </p:txBody>
      </p:sp>
    </p:spTree>
    <p:extLst>
      <p:ext uri="{BB962C8B-B14F-4D97-AF65-F5344CB8AC3E}">
        <p14:creationId xmlns:p14="http://schemas.microsoft.com/office/powerpoint/2010/main" val="29121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A74E469F-D308-43DA-8E38-D00602AA96F3}" type="slidenum">
              <a:rPr lang="en-US" smtClean="0"/>
              <a:pPr/>
              <a:t>25</a:t>
            </a:fld>
            <a:endParaRPr lang="en-US"/>
          </a:p>
        </p:txBody>
      </p:sp>
      <p:pic>
        <p:nvPicPr>
          <p:cNvPr id="3" name="Picture 12" descr="27,311 Thank You Photos - Free &amp;amp; Royalty-Free Stock Photos from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772816"/>
            <a:ext cx="7581919" cy="33065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KEEP CALM AND SAVE TREES - Keep Calm and Posters Generator, Maker For Free  - KeepCalmAndPoster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5311" y="867187"/>
            <a:ext cx="3623837" cy="511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970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523433"/>
            <a:ext cx="8832304" cy="1021600"/>
          </a:xfrm>
        </p:spPr>
        <p:txBody>
          <a:bodyPr/>
          <a:lstStyle/>
          <a:p>
            <a:r>
              <a:rPr lang="en-US" sz="3500" b="1" dirty="0" smtClean="0">
                <a:solidFill>
                  <a:schemeClr val="bg1"/>
                </a:solidFill>
                <a:latin typeface="Times New Roman" panose="02020603050405020304" pitchFamily="18" charset="0"/>
                <a:cs typeface="Times New Roman" panose="02020603050405020304" pitchFamily="18" charset="0"/>
              </a:rPr>
              <a:t>Minimum Spanning Tree</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idx="12"/>
          </p:nvPr>
        </p:nvSpPr>
        <p:spPr/>
        <p:txBody>
          <a:bodyPr/>
          <a:lstStyle/>
          <a:p>
            <a:fld id="{9B87058A-E00F-4E72-BF35-80FED2B6D294}" type="slidenum">
              <a:rPr lang="en-US">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0" y="1624327"/>
            <a:ext cx="11187258" cy="7307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fontAlgn="auto"/>
            <a:r>
              <a:rPr lang="en-US" kern="0" dirty="0" smtClean="0">
                <a:latin typeface="Times New Roman" panose="02020603050405020304" pitchFamily="18" charset="0"/>
                <a:cs typeface="Times New Roman" panose="02020603050405020304" pitchFamily="18" charset="0"/>
              </a:rPr>
              <a:t>Your friend at the </a:t>
            </a:r>
            <a:r>
              <a:rPr lang="en-US" kern="0" dirty="0" smtClean="0">
                <a:solidFill>
                  <a:srgbClr val="FF0000"/>
                </a:solidFill>
                <a:latin typeface="Times New Roman" panose="02020603050405020304" pitchFamily="18" charset="0"/>
                <a:cs typeface="Times New Roman" panose="02020603050405020304" pitchFamily="18" charset="0"/>
              </a:rPr>
              <a:t>ISP</a:t>
            </a:r>
            <a:r>
              <a:rPr lang="en-US" kern="0" dirty="0" smtClean="0">
                <a:latin typeface="Times New Roman" panose="02020603050405020304" pitchFamily="18" charset="0"/>
                <a:cs typeface="Times New Roman" panose="02020603050405020304" pitchFamily="18" charset="0"/>
              </a:rPr>
              <a:t>  needs to choose where to build wires to connect all these cities to the </a:t>
            </a:r>
            <a:r>
              <a:rPr lang="en-US" dirty="0">
                <a:solidFill>
                  <a:srgbClr val="FF0000"/>
                </a:solidFill>
              </a:rPr>
              <a:t>Internet with fiber optic cable</a:t>
            </a:r>
          </a:p>
          <a:p>
            <a:pPr fontAlgn="auto"/>
            <a:r>
              <a:rPr lang="en-US" kern="0" dirty="0" smtClean="0">
                <a:latin typeface="Times New Roman" panose="02020603050405020304" pitchFamily="18" charset="0"/>
                <a:cs typeface="Times New Roman" panose="02020603050405020304" pitchFamily="18" charset="0"/>
              </a:rPr>
              <a:t> </a:t>
            </a:r>
            <a:endParaRPr lang="en-US" kern="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23392" y="5474114"/>
            <a:ext cx="11187260" cy="707886"/>
          </a:xfrm>
          <a:prstGeom prst="rect">
            <a:avLst/>
          </a:prstGeom>
          <a:noFill/>
        </p:spPr>
        <p:txBody>
          <a:bodyPr wrap="square" rtlCol="0">
            <a:spAutoFit/>
          </a:bodyPr>
          <a:lstStyle/>
          <a:p>
            <a:r>
              <a:rPr lang="en-US" sz="2000" dirty="0">
                <a:cs typeface="Times New Roman" panose="02020603050405020304" pitchFamily="18" charset="0"/>
              </a:rPr>
              <a:t>She knows how much it would cost to lay </a:t>
            </a:r>
            <a:r>
              <a:rPr lang="en-US" sz="2000" dirty="0" smtClean="0">
                <a:solidFill>
                  <a:srgbClr val="FF0000"/>
                </a:solidFill>
                <a:cs typeface="Times New Roman" panose="02020603050405020304" pitchFamily="18" charset="0"/>
              </a:rPr>
              <a:t>cable</a:t>
            </a:r>
            <a:r>
              <a:rPr lang="en-US" sz="2000" dirty="0" smtClean="0">
                <a:cs typeface="Times New Roman" panose="02020603050405020304" pitchFamily="18" charset="0"/>
              </a:rPr>
              <a:t> wires </a:t>
            </a:r>
            <a:r>
              <a:rPr lang="en-US" sz="2000" dirty="0">
                <a:cs typeface="Times New Roman" panose="02020603050405020304" pitchFamily="18" charset="0"/>
              </a:rPr>
              <a:t>between any pair of locations, and wants the cheapest way to make sure </a:t>
            </a:r>
            <a:r>
              <a:rPr lang="en-US" sz="2000" dirty="0" smtClean="0">
                <a:solidFill>
                  <a:srgbClr val="FF0000"/>
                </a:solidFill>
                <a:cs typeface="Times New Roman" panose="02020603050405020304" pitchFamily="18" charset="0"/>
              </a:rPr>
              <a:t>that every one is connected to server</a:t>
            </a:r>
            <a:r>
              <a:rPr lang="en-US" sz="2000" dirty="0" smtClean="0">
                <a:cs typeface="Times New Roman" panose="02020603050405020304" pitchFamily="18" charset="0"/>
              </a:rPr>
              <a:t>.</a:t>
            </a:r>
            <a:endParaRPr lang="en-US" sz="2000" dirty="0">
              <a:cs typeface="Times New Roman" panose="02020603050405020304" pitchFamily="18" charset="0"/>
            </a:endParaRPr>
          </a:p>
        </p:txBody>
      </p:sp>
      <p:grpSp>
        <p:nvGrpSpPr>
          <p:cNvPr id="9" name="Group 8"/>
          <p:cNvGrpSpPr/>
          <p:nvPr/>
        </p:nvGrpSpPr>
        <p:grpSpPr>
          <a:xfrm>
            <a:off x="3503712" y="2284898"/>
            <a:ext cx="3834714" cy="2933558"/>
            <a:chOff x="3208719" y="2284898"/>
            <a:chExt cx="4129707" cy="3257868"/>
          </a:xfrm>
        </p:grpSpPr>
        <p:sp>
          <p:nvSpPr>
            <p:cNvPr id="10" name="Oval 9"/>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a:t>
              </a:r>
            </a:p>
          </p:txBody>
        </p:sp>
        <p:sp>
          <p:nvSpPr>
            <p:cNvPr id="11" name="Oval 10"/>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p>
          </p:txBody>
        </p:sp>
        <p:sp>
          <p:nvSpPr>
            <p:cNvPr id="12" name="Oval 11"/>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
              </a:r>
            </a:p>
          </p:txBody>
        </p:sp>
        <p:sp>
          <p:nvSpPr>
            <p:cNvPr id="13" name="Oval 12"/>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a:t>
              </a:r>
            </a:p>
          </p:txBody>
        </p:sp>
        <p:sp>
          <p:nvSpPr>
            <p:cNvPr id="15" name="Oval 14"/>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a:t>
              </a:r>
            </a:p>
          </p:txBody>
        </p:sp>
        <p:cxnSp>
          <p:nvCxnSpPr>
            <p:cNvPr id="16" name="Straight Connector 15"/>
            <p:cNvCxnSpPr>
              <a:stCxn id="11" idx="2"/>
              <a:endCxn id="10"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5"/>
              <a:endCxn id="12"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0"/>
              <a:endCxn id="15"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2"/>
              <a:endCxn id="10"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7"/>
              <a:endCxn id="14"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2"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1"/>
              <a:endCxn id="11"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3"/>
              <a:endCxn id="12"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5"/>
              <a:endCxn id="13"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9896" y="2907792"/>
              <a:ext cx="317944" cy="512703"/>
            </a:xfrm>
            <a:prstGeom prst="rect">
              <a:avLst/>
            </a:prstGeom>
            <a:noFill/>
          </p:spPr>
          <p:txBody>
            <a:bodyPr wrap="square" rtlCol="0">
              <a:spAutoFit/>
            </a:bodyPr>
            <a:lstStyle/>
            <a:p>
              <a:r>
                <a:rPr lang="en-US" dirty="0">
                  <a:cs typeface="Times New Roman" panose="02020603050405020304" pitchFamily="18" charset="0"/>
                </a:rPr>
                <a:t>3</a:t>
              </a:r>
            </a:p>
          </p:txBody>
        </p:sp>
        <p:sp>
          <p:nvSpPr>
            <p:cNvPr id="27" name="TextBox 26"/>
            <p:cNvSpPr txBox="1"/>
            <p:nvPr/>
          </p:nvSpPr>
          <p:spPr>
            <a:xfrm>
              <a:off x="5486272" y="2650885"/>
              <a:ext cx="317944" cy="512703"/>
            </a:xfrm>
            <a:prstGeom prst="rect">
              <a:avLst/>
            </a:prstGeom>
            <a:noFill/>
          </p:spPr>
          <p:txBody>
            <a:bodyPr wrap="square" rtlCol="0">
              <a:spAutoFit/>
            </a:bodyPr>
            <a:lstStyle/>
            <a:p>
              <a:r>
                <a:rPr lang="en-US" dirty="0">
                  <a:cs typeface="Times New Roman" panose="02020603050405020304" pitchFamily="18" charset="0"/>
                </a:rPr>
                <a:t>6</a:t>
              </a:r>
            </a:p>
          </p:txBody>
        </p:sp>
        <p:sp>
          <p:nvSpPr>
            <p:cNvPr id="28" name="TextBox 27"/>
            <p:cNvSpPr txBox="1"/>
            <p:nvPr/>
          </p:nvSpPr>
          <p:spPr>
            <a:xfrm>
              <a:off x="5103048" y="3314400"/>
              <a:ext cx="317944" cy="512703"/>
            </a:xfrm>
            <a:prstGeom prst="rect">
              <a:avLst/>
            </a:prstGeom>
            <a:noFill/>
          </p:spPr>
          <p:txBody>
            <a:bodyPr wrap="square" rtlCol="0">
              <a:spAutoFit/>
            </a:bodyPr>
            <a:lstStyle/>
            <a:p>
              <a:r>
                <a:rPr lang="en-US" dirty="0">
                  <a:cs typeface="Times New Roman" panose="02020603050405020304" pitchFamily="18" charset="0"/>
                </a:rPr>
                <a:t>2</a:t>
              </a:r>
            </a:p>
          </p:txBody>
        </p:sp>
        <p:sp>
          <p:nvSpPr>
            <p:cNvPr id="29" name="TextBox 28"/>
            <p:cNvSpPr txBox="1"/>
            <p:nvPr/>
          </p:nvSpPr>
          <p:spPr>
            <a:xfrm>
              <a:off x="4001420" y="3644114"/>
              <a:ext cx="317944" cy="512703"/>
            </a:xfrm>
            <a:prstGeom prst="rect">
              <a:avLst/>
            </a:prstGeom>
            <a:noFill/>
          </p:spPr>
          <p:txBody>
            <a:bodyPr wrap="square" rtlCol="0">
              <a:spAutoFit/>
            </a:bodyPr>
            <a:lstStyle/>
            <a:p>
              <a:r>
                <a:rPr lang="en-US" dirty="0">
                  <a:cs typeface="Times New Roman" panose="02020603050405020304" pitchFamily="18" charset="0"/>
                </a:rPr>
                <a:t>1</a:t>
              </a:r>
            </a:p>
          </p:txBody>
        </p:sp>
        <p:sp>
          <p:nvSpPr>
            <p:cNvPr id="30" name="TextBox 29"/>
            <p:cNvSpPr txBox="1"/>
            <p:nvPr/>
          </p:nvSpPr>
          <p:spPr>
            <a:xfrm>
              <a:off x="3754311" y="4585203"/>
              <a:ext cx="317944" cy="512703"/>
            </a:xfrm>
            <a:prstGeom prst="rect">
              <a:avLst/>
            </a:prstGeom>
            <a:noFill/>
          </p:spPr>
          <p:txBody>
            <a:bodyPr wrap="square" rtlCol="0">
              <a:spAutoFit/>
            </a:bodyPr>
            <a:lstStyle/>
            <a:p>
              <a:r>
                <a:rPr lang="en-US" dirty="0">
                  <a:cs typeface="Times New Roman" panose="02020603050405020304" pitchFamily="18" charset="0"/>
                </a:rPr>
                <a:t>4</a:t>
              </a:r>
            </a:p>
          </p:txBody>
        </p:sp>
        <p:sp>
          <p:nvSpPr>
            <p:cNvPr id="31" name="TextBox 30"/>
            <p:cNvSpPr txBox="1"/>
            <p:nvPr/>
          </p:nvSpPr>
          <p:spPr>
            <a:xfrm>
              <a:off x="4440881" y="4186749"/>
              <a:ext cx="317944" cy="512703"/>
            </a:xfrm>
            <a:prstGeom prst="rect">
              <a:avLst/>
            </a:prstGeom>
            <a:noFill/>
          </p:spPr>
          <p:txBody>
            <a:bodyPr wrap="square" rtlCol="0">
              <a:spAutoFit/>
            </a:bodyPr>
            <a:lstStyle/>
            <a:p>
              <a:r>
                <a:rPr lang="en-US" dirty="0">
                  <a:cs typeface="Times New Roman" panose="02020603050405020304" pitchFamily="18" charset="0"/>
                </a:rPr>
                <a:t>5</a:t>
              </a:r>
            </a:p>
          </p:txBody>
        </p:sp>
        <p:sp>
          <p:nvSpPr>
            <p:cNvPr id="32" name="TextBox 31"/>
            <p:cNvSpPr txBox="1"/>
            <p:nvPr/>
          </p:nvSpPr>
          <p:spPr>
            <a:xfrm>
              <a:off x="5486272" y="5030063"/>
              <a:ext cx="317944" cy="512703"/>
            </a:xfrm>
            <a:prstGeom prst="rect">
              <a:avLst/>
            </a:prstGeom>
            <a:noFill/>
          </p:spPr>
          <p:txBody>
            <a:bodyPr wrap="square" rtlCol="0">
              <a:spAutoFit/>
            </a:bodyPr>
            <a:lstStyle/>
            <a:p>
              <a:r>
                <a:rPr lang="en-US" dirty="0">
                  <a:cs typeface="Times New Roman" panose="02020603050405020304" pitchFamily="18" charset="0"/>
                </a:rPr>
                <a:t>8</a:t>
              </a:r>
            </a:p>
          </p:txBody>
        </p:sp>
        <p:sp>
          <p:nvSpPr>
            <p:cNvPr id="33" name="TextBox 32"/>
            <p:cNvSpPr txBox="1"/>
            <p:nvPr/>
          </p:nvSpPr>
          <p:spPr>
            <a:xfrm>
              <a:off x="7020482" y="4002005"/>
              <a:ext cx="317944" cy="512703"/>
            </a:xfrm>
            <a:prstGeom prst="rect">
              <a:avLst/>
            </a:prstGeom>
            <a:noFill/>
          </p:spPr>
          <p:txBody>
            <a:bodyPr wrap="square" rtlCol="0">
              <a:spAutoFit/>
            </a:bodyPr>
            <a:lstStyle/>
            <a:p>
              <a:r>
                <a:rPr lang="en-US" dirty="0">
                  <a:cs typeface="Times New Roman" panose="02020603050405020304" pitchFamily="18" charset="0"/>
                </a:rPr>
                <a:t>9</a:t>
              </a:r>
            </a:p>
          </p:txBody>
        </p:sp>
        <p:sp>
          <p:nvSpPr>
            <p:cNvPr id="34" name="TextBox 33"/>
            <p:cNvSpPr txBox="1"/>
            <p:nvPr/>
          </p:nvSpPr>
          <p:spPr>
            <a:xfrm>
              <a:off x="4953496" y="3846890"/>
              <a:ext cx="405270" cy="512703"/>
            </a:xfrm>
            <a:prstGeom prst="rect">
              <a:avLst/>
            </a:prstGeom>
            <a:noFill/>
          </p:spPr>
          <p:txBody>
            <a:bodyPr wrap="square" rtlCol="0">
              <a:spAutoFit/>
            </a:bodyPr>
            <a:lstStyle/>
            <a:p>
              <a:r>
                <a:rPr lang="en-US" dirty="0" smtClean="0">
                  <a:cs typeface="Times New Roman" panose="02020603050405020304" pitchFamily="18" charset="0"/>
                </a:rPr>
                <a:t>1</a:t>
              </a:r>
              <a:endParaRPr lang="en-US" dirty="0">
                <a:cs typeface="Times New Roman" panose="02020603050405020304" pitchFamily="18" charset="0"/>
              </a:endParaRPr>
            </a:p>
          </p:txBody>
        </p:sp>
        <p:sp>
          <p:nvSpPr>
            <p:cNvPr id="35" name="TextBox 34"/>
            <p:cNvSpPr txBox="1"/>
            <p:nvPr/>
          </p:nvSpPr>
          <p:spPr>
            <a:xfrm>
              <a:off x="4821304" y="4390447"/>
              <a:ext cx="317944" cy="512703"/>
            </a:xfrm>
            <a:prstGeom prst="rect">
              <a:avLst/>
            </a:prstGeom>
            <a:noFill/>
          </p:spPr>
          <p:txBody>
            <a:bodyPr wrap="square" rtlCol="0">
              <a:spAutoFit/>
            </a:bodyPr>
            <a:lstStyle/>
            <a:p>
              <a:r>
                <a:rPr lang="en-US" dirty="0">
                  <a:cs typeface="Times New Roman" panose="02020603050405020304" pitchFamily="18" charset="0"/>
                </a:rPr>
                <a:t>7</a:t>
              </a:r>
            </a:p>
          </p:txBody>
        </p:sp>
      </p:grpSp>
      <p:pic>
        <p:nvPicPr>
          <p:cNvPr id="37" name="Picture 2" descr="Desktop Computer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4416" y="4621472"/>
            <a:ext cx="247688" cy="24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684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523433"/>
            <a:ext cx="8832304" cy="1021600"/>
          </a:xfrm>
        </p:spPr>
        <p:txBody>
          <a:bodyPr/>
          <a:lstStyle/>
          <a:p>
            <a:r>
              <a:rPr lang="en-US" sz="3500" b="1" dirty="0" smtClean="0">
                <a:solidFill>
                  <a:schemeClr val="bg1"/>
                </a:solidFill>
                <a:cs typeface="Times New Roman" panose="02020603050405020304" pitchFamily="18" charset="0"/>
              </a:rPr>
              <a:t>Minimum Spanning Tree</a:t>
            </a:r>
            <a:endParaRPr lang="en-US" sz="3500" b="1" dirty="0">
              <a:solidFill>
                <a:schemeClr val="bg1"/>
              </a:solidFill>
              <a:cs typeface="Times New Roman" panose="02020603050405020304" pitchFamily="18" charset="0"/>
            </a:endParaRPr>
          </a:p>
        </p:txBody>
      </p:sp>
      <p:sp>
        <p:nvSpPr>
          <p:cNvPr id="6" name="Slide Number Placeholder 5"/>
          <p:cNvSpPr>
            <a:spLocks noGrp="1"/>
          </p:cNvSpPr>
          <p:nvPr>
            <p:ph type="sldNum" idx="12"/>
          </p:nvPr>
        </p:nvSpPr>
        <p:spPr/>
        <p:txBody>
          <a:bodyPr/>
          <a:lstStyle/>
          <a:p>
            <a:fld id="{9B87058A-E00F-4E72-BF35-80FED2B6D294}" type="slidenum">
              <a:rPr lang="en-US"/>
              <a:pPr/>
              <a:t>4</a:t>
            </a:fld>
            <a:endParaRPr lang="en-US"/>
          </a:p>
        </p:txBody>
      </p:sp>
      <p:sp>
        <p:nvSpPr>
          <p:cNvPr id="17" name="Rectangle 3" descr="Rectangle: Click to edit Master text styles&#10;Second level&#10;Third level&#10;Fourth level&#10;Fifth level"/>
          <p:cNvSpPr>
            <a:spLocks noGrp="1" noChangeArrowheads="1"/>
          </p:cNvSpPr>
          <p:nvPr>
            <p:ph type="body" sz="half" idx="1"/>
          </p:nvPr>
        </p:nvSpPr>
        <p:spPr>
          <a:xfrm>
            <a:off x="0" y="1668000"/>
            <a:ext cx="9452483" cy="4724400"/>
          </a:xfrm>
        </p:spPr>
        <p:txBody>
          <a:bodyPr/>
          <a:lstStyle/>
          <a:p>
            <a:pPr>
              <a:buFont typeface="Wingdings" panose="05000000000000000000" pitchFamily="2" charset="2"/>
              <a:buNone/>
            </a:pPr>
            <a:r>
              <a:rPr lang="en-US" dirty="0">
                <a:latin typeface="Times New Roman" panose="02020603050405020304" pitchFamily="18" charset="0"/>
                <a:cs typeface="Times New Roman" panose="02020603050405020304" pitchFamily="18" charset="0"/>
              </a:rPr>
              <a:t>What do we need? A set of edges such that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lvl="1">
              <a:spcBef>
                <a:spcPts val="0"/>
              </a:spcBef>
              <a:buClr>
                <a:srgbClr val="7030A0"/>
              </a:buCl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Every vertex touches at least one of the edges. (the edges span the graph)</a:t>
            </a:r>
          </a:p>
          <a:p>
            <a:pPr lvl="1">
              <a:spcBef>
                <a:spcPts val="0"/>
              </a:spcBef>
              <a:buClr>
                <a:srgbClr val="7030A0"/>
              </a:buCl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The graph on just those edges is connected.</a:t>
            </a:r>
          </a:p>
          <a:p>
            <a:pPr lvl="1">
              <a:spcBef>
                <a:spcPts val="0"/>
              </a:spcBef>
              <a:buClr>
                <a:srgbClr val="7030A0"/>
              </a:buCl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The minimum weight set of edges that meet those conditions</a:t>
            </a:r>
            <a:r>
              <a:rPr lang="en-US" dirty="0" smtClean="0">
                <a:latin typeface="Times New Roman" panose="02020603050405020304" pitchFamily="18" charset="0"/>
                <a:cs typeface="Times New Roman" panose="02020603050405020304" pitchFamily="18" charset="0"/>
              </a:rPr>
              <a:t>.</a:t>
            </a:r>
          </a:p>
          <a:p>
            <a:pPr lvl="1">
              <a:spcBef>
                <a:spcPts val="0"/>
              </a:spcBef>
              <a:buClr>
                <a:srgbClr val="7030A0"/>
              </a:buClr>
              <a:buFont typeface="Times New Roman" panose="02020603050405020304" pitchFamily="18" charset="0"/>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dirty="0" smtClean="0">
                <a:latin typeface="Times New Roman" panose="02020603050405020304" pitchFamily="18" charset="0"/>
                <a:cs typeface="Times New Roman" panose="02020603050405020304" pitchFamily="18" charset="0"/>
              </a:rPr>
              <a:t>Constraint: It should not form cycle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46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523433"/>
            <a:ext cx="8832304" cy="1021600"/>
          </a:xfrm>
        </p:spPr>
        <p:txBody>
          <a:bodyPr/>
          <a:lstStyle/>
          <a:p>
            <a:r>
              <a:rPr lang="en-US" sz="3500" b="1" dirty="0" smtClean="0">
                <a:solidFill>
                  <a:schemeClr val="bg1"/>
                </a:solidFill>
                <a:cs typeface="Times New Roman" panose="02020603050405020304" pitchFamily="18" charset="0"/>
              </a:rPr>
              <a:t>Minimum Spanning Tree</a:t>
            </a:r>
            <a:endParaRPr lang="en-US" sz="3500" b="1" dirty="0">
              <a:solidFill>
                <a:schemeClr val="bg1"/>
              </a:solidFill>
              <a:cs typeface="Times New Roman" panose="02020603050405020304" pitchFamily="18" charset="0"/>
            </a:endParaRPr>
          </a:p>
        </p:txBody>
      </p:sp>
      <p:sp>
        <p:nvSpPr>
          <p:cNvPr id="6" name="Slide Number Placeholder 5"/>
          <p:cNvSpPr>
            <a:spLocks noGrp="1"/>
          </p:cNvSpPr>
          <p:nvPr>
            <p:ph type="sldNum" idx="12"/>
          </p:nvPr>
        </p:nvSpPr>
        <p:spPr/>
        <p:txBody>
          <a:bodyPr/>
          <a:lstStyle/>
          <a:p>
            <a:fld id="{9B87058A-E00F-4E72-BF35-80FED2B6D294}" type="slidenum">
              <a:rPr lang="en-US"/>
              <a:pPr/>
              <a:t>5</a:t>
            </a:fld>
            <a:endParaRPr lang="en-US"/>
          </a:p>
        </p:txBody>
      </p:sp>
      <mc:AlternateContent xmlns:mc="http://schemas.openxmlformats.org/markup-compatibility/2006" xmlns:a14="http://schemas.microsoft.com/office/drawing/2010/main">
        <mc:Choice Requires="a14">
          <p:sp>
            <p:nvSpPr>
              <p:cNvPr id="2" name="Rectangle 1"/>
              <p:cNvSpPr/>
              <p:nvPr/>
            </p:nvSpPr>
            <p:spPr>
              <a:xfrm>
                <a:off x="91" y="2192214"/>
                <a:ext cx="6336704" cy="2246769"/>
              </a:xfrm>
              <a:prstGeom prst="rect">
                <a:avLst/>
              </a:prstGeom>
            </p:spPr>
            <p:txBody>
              <a:bodyPr wrap="square">
                <a:spAutoFit/>
              </a:bodyPr>
              <a:lstStyle/>
              <a:p>
                <a:r>
                  <a:rPr lang="en-US" sz="2000" dirty="0" smtClean="0">
                    <a:cs typeface="Times New Roman" panose="02020603050405020304" pitchFamily="18" charset="0"/>
                  </a:rPr>
                  <a:t>Given (connected) graph </a:t>
                </a:r>
                <a14:m>
                  <m:oMath xmlns:m="http://schemas.openxmlformats.org/officeDocument/2006/math">
                    <m:r>
                      <a:rPr lang="en-US" sz="2000" i="1" dirty="0" smtClean="0">
                        <a:solidFill>
                          <a:srgbClr val="FF0000"/>
                        </a:solidFill>
                        <a:latin typeface="Cambria Math" panose="02040503050406030204" pitchFamily="18" charset="0"/>
                      </a:rPr>
                      <m:t>𝐺</m:t>
                    </m:r>
                    <m:d>
                      <m:dPr>
                        <m:ctrlPr>
                          <a:rPr lang="en-US" sz="2000" i="1" dirty="0" smtClean="0">
                            <a:solidFill>
                              <a:srgbClr val="FF0000"/>
                            </a:solidFill>
                            <a:latin typeface="Cambria Math" panose="02040503050406030204" pitchFamily="18" charset="0"/>
                          </a:rPr>
                        </m:ctrlPr>
                      </m:dPr>
                      <m:e>
                        <m:r>
                          <a:rPr lang="en-US" sz="2000" i="1" dirty="0" smtClean="0">
                            <a:solidFill>
                              <a:srgbClr val="FF0000"/>
                            </a:solidFill>
                            <a:latin typeface="Cambria Math" panose="02040503050406030204" pitchFamily="18" charset="0"/>
                          </a:rPr>
                          <m:t>𝑉</m:t>
                        </m:r>
                        <m:r>
                          <a:rPr lang="en-US" sz="2000" i="1" dirty="0" smtClean="0">
                            <a:solidFill>
                              <a:srgbClr val="FF0000"/>
                            </a:solidFill>
                            <a:latin typeface="Cambria Math" panose="02040503050406030204" pitchFamily="18" charset="0"/>
                          </a:rPr>
                          <m:t>,</m:t>
                        </m:r>
                        <m:r>
                          <a:rPr lang="en-US" sz="2000" i="1" dirty="0" smtClean="0">
                            <a:solidFill>
                              <a:srgbClr val="FF0000"/>
                            </a:solidFill>
                            <a:latin typeface="Cambria Math" panose="02040503050406030204" pitchFamily="18" charset="0"/>
                          </a:rPr>
                          <m:t>𝐸</m:t>
                        </m:r>
                      </m:e>
                    </m:d>
                  </m:oMath>
                </a14:m>
                <a:r>
                  <a:rPr lang="en-US" sz="2000" dirty="0" smtClean="0">
                    <a:solidFill>
                      <a:srgbClr val="FF0000"/>
                    </a:solidFill>
                    <a:cs typeface="Times New Roman" panose="02020603050405020304" pitchFamily="18" charset="0"/>
                  </a:rPr>
                  <a:t> </a:t>
                </a:r>
                <a:r>
                  <a:rPr lang="en-US" sz="2000" dirty="0"/>
                  <a:t>a </a:t>
                </a:r>
                <a:r>
                  <a:rPr lang="en-US" sz="2000" dirty="0">
                    <a:solidFill>
                      <a:schemeClr val="tx1">
                        <a:lumMod val="50000"/>
                      </a:schemeClr>
                    </a:solidFill>
                  </a:rPr>
                  <a:t>spanning tree </a:t>
                </a:r>
                <a:r>
                  <a:rPr lang="en-US" sz="2000" dirty="0" smtClean="0">
                    <a:solidFill>
                      <a:srgbClr val="CC0000"/>
                    </a:solidFill>
                  </a:rPr>
                  <a:t>T(V, E’):</a:t>
                </a:r>
              </a:p>
              <a:p>
                <a:endParaRPr lang="en-US" sz="2000" dirty="0">
                  <a:solidFill>
                    <a:srgbClr val="CC0000"/>
                  </a:solidFill>
                </a:endParaRPr>
              </a:p>
              <a:p>
                <a:pPr marL="800100" lvl="1" indent="-342900">
                  <a:buFont typeface="Arial" panose="020B0604020202020204" pitchFamily="34" charset="0"/>
                  <a:buChar char="•"/>
                </a:pPr>
                <a:r>
                  <a:rPr lang="en-US" sz="2000" dirty="0">
                    <a:solidFill>
                      <a:schemeClr val="tx1">
                        <a:lumMod val="50000"/>
                      </a:schemeClr>
                    </a:solidFill>
                  </a:rPr>
                  <a:t>Is a </a:t>
                </a:r>
                <a:r>
                  <a:rPr lang="en-US" sz="2000" dirty="0" smtClean="0">
                    <a:solidFill>
                      <a:schemeClr val="tx1">
                        <a:lumMod val="50000"/>
                      </a:schemeClr>
                    </a:solidFill>
                  </a:rPr>
                  <a:t>sub-graph </a:t>
                </a:r>
                <a:r>
                  <a:rPr lang="en-US" sz="2000" dirty="0">
                    <a:solidFill>
                      <a:schemeClr val="tx1">
                        <a:lumMod val="50000"/>
                      </a:schemeClr>
                    </a:solidFill>
                  </a:rPr>
                  <a:t>of G; that is,</a:t>
                </a:r>
                <a14:m>
                  <m:oMath xmlns:m="http://schemas.openxmlformats.org/officeDocument/2006/math">
                    <m:r>
                      <a:rPr lang="en-US" sz="2000" b="0" i="0" dirty="0" smtClean="0">
                        <a:solidFill>
                          <a:schemeClr val="tx1">
                            <a:lumMod val="50000"/>
                          </a:schemeClr>
                        </a:solidFill>
                        <a:latin typeface="Cambria Math" panose="02040503050406030204" pitchFamily="18" charset="0"/>
                      </a:rPr>
                      <m:t> </m:t>
                    </m:r>
                    <m:r>
                      <a:rPr lang="en-US" sz="2000" i="1" dirty="0">
                        <a:solidFill>
                          <a:schemeClr val="tx1">
                            <a:lumMod val="50000"/>
                          </a:schemeClr>
                        </a:solidFill>
                        <a:latin typeface="Cambria Math" panose="02040503050406030204" pitchFamily="18" charset="0"/>
                      </a:rPr>
                      <m:t> </m:t>
                    </m:r>
                    <m:r>
                      <a:rPr lang="en-US" sz="2000" i="1" dirty="0">
                        <a:solidFill>
                          <a:schemeClr val="tx1">
                            <a:lumMod val="50000"/>
                          </a:schemeClr>
                        </a:solidFill>
                        <a:latin typeface="Cambria Math" panose="02040503050406030204" pitchFamily="18" charset="0"/>
                      </a:rPr>
                      <m:t>𝐸</m:t>
                    </m:r>
                    <m:r>
                      <a:rPr lang="en-US" sz="2000" i="1" dirty="0">
                        <a:solidFill>
                          <a:schemeClr val="tx1">
                            <a:lumMod val="50000"/>
                          </a:schemeClr>
                        </a:solidFill>
                        <a:latin typeface="Cambria Math" panose="02040503050406030204" pitchFamily="18" charset="0"/>
                      </a:rPr>
                      <m:t>’ ⊆ </m:t>
                    </m:r>
                    <m:r>
                      <a:rPr lang="en-US" sz="2000" i="1" dirty="0">
                        <a:solidFill>
                          <a:schemeClr val="tx1">
                            <a:lumMod val="50000"/>
                          </a:schemeClr>
                        </a:solidFill>
                        <a:latin typeface="Cambria Math" panose="02040503050406030204" pitchFamily="18" charset="0"/>
                      </a:rPr>
                      <m:t>𝐸</m:t>
                    </m:r>
                  </m:oMath>
                </a14:m>
                <a:endParaRPr lang="en-US" sz="2000" dirty="0">
                  <a:solidFill>
                    <a:schemeClr val="tx1">
                      <a:lumMod val="50000"/>
                    </a:schemeClr>
                  </a:solidFill>
                </a:endParaRPr>
              </a:p>
              <a:p>
                <a:pPr marL="800100" lvl="1" indent="-342900">
                  <a:buFont typeface="Arial" panose="020B0604020202020204" pitchFamily="34" charset="0"/>
                  <a:buChar char="•"/>
                </a:pPr>
                <a:r>
                  <a:rPr lang="en-US" sz="2000" dirty="0" smtClean="0">
                    <a:solidFill>
                      <a:schemeClr val="tx1">
                        <a:lumMod val="50000"/>
                      </a:schemeClr>
                    </a:solidFill>
                  </a:rPr>
                  <a:t>Forms </a:t>
                </a:r>
                <a:r>
                  <a:rPr lang="en-US" sz="2000" dirty="0">
                    <a:solidFill>
                      <a:schemeClr val="tx1">
                        <a:lumMod val="50000"/>
                      </a:schemeClr>
                    </a:solidFill>
                  </a:rPr>
                  <a:t>a tree (no cycle</a:t>
                </a:r>
                <a:r>
                  <a:rPr lang="en-US" sz="2000" dirty="0" smtClean="0">
                    <a:solidFill>
                      <a:schemeClr val="tx1">
                        <a:lumMod val="50000"/>
                      </a:schemeClr>
                    </a:solidFill>
                  </a:rPr>
                  <a:t>) </a:t>
                </a:r>
                <a:endParaRPr lang="en-US" sz="2000" dirty="0">
                  <a:solidFill>
                    <a:schemeClr val="tx1">
                      <a:lumMod val="50000"/>
                    </a:schemeClr>
                  </a:solidFill>
                </a:endParaRPr>
              </a:p>
              <a:p>
                <a:pPr marL="800100" lvl="1" indent="-342900">
                  <a:buFont typeface="Arial" panose="020B0604020202020204" pitchFamily="34" charset="0"/>
                  <a:buChar char="•"/>
                </a:pPr>
                <a:r>
                  <a:rPr lang="en-US" sz="2000" dirty="0">
                    <a:solidFill>
                      <a:schemeClr val="tx1">
                        <a:lumMod val="50000"/>
                      </a:schemeClr>
                    </a:solidFill>
                  </a:rPr>
                  <a:t>So, E’ has |V| -1 edges</a:t>
                </a:r>
              </a:p>
              <a:p>
                <a:pPr lvl="1"/>
                <a:endParaRPr lang="en-US" sz="2000" dirty="0" smtClean="0">
                  <a:solidFill>
                    <a:schemeClr val="tx1">
                      <a:lumMod val="50000"/>
                    </a:schemeClr>
                  </a:solidFill>
                </a:endParaRPr>
              </a:p>
              <a:p>
                <a:endParaRPr lang="en-US" sz="2000" dirty="0">
                  <a:solidFill>
                    <a:srgbClr val="FF0000"/>
                  </a:solidFill>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91" y="2192214"/>
                <a:ext cx="6336704" cy="2246769"/>
              </a:xfrm>
              <a:prstGeom prst="rect">
                <a:avLst/>
              </a:prstGeom>
              <a:blipFill rotWithShape="0">
                <a:blip r:embed="rId2"/>
                <a:stretch>
                  <a:fillRect l="-962" t="-1630"/>
                </a:stretch>
              </a:blipFill>
            </p:spPr>
            <p:txBody>
              <a:bodyPr/>
              <a:lstStyle/>
              <a:p>
                <a:r>
                  <a:rPr lang="en-US">
                    <a:noFill/>
                  </a:rPr>
                  <a:t> </a:t>
                </a:r>
              </a:p>
            </p:txBody>
          </p:sp>
        </mc:Fallback>
      </mc:AlternateContent>
      <p:sp>
        <p:nvSpPr>
          <p:cNvPr id="7" name="Rectangle 6"/>
          <p:cNvSpPr/>
          <p:nvPr/>
        </p:nvSpPr>
        <p:spPr>
          <a:xfrm>
            <a:off x="144016" y="4245025"/>
            <a:ext cx="6192688" cy="400110"/>
          </a:xfrm>
          <a:prstGeom prst="rect">
            <a:avLst/>
          </a:prstGeom>
        </p:spPr>
        <p:txBody>
          <a:bodyPr/>
          <a:lstStyle/>
          <a:p>
            <a:pPr lvl="0" rtl="0"/>
            <a:r>
              <a:rPr lang="en-US" sz="2000" i="1" dirty="0" smtClean="0"/>
              <a:t>Edges are weighted: find minimum cost spanning tree</a:t>
            </a:r>
            <a:endParaRPr lang="en-IN" sz="2000" i="1" dirty="0"/>
          </a:p>
        </p:txBody>
      </p:sp>
      <p:sp>
        <p:nvSpPr>
          <p:cNvPr id="8" name="Rectangle 3" descr="Rectangle: Click to edit Master text styles&#10;Second level&#10;Third level&#10;Fourth level&#10;Fifth level"/>
          <p:cNvSpPr>
            <a:spLocks noGrp="1" noChangeArrowheads="1"/>
          </p:cNvSpPr>
          <p:nvPr>
            <p:ph type="body" sz="half" idx="1"/>
          </p:nvPr>
        </p:nvSpPr>
        <p:spPr>
          <a:xfrm>
            <a:off x="6168008" y="2514763"/>
            <a:ext cx="5876763" cy="2027296"/>
          </a:xfrm>
        </p:spPr>
        <p:txBody>
          <a:bodyPr/>
          <a:lstStyle/>
          <a:p>
            <a:pPr>
              <a:buFont typeface="Wingdings" panose="05000000000000000000" pitchFamily="2" charset="2"/>
              <a:buNone/>
            </a:pPr>
            <a:r>
              <a:rPr lang="en-US" u="sng" dirty="0">
                <a:latin typeface="Times New Roman" panose="02020603050405020304" pitchFamily="18" charset="0"/>
                <a:cs typeface="Times New Roman" panose="02020603050405020304" pitchFamily="18" charset="0"/>
              </a:rPr>
              <a:t>Strategy for construction: </a:t>
            </a:r>
            <a:endParaRPr lang="en-US"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u="sng" dirty="0">
              <a:latin typeface="Times New Roman" panose="02020603050405020304" pitchFamily="18" charset="0"/>
              <a:cs typeface="Times New Roman" panose="02020603050405020304" pitchFamily="18" charset="0"/>
            </a:endParaRPr>
          </a:p>
          <a:p>
            <a:pPr lvl="1">
              <a:buClr>
                <a:srgbClr val="7030A0"/>
              </a:buClr>
              <a:buFont typeface="Wingdings" panose="05000000000000000000" pitchFamily="2" charset="2"/>
              <a:buChar char="v"/>
            </a:pPr>
            <a:r>
              <a:rPr lang="en-US" dirty="0">
                <a:solidFill>
                  <a:srgbClr val="CC0000"/>
                </a:solidFill>
                <a:latin typeface="Times New Roman" panose="02020603050405020304" pitchFamily="18" charset="0"/>
                <a:cs typeface="Times New Roman" panose="02020603050405020304" pitchFamily="18" charset="0"/>
              </a:rPr>
              <a:t>Add an edge of minimum cost that does not create a cycle (greedy algorithm)</a:t>
            </a:r>
          </a:p>
          <a:p>
            <a:pPr lvl="1">
              <a:buClr>
                <a:srgbClr val="7030A0"/>
              </a:buClr>
              <a:buFont typeface="Wingdings" panose="05000000000000000000" pitchFamily="2" charset="2"/>
              <a:buChar char="v"/>
            </a:pPr>
            <a:r>
              <a:rPr lang="en-US" dirty="0">
                <a:solidFill>
                  <a:schemeClr val="accent2"/>
                </a:solidFill>
                <a:latin typeface="Times New Roman" panose="02020603050405020304" pitchFamily="18" charset="0"/>
                <a:cs typeface="Times New Roman" panose="02020603050405020304" pitchFamily="18" charset="0"/>
              </a:rPr>
              <a:t>Repeat |V| -1 times</a:t>
            </a:r>
          </a:p>
          <a:p>
            <a:pPr>
              <a:buFont typeface="Wingdings" panose="05000000000000000000" pitchFamily="2" charset="2"/>
              <a:buNone/>
            </a:pPr>
            <a:endParaRPr lang="en-US" u="sng"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3168443" y="4768199"/>
            <a:ext cx="4699937" cy="1785344"/>
            <a:chOff x="4151784" y="5083797"/>
            <a:chExt cx="4699937" cy="1785344"/>
          </a:xfrm>
        </p:grpSpPr>
        <p:grpSp>
          <p:nvGrpSpPr>
            <p:cNvPr id="9" name="Group 8"/>
            <p:cNvGrpSpPr/>
            <p:nvPr/>
          </p:nvGrpSpPr>
          <p:grpSpPr>
            <a:xfrm>
              <a:off x="5159896" y="5083797"/>
              <a:ext cx="2851393" cy="1297531"/>
              <a:chOff x="5159896" y="5083797"/>
              <a:chExt cx="2851393" cy="1297531"/>
            </a:xfrm>
          </p:grpSpPr>
          <p:cxnSp>
            <p:nvCxnSpPr>
              <p:cNvPr id="4" name="Straight Connector 3"/>
              <p:cNvCxnSpPr/>
              <p:nvPr/>
            </p:nvCxnSpPr>
            <p:spPr>
              <a:xfrm flipH="1">
                <a:off x="5447928" y="5301208"/>
                <a:ext cx="2304256" cy="80878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Oval 4"/>
              <p:cNvSpPr/>
              <p:nvPr/>
            </p:nvSpPr>
            <p:spPr>
              <a:xfrm>
                <a:off x="5159896" y="580526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0" name="Oval 9"/>
              <p:cNvSpPr/>
              <p:nvPr/>
            </p:nvSpPr>
            <p:spPr>
              <a:xfrm>
                <a:off x="7435225" y="5083797"/>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grpSp>
        <p:cxnSp>
          <p:nvCxnSpPr>
            <p:cNvPr id="12" name="Straight Connector 11"/>
            <p:cNvCxnSpPr>
              <a:stCxn id="5" idx="2"/>
            </p:cNvCxnSpPr>
            <p:nvPr/>
          </p:nvCxnSpPr>
          <p:spPr>
            <a:xfrm flipH="1">
              <a:off x="4151784" y="6093296"/>
              <a:ext cx="1008112" cy="764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4"/>
            </p:cNvCxnSpPr>
            <p:nvPr/>
          </p:nvCxnSpPr>
          <p:spPr>
            <a:xfrm>
              <a:off x="5447928" y="6381328"/>
              <a:ext cx="720080" cy="476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4"/>
            </p:cNvCxnSpPr>
            <p:nvPr/>
          </p:nvCxnSpPr>
          <p:spPr>
            <a:xfrm flipH="1">
              <a:off x="7190274" y="5659861"/>
              <a:ext cx="532983" cy="1209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968208" y="5517232"/>
              <a:ext cx="883513" cy="13257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31441" y="5371829"/>
              <a:ext cx="263352" cy="461665"/>
            </a:xfrm>
            <a:prstGeom prst="rect">
              <a:avLst/>
            </a:prstGeom>
            <a:noFill/>
          </p:spPr>
          <p:txBody>
            <a:bodyPr wrap="square" rtlCol="0">
              <a:spAutoFit/>
            </a:bodyPr>
            <a:lstStyle/>
            <a:p>
              <a:r>
                <a:rPr lang="en-US" dirty="0" smtClean="0"/>
                <a:t>3</a:t>
              </a:r>
              <a:endParaRPr lang="en-US" dirty="0"/>
            </a:p>
          </p:txBody>
        </p:sp>
        <p:sp>
          <p:nvSpPr>
            <p:cNvPr id="22" name="TextBox 21"/>
            <p:cNvSpPr txBox="1"/>
            <p:nvPr/>
          </p:nvSpPr>
          <p:spPr>
            <a:xfrm>
              <a:off x="4392488" y="6041871"/>
              <a:ext cx="263352" cy="461665"/>
            </a:xfrm>
            <a:prstGeom prst="rect">
              <a:avLst/>
            </a:prstGeom>
            <a:noFill/>
          </p:spPr>
          <p:txBody>
            <a:bodyPr wrap="square" rtlCol="0">
              <a:spAutoFit/>
            </a:bodyPr>
            <a:lstStyle/>
            <a:p>
              <a:r>
                <a:rPr lang="en-US" dirty="0"/>
                <a:t>4</a:t>
              </a:r>
            </a:p>
          </p:txBody>
        </p:sp>
        <p:sp>
          <p:nvSpPr>
            <p:cNvPr id="23" name="TextBox 22"/>
            <p:cNvSpPr txBox="1"/>
            <p:nvPr/>
          </p:nvSpPr>
          <p:spPr>
            <a:xfrm>
              <a:off x="6050796" y="6262727"/>
              <a:ext cx="263352" cy="461665"/>
            </a:xfrm>
            <a:prstGeom prst="rect">
              <a:avLst/>
            </a:prstGeom>
            <a:noFill/>
          </p:spPr>
          <p:txBody>
            <a:bodyPr wrap="square" rtlCol="0">
              <a:spAutoFit/>
            </a:bodyPr>
            <a:lstStyle/>
            <a:p>
              <a:r>
                <a:rPr lang="en-US" dirty="0" smtClean="0"/>
                <a:t>7</a:t>
              </a:r>
              <a:endParaRPr lang="en-US" dirty="0"/>
            </a:p>
          </p:txBody>
        </p:sp>
        <p:sp>
          <p:nvSpPr>
            <p:cNvPr id="24" name="TextBox 23"/>
            <p:cNvSpPr txBox="1"/>
            <p:nvPr/>
          </p:nvSpPr>
          <p:spPr>
            <a:xfrm>
              <a:off x="7493037" y="6381328"/>
              <a:ext cx="263352" cy="461665"/>
            </a:xfrm>
            <a:prstGeom prst="rect">
              <a:avLst/>
            </a:prstGeom>
            <a:noFill/>
          </p:spPr>
          <p:txBody>
            <a:bodyPr wrap="square" rtlCol="0">
              <a:spAutoFit/>
            </a:bodyPr>
            <a:lstStyle/>
            <a:p>
              <a:r>
                <a:rPr lang="en-US" dirty="0" smtClean="0"/>
                <a:t>9</a:t>
              </a:r>
              <a:endParaRPr lang="en-US" dirty="0"/>
            </a:p>
          </p:txBody>
        </p:sp>
        <p:sp>
          <p:nvSpPr>
            <p:cNvPr id="25" name="TextBox 24"/>
            <p:cNvSpPr txBox="1"/>
            <p:nvPr/>
          </p:nvSpPr>
          <p:spPr>
            <a:xfrm>
              <a:off x="8496634" y="6031894"/>
              <a:ext cx="263352" cy="461665"/>
            </a:xfrm>
            <a:prstGeom prst="rect">
              <a:avLst/>
            </a:prstGeom>
            <a:noFill/>
          </p:spPr>
          <p:txBody>
            <a:bodyPr wrap="square" rtlCol="0">
              <a:spAutoFit/>
            </a:bodyPr>
            <a:lstStyle/>
            <a:p>
              <a:r>
                <a:rPr lang="en-US" dirty="0" smtClean="0"/>
                <a:t>6</a:t>
              </a:r>
              <a:endParaRPr lang="en-US" dirty="0"/>
            </a:p>
          </p:txBody>
        </p:sp>
      </p:grpSp>
    </p:spTree>
    <p:extLst>
      <p:ext uri="{BB962C8B-B14F-4D97-AF65-F5344CB8AC3E}">
        <p14:creationId xmlns:p14="http://schemas.microsoft.com/office/powerpoint/2010/main" val="256864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523433"/>
            <a:ext cx="8832304" cy="1021600"/>
          </a:xfrm>
        </p:spPr>
        <p:txBody>
          <a:bodyPr/>
          <a:lstStyle/>
          <a:p>
            <a:r>
              <a:rPr lang="en-US" sz="3500" dirty="0">
                <a:solidFill>
                  <a:schemeClr val="bg1"/>
                </a:solidFill>
                <a:cs typeface="Times New Roman" panose="02020603050405020304" pitchFamily="18" charset="0"/>
              </a:rPr>
              <a:t>Two Algorithms</a:t>
            </a:r>
            <a:endParaRPr lang="en-US" sz="3500" b="1" dirty="0">
              <a:solidFill>
                <a:schemeClr val="bg1"/>
              </a:solidFill>
              <a:cs typeface="Times New Roman" panose="02020603050405020304" pitchFamily="18" charset="0"/>
            </a:endParaRPr>
          </a:p>
        </p:txBody>
      </p:sp>
      <p:sp>
        <p:nvSpPr>
          <p:cNvPr id="6" name="Slide Number Placeholder 5"/>
          <p:cNvSpPr>
            <a:spLocks noGrp="1"/>
          </p:cNvSpPr>
          <p:nvPr>
            <p:ph type="sldNum" idx="12"/>
          </p:nvPr>
        </p:nvSpPr>
        <p:spPr/>
        <p:txBody>
          <a:bodyPr/>
          <a:lstStyle/>
          <a:p>
            <a:fld id="{9B87058A-E00F-4E72-BF35-80FED2B6D294}" type="slidenum">
              <a:rPr lang="en-US"/>
              <a:pPr/>
              <a:t>6</a:t>
            </a:fld>
            <a:endParaRPr lang="en-US"/>
          </a:p>
        </p:txBody>
      </p:sp>
      <p:graphicFrame>
        <p:nvGraphicFramePr>
          <p:cNvPr id="4" name="Diagram 3"/>
          <p:cNvGraphicFramePr/>
          <p:nvPr>
            <p:extLst>
              <p:ext uri="{D42A27DB-BD31-4B8C-83A1-F6EECF244321}">
                <p14:modId xmlns:p14="http://schemas.microsoft.com/office/powerpoint/2010/main" val="437812584"/>
              </p:ext>
            </p:extLst>
          </p:nvPr>
        </p:nvGraphicFramePr>
        <p:xfrm>
          <a:off x="0" y="1738175"/>
          <a:ext cx="5842248"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309912858"/>
              </p:ext>
            </p:extLst>
          </p:nvPr>
        </p:nvGraphicFramePr>
        <p:xfrm>
          <a:off x="6120680" y="2708920"/>
          <a:ext cx="6096000" cy="2304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867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fld id="{9B87058A-E00F-4E72-BF35-80FED2B6D294}" type="slidenum">
              <a:rPr lang="en-US"/>
              <a:pPr/>
              <a:t>7</a:t>
            </a:fld>
            <a:endParaRPr lang="en-US"/>
          </a:p>
        </p:txBody>
      </p:sp>
      <p:sp>
        <p:nvSpPr>
          <p:cNvPr id="5"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a:solidFill>
                  <a:schemeClr val="bg1"/>
                </a:solidFill>
                <a:cs typeface="Times New Roman" panose="02020603050405020304" pitchFamily="18" charset="0"/>
              </a:rPr>
              <a:t>Prim’s algorithm</a:t>
            </a:r>
          </a:p>
        </p:txBody>
      </p:sp>
      <p:graphicFrame>
        <p:nvGraphicFramePr>
          <p:cNvPr id="4" name="Object 3"/>
          <p:cNvGraphicFramePr>
            <a:graphicFrameLocks noChangeAspect="1"/>
          </p:cNvGraphicFramePr>
          <p:nvPr>
            <p:extLst>
              <p:ext uri="{D42A27DB-BD31-4B8C-83A1-F6EECF244321}">
                <p14:modId xmlns:p14="http://schemas.microsoft.com/office/powerpoint/2010/main" val="1056894657"/>
              </p:ext>
            </p:extLst>
          </p:nvPr>
        </p:nvGraphicFramePr>
        <p:xfrm>
          <a:off x="5663952" y="2059653"/>
          <a:ext cx="4835525" cy="4264025"/>
        </p:xfrm>
        <a:graphic>
          <a:graphicData uri="http://schemas.openxmlformats.org/presentationml/2006/ole">
            <mc:AlternateContent xmlns:mc="http://schemas.openxmlformats.org/markup-compatibility/2006">
              <mc:Choice xmlns:v="urn:schemas-microsoft-com:vml" Requires="v">
                <p:oleObj spid="_x0000_s1051"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952" y="2059653"/>
                        <a:ext cx="4835525"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 Box 4"/>
              <p:cNvSpPr txBox="1">
                <a:spLocks noChangeArrowheads="1"/>
              </p:cNvSpPr>
              <p:nvPr/>
            </p:nvSpPr>
            <p:spPr bwMode="auto">
              <a:xfrm>
                <a:off x="20924" y="1056810"/>
                <a:ext cx="12394304"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dirty="0">
                    <a:latin typeface="Times New Roman" panose="02020603050405020304" pitchFamily="18" charset="0"/>
                    <a:cs typeface="Times New Roman" panose="02020603050405020304" pitchFamily="18" charset="0"/>
                  </a:rPr>
                  <a:t>Starting from empty </a:t>
                </a:r>
                <a14:m>
                  <m:oMath xmlns:m="http://schemas.openxmlformats.org/officeDocument/2006/math">
                    <m:r>
                      <a:rPr lang="en-US" i="1" dirty="0" smtClean="0">
                        <a:latin typeface="Cambria Math" panose="02040503050406030204" pitchFamily="18" charset="0"/>
                      </a:rPr>
                      <m:t>𝑇</m:t>
                    </m:r>
                  </m:oMath>
                </a14:m>
                <a:r>
                  <a:rPr lang="en-US" dirty="0" smtClean="0">
                    <a:latin typeface="Times New Roman" panose="02020603050405020304" pitchFamily="18" charset="0"/>
                    <a:cs typeface="Times New Roman" panose="02020603050405020304" pitchFamily="18" charset="0"/>
                  </a:rPr>
                  <a:t> (tree), </a:t>
                </a:r>
                <a:r>
                  <a:rPr lang="en-US" dirty="0">
                    <a:latin typeface="Times New Roman" panose="02020603050405020304" pitchFamily="18" charset="0"/>
                    <a:cs typeface="Times New Roman" panose="02020603050405020304" pitchFamily="18" charset="0"/>
                  </a:rPr>
                  <a:t>choose a vertex at random and initialize</a:t>
                </a:r>
              </a:p>
              <a:p>
                <a:pPr>
                  <a:spcBef>
                    <a:spcPct val="50000"/>
                  </a:spcBef>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𝑉</m:t>
                      </m:r>
                      <m:r>
                        <a:rPr lang="en-US" i="1" dirty="0" smtClean="0">
                          <a:latin typeface="Cambria Math" panose="02040503050406030204" pitchFamily="18" charset="0"/>
                        </a:rPr>
                        <m:t> = {1), </m:t>
                      </m:r>
                      <m:r>
                        <a:rPr lang="en-US" i="1" dirty="0" smtClean="0">
                          <a:latin typeface="Cambria Math" panose="02040503050406030204" pitchFamily="18" charset="0"/>
                        </a:rPr>
                        <m:t>𝐸</m:t>
                      </m:r>
                      <m:r>
                        <a:rPr lang="en-US" i="1" dirty="0" smtClean="0">
                          <a:latin typeface="Cambria Math" panose="02040503050406030204" pitchFamily="18" charset="0"/>
                        </a:rPr>
                        <m:t>’ ={}</m:t>
                      </m:r>
                    </m:oMath>
                  </m:oMathPara>
                </a14:m>
                <a:endParaRPr lang="en-US" dirty="0"/>
              </a:p>
            </p:txBody>
          </p:sp>
        </mc:Choice>
        <mc:Fallback xmlns="">
          <p:sp>
            <p:nvSpPr>
              <p:cNvPr id="7" name="Text Box 4"/>
              <p:cNvSpPr txBox="1">
                <a:spLocks noRot="1" noChangeAspect="1" noMove="1" noResize="1" noEditPoints="1" noAdjustHandles="1" noChangeArrowheads="1" noChangeShapeType="1" noTextEdit="1"/>
              </p:cNvSpPr>
              <p:nvPr/>
            </p:nvSpPr>
            <p:spPr bwMode="auto">
              <a:xfrm>
                <a:off x="20924" y="1056810"/>
                <a:ext cx="12394304" cy="707886"/>
              </a:xfrm>
              <a:prstGeom prst="rect">
                <a:avLst/>
              </a:prstGeom>
              <a:blipFill rotWithShape="0">
                <a:blip r:embed="rId5"/>
                <a:stretch>
                  <a:fillRect l="-492" t="-4310" b="-103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0" y="1960694"/>
                <a:ext cx="7104112" cy="1200329"/>
              </a:xfrm>
              <a:prstGeom prst="rect">
                <a:avLst/>
              </a:prstGeom>
            </p:spPr>
            <p:txBody>
              <a:bodyPr wrap="square">
                <a:spAutoFit/>
              </a:bodyPr>
              <a:lstStyle/>
              <a:p>
                <a:pPr algn="just">
                  <a:spcBef>
                    <a:spcPct val="50000"/>
                  </a:spcBef>
                </a:pPr>
                <a:r>
                  <a:rPr lang="en-US" sz="1600" dirty="0"/>
                  <a:t>Choose the vertex </a:t>
                </a:r>
                <a:r>
                  <a:rPr lang="en-US" sz="1600" dirty="0">
                    <a:solidFill>
                      <a:srgbClr val="CC0000"/>
                    </a:solidFill>
                  </a:rPr>
                  <a:t>u</a:t>
                </a:r>
                <a:r>
                  <a:rPr lang="en-US" sz="1600" dirty="0"/>
                  <a:t> not in </a:t>
                </a:r>
                <a:r>
                  <a:rPr lang="en-US" sz="1600" dirty="0">
                    <a:solidFill>
                      <a:srgbClr val="FF0000"/>
                    </a:solidFill>
                  </a:rPr>
                  <a:t>V</a:t>
                </a:r>
                <a:r>
                  <a:rPr lang="en-US" sz="1600" dirty="0"/>
                  <a:t> such that edge weight from </a:t>
                </a:r>
                <a:r>
                  <a:rPr lang="en-US" sz="1600" dirty="0">
                    <a:solidFill>
                      <a:srgbClr val="CC0000"/>
                    </a:solidFill>
                  </a:rPr>
                  <a:t>u</a:t>
                </a:r>
                <a:r>
                  <a:rPr lang="en-US" sz="1600" dirty="0"/>
                  <a:t> to a vertex in </a:t>
                </a:r>
                <a:r>
                  <a:rPr lang="en-US" sz="1600" dirty="0">
                    <a:solidFill>
                      <a:srgbClr val="FF0000"/>
                    </a:solidFill>
                  </a:rPr>
                  <a:t>V</a:t>
                </a:r>
                <a:r>
                  <a:rPr lang="en-US" sz="1600" dirty="0"/>
                  <a:t> is minimal </a:t>
                </a:r>
                <a:r>
                  <a:rPr lang="en-US" sz="1600" dirty="0">
                    <a:solidFill>
                      <a:schemeClr val="accent2"/>
                    </a:solidFill>
                  </a:rPr>
                  <a:t>(greedy!)</a:t>
                </a:r>
              </a:p>
              <a:p>
                <a:pPr algn="just">
                  <a:spcBef>
                    <a:spcPct val="50000"/>
                  </a:spcBef>
                </a:pPr>
                <a:endParaRPr lang="en-US" sz="1600" i="1" dirty="0" smtClean="0">
                  <a:solidFill>
                    <a:schemeClr val="accent2"/>
                  </a:solidFill>
                  <a:latin typeface="Cambria Math" panose="02040503050406030204" pitchFamily="18" charset="0"/>
                </a:endParaRPr>
              </a:p>
              <a:p>
                <a:pPr algn="just">
                  <a:spcBef>
                    <a:spcPct val="50000"/>
                  </a:spcBef>
                </a:pPr>
                <a14:m>
                  <m:oMathPara xmlns:m="http://schemas.openxmlformats.org/officeDocument/2006/math">
                    <m:oMathParaPr>
                      <m:jc m:val="left"/>
                    </m:oMathParaPr>
                    <m:oMath xmlns:m="http://schemas.openxmlformats.org/officeDocument/2006/math">
                      <m:r>
                        <m:rPr>
                          <m:sty m:val="p"/>
                        </m:rPr>
                        <a:rPr lang="en-US" sz="1600" i="0" dirty="0" smtClean="0">
                          <a:solidFill>
                            <a:schemeClr val="accent2"/>
                          </a:solidFill>
                          <a:latin typeface="Cambria Math" panose="02040503050406030204" pitchFamily="18" charset="0"/>
                        </a:rPr>
                        <m:t>V</m:t>
                      </m:r>
                      <m:r>
                        <a:rPr lang="en-US" sz="1600" i="0" dirty="0" smtClean="0">
                          <a:solidFill>
                            <a:schemeClr val="accent2"/>
                          </a:solidFill>
                          <a:latin typeface="Cambria Math" panose="02040503050406030204" pitchFamily="18" charset="0"/>
                        </a:rPr>
                        <m:t>={1,3} </m:t>
                      </m:r>
                      <m:r>
                        <m:rPr>
                          <m:sty m:val="p"/>
                        </m:rPr>
                        <a:rPr lang="en-US" sz="1600" i="0" dirty="0" smtClean="0">
                          <a:solidFill>
                            <a:schemeClr val="accent2"/>
                          </a:solidFill>
                          <a:latin typeface="Cambria Math" panose="02040503050406030204" pitchFamily="18" charset="0"/>
                        </a:rPr>
                        <m:t>E</m:t>
                      </m:r>
                      <m:r>
                        <a:rPr lang="en-US" sz="1600" i="0" dirty="0" smtClean="0">
                          <a:solidFill>
                            <a:schemeClr val="accent2"/>
                          </a:solidFill>
                          <a:latin typeface="Cambria Math" panose="02040503050406030204" pitchFamily="18" charset="0"/>
                        </a:rPr>
                        <m:t>’= {(1,3) } </m:t>
                      </m:r>
                    </m:oMath>
                  </m:oMathPara>
                </a14:m>
                <a:endParaRPr lang="en-US" sz="1600" dirty="0">
                  <a:solidFill>
                    <a:schemeClr val="accent2"/>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0" y="1960694"/>
                <a:ext cx="7104112" cy="1200329"/>
              </a:xfrm>
              <a:prstGeom prst="rect">
                <a:avLst/>
              </a:prstGeom>
              <a:blipFill rotWithShape="0">
                <a:blip r:embed="rId6"/>
                <a:stretch>
                  <a:fillRect l="-429" t="-1523" r="-429" b="-2538"/>
                </a:stretch>
              </a:blipFill>
            </p:spPr>
            <p:txBody>
              <a:bodyPr/>
              <a:lstStyle/>
              <a:p>
                <a:r>
                  <a:rPr lang="en-US">
                    <a:noFill/>
                  </a:rPr>
                  <a:t> </a:t>
                </a:r>
              </a:p>
            </p:txBody>
          </p:sp>
        </mc:Fallback>
      </mc:AlternateContent>
      <p:sp>
        <p:nvSpPr>
          <p:cNvPr id="3" name="Rectangle 2"/>
          <p:cNvSpPr/>
          <p:nvPr/>
        </p:nvSpPr>
        <p:spPr>
          <a:xfrm>
            <a:off x="17495" y="3975867"/>
            <a:ext cx="3126177" cy="338554"/>
          </a:xfrm>
          <a:prstGeom prst="rect">
            <a:avLst/>
          </a:prstGeom>
        </p:spPr>
        <p:txBody>
          <a:bodyPr wrap="none">
            <a:spAutoFit/>
          </a:bodyPr>
          <a:lstStyle/>
          <a:p>
            <a:pPr>
              <a:spcBef>
                <a:spcPct val="50000"/>
              </a:spcBef>
            </a:pPr>
            <a:r>
              <a:rPr lang="en-US" sz="1600" dirty="0">
                <a:solidFill>
                  <a:schemeClr val="accent2"/>
                </a:solidFill>
                <a:latin typeface="Cambria Math" panose="02040503050406030204" pitchFamily="18" charset="0"/>
              </a:rPr>
              <a:t>V={1,3,4,5} E’={(1,3),(3,4),(4,5)}</a:t>
            </a:r>
          </a:p>
        </p:txBody>
      </p:sp>
      <p:sp>
        <p:nvSpPr>
          <p:cNvPr id="10" name="Rectangle 9"/>
          <p:cNvSpPr/>
          <p:nvPr/>
        </p:nvSpPr>
        <p:spPr>
          <a:xfrm>
            <a:off x="60064" y="3331006"/>
            <a:ext cx="2579552" cy="338554"/>
          </a:xfrm>
          <a:prstGeom prst="rect">
            <a:avLst/>
          </a:prstGeom>
        </p:spPr>
        <p:txBody>
          <a:bodyPr wrap="none">
            <a:spAutoFit/>
          </a:bodyPr>
          <a:lstStyle/>
          <a:p>
            <a:pPr>
              <a:spcBef>
                <a:spcPct val="50000"/>
              </a:spcBef>
            </a:pPr>
            <a:r>
              <a:rPr lang="en-US" sz="1600" dirty="0">
                <a:solidFill>
                  <a:schemeClr val="accent2"/>
                </a:solidFill>
                <a:latin typeface="Cambria Math" panose="02040503050406030204" pitchFamily="18" charset="0"/>
              </a:rPr>
              <a:t>V= </a:t>
            </a:r>
            <a:r>
              <a:rPr lang="en-US" sz="1600" dirty="0" smtClean="0">
                <a:solidFill>
                  <a:schemeClr val="accent2"/>
                </a:solidFill>
                <a:latin typeface="Cambria Math" panose="02040503050406030204" pitchFamily="18" charset="0"/>
              </a:rPr>
              <a:t>{1,3,4} E’= {(1,3),(3,4)}</a:t>
            </a:r>
            <a:endParaRPr lang="en-US" sz="1600" dirty="0">
              <a:solidFill>
                <a:schemeClr val="accent2"/>
              </a:solidFill>
              <a:latin typeface="Cambria Math" panose="02040503050406030204" pitchFamily="18" charset="0"/>
            </a:endParaRPr>
          </a:p>
        </p:txBody>
      </p:sp>
      <p:sp>
        <p:nvSpPr>
          <p:cNvPr id="11" name="Rectangle 10"/>
          <p:cNvSpPr/>
          <p:nvPr/>
        </p:nvSpPr>
        <p:spPr>
          <a:xfrm>
            <a:off x="0" y="4581128"/>
            <a:ext cx="6096000" cy="338554"/>
          </a:xfrm>
          <a:prstGeom prst="rect">
            <a:avLst/>
          </a:prstGeom>
        </p:spPr>
        <p:txBody>
          <a:bodyPr>
            <a:spAutoFit/>
          </a:bodyPr>
          <a:lstStyle/>
          <a:p>
            <a:pPr>
              <a:spcBef>
                <a:spcPct val="50000"/>
              </a:spcBef>
            </a:pPr>
            <a:r>
              <a:rPr lang="en-US" sz="1600" dirty="0">
                <a:solidFill>
                  <a:schemeClr val="accent2"/>
                </a:solidFill>
                <a:latin typeface="Cambria Math" panose="02040503050406030204" pitchFamily="18" charset="0"/>
              </a:rPr>
              <a:t>V={</a:t>
            </a:r>
            <a:r>
              <a:rPr lang="en-US" sz="1600" dirty="0" smtClean="0">
                <a:solidFill>
                  <a:schemeClr val="accent2"/>
                </a:solidFill>
                <a:latin typeface="Cambria Math" panose="02040503050406030204" pitchFamily="18" charset="0"/>
              </a:rPr>
              <a:t>1,3,4,5,2} E</a:t>
            </a:r>
            <a:r>
              <a:rPr lang="en-US" sz="1600" dirty="0">
                <a:solidFill>
                  <a:schemeClr val="accent2"/>
                </a:solidFill>
                <a:latin typeface="Cambria Math" panose="02040503050406030204" pitchFamily="18" charset="0"/>
              </a:rPr>
              <a:t>’={(1,3),(3,4),(4,5),(5,2</a:t>
            </a:r>
            <a:r>
              <a:rPr lang="en-US" sz="1600" dirty="0" smtClean="0">
                <a:solidFill>
                  <a:schemeClr val="accent2"/>
                </a:solidFill>
                <a:latin typeface="Cambria Math" panose="02040503050406030204" pitchFamily="18" charset="0"/>
              </a:rPr>
              <a:t>)}</a:t>
            </a:r>
            <a:endParaRPr lang="en-US" sz="1600" dirty="0">
              <a:solidFill>
                <a:schemeClr val="accent2"/>
              </a:solidFill>
              <a:latin typeface="Cambria Math" panose="02040503050406030204" pitchFamily="18" charset="0"/>
            </a:endParaRPr>
          </a:p>
        </p:txBody>
      </p:sp>
      <p:sp>
        <p:nvSpPr>
          <p:cNvPr id="12" name="Rectangle 11"/>
          <p:cNvSpPr/>
          <p:nvPr/>
        </p:nvSpPr>
        <p:spPr>
          <a:xfrm>
            <a:off x="0" y="5157192"/>
            <a:ext cx="6096000" cy="338554"/>
          </a:xfrm>
          <a:prstGeom prst="rect">
            <a:avLst/>
          </a:prstGeom>
        </p:spPr>
        <p:txBody>
          <a:bodyPr>
            <a:spAutoFit/>
          </a:bodyPr>
          <a:lstStyle/>
          <a:p>
            <a:pPr>
              <a:spcBef>
                <a:spcPct val="50000"/>
              </a:spcBef>
            </a:pPr>
            <a:r>
              <a:rPr lang="en-US" sz="1600" dirty="0">
                <a:solidFill>
                  <a:schemeClr val="accent2"/>
                </a:solidFill>
                <a:latin typeface="Cambria Math" panose="02040503050406030204" pitchFamily="18" charset="0"/>
              </a:rPr>
              <a:t>V={1,3,4,5,2,6</a:t>
            </a:r>
            <a:r>
              <a:rPr lang="en-US" sz="1600" dirty="0" smtClean="0">
                <a:solidFill>
                  <a:schemeClr val="accent2"/>
                </a:solidFill>
                <a:latin typeface="Cambria Math" panose="02040503050406030204" pitchFamily="18" charset="0"/>
              </a:rPr>
              <a:t>} E</a:t>
            </a:r>
            <a:r>
              <a:rPr lang="en-US" sz="1600" dirty="0">
                <a:solidFill>
                  <a:schemeClr val="accent2"/>
                </a:solidFill>
                <a:latin typeface="Cambria Math" panose="02040503050406030204" pitchFamily="18" charset="0"/>
              </a:rPr>
              <a:t>’={(1,3),(3,4),(4,5),(5,2),(2,6)}</a:t>
            </a:r>
          </a:p>
        </p:txBody>
      </p:sp>
    </p:spTree>
    <p:extLst>
      <p:ext uri="{BB962C8B-B14F-4D97-AF65-F5344CB8AC3E}">
        <p14:creationId xmlns:p14="http://schemas.microsoft.com/office/powerpoint/2010/main" val="221141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idx="12"/>
          </p:nvPr>
        </p:nvSpPr>
        <p:spPr/>
        <p:txBody>
          <a:bodyPr/>
          <a:lstStyle/>
          <a:p>
            <a:fld id="{22BF4ED2-16E4-4E25-9B90-B9B028F3C0E8}" type="slidenum">
              <a:rPr lang="en-US"/>
              <a:pPr/>
              <a:t>8</a:t>
            </a:fld>
            <a:endParaRPr lang="en-US"/>
          </a:p>
        </p:txBody>
      </p:sp>
      <p:sp>
        <p:nvSpPr>
          <p:cNvPr id="10" name="Rectangle 2"/>
          <p:cNvSpPr txBox="1">
            <a:spLocks noChangeArrowheads="1"/>
          </p:cNvSpPr>
          <p:nvPr/>
        </p:nvSpPr>
        <p:spPr>
          <a:xfrm>
            <a:off x="0" y="260647"/>
            <a:ext cx="8832304" cy="96214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auto"/>
            <a:r>
              <a:rPr lang="en-US" sz="2200" b="1" kern="0" dirty="0" smtClean="0">
                <a:solidFill>
                  <a:schemeClr val="bg1"/>
                </a:solidFill>
                <a:cs typeface="Times New Roman" panose="02020603050405020304" pitchFamily="18" charset="0"/>
              </a:rPr>
              <a:t>Algorithm</a:t>
            </a:r>
            <a:endParaRPr lang="en-US" sz="2200" b="1" kern="0" dirty="0">
              <a:solidFill>
                <a:schemeClr val="bg1"/>
              </a:solidFill>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6411" y="1097235"/>
            <a:ext cx="5343525" cy="5572125"/>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5661813" y="5288340"/>
                <a:ext cx="3912096" cy="1569660"/>
              </a:xfrm>
              <a:prstGeom prst="rect">
                <a:avLst/>
              </a:prstGeom>
            </p:spPr>
            <p:txBody>
              <a:bodyPr wrap="square">
                <a:spAutoFit/>
              </a:bodyPr>
              <a:lstStyle/>
              <a:p>
                <a:pPr algn="just"/>
                <a:r>
                  <a:rPr lang="en-IN" dirty="0" smtClean="0"/>
                  <a:t>The time required by algorithm Prim </a:t>
                </a:r>
                <a:r>
                  <a:rPr lang="en-IN" dirty="0"/>
                  <a:t>is </a:t>
                </a:r>
                <a14:m>
                  <m:oMath xmlns:m="http://schemas.openxmlformats.org/officeDocument/2006/math">
                    <m:r>
                      <a:rPr lang="en-IN" i="1" dirty="0" smtClean="0">
                        <a:latin typeface="Cambria Math" panose="02040503050406030204" pitchFamily="18" charset="0"/>
                      </a:rPr>
                      <m:t>𝑂</m:t>
                    </m:r>
                    <m:d>
                      <m:dPr>
                        <m:ctrlPr>
                          <a:rPr lang="en-IN"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IN" i="1" dirty="0" smtClean="0">
                                <a:latin typeface="Cambria Math" panose="02040503050406030204" pitchFamily="18" charset="0"/>
                              </a:rPr>
                              <m:t>𝑛</m:t>
                            </m:r>
                          </m:e>
                          <m:sup>
                            <m:r>
                              <a:rPr lang="en-IN" i="1" dirty="0" smtClean="0">
                                <a:latin typeface="Cambria Math" panose="02040503050406030204" pitchFamily="18" charset="0"/>
                              </a:rPr>
                              <m:t>2</m:t>
                            </m:r>
                          </m:sup>
                        </m:sSup>
                      </m:e>
                    </m:d>
                  </m:oMath>
                </a14:m>
                <a:r>
                  <a:rPr lang="en-IN" dirty="0" smtClean="0"/>
                  <a:t>, where n </a:t>
                </a:r>
                <a:r>
                  <a:rPr lang="en-IN" dirty="0"/>
                  <a:t>is the </a:t>
                </a:r>
                <a:r>
                  <a:rPr lang="en-IN" dirty="0" smtClean="0"/>
                  <a:t>number of </a:t>
                </a:r>
                <a:r>
                  <a:rPr lang="en-IN" dirty="0"/>
                  <a:t>vertices </a:t>
                </a:r>
              </a:p>
            </p:txBody>
          </p:sp>
        </mc:Choice>
        <mc:Fallback xmlns="">
          <p:sp>
            <p:nvSpPr>
              <p:cNvPr id="4" name="Rectangle 3"/>
              <p:cNvSpPr>
                <a:spLocks noRot="1" noChangeAspect="1" noMove="1" noResize="1" noEditPoints="1" noAdjustHandles="1" noChangeArrowheads="1" noChangeShapeType="1" noTextEdit="1"/>
              </p:cNvSpPr>
              <p:nvPr/>
            </p:nvSpPr>
            <p:spPr>
              <a:xfrm>
                <a:off x="5661813" y="5288340"/>
                <a:ext cx="3912096" cy="1569660"/>
              </a:xfrm>
              <a:prstGeom prst="rect">
                <a:avLst/>
              </a:prstGeom>
              <a:blipFill rotWithShape="0">
                <a:blip r:embed="rId3"/>
                <a:stretch>
                  <a:fillRect l="-2492" t="-3113" r="-2336" b="-8171"/>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9947711" y="741720"/>
            <a:ext cx="2231876" cy="274061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963344" y="1097235"/>
                <a:ext cx="3668268"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Tahoma" panose="020B0604030504040204" pitchFamily="34" charset="0"/>
                          <a:cs typeface="Times New Roman" panose="02020603050405020304" pitchFamily="18" charset="0"/>
                        </a:rPr>
                        <m:t>𝐸</m:t>
                      </m:r>
                      <m:r>
                        <a:rPr lang="en-US" sz="1800" i="1" dirty="0" smtClean="0">
                          <a:latin typeface="Cambria Math" panose="02040503050406030204" pitchFamily="18" charset="0"/>
                          <a:ea typeface="Tahoma" panose="020B0604030504040204" pitchFamily="34" charset="0"/>
                          <a:cs typeface="Times New Roman" panose="02020603050405020304" pitchFamily="18" charset="0"/>
                        </a:rPr>
                        <m:t>={10,25,22,24,18,12,14,16,28}</m:t>
                      </m:r>
                    </m:oMath>
                  </m:oMathPara>
                </a14:m>
                <a:endParaRPr lang="en-US" sz="1800" dirty="0">
                  <a:ea typeface="Tahoma" panose="020B0604030504040204" pitchFamily="34"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963344" y="1097235"/>
                <a:ext cx="3668268" cy="369332"/>
              </a:xfrm>
              <a:prstGeom prst="rect">
                <a:avLst/>
              </a:prstGeom>
              <a:blipFill rotWithShape="0">
                <a:blip r:embed="rId5"/>
                <a:stretch>
                  <a:fillRect b="-16393"/>
                </a:stretch>
              </a:blipFill>
            </p:spPr>
            <p:txBody>
              <a:bodyPr/>
              <a:lstStyle/>
              <a:p>
                <a:r>
                  <a:rPr lang="en-US">
                    <a:noFill/>
                  </a:rPr>
                  <a:t> </a:t>
                </a:r>
              </a:p>
            </p:txBody>
          </p:sp>
        </mc:Fallback>
      </mc:AlternateContent>
      <p:sp>
        <p:nvSpPr>
          <p:cNvPr id="6" name="TextBox 5"/>
          <p:cNvSpPr txBox="1"/>
          <p:nvPr/>
        </p:nvSpPr>
        <p:spPr>
          <a:xfrm>
            <a:off x="6168007" y="1628800"/>
            <a:ext cx="3779703" cy="400110"/>
          </a:xfrm>
          <a:prstGeom prst="rect">
            <a:avLst/>
          </a:prstGeom>
          <a:noFill/>
        </p:spPr>
        <p:txBody>
          <a:bodyPr wrap="square" rtlCol="0">
            <a:spAutoFit/>
          </a:bodyPr>
          <a:lstStyle/>
          <a:p>
            <a:r>
              <a:rPr lang="en-US" sz="2000" dirty="0" smtClean="0"/>
              <a:t>Minimum cost Edge (k, l)={(1,6)}</a:t>
            </a:r>
            <a:endParaRPr lang="en-US" sz="2000" dirty="0"/>
          </a:p>
        </p:txBody>
      </p:sp>
      <p:sp>
        <p:nvSpPr>
          <p:cNvPr id="9" name="TextBox 8"/>
          <p:cNvSpPr txBox="1"/>
          <p:nvPr/>
        </p:nvSpPr>
        <p:spPr>
          <a:xfrm>
            <a:off x="6240016" y="2216236"/>
            <a:ext cx="3779703" cy="384721"/>
          </a:xfrm>
          <a:prstGeom prst="rect">
            <a:avLst/>
          </a:prstGeom>
          <a:noFill/>
        </p:spPr>
        <p:txBody>
          <a:bodyPr wrap="square" rtlCol="0">
            <a:spAutoFit/>
          </a:bodyPr>
          <a:lstStyle/>
          <a:p>
            <a:r>
              <a:rPr lang="en-US" sz="1900" dirty="0" smtClean="0"/>
              <a:t>T=[1,6] i.e. (T(1,1)=1 and T(1,2)=6)</a:t>
            </a:r>
            <a:endParaRPr lang="en-US" sz="1900" dirty="0"/>
          </a:p>
        </p:txBody>
      </p:sp>
      <p:graphicFrame>
        <p:nvGraphicFramePr>
          <p:cNvPr id="7" name="Table 6"/>
          <p:cNvGraphicFramePr>
            <a:graphicFrameLocks noGrp="1"/>
          </p:cNvGraphicFramePr>
          <p:nvPr>
            <p:extLst>
              <p:ext uri="{D42A27DB-BD31-4B8C-83A1-F6EECF244321}">
                <p14:modId xmlns:p14="http://schemas.microsoft.com/office/powerpoint/2010/main" val="1005103046"/>
              </p:ext>
            </p:extLst>
          </p:nvPr>
        </p:nvGraphicFramePr>
        <p:xfrm>
          <a:off x="6408712" y="2788283"/>
          <a:ext cx="2567607" cy="1219200"/>
        </p:xfrm>
        <a:graphic>
          <a:graphicData uri="http://schemas.openxmlformats.org/drawingml/2006/table">
            <a:tbl>
              <a:tblPr firstRow="1" bandRow="1">
                <a:tableStyleId>{5C22544A-7EE6-4342-B048-85BDC9FD1C3A}</a:tableStyleId>
              </a:tblPr>
              <a:tblGrid>
                <a:gridCol w="855869">
                  <a:extLst>
                    <a:ext uri="{9D8B030D-6E8A-4147-A177-3AD203B41FA5}">
                      <a16:colId xmlns:a16="http://schemas.microsoft.com/office/drawing/2014/main" val="20000"/>
                    </a:ext>
                  </a:extLst>
                </a:gridCol>
                <a:gridCol w="855869">
                  <a:extLst>
                    <a:ext uri="{9D8B030D-6E8A-4147-A177-3AD203B41FA5}">
                      <a16:colId xmlns:a16="http://schemas.microsoft.com/office/drawing/2014/main" val="20001"/>
                    </a:ext>
                  </a:extLst>
                </a:gridCol>
                <a:gridCol w="855869">
                  <a:extLst>
                    <a:ext uri="{9D8B030D-6E8A-4147-A177-3AD203B41FA5}">
                      <a16:colId xmlns:a16="http://schemas.microsoft.com/office/drawing/2014/main" val="20002"/>
                    </a:ext>
                  </a:extLst>
                </a:gridCol>
              </a:tblGrid>
              <a:tr h="261849">
                <a:tc>
                  <a:txBody>
                    <a:bodyPr/>
                    <a:lstStyle/>
                    <a:p>
                      <a:pPr algn="ctr"/>
                      <a:r>
                        <a:rPr lang="en-US" dirty="0" smtClean="0"/>
                        <a:t>j</a:t>
                      </a:r>
                      <a:endParaRPr lang="en-US" dirty="0"/>
                    </a:p>
                  </a:txBody>
                  <a:tcPr/>
                </a:tc>
                <a:tc>
                  <a:txBody>
                    <a:bodyPr/>
                    <a:lstStyle/>
                    <a:p>
                      <a:r>
                        <a:rPr lang="en-US" dirty="0" smtClean="0"/>
                        <a:t>Near(j)</a:t>
                      </a:r>
                      <a:endParaRPr lang="en-US" dirty="0"/>
                    </a:p>
                  </a:txBody>
                  <a:tcPr/>
                </a:tc>
                <a:tc>
                  <a:txBody>
                    <a:bodyPr/>
                    <a:lstStyle/>
                    <a:p>
                      <a:r>
                        <a:rPr lang="en-US" dirty="0" smtClean="0"/>
                        <a:t>cost</a:t>
                      </a:r>
                      <a:endParaRPr lang="en-US" dirty="0"/>
                    </a:p>
                  </a:txBody>
                  <a:tcPr/>
                </a:tc>
                <a:extLst>
                  <a:ext uri="{0D108BD9-81ED-4DB2-BD59-A6C34878D82A}">
                    <a16:rowId xmlns:a16="http://schemas.microsoft.com/office/drawing/2014/main" val="10000"/>
                  </a:ext>
                </a:extLst>
              </a:tr>
              <a:tr h="261849">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10001"/>
                  </a:ext>
                </a:extLst>
              </a:tr>
              <a:tr h="261849">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28</a:t>
                      </a:r>
                      <a:endParaRPr lang="en-US" dirty="0"/>
                    </a:p>
                  </a:txBody>
                  <a:tcPr/>
                </a:tc>
                <a:extLst>
                  <a:ext uri="{0D108BD9-81ED-4DB2-BD59-A6C34878D82A}">
                    <a16:rowId xmlns:a16="http://schemas.microsoft.com/office/drawing/2014/main" val="10002"/>
                  </a:ext>
                </a:extLst>
              </a:tr>
              <a:tr h="261849">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25</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523433"/>
            <a:ext cx="8832304" cy="1021600"/>
          </a:xfrm>
        </p:spPr>
        <p:txBody>
          <a:bodyPr/>
          <a:lstStyle/>
          <a:p>
            <a:r>
              <a:rPr lang="en-US" sz="3500" b="1" dirty="0" smtClean="0">
                <a:solidFill>
                  <a:schemeClr val="bg1"/>
                </a:solidFill>
                <a:cs typeface="Times New Roman" panose="02020603050405020304" pitchFamily="18" charset="0"/>
              </a:rPr>
              <a:t>Questions</a:t>
            </a:r>
            <a:endParaRPr lang="en-US" sz="3500" b="1" dirty="0">
              <a:solidFill>
                <a:schemeClr val="bg1"/>
              </a:solidFill>
              <a:cs typeface="Times New Roman" panose="02020603050405020304" pitchFamily="18" charset="0"/>
            </a:endParaRPr>
          </a:p>
        </p:txBody>
      </p:sp>
      <p:sp>
        <p:nvSpPr>
          <p:cNvPr id="6" name="Slide Number Placeholder 5"/>
          <p:cNvSpPr>
            <a:spLocks noGrp="1"/>
          </p:cNvSpPr>
          <p:nvPr>
            <p:ph type="sldNum" idx="12"/>
          </p:nvPr>
        </p:nvSpPr>
        <p:spPr/>
        <p:txBody>
          <a:bodyPr/>
          <a:lstStyle/>
          <a:p>
            <a:fld id="{9B87058A-E00F-4E72-BF35-80FED2B6D294}" type="slidenum">
              <a:rPr lang="en-US"/>
              <a:pPr/>
              <a:t>9</a:t>
            </a:fld>
            <a:endParaRPr lang="en-US"/>
          </a:p>
        </p:txBody>
      </p:sp>
      <p:sp>
        <p:nvSpPr>
          <p:cNvPr id="4" name="Rectangle 3"/>
          <p:cNvSpPr/>
          <p:nvPr/>
        </p:nvSpPr>
        <p:spPr>
          <a:xfrm>
            <a:off x="-26818" y="1812350"/>
            <a:ext cx="9435186" cy="400110"/>
          </a:xfrm>
          <a:prstGeom prst="rect">
            <a:avLst/>
          </a:prstGeom>
        </p:spPr>
        <p:txBody>
          <a:bodyPr wrap="square">
            <a:spAutoFit/>
          </a:bodyPr>
          <a:lstStyle/>
          <a:p>
            <a:pPr algn="just"/>
            <a:r>
              <a:rPr lang="en-US" sz="2000" dirty="0">
                <a:solidFill>
                  <a:srgbClr val="303030"/>
                </a:solidFill>
                <a:cs typeface="Times New Roman" panose="02020603050405020304" pitchFamily="18" charset="0"/>
              </a:rPr>
              <a:t>Construct the minimum spanning tree (MST) for the given graph using Prim’s Algorithm-</a:t>
            </a:r>
            <a:endParaRPr lang="en-IN" sz="2000" dirty="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07368" y="2509910"/>
            <a:ext cx="4400550" cy="2400300"/>
          </a:xfrm>
          <a:prstGeom prst="rect">
            <a:avLst/>
          </a:prstGeom>
        </p:spPr>
      </p:pic>
      <p:pic>
        <p:nvPicPr>
          <p:cNvPr id="8" name="Picture 7"/>
          <p:cNvPicPr>
            <a:picLocks noChangeAspect="1"/>
          </p:cNvPicPr>
          <p:nvPr/>
        </p:nvPicPr>
        <p:blipFill>
          <a:blip r:embed="rId3"/>
          <a:stretch>
            <a:fillRect/>
          </a:stretch>
        </p:blipFill>
        <p:spPr>
          <a:xfrm>
            <a:off x="6235824" y="2447674"/>
            <a:ext cx="2209800" cy="1409700"/>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6456040" y="2327994"/>
            <a:ext cx="1714500" cy="2219325"/>
          </a:xfrm>
          <a:prstGeom prst="rect">
            <a:avLst/>
          </a:prstGeom>
        </p:spPr>
      </p:pic>
      <p:pic>
        <p:nvPicPr>
          <p:cNvPr id="10" name="Picture 9"/>
          <p:cNvPicPr>
            <a:picLocks noChangeAspect="1"/>
          </p:cNvPicPr>
          <p:nvPr/>
        </p:nvPicPr>
        <p:blipFill>
          <a:blip r:embed="rId5">
            <a:clrChange>
              <a:clrFrom>
                <a:srgbClr val="FFFFFF"/>
              </a:clrFrom>
              <a:clrTo>
                <a:srgbClr val="FFFFFF">
                  <a:alpha val="0"/>
                </a:srgbClr>
              </a:clrTo>
            </a:clrChange>
          </a:blip>
          <a:stretch>
            <a:fillRect/>
          </a:stretch>
        </p:blipFill>
        <p:spPr>
          <a:xfrm>
            <a:off x="6384032" y="2423244"/>
            <a:ext cx="3162300" cy="2124075"/>
          </a:xfrm>
          <a:prstGeom prst="rect">
            <a:avLst/>
          </a:prstGeom>
        </p:spPr>
      </p:pic>
      <p:pic>
        <p:nvPicPr>
          <p:cNvPr id="11" name="Picture 10"/>
          <p:cNvPicPr>
            <a:picLocks noChangeAspect="1"/>
          </p:cNvPicPr>
          <p:nvPr/>
        </p:nvPicPr>
        <p:blipFill>
          <a:blip r:embed="rId6">
            <a:clrChange>
              <a:clrFrom>
                <a:srgbClr val="FFFFFF"/>
              </a:clrFrom>
              <a:clrTo>
                <a:srgbClr val="FFFFFF">
                  <a:alpha val="0"/>
                </a:srgbClr>
              </a:clrTo>
            </a:clrChange>
          </a:blip>
          <a:stretch>
            <a:fillRect/>
          </a:stretch>
        </p:blipFill>
        <p:spPr>
          <a:xfrm>
            <a:off x="6369174" y="2276872"/>
            <a:ext cx="4191000" cy="2314575"/>
          </a:xfrm>
          <a:prstGeom prst="rect">
            <a:avLst/>
          </a:prstGeom>
        </p:spPr>
      </p:pic>
      <p:pic>
        <p:nvPicPr>
          <p:cNvPr id="12" name="Picture 11"/>
          <p:cNvPicPr>
            <a:picLocks noChangeAspect="1"/>
          </p:cNvPicPr>
          <p:nvPr/>
        </p:nvPicPr>
        <p:blipFill>
          <a:blip r:embed="rId7">
            <a:clrChange>
              <a:clrFrom>
                <a:srgbClr val="FFFFFF"/>
              </a:clrFrom>
              <a:clrTo>
                <a:srgbClr val="FFFFFF">
                  <a:alpha val="0"/>
                </a:srgbClr>
              </a:clrTo>
            </a:clrChange>
          </a:blip>
          <a:stretch>
            <a:fillRect/>
          </a:stretch>
        </p:blipFill>
        <p:spPr>
          <a:xfrm>
            <a:off x="6312024" y="2299418"/>
            <a:ext cx="4457700" cy="2371725"/>
          </a:xfrm>
          <a:prstGeom prst="rect">
            <a:avLst/>
          </a:prstGeom>
        </p:spPr>
      </p:pic>
      <p:pic>
        <p:nvPicPr>
          <p:cNvPr id="13" name="Picture 12"/>
          <p:cNvPicPr>
            <a:picLocks noChangeAspect="1"/>
          </p:cNvPicPr>
          <p:nvPr/>
        </p:nvPicPr>
        <p:blipFill>
          <a:blip r:embed="rId8">
            <a:clrChange>
              <a:clrFrom>
                <a:srgbClr val="FFFFFF"/>
              </a:clrFrom>
              <a:clrTo>
                <a:srgbClr val="FFFFFF">
                  <a:alpha val="0"/>
                </a:srgbClr>
              </a:clrTo>
            </a:clrChange>
          </a:blip>
          <a:stretch>
            <a:fillRect/>
          </a:stretch>
        </p:blipFill>
        <p:spPr>
          <a:xfrm>
            <a:off x="6375514" y="2266080"/>
            <a:ext cx="4267200" cy="2438400"/>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191344" y="5088129"/>
                <a:ext cx="11809312" cy="1015663"/>
              </a:xfrm>
              <a:prstGeom prst="rect">
                <a:avLst/>
              </a:prstGeom>
            </p:spPr>
            <p:txBody>
              <a:bodyPr wrap="square">
                <a:spAutoFit/>
              </a:bodyPr>
              <a:lstStyle/>
              <a:p>
                <a:r>
                  <a:rPr lang="en-US" sz="2000" dirty="0" smtClean="0">
                    <a:solidFill>
                      <a:srgbClr val="303030"/>
                    </a:solidFill>
                    <a:cs typeface="Times New Roman" panose="02020603050405020304" pitchFamily="18" charset="0"/>
                  </a:rPr>
                  <a:t>Total cost </a:t>
                </a:r>
                <a:r>
                  <a:rPr lang="en-US" sz="2000" dirty="0">
                    <a:solidFill>
                      <a:srgbClr val="303030"/>
                    </a:solidFill>
                    <a:cs typeface="Times New Roman" panose="02020603050405020304" pitchFamily="18" charset="0"/>
                  </a:rPr>
                  <a:t>of Minimum Spanning </a:t>
                </a:r>
                <a:r>
                  <a:rPr lang="en-US" sz="2000" dirty="0" smtClean="0">
                    <a:solidFill>
                      <a:srgbClr val="303030"/>
                    </a:solidFill>
                    <a:cs typeface="Times New Roman" panose="02020603050405020304" pitchFamily="18" charset="0"/>
                  </a:rPr>
                  <a:t>Tree</a:t>
                </a:r>
                <a:endParaRPr lang="en-US" sz="2000" dirty="0">
                  <a:solidFill>
                    <a:srgbClr val="303030"/>
                  </a:solidFill>
                  <a:cs typeface="Times New Roman" panose="02020603050405020304" pitchFamily="18" charset="0"/>
                </a:endParaRPr>
              </a:p>
              <a:p>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 </m:t>
                    </m:r>
                    <m:r>
                      <a:rPr lang="en-US" sz="2000" i="1" dirty="0">
                        <a:solidFill>
                          <a:srgbClr val="303030"/>
                        </a:solidFill>
                        <a:latin typeface="Cambria Math" panose="02040503050406030204" pitchFamily="18" charset="0"/>
                        <a:cs typeface="Times New Roman" panose="02020603050405020304" pitchFamily="18" charset="0"/>
                      </a:rPr>
                      <m:t>10 + 25 + 22 + 12 + 16 + 14</m:t>
                    </m:r>
                    <m:r>
                      <a:rPr lang="en-US" sz="2000" b="0" i="1" dirty="0" smtClean="0">
                        <a:solidFill>
                          <a:srgbClr val="303030"/>
                        </a:solidFill>
                        <a:latin typeface="Cambria Math" panose="02040503050406030204" pitchFamily="18" charset="0"/>
                        <a:cs typeface="Times New Roman" panose="02020603050405020304" pitchFamily="18" charset="0"/>
                      </a:rPr>
                      <m:t> </m:t>
                    </m:r>
                  </m:oMath>
                </a14:m>
                <a:r>
                  <a:rPr lang="en-US" sz="2000" dirty="0" smtClean="0">
                    <a:solidFill>
                      <a:srgbClr val="303030"/>
                    </a:solidFill>
                    <a:cs typeface="Times New Roman" panose="02020603050405020304" pitchFamily="18" charset="0"/>
                  </a:rPr>
                  <a:t> </a:t>
                </a:r>
                <a:endParaRPr lang="en-US" sz="2000" dirty="0">
                  <a:solidFill>
                    <a:srgbClr val="303030"/>
                  </a:solidFill>
                  <a:cs typeface="Times New Roman" panose="02020603050405020304" pitchFamily="18" charset="0"/>
                </a:endParaRPr>
              </a:p>
              <a:p>
                <a14:m>
                  <m:oMath xmlns:m="http://schemas.openxmlformats.org/officeDocument/2006/math">
                    <m:r>
                      <a:rPr lang="en-US" sz="2000" i="1" dirty="0" smtClean="0">
                        <a:solidFill>
                          <a:srgbClr val="303030"/>
                        </a:solidFill>
                        <a:latin typeface="Cambria Math" panose="02040503050406030204" pitchFamily="18" charset="0"/>
                        <a:cs typeface="Times New Roman" panose="02020603050405020304" pitchFamily="18" charset="0"/>
                      </a:rPr>
                      <m:t>= 99 </m:t>
                    </m:r>
                    <m:r>
                      <a:rPr lang="en-US" sz="2000" i="1" dirty="0" smtClean="0">
                        <a:solidFill>
                          <a:srgbClr val="303030"/>
                        </a:solidFill>
                        <a:latin typeface="Cambria Math" panose="02040503050406030204" pitchFamily="18" charset="0"/>
                        <a:cs typeface="Times New Roman" panose="02020603050405020304" pitchFamily="18" charset="0"/>
                      </a:rPr>
                      <m:t>𝑢𝑛𝑖𝑡𝑠</m:t>
                    </m:r>
                  </m:oMath>
                </a14:m>
                <a:r>
                  <a:rPr lang="en-US" sz="2000" b="0" i="0" u="none" strike="noStrike" dirty="0" smtClean="0">
                    <a:solidFill>
                      <a:srgbClr val="303030"/>
                    </a:solidFill>
                    <a:effectLst/>
                    <a:cs typeface="Times New Roman" panose="02020603050405020304" pitchFamily="18" charset="0"/>
                  </a:rPr>
                  <a:t> </a:t>
                </a:r>
                <a:endParaRPr lang="en-US" sz="2000" b="0" i="0" u="none" strike="noStrike" dirty="0">
                  <a:solidFill>
                    <a:srgbClr val="303030"/>
                  </a:solidFill>
                  <a:effectLst/>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91344" y="5088129"/>
                <a:ext cx="11809312" cy="1015663"/>
              </a:xfrm>
              <a:prstGeom prst="rect">
                <a:avLst/>
              </a:prstGeom>
              <a:blipFill rotWithShape="0">
                <a:blip r:embed="rId9"/>
                <a:stretch>
                  <a:fillRect l="-516" t="-3614"/>
                </a:stretch>
              </a:blipFill>
            </p:spPr>
            <p:txBody>
              <a:bodyPr/>
              <a:lstStyle/>
              <a:p>
                <a:r>
                  <a:rPr lang="en-IN">
                    <a:noFill/>
                  </a:rPr>
                  <a:t> </a:t>
                </a:r>
              </a:p>
            </p:txBody>
          </p:sp>
        </mc:Fallback>
      </mc:AlternateContent>
    </p:spTree>
    <p:extLst>
      <p:ext uri="{BB962C8B-B14F-4D97-AF65-F5344CB8AC3E}">
        <p14:creationId xmlns:p14="http://schemas.microsoft.com/office/powerpoint/2010/main" val="402089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F3F3F3"/>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2928</TotalTime>
  <Words>1316</Words>
  <Application>Microsoft Office PowerPoint</Application>
  <PresentationFormat>Widescreen</PresentationFormat>
  <Paragraphs>364</Paragraphs>
  <Slides>25</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Arvo</vt:lpstr>
      <vt:lpstr>Calibri</vt:lpstr>
      <vt:lpstr>Cambria Math</vt:lpstr>
      <vt:lpstr>Roboto Condensed</vt:lpstr>
      <vt:lpstr>Roboto Condensed Light</vt:lpstr>
      <vt:lpstr>Tahoma</vt:lpstr>
      <vt:lpstr>Times New Roman</vt:lpstr>
      <vt:lpstr>Wingdings</vt:lpstr>
      <vt:lpstr>Salerio template</vt:lpstr>
      <vt:lpstr>VISIO</vt:lpstr>
      <vt:lpstr>PowerPoint Presentation</vt:lpstr>
      <vt:lpstr>PowerPoint Presentation</vt:lpstr>
      <vt:lpstr>Minimum Spanning Tree</vt:lpstr>
      <vt:lpstr>Minimum Spanning Tree</vt:lpstr>
      <vt:lpstr>Minimum Spanning Tree</vt:lpstr>
      <vt:lpstr>Two Algorithms</vt:lpstr>
      <vt:lpstr>PowerPoint Presentation</vt:lpstr>
      <vt:lpstr>PowerPoint Presentation</vt:lpstr>
      <vt:lpstr>Questions</vt:lpstr>
      <vt:lpstr>PowerPoint Presentation</vt:lpstr>
      <vt:lpstr>PowerPoint Presentation</vt:lpstr>
      <vt:lpstr>PowerPoint Presentation</vt:lpstr>
      <vt:lpstr>PowerPoint Presentation</vt:lpstr>
      <vt:lpstr>Kruskal’s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SEQUENCING WITH DEADLINES.</dc:title>
  <dc:creator>puri</dc:creator>
  <cp:lastModifiedBy>MBGR</cp:lastModifiedBy>
  <cp:revision>240</cp:revision>
  <dcterms:created xsi:type="dcterms:W3CDTF">2004-02-10T09:04:39Z</dcterms:created>
  <dcterms:modified xsi:type="dcterms:W3CDTF">2022-03-07T04:03:52Z</dcterms:modified>
</cp:coreProperties>
</file>