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361" r:id="rId2"/>
    <p:sldId id="362" r:id="rId3"/>
    <p:sldId id="347" r:id="rId4"/>
    <p:sldId id="348" r:id="rId5"/>
    <p:sldId id="355" r:id="rId6"/>
    <p:sldId id="353" r:id="rId7"/>
    <p:sldId id="354" r:id="rId8"/>
    <p:sldId id="357" r:id="rId9"/>
    <p:sldId id="358" r:id="rId10"/>
    <p:sldId id="359" r:id="rId11"/>
    <p:sldId id="364" r:id="rId12"/>
    <p:sldId id="365" r:id="rId13"/>
    <p:sldId id="360" r:id="rId14"/>
    <p:sldId id="363" r:id="rId15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0929"/>
  </p:normalViewPr>
  <p:slideViewPr>
    <p:cSldViewPr>
      <p:cViewPr varScale="1">
        <p:scale>
          <a:sx n="73" d="100"/>
          <a:sy n="73" d="100"/>
        </p:scale>
        <p:origin x="41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4336A-1A9D-403E-B125-5719C1662CBF}" type="doc">
      <dgm:prSet loTypeId="urn:microsoft.com/office/officeart/2005/8/layout/venn2" loCatId="relationship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4F64EFC-9427-4AA9-AE13-81730C4432DB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A suitable arrangement can even increase the reliability of the system. 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B722F47-FFDE-48F8-839E-2946FD7DA933}" type="parTrans" cxnId="{636687AB-D3C9-4C12-8F7F-9C277A486DA3}">
      <dgm:prSet/>
      <dgm:spPr/>
      <dgm:t>
        <a:bodyPr/>
        <a:lstStyle/>
        <a:p>
          <a:endParaRPr lang="en-IN"/>
        </a:p>
      </dgm:t>
    </dgm:pt>
    <dgm:pt modelId="{543A770E-3610-467F-BF83-F5A49AFDFD2D}" type="sibTrans" cxnId="{636687AB-D3C9-4C12-8F7F-9C277A486DA3}">
      <dgm:prSet/>
      <dgm:spPr/>
      <dgm:t>
        <a:bodyPr/>
        <a:lstStyle/>
        <a:p>
          <a:endParaRPr lang="en-IN"/>
        </a:p>
      </dgm:t>
    </dgm:pt>
    <dgm:pt modelId="{EF582718-23E0-4A6E-9852-BA881A50DCCF}" type="pres">
      <dgm:prSet presAssocID="{2D34336A-1A9D-403E-B125-5719C1662CBF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81E61F8-F232-4207-9A86-CBD0623791CA}" type="pres">
      <dgm:prSet presAssocID="{2D34336A-1A9D-403E-B125-5719C1662CBF}" presName="comp1" presStyleCnt="0"/>
      <dgm:spPr/>
    </dgm:pt>
    <dgm:pt modelId="{96ED2C4C-DB77-4E79-82E2-85E7A8B225CF}" type="pres">
      <dgm:prSet presAssocID="{2D34336A-1A9D-403E-B125-5719C1662CBF}" presName="circle1" presStyleLbl="node1" presStyleIdx="0" presStyleCnt="1"/>
      <dgm:spPr/>
      <dgm:t>
        <a:bodyPr/>
        <a:lstStyle/>
        <a:p>
          <a:endParaRPr lang="en-US"/>
        </a:p>
      </dgm:t>
    </dgm:pt>
    <dgm:pt modelId="{786AEC5F-C436-42DF-997B-0EC45AD6180C}" type="pres">
      <dgm:prSet presAssocID="{2D34336A-1A9D-403E-B125-5719C1662CBF}" presName="c1text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DE2FE7F-B6A1-4219-ABE7-C80F6E1822CF}" type="presOf" srcId="{34F64EFC-9427-4AA9-AE13-81730C4432DB}" destId="{786AEC5F-C436-42DF-997B-0EC45AD6180C}" srcOrd="1" destOrd="0" presId="urn:microsoft.com/office/officeart/2005/8/layout/venn2"/>
    <dgm:cxn modelId="{C15383C6-E0E0-4E78-9252-C4F84D91AA2D}" type="presOf" srcId="{2D34336A-1A9D-403E-B125-5719C1662CBF}" destId="{EF582718-23E0-4A6E-9852-BA881A50DCCF}" srcOrd="0" destOrd="0" presId="urn:microsoft.com/office/officeart/2005/8/layout/venn2"/>
    <dgm:cxn modelId="{659A3B2D-997C-45A0-8353-BA2298E7365F}" type="presOf" srcId="{34F64EFC-9427-4AA9-AE13-81730C4432DB}" destId="{96ED2C4C-DB77-4E79-82E2-85E7A8B225CF}" srcOrd="0" destOrd="0" presId="urn:microsoft.com/office/officeart/2005/8/layout/venn2"/>
    <dgm:cxn modelId="{636687AB-D3C9-4C12-8F7F-9C277A486DA3}" srcId="{2D34336A-1A9D-403E-B125-5719C1662CBF}" destId="{34F64EFC-9427-4AA9-AE13-81730C4432DB}" srcOrd="0" destOrd="0" parTransId="{0B722F47-FFDE-48F8-839E-2946FD7DA933}" sibTransId="{543A770E-3610-467F-BF83-F5A49AFDFD2D}"/>
    <dgm:cxn modelId="{996A70E1-62BD-4706-8BAE-56366125CD40}" type="presParOf" srcId="{EF582718-23E0-4A6E-9852-BA881A50DCCF}" destId="{F81E61F8-F232-4207-9A86-CBD0623791CA}" srcOrd="0" destOrd="0" presId="urn:microsoft.com/office/officeart/2005/8/layout/venn2"/>
    <dgm:cxn modelId="{78CD5F0E-10AD-4C45-A9D3-244FBFC407AB}" type="presParOf" srcId="{F81E61F8-F232-4207-9A86-CBD0623791CA}" destId="{96ED2C4C-DB77-4E79-82E2-85E7A8B225CF}" srcOrd="0" destOrd="0" presId="urn:microsoft.com/office/officeart/2005/8/layout/venn2"/>
    <dgm:cxn modelId="{4309881D-A3B9-4AF2-843E-085ECD46626A}" type="presParOf" srcId="{F81E61F8-F232-4207-9A86-CBD0623791CA}" destId="{786AEC5F-C436-42DF-997B-0EC45AD6180C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9BE112-1FCF-4984-819C-6BC403804B9D}" type="doc">
      <dgm:prSet loTypeId="urn:microsoft.com/office/officeart/2005/8/layout/rings+Icon" loCatId="relationship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00BCBE5-EB2F-47CA-9ED7-00590A6E1863}">
      <dgm:prSet/>
      <dgm:spPr/>
      <dgm:t>
        <a:bodyPr/>
        <a:lstStyle/>
        <a:p>
          <a:pPr algn="ctr"/>
          <a:r>
            <a:rPr lang="en-US" dirty="0"/>
            <a:t>This maximization is to be carried out under a cost constraint</a:t>
          </a:r>
          <a:endParaRPr lang="en-IN" dirty="0"/>
        </a:p>
      </dgm:t>
    </dgm:pt>
    <dgm:pt modelId="{8C373E3A-66F8-4A1D-AA55-6DF4E25F80E6}" type="parTrans" cxnId="{C613F6BB-5A9E-42EB-8611-2738732C5AE0}">
      <dgm:prSet/>
      <dgm:spPr/>
      <dgm:t>
        <a:bodyPr/>
        <a:lstStyle/>
        <a:p>
          <a:endParaRPr lang="en-IN"/>
        </a:p>
      </dgm:t>
    </dgm:pt>
    <dgm:pt modelId="{A8B56B5D-4906-4585-9ADE-0166051EDBAF}" type="sibTrans" cxnId="{C613F6BB-5A9E-42EB-8611-2738732C5AE0}">
      <dgm:prSet/>
      <dgm:spPr/>
      <dgm:t>
        <a:bodyPr/>
        <a:lstStyle/>
        <a:p>
          <a:endParaRPr lang="en-IN"/>
        </a:p>
      </dgm:t>
    </dgm:pt>
    <dgm:pt modelId="{CED2A33A-2133-488B-B061-338B2B115AD8}" type="pres">
      <dgm:prSet presAssocID="{ED9BE112-1FCF-4984-819C-6BC403804B9D}" presName="Name0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1863336-46A4-45BC-9B78-E219216B1A60}" type="pres">
      <dgm:prSet presAssocID="{ED9BE112-1FCF-4984-819C-6BC403804B9D}" presName="ellipse1" presStyleLbl="vennNode1" presStyleIdx="0" presStyleCnt="1" custLinFactX="100000" custLinFactNeighborX="123488" custLinFactNeighborY="-537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4C15111-0306-4319-9A33-C2B8A1055892}" type="presOf" srcId="{ED9BE112-1FCF-4984-819C-6BC403804B9D}" destId="{CED2A33A-2133-488B-B061-338B2B115AD8}" srcOrd="0" destOrd="0" presId="urn:microsoft.com/office/officeart/2005/8/layout/rings+Icon"/>
    <dgm:cxn modelId="{C613F6BB-5A9E-42EB-8611-2738732C5AE0}" srcId="{ED9BE112-1FCF-4984-819C-6BC403804B9D}" destId="{500BCBE5-EB2F-47CA-9ED7-00590A6E1863}" srcOrd="0" destOrd="0" parTransId="{8C373E3A-66F8-4A1D-AA55-6DF4E25F80E6}" sibTransId="{A8B56B5D-4906-4585-9ADE-0166051EDBAF}"/>
    <dgm:cxn modelId="{4BBD02AE-BE5D-41F8-B735-02F54A81A262}" type="presOf" srcId="{500BCBE5-EB2F-47CA-9ED7-00590A6E1863}" destId="{01863336-46A4-45BC-9B78-E219216B1A60}" srcOrd="0" destOrd="0" presId="urn:microsoft.com/office/officeart/2005/8/layout/rings+Icon"/>
    <dgm:cxn modelId="{3A04FDF0-A555-4442-949A-EDA70944032C}" type="presParOf" srcId="{CED2A33A-2133-488B-B061-338B2B115AD8}" destId="{01863336-46A4-45BC-9B78-E219216B1A60}" srcOrd="0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ED2C4C-DB77-4E79-82E2-85E7A8B225CF}">
      <dsp:nvSpPr>
        <dsp:cNvPr id="0" name=""/>
        <dsp:cNvSpPr/>
      </dsp:nvSpPr>
      <dsp:spPr>
        <a:xfrm>
          <a:off x="616060" y="0"/>
          <a:ext cx="2224263" cy="22242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 suitable arrangement can even increase the reliability of the system. 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41796" y="556065"/>
        <a:ext cx="1572791" cy="11121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863336-46A4-45BC-9B78-E219216B1A60}">
      <dsp:nvSpPr>
        <dsp:cNvPr id="0" name=""/>
        <dsp:cNvSpPr/>
      </dsp:nvSpPr>
      <dsp:spPr>
        <a:xfrm>
          <a:off x="653294" y="0"/>
          <a:ext cx="1938993" cy="193899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This maximization is to be carried out under a cost constraint</a:t>
          </a:r>
          <a:endParaRPr lang="en-IN" sz="1500" kern="1200" dirty="0"/>
        </a:p>
      </dsp:txBody>
      <dsp:txXfrm>
        <a:off x="937253" y="283959"/>
        <a:ext cx="1371075" cy="13710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ABABA29-FA43-4F46-A0B3-F98A4F0CC6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522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8ea9fd255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8ea9fd255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8414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4700000" cy="6858000"/>
          </a:xfrm>
          <a:prstGeom prst="rect">
            <a:avLst/>
          </a:prstGeom>
          <a:solidFill>
            <a:schemeClr val="dk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17843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;p3"/>
          <p:cNvGrpSpPr/>
          <p:nvPr/>
        </p:nvGrpSpPr>
        <p:grpSpPr>
          <a:xfrm>
            <a:off x="-6" y="55"/>
            <a:ext cx="9429907" cy="1769752"/>
            <a:chOff x="-4" y="41"/>
            <a:chExt cx="7072430" cy="1327314"/>
          </a:xfrm>
        </p:grpSpPr>
        <p:sp>
          <p:nvSpPr>
            <p:cNvPr id="13" name="Google Shape;13;p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4" name="Google Shape;14;p3"/>
            <p:cNvGrpSpPr/>
            <p:nvPr/>
          </p:nvGrpSpPr>
          <p:grpSpPr>
            <a:xfrm rot="10800000" flipH="1">
              <a:off x="3" y="41"/>
              <a:ext cx="6756168" cy="1327314"/>
              <a:chOff x="-2168138" y="330075"/>
              <a:chExt cx="8650663" cy="1699506"/>
            </a:xfrm>
          </p:grpSpPr>
          <p:sp>
            <p:nvSpPr>
              <p:cNvPr id="15" name="Google Shape;15;p3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6" name="Google Shape;16;p3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7" name="Google Shape;17;p3"/>
            <p:cNvGrpSpPr/>
            <p:nvPr/>
          </p:nvGrpSpPr>
          <p:grpSpPr>
            <a:xfrm rot="10800000" flipH="1">
              <a:off x="-4" y="381008"/>
              <a:ext cx="7072430" cy="771743"/>
              <a:chOff x="-9092084" y="330075"/>
              <a:chExt cx="15574609" cy="1699501"/>
            </a:xfrm>
          </p:grpSpPr>
          <p:sp>
            <p:nvSpPr>
              <p:cNvPr id="18" name="Google Shape;18;p3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9" name="Google Shape;19;p3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20" name="Google Shape;20;p3"/>
          <p:cNvGrpSpPr/>
          <p:nvPr/>
        </p:nvGrpSpPr>
        <p:grpSpPr>
          <a:xfrm>
            <a:off x="9262456" y="5963633"/>
            <a:ext cx="2937107" cy="894393"/>
            <a:chOff x="5575242" y="4472723"/>
            <a:chExt cx="2202830" cy="670795"/>
          </a:xfrm>
        </p:grpSpPr>
        <p:sp>
          <p:nvSpPr>
            <p:cNvPr id="21" name="Google Shape;21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" name="Google Shape;22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23" name="Google Shape;23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24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" name="Google Shape;25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26" name="Google Shape;26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1"/>
          </p:nvPr>
        </p:nvSpPr>
        <p:spPr>
          <a:xfrm>
            <a:off x="1085700" y="2050651"/>
            <a:ext cx="4504400" cy="36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Google Shape;30;p3"/>
          <p:cNvSpPr txBox="1">
            <a:spLocks noGrp="1"/>
          </p:cNvSpPr>
          <p:nvPr>
            <p:ph type="body" idx="2"/>
          </p:nvPr>
        </p:nvSpPr>
        <p:spPr>
          <a:xfrm>
            <a:off x="5861497" y="2050651"/>
            <a:ext cx="4504400" cy="36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Google Shape;31;p3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BAC2AF76-CAD3-4309-A9A4-A04B0F29A3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8043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4"/>
          <p:cNvGrpSpPr/>
          <p:nvPr/>
        </p:nvGrpSpPr>
        <p:grpSpPr>
          <a:xfrm rot="10800000">
            <a:off x="-38" y="-219"/>
            <a:ext cx="5080019" cy="1054132"/>
            <a:chOff x="5575242" y="4472723"/>
            <a:chExt cx="2202830" cy="670795"/>
          </a:xfrm>
        </p:grpSpPr>
        <p:sp>
          <p:nvSpPr>
            <p:cNvPr id="34" name="Google Shape;34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" name="Google Shape;35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6" name="Google Shape;36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37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" name="Google Shape;38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9" name="Google Shape;39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1" name="Google Shape;41;p4"/>
          <p:cNvGrpSpPr/>
          <p:nvPr/>
        </p:nvGrpSpPr>
        <p:grpSpPr>
          <a:xfrm>
            <a:off x="9262456" y="5963633"/>
            <a:ext cx="2937107" cy="894393"/>
            <a:chOff x="5575242" y="4472723"/>
            <a:chExt cx="2202830" cy="670795"/>
          </a:xfrm>
        </p:grpSpPr>
        <p:sp>
          <p:nvSpPr>
            <p:cNvPr id="42" name="Google Shape;42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3" name="Google Shape;43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4" name="Google Shape;44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45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" name="Google Shape;46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47" name="Google Shape;47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48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9" name="Google Shape;49;p4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A74E469F-D308-43DA-8E38-D00602AA96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352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85700" y="1769800"/>
            <a:ext cx="8176800" cy="41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BAC2AF76-CAD3-4309-A9A4-A04B0F29A3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02583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16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1.png"/><Relationship Id="rId7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320.png"/><Relationship Id="rId18" Type="http://schemas.openxmlformats.org/officeDocument/2006/relationships/image" Target="../media/image370.png"/><Relationship Id="rId3" Type="http://schemas.openxmlformats.org/officeDocument/2006/relationships/image" Target="../media/image220.png"/><Relationship Id="rId7" Type="http://schemas.openxmlformats.org/officeDocument/2006/relationships/image" Target="../media/image41.png"/><Relationship Id="rId12" Type="http://schemas.openxmlformats.org/officeDocument/2006/relationships/image" Target="../media/image310.png"/><Relationship Id="rId2" Type="http://schemas.openxmlformats.org/officeDocument/2006/relationships/image" Target="../media/image39.png"/><Relationship Id="rId20" Type="http://schemas.openxmlformats.org/officeDocument/2006/relationships/image" Target="../media/image3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image" Target="../media/image40.png"/><Relationship Id="rId15" Type="http://schemas.openxmlformats.org/officeDocument/2006/relationships/image" Target="../media/image44.png"/><Relationship Id="rId19" Type="http://schemas.openxmlformats.org/officeDocument/2006/relationships/image" Target="../media/image380.png"/><Relationship Id="rId4" Type="http://schemas.openxmlformats.org/officeDocument/2006/relationships/image" Target="../media/image230.png"/><Relationship Id="rId9" Type="http://schemas.openxmlformats.org/officeDocument/2006/relationships/image" Target="../media/image43.png"/><Relationship Id="rId14" Type="http://schemas.openxmlformats.org/officeDocument/2006/relationships/image" Target="../media/image3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5" Type="http://schemas.openxmlformats.org/officeDocument/2006/relationships/image" Target="../media/image430.png"/><Relationship Id="rId4" Type="http://schemas.openxmlformats.org/officeDocument/2006/relationships/image" Target="../media/image4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1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11" Type="http://schemas.openxmlformats.org/officeDocument/2006/relationships/image" Target="../media/image14.png"/><Relationship Id="rId5" Type="http://schemas.openxmlformats.org/officeDocument/2006/relationships/diagramLayout" Target="../diagrams/layout2.xml"/><Relationship Id="rId10" Type="http://schemas.openxmlformats.org/officeDocument/2006/relationships/image" Target="../media/image13.png"/><Relationship Id="rId4" Type="http://schemas.openxmlformats.org/officeDocument/2006/relationships/diagramData" Target="../diagrams/data2.xml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"/>
          <p:cNvSpPr txBox="1"/>
          <p:nvPr/>
        </p:nvSpPr>
        <p:spPr>
          <a:xfrm>
            <a:off x="319291" y="489772"/>
            <a:ext cx="11716400" cy="13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533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and </a:t>
            </a:r>
            <a:r>
              <a:rPr lang="en" sz="5333" dirty="0">
                <a:solidFill>
                  <a:srgbClr val="1319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 of Algorithm</a:t>
            </a:r>
            <a:endParaRPr sz="5333" dirty="0">
              <a:solidFill>
                <a:srgbClr val="1319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5"/>
          <p:cNvSpPr txBox="1"/>
          <p:nvPr/>
        </p:nvSpPr>
        <p:spPr>
          <a:xfrm>
            <a:off x="5139719" y="1795372"/>
            <a:ext cx="6788929" cy="11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4800" dirty="0" smtClean="0">
                <a:latin typeface="Times New Roman"/>
                <a:ea typeface="Times New Roman"/>
                <a:cs typeface="Times New Roman"/>
                <a:sym typeface="Times New Roman"/>
              </a:rPr>
              <a:t>UNIT-III</a:t>
            </a:r>
            <a:endParaRPr lang="en" sz="4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4800" dirty="0" smtClean="0">
                <a:latin typeface="Times New Roman"/>
                <a:ea typeface="Times New Roman"/>
                <a:cs typeface="Times New Roman"/>
                <a:sym typeface="Times New Roman"/>
              </a:rPr>
              <a:t>Dynamic Programming </a:t>
            </a:r>
            <a:endParaRPr sz="4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003243" y="4005064"/>
            <a:ext cx="4032448" cy="2575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 Yogi Reddy</a:t>
            </a:r>
          </a:p>
          <a:p>
            <a:pPr>
              <a:spcBef>
                <a:spcPts val="800"/>
              </a:spcBef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Assistant Professor,</a:t>
            </a:r>
          </a:p>
          <a:p>
            <a:pPr>
              <a:spcBef>
                <a:spcPts val="800"/>
              </a:spcBef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Dept. of CSE,</a:t>
            </a:r>
          </a:p>
          <a:p>
            <a:pPr>
              <a:spcBef>
                <a:spcPts val="800"/>
              </a:spcBef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School Of Technology,</a:t>
            </a:r>
          </a:p>
          <a:p>
            <a:pPr>
              <a:spcBef>
                <a:spcPts val="800"/>
              </a:spcBef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GITAM(Deemed to be ) University,</a:t>
            </a:r>
          </a:p>
          <a:p>
            <a:pPr>
              <a:spcBef>
                <a:spcPts val="800"/>
              </a:spcBef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Hyderabad.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30822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36" y="620688"/>
            <a:ext cx="8496944" cy="766200"/>
          </a:xfrm>
        </p:spPr>
        <p:txBody>
          <a:bodyPr/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2">
                <a:extLst>
                  <a:ext uri="{FF2B5EF4-FFF2-40B4-BE49-F238E27FC236}">
                    <a16:creationId xmlns:a16="http://schemas.microsoft.com/office/drawing/2014/main" id="{2A7CF486-04A6-4EDF-9513-B3743A9F9F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5908897"/>
                  </p:ext>
                </p:extLst>
              </p:nvPr>
            </p:nvGraphicFramePr>
            <p:xfrm>
              <a:off x="8913216" y="2865804"/>
              <a:ext cx="3015432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3858">
                      <a:extLst>
                        <a:ext uri="{9D8B030D-6E8A-4147-A177-3AD203B41FA5}">
                          <a16:colId xmlns:a16="http://schemas.microsoft.com/office/drawing/2014/main" val="3927988464"/>
                        </a:ext>
                      </a:extLst>
                    </a:gridCol>
                    <a:gridCol w="753858">
                      <a:extLst>
                        <a:ext uri="{9D8B030D-6E8A-4147-A177-3AD203B41FA5}">
                          <a16:colId xmlns:a16="http://schemas.microsoft.com/office/drawing/2014/main" val="3130876167"/>
                        </a:ext>
                      </a:extLst>
                    </a:gridCol>
                    <a:gridCol w="753858">
                      <a:extLst>
                        <a:ext uri="{9D8B030D-6E8A-4147-A177-3AD203B41FA5}">
                          <a16:colId xmlns:a16="http://schemas.microsoft.com/office/drawing/2014/main" val="1888195152"/>
                        </a:ext>
                      </a:extLst>
                    </a:gridCol>
                    <a:gridCol w="753858">
                      <a:extLst>
                        <a:ext uri="{9D8B030D-6E8A-4147-A177-3AD203B41FA5}">
                          <a16:colId xmlns:a16="http://schemas.microsoft.com/office/drawing/2014/main" val="28137261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𝑼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6177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36431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15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10137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09369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2">
                <a:extLst>
                  <a:ext uri="{FF2B5EF4-FFF2-40B4-BE49-F238E27FC236}">
                    <a16:creationId xmlns:a16="http://schemas.microsoft.com/office/drawing/2014/main" id="{2A7CF486-04A6-4EDF-9513-B3743A9F9F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5908897"/>
                  </p:ext>
                </p:extLst>
              </p:nvPr>
            </p:nvGraphicFramePr>
            <p:xfrm>
              <a:off x="8913216" y="2865804"/>
              <a:ext cx="3015432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3858">
                      <a:extLst>
                        <a:ext uri="{9D8B030D-6E8A-4147-A177-3AD203B41FA5}">
                          <a16:colId xmlns:a16="http://schemas.microsoft.com/office/drawing/2014/main" val="3927988464"/>
                        </a:ext>
                      </a:extLst>
                    </a:gridCol>
                    <a:gridCol w="753858">
                      <a:extLst>
                        <a:ext uri="{9D8B030D-6E8A-4147-A177-3AD203B41FA5}">
                          <a16:colId xmlns:a16="http://schemas.microsoft.com/office/drawing/2014/main" val="3130876167"/>
                        </a:ext>
                      </a:extLst>
                    </a:gridCol>
                    <a:gridCol w="753858">
                      <a:extLst>
                        <a:ext uri="{9D8B030D-6E8A-4147-A177-3AD203B41FA5}">
                          <a16:colId xmlns:a16="http://schemas.microsoft.com/office/drawing/2014/main" val="1888195152"/>
                        </a:ext>
                      </a:extLst>
                    </a:gridCol>
                    <a:gridCol w="753858">
                      <a:extLst>
                        <a:ext uri="{9D8B030D-6E8A-4147-A177-3AD203B41FA5}">
                          <a16:colId xmlns:a16="http://schemas.microsoft.com/office/drawing/2014/main" val="28137261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06" t="-1639" r="-302419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806" t="-1639" r="-202419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2439" t="-1639" r="-104065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639" r="-3226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6177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06" t="-101639" r="-302419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36431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06" t="-201639" r="-302419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15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10137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06" t="-301639" r="-30241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093693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50AEB8EC-4ABA-4AC6-9490-DDFC04A9E9FA}"/>
              </a:ext>
            </a:extLst>
          </p:cNvPr>
          <p:cNvSpPr txBox="1"/>
          <p:nvPr/>
        </p:nvSpPr>
        <p:spPr>
          <a:xfrm>
            <a:off x="11201892" y="3267417"/>
            <a:ext cx="6912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1+1=2</a:t>
            </a:r>
            <a:endParaRPr lang="en-IN" sz="15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A60E14-0A9E-421F-A6AA-A8A88A30B0C2}"/>
              </a:ext>
            </a:extLst>
          </p:cNvPr>
          <p:cNvSpPr txBox="1"/>
          <p:nvPr/>
        </p:nvSpPr>
        <p:spPr>
          <a:xfrm>
            <a:off x="11208568" y="3645024"/>
            <a:ext cx="6912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1+2=3</a:t>
            </a:r>
            <a:endParaRPr lang="en-IN" sz="15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DC7564-FB2E-4DB7-99B2-6E35790B4BAF}"/>
              </a:ext>
            </a:extLst>
          </p:cNvPr>
          <p:cNvSpPr txBox="1"/>
          <p:nvPr/>
        </p:nvSpPr>
        <p:spPr>
          <a:xfrm>
            <a:off x="11237433" y="4025999"/>
            <a:ext cx="6912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1+2=3</a:t>
            </a:r>
            <a:endParaRPr lang="en-IN" sz="1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872C92-98EC-40A3-B03F-BEFADB4F89D9}"/>
                  </a:ext>
                </a:extLst>
              </p:cNvPr>
              <p:cNvSpPr txBox="1"/>
              <p:nvPr/>
            </p:nvSpPr>
            <p:spPr>
              <a:xfrm>
                <a:off x="1990118" y="1803144"/>
                <a:ext cx="1665071" cy="433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/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872C92-98EC-40A3-B03F-BEFADB4F8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118" y="1803144"/>
                <a:ext cx="1665071" cy="433388"/>
              </a:xfrm>
              <a:prstGeom prst="rect">
                <a:avLst/>
              </a:prstGeom>
              <a:blipFill>
                <a:blip r:embed="rId3"/>
                <a:stretch>
                  <a:fillRect b="-154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BB69A26-761D-41D3-99C1-D4697AC6A0CF}"/>
                  </a:ext>
                </a:extLst>
              </p:cNvPr>
              <p:cNvSpPr txBox="1"/>
              <p:nvPr/>
            </p:nvSpPr>
            <p:spPr>
              <a:xfrm>
                <a:off x="2822654" y="2727165"/>
                <a:ext cx="4297587" cy="4040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={ (60,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1−0.9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=0.99)}</m:t>
                      </m:r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BB69A26-761D-41D3-99C1-D4697AC6A0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654" y="2727165"/>
                <a:ext cx="4297587" cy="404085"/>
              </a:xfrm>
              <a:prstGeom prst="rect">
                <a:avLst/>
              </a:prstGeom>
              <a:blipFill>
                <a:blip r:embed="rId4"/>
                <a:stretch>
                  <a:fillRect b="-164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AFB4B8E-67EF-4D88-9870-323BF5733739}"/>
                  </a:ext>
                </a:extLst>
              </p:cNvPr>
              <p:cNvSpPr txBox="1"/>
              <p:nvPr/>
            </p:nvSpPr>
            <p:spPr>
              <a:xfrm>
                <a:off x="1461709" y="3228944"/>
                <a:ext cx="307956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30,0.9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,(60, 0.99)}</m:t>
                      </m:r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AFB4B8E-67EF-4D88-9870-323BF5733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709" y="3228944"/>
                <a:ext cx="3079561" cy="400110"/>
              </a:xfrm>
              <a:prstGeom prst="rect">
                <a:avLst/>
              </a:prstGeom>
              <a:blipFill>
                <a:blip r:embed="rId5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8FA8536-ED72-42AB-9A06-E6C7DAEC5DD0}"/>
                  </a:ext>
                </a:extLst>
              </p:cNvPr>
              <p:cNvSpPr txBox="1"/>
              <p:nvPr/>
            </p:nvSpPr>
            <p:spPr>
              <a:xfrm>
                <a:off x="1761467" y="3945672"/>
                <a:ext cx="3347005" cy="403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45,0.72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(75,0.792)}</m:t>
                      </m:r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8FA8536-ED72-42AB-9A06-E6C7DAEC5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467" y="3945672"/>
                <a:ext cx="3347005" cy="403765"/>
              </a:xfrm>
              <a:prstGeom prst="rect">
                <a:avLst/>
              </a:prstGeom>
              <a:blipFill>
                <a:blip r:embed="rId6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9048840-35DC-4FB7-95AA-E642D73BEEBE}"/>
                  </a:ext>
                </a:extLst>
              </p:cNvPr>
              <p:cNvSpPr txBox="1"/>
              <p:nvPr/>
            </p:nvSpPr>
            <p:spPr>
              <a:xfrm>
                <a:off x="70985" y="4560617"/>
                <a:ext cx="5415265" cy="439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60, 0.9×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1−0.8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(90 ,−−−)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9048840-35DC-4FB7-95AA-E642D73BE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85" y="4560617"/>
                <a:ext cx="5415265" cy="439736"/>
              </a:xfrm>
              <a:prstGeom prst="rect">
                <a:avLst/>
              </a:prstGeom>
              <a:blipFill>
                <a:blip r:embed="rId7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158BDF7-A3B6-4944-BA68-5A137E2BF022}"/>
                  </a:ext>
                </a:extLst>
              </p:cNvPr>
              <p:cNvSpPr txBox="1"/>
              <p:nvPr/>
            </p:nvSpPr>
            <p:spPr>
              <a:xfrm>
                <a:off x="41986" y="4978510"/>
                <a:ext cx="23213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={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60, 0.864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158BDF7-A3B6-4944-BA68-5A137E2BF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86" y="4978510"/>
                <a:ext cx="2321341" cy="400110"/>
              </a:xfrm>
              <a:prstGeom prst="rect">
                <a:avLst/>
              </a:prstGeom>
              <a:blipFill>
                <a:blip r:embed="rId8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3ED442C-F41F-4431-A078-8D08CD364205}"/>
                  </a:ext>
                </a:extLst>
              </p:cNvPr>
              <p:cNvSpPr txBox="1"/>
              <p:nvPr/>
            </p:nvSpPr>
            <p:spPr>
              <a:xfrm>
                <a:off x="6113914" y="4571205"/>
                <a:ext cx="5501827" cy="439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75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0.9×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1−0.8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(105,−−−)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3ED442C-F41F-4431-A078-8D08CD364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914" y="4571205"/>
                <a:ext cx="5501827" cy="439736"/>
              </a:xfrm>
              <a:prstGeom prst="rect">
                <a:avLst/>
              </a:prstGeom>
              <a:blipFill>
                <a:blip r:embed="rId9"/>
                <a:stretch>
                  <a:fillRect b="-97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106C70B-89CB-4648-8F9E-65007B371221}"/>
                  </a:ext>
                </a:extLst>
              </p:cNvPr>
              <p:cNvSpPr txBox="1"/>
              <p:nvPr/>
            </p:nvSpPr>
            <p:spPr>
              <a:xfrm>
                <a:off x="606694" y="6073342"/>
                <a:ext cx="609699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45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,0.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72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75,0.792</m:t>
                          </m:r>
                        </m:e>
                      </m:d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60, 0.864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,(75, 0.8928)}</m:t>
                      </m:r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106C70B-89CB-4648-8F9E-65007B371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694" y="6073342"/>
                <a:ext cx="6096990" cy="400110"/>
              </a:xfrm>
              <a:prstGeom prst="rect">
                <a:avLst/>
              </a:prstGeom>
              <a:blipFill>
                <a:blip r:embed="rId1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0D872C92-98EC-40A3-B03F-BEFADB4F89D9}"/>
              </a:ext>
            </a:extLst>
          </p:cNvPr>
          <p:cNvSpPr txBox="1"/>
          <p:nvPr/>
        </p:nvSpPr>
        <p:spPr>
          <a:xfrm>
            <a:off x="59508" y="2215638"/>
            <a:ext cx="15584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Consider D1:</a:t>
            </a:r>
            <a:endParaRPr lang="en-IN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D872C92-98EC-40A3-B03F-BEFADB4F89D9}"/>
                  </a:ext>
                </a:extLst>
              </p:cNvPr>
              <p:cNvSpPr txBox="1"/>
              <p:nvPr/>
            </p:nvSpPr>
            <p:spPr>
              <a:xfrm>
                <a:off x="300699" y="2756462"/>
                <a:ext cx="1935273" cy="403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30,0.9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D872C92-98EC-40A3-B03F-BEFADB4F8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99" y="2756462"/>
                <a:ext cx="1935273" cy="403444"/>
              </a:xfrm>
              <a:prstGeom prst="rect">
                <a:avLst/>
              </a:prstGeom>
              <a:blipFill>
                <a:blip r:embed="rId11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0D872C92-98EC-40A3-B03F-BEFADB4F89D9}"/>
              </a:ext>
            </a:extLst>
          </p:cNvPr>
          <p:cNvSpPr txBox="1"/>
          <p:nvPr/>
        </p:nvSpPr>
        <p:spPr>
          <a:xfrm>
            <a:off x="29273" y="3768134"/>
            <a:ext cx="15584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Consider D2:</a:t>
            </a:r>
            <a:endParaRPr lang="en-IN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374183" y="5000353"/>
                <a:ext cx="24357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={(75, 0.8928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183" y="5000353"/>
                <a:ext cx="2435795" cy="461665"/>
              </a:xfrm>
              <a:prstGeom prst="rect">
                <a:avLst/>
              </a:prstGeom>
              <a:blipFill>
                <a:blip r:embed="rId12"/>
                <a:stretch>
                  <a:fillRect r="-251" b="-184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890641" y="1345986"/>
                <a:ext cx="3060581" cy="1100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=1−</m:t>
                      </m:r>
                      <m:nary>
                        <m:naryPr>
                          <m:chr m:val="∏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0641" y="1345986"/>
                <a:ext cx="3060581" cy="110055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 flipH="1">
            <a:off x="4118082" y="4886218"/>
            <a:ext cx="204676" cy="325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63327" y="5119730"/>
            <a:ext cx="3627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Note#1: This </a:t>
            </a:r>
            <a:r>
              <a:rPr lang="en-US" sz="1800" dirty="0" smtClean="0">
                <a:solidFill>
                  <a:srgbClr val="FF0000"/>
                </a:solidFill>
              </a:rPr>
              <a:t>order pair is infeasible </a:t>
            </a:r>
            <a:r>
              <a:rPr lang="en-US" sz="1800" dirty="0">
                <a:solidFill>
                  <a:srgbClr val="FF0000"/>
                </a:solidFill>
              </a:rPr>
              <a:t>105 – 90 = </a:t>
            </a:r>
            <a:r>
              <a:rPr lang="en-US" sz="1800" dirty="0" smtClean="0">
                <a:solidFill>
                  <a:srgbClr val="FF0000"/>
                </a:solidFill>
              </a:rPr>
              <a:t>15 because we need to purchase the D3 cost is 20 </a:t>
            </a:r>
          </a:p>
        </p:txBody>
      </p:sp>
    </p:spTree>
    <p:extLst>
      <p:ext uri="{BB962C8B-B14F-4D97-AF65-F5344CB8AC3E}">
        <p14:creationId xmlns:p14="http://schemas.microsoft.com/office/powerpoint/2010/main" val="21810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1" grpId="0"/>
      <p:bldP spid="22" grpId="0"/>
      <p:bldP spid="12" grpId="0"/>
      <p:bldP spid="13" grpId="0"/>
      <p:bldP spid="14" grpId="0"/>
      <p:bldP spid="15" grpId="0"/>
      <p:bldP spid="16" grpId="0"/>
      <p:bldP spid="34" grpId="0"/>
      <p:bldP spid="35" grpId="0"/>
      <p:bldP spid="36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36" y="620688"/>
            <a:ext cx="8496944" cy="766200"/>
          </a:xfrm>
        </p:spPr>
        <p:txBody>
          <a:bodyPr/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Continue…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11</a:t>
            </a:fld>
            <a:endParaRPr lang="en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12">
                <a:extLst>
                  <a:ext uri="{FF2B5EF4-FFF2-40B4-BE49-F238E27FC236}">
                    <a16:creationId xmlns:a16="http://schemas.microsoft.com/office/drawing/2014/main" id="{2A7CF486-04A6-4EDF-9513-B3743A9F9F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6934133"/>
                  </p:ext>
                </p:extLst>
              </p:nvPr>
            </p:nvGraphicFramePr>
            <p:xfrm>
              <a:off x="8869032" y="1230028"/>
              <a:ext cx="3015432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3858">
                      <a:extLst>
                        <a:ext uri="{9D8B030D-6E8A-4147-A177-3AD203B41FA5}">
                          <a16:colId xmlns:a16="http://schemas.microsoft.com/office/drawing/2014/main" val="3927988464"/>
                        </a:ext>
                      </a:extLst>
                    </a:gridCol>
                    <a:gridCol w="753858">
                      <a:extLst>
                        <a:ext uri="{9D8B030D-6E8A-4147-A177-3AD203B41FA5}">
                          <a16:colId xmlns:a16="http://schemas.microsoft.com/office/drawing/2014/main" val="3130876167"/>
                        </a:ext>
                      </a:extLst>
                    </a:gridCol>
                    <a:gridCol w="753858">
                      <a:extLst>
                        <a:ext uri="{9D8B030D-6E8A-4147-A177-3AD203B41FA5}">
                          <a16:colId xmlns:a16="http://schemas.microsoft.com/office/drawing/2014/main" val="1888195152"/>
                        </a:ext>
                      </a:extLst>
                    </a:gridCol>
                    <a:gridCol w="753858">
                      <a:extLst>
                        <a:ext uri="{9D8B030D-6E8A-4147-A177-3AD203B41FA5}">
                          <a16:colId xmlns:a16="http://schemas.microsoft.com/office/drawing/2014/main" val="28137261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𝑼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6177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36431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15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10137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093693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12">
                <a:extLst>
                  <a:ext uri="{FF2B5EF4-FFF2-40B4-BE49-F238E27FC236}">
                    <a16:creationId xmlns:a16="http://schemas.microsoft.com/office/drawing/2014/main" id="{2A7CF486-04A6-4EDF-9513-B3743A9F9F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6934133"/>
                  </p:ext>
                </p:extLst>
              </p:nvPr>
            </p:nvGraphicFramePr>
            <p:xfrm>
              <a:off x="8869032" y="1230028"/>
              <a:ext cx="3015432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3858">
                      <a:extLst>
                        <a:ext uri="{9D8B030D-6E8A-4147-A177-3AD203B41FA5}">
                          <a16:colId xmlns:a16="http://schemas.microsoft.com/office/drawing/2014/main" val="3927988464"/>
                        </a:ext>
                      </a:extLst>
                    </a:gridCol>
                    <a:gridCol w="753858">
                      <a:extLst>
                        <a:ext uri="{9D8B030D-6E8A-4147-A177-3AD203B41FA5}">
                          <a16:colId xmlns:a16="http://schemas.microsoft.com/office/drawing/2014/main" val="3130876167"/>
                        </a:ext>
                      </a:extLst>
                    </a:gridCol>
                    <a:gridCol w="753858">
                      <a:extLst>
                        <a:ext uri="{9D8B030D-6E8A-4147-A177-3AD203B41FA5}">
                          <a16:colId xmlns:a16="http://schemas.microsoft.com/office/drawing/2014/main" val="1888195152"/>
                        </a:ext>
                      </a:extLst>
                    </a:gridCol>
                    <a:gridCol w="753858">
                      <a:extLst>
                        <a:ext uri="{9D8B030D-6E8A-4147-A177-3AD203B41FA5}">
                          <a16:colId xmlns:a16="http://schemas.microsoft.com/office/drawing/2014/main" val="28137261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06" t="-1639" r="-303226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806" t="-1639" r="-203226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806" t="-1639" r="-103226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806" t="-1639" r="-3226" b="-3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6177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06" t="-100000" r="-30322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36431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06" t="-203279" r="-303226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15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10137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06" t="-303279" r="-30322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093693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50AEB8EC-4ABA-4AC6-9490-DDFC04A9E9FA}"/>
              </a:ext>
            </a:extLst>
          </p:cNvPr>
          <p:cNvSpPr txBox="1"/>
          <p:nvPr/>
        </p:nvSpPr>
        <p:spPr>
          <a:xfrm>
            <a:off x="11148933" y="1648543"/>
            <a:ext cx="6912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1+1=2</a:t>
            </a:r>
            <a:endParaRPr lang="en-IN" sz="15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A60E14-0A9E-421F-A6AA-A8A88A30B0C2}"/>
              </a:ext>
            </a:extLst>
          </p:cNvPr>
          <p:cNvSpPr txBox="1"/>
          <p:nvPr/>
        </p:nvSpPr>
        <p:spPr>
          <a:xfrm>
            <a:off x="11148932" y="2019382"/>
            <a:ext cx="6912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1+2=3</a:t>
            </a:r>
            <a:endParaRPr lang="en-IN" sz="15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DC7564-FB2E-4DB7-99B2-6E35790B4BAF}"/>
              </a:ext>
            </a:extLst>
          </p:cNvPr>
          <p:cNvSpPr txBox="1"/>
          <p:nvPr/>
        </p:nvSpPr>
        <p:spPr>
          <a:xfrm>
            <a:off x="11183865" y="2361192"/>
            <a:ext cx="6912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1+2=3</a:t>
            </a:r>
            <a:endParaRPr lang="en-IN" sz="1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106C70B-89CB-4648-8F9E-65007B371221}"/>
                  </a:ext>
                </a:extLst>
              </p:cNvPr>
              <p:cNvSpPr txBox="1"/>
              <p:nvPr/>
            </p:nvSpPr>
            <p:spPr>
              <a:xfrm>
                <a:off x="767439" y="1819327"/>
                <a:ext cx="60969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45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,0.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72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75,0.792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60, 0.864</m:t>
                          </m:r>
                        </m:e>
                      </m:d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(75, 0.8928)}</m:t>
                      </m:r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106C70B-89CB-4648-8F9E-65007B371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39" y="1819327"/>
                <a:ext cx="6096989" cy="400110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6A1BF09-E6CE-48BB-958F-BB624C4AE224}"/>
                  </a:ext>
                </a:extLst>
              </p:cNvPr>
              <p:cNvSpPr txBox="1"/>
              <p:nvPr/>
            </p:nvSpPr>
            <p:spPr>
              <a:xfrm>
                <a:off x="1968433" y="3085477"/>
                <a:ext cx="4798750" cy="4052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65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,0.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36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80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,0.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43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95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0.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IN" sz="20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6A1BF09-E6CE-48BB-958F-BB624C4AE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8433" y="3085477"/>
                <a:ext cx="4798750" cy="405239"/>
              </a:xfrm>
              <a:prstGeom prst="rect">
                <a:avLst/>
              </a:prstGeom>
              <a:blipFill>
                <a:blip r:embed="rId4"/>
                <a:stretch>
                  <a:fillRect b="-164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CE35D2E-9CAF-48E3-835D-42AE97B12EE2}"/>
                  </a:ext>
                </a:extLst>
              </p:cNvPr>
              <p:cNvSpPr txBox="1"/>
              <p:nvPr/>
            </p:nvSpPr>
            <p:spPr>
              <a:xfrm>
                <a:off x="321566" y="3617349"/>
                <a:ext cx="4558235" cy="4058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85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,0.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54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,0.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648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,(150,__)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CE35D2E-9CAF-48E3-835D-42AE97B12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66" y="3617349"/>
                <a:ext cx="4558235" cy="405880"/>
              </a:xfrm>
              <a:prstGeom prst="rect">
                <a:avLst/>
              </a:prstGeom>
              <a:blipFill>
                <a:blip r:embed="rId5"/>
                <a:stretch>
                  <a:fillRect b="-164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3F6B085-6289-40E0-9B77-2AED5DEC8A97}"/>
                  </a:ext>
                </a:extLst>
              </p:cNvPr>
              <p:cNvSpPr txBox="1"/>
              <p:nvPr/>
            </p:nvSpPr>
            <p:spPr>
              <a:xfrm>
                <a:off x="5708590" y="3599303"/>
                <a:ext cx="4728859" cy="4074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3 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105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,0.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63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120,−−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(135,−−)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3F6B085-6289-40E0-9B77-2AED5DEC8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8590" y="3599303"/>
                <a:ext cx="4728859" cy="407419"/>
              </a:xfrm>
              <a:prstGeom prst="rect">
                <a:avLst/>
              </a:prstGeom>
              <a:blipFill>
                <a:blip r:embed="rId6"/>
                <a:stretch>
                  <a:fillRect b="-164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251B015-A78E-4675-A678-59E315784706}"/>
                  </a:ext>
                </a:extLst>
              </p:cNvPr>
              <p:cNvSpPr txBox="1"/>
              <p:nvPr/>
            </p:nvSpPr>
            <p:spPr>
              <a:xfrm>
                <a:off x="1127448" y="4334435"/>
                <a:ext cx="86549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65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,0.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36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80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,0.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43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95, 0.446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85,0.54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100,0.648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105,0.63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251B015-A78E-4675-A678-59E3157847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448" y="4334435"/>
                <a:ext cx="8654998" cy="400110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0" y="3000081"/>
            <a:ext cx="18341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Consider </a:t>
            </a:r>
            <a:r>
              <a:rPr lang="en-US" dirty="0" smtClean="0"/>
              <a:t>D3: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106C70B-89CB-4648-8F9E-65007B371221}"/>
                  </a:ext>
                </a:extLst>
              </p:cNvPr>
              <p:cNvSpPr txBox="1"/>
              <p:nvPr/>
            </p:nvSpPr>
            <p:spPr>
              <a:xfrm>
                <a:off x="736180" y="2531027"/>
                <a:ext cx="483138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0" dirty="0" smtClean="0"/>
                  <a:t>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45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,0.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72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60, 0.864</m:t>
                        </m:r>
                      </m:e>
                    </m:d>
                    <m:r>
                      <a:rPr lang="en-US" sz="20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(75, 0.8928)}</m:t>
                    </m:r>
                  </m:oMath>
                </a14:m>
                <a:endParaRPr lang="en-IN" sz="20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106C70B-89CB-4648-8F9E-65007B371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180" y="2531027"/>
                <a:ext cx="4831387" cy="400110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484940" y="4763347"/>
                <a:ext cx="669888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65,0.36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80,0.432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85,0.54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100,0.648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940" y="4763347"/>
                <a:ext cx="6698885" cy="461665"/>
              </a:xfrm>
              <a:prstGeom prst="rect">
                <a:avLst/>
              </a:prstGeom>
              <a:blipFill>
                <a:blip r:embed="rId9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413113" y="5233860"/>
            <a:ext cx="107230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(100, 0.648) </a:t>
            </a:r>
            <a:r>
              <a:rPr lang="en-US" dirty="0"/>
              <a:t>is the solution pair, 0.648 is the maximum reliability we can get under the cost constraint of 105.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291351" y="2129108"/>
            <a:ext cx="102913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solidFill>
                  <a:srgbClr val="FF0000"/>
                </a:solidFill>
              </a:rPr>
              <a:t>Note </a:t>
            </a:r>
            <a:r>
              <a:rPr lang="en-US" dirty="0">
                <a:solidFill>
                  <a:srgbClr val="FF0000"/>
                </a:solidFill>
              </a:rPr>
              <a:t>#2: For the same cost, retain the one with highest reliability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41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3" grpId="0"/>
      <p:bldP spid="24" grpId="0"/>
      <p:bldP spid="25" grpId="0"/>
      <p:bldP spid="8" grpId="0"/>
      <p:bldP spid="34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36" y="620688"/>
            <a:ext cx="8496944" cy="766200"/>
          </a:xfrm>
        </p:spPr>
        <p:txBody>
          <a:bodyPr/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12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2">
                <a:extLst>
                  <a:ext uri="{FF2B5EF4-FFF2-40B4-BE49-F238E27FC236}">
                    <a16:creationId xmlns:a16="http://schemas.microsoft.com/office/drawing/2014/main" id="{2A7CF486-04A6-4EDF-9513-B3743A9F9F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2087107"/>
                  </p:ext>
                </p:extLst>
              </p:nvPr>
            </p:nvGraphicFramePr>
            <p:xfrm>
              <a:off x="8913216" y="1823516"/>
              <a:ext cx="3015432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3858">
                      <a:extLst>
                        <a:ext uri="{9D8B030D-6E8A-4147-A177-3AD203B41FA5}">
                          <a16:colId xmlns:a16="http://schemas.microsoft.com/office/drawing/2014/main" val="3927988464"/>
                        </a:ext>
                      </a:extLst>
                    </a:gridCol>
                    <a:gridCol w="753858">
                      <a:extLst>
                        <a:ext uri="{9D8B030D-6E8A-4147-A177-3AD203B41FA5}">
                          <a16:colId xmlns:a16="http://schemas.microsoft.com/office/drawing/2014/main" val="3130876167"/>
                        </a:ext>
                      </a:extLst>
                    </a:gridCol>
                    <a:gridCol w="753858">
                      <a:extLst>
                        <a:ext uri="{9D8B030D-6E8A-4147-A177-3AD203B41FA5}">
                          <a16:colId xmlns:a16="http://schemas.microsoft.com/office/drawing/2014/main" val="1888195152"/>
                        </a:ext>
                      </a:extLst>
                    </a:gridCol>
                    <a:gridCol w="753858">
                      <a:extLst>
                        <a:ext uri="{9D8B030D-6E8A-4147-A177-3AD203B41FA5}">
                          <a16:colId xmlns:a16="http://schemas.microsoft.com/office/drawing/2014/main" val="28137261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𝑼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6177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36431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15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10137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09369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2">
                <a:extLst>
                  <a:ext uri="{FF2B5EF4-FFF2-40B4-BE49-F238E27FC236}">
                    <a16:creationId xmlns:a16="http://schemas.microsoft.com/office/drawing/2014/main" id="{2A7CF486-04A6-4EDF-9513-B3743A9F9F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2087107"/>
                  </p:ext>
                </p:extLst>
              </p:nvPr>
            </p:nvGraphicFramePr>
            <p:xfrm>
              <a:off x="8913216" y="1823516"/>
              <a:ext cx="3015432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3858">
                      <a:extLst>
                        <a:ext uri="{9D8B030D-6E8A-4147-A177-3AD203B41FA5}">
                          <a16:colId xmlns:a16="http://schemas.microsoft.com/office/drawing/2014/main" val="3927988464"/>
                        </a:ext>
                      </a:extLst>
                    </a:gridCol>
                    <a:gridCol w="753858">
                      <a:extLst>
                        <a:ext uri="{9D8B030D-6E8A-4147-A177-3AD203B41FA5}">
                          <a16:colId xmlns:a16="http://schemas.microsoft.com/office/drawing/2014/main" val="3130876167"/>
                        </a:ext>
                      </a:extLst>
                    </a:gridCol>
                    <a:gridCol w="753858">
                      <a:extLst>
                        <a:ext uri="{9D8B030D-6E8A-4147-A177-3AD203B41FA5}">
                          <a16:colId xmlns:a16="http://schemas.microsoft.com/office/drawing/2014/main" val="1888195152"/>
                        </a:ext>
                      </a:extLst>
                    </a:gridCol>
                    <a:gridCol w="753858">
                      <a:extLst>
                        <a:ext uri="{9D8B030D-6E8A-4147-A177-3AD203B41FA5}">
                          <a16:colId xmlns:a16="http://schemas.microsoft.com/office/drawing/2014/main" val="28137261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06" t="-1639" r="-302419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806" t="-1639" r="-202419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2439" t="-1639" r="-104065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639" r="-3226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6177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06" t="-101639" r="-302419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36431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06" t="-201639" r="-302419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15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10137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06" t="-301639" r="-30241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093693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50AEB8EC-4ABA-4AC6-9490-DDFC04A9E9FA}"/>
              </a:ext>
            </a:extLst>
          </p:cNvPr>
          <p:cNvSpPr txBox="1"/>
          <p:nvPr/>
        </p:nvSpPr>
        <p:spPr>
          <a:xfrm>
            <a:off x="11202539" y="2198436"/>
            <a:ext cx="6912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1+1=2</a:t>
            </a:r>
            <a:endParaRPr lang="en-IN" sz="15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A60E14-0A9E-421F-A6AA-A8A88A30B0C2}"/>
              </a:ext>
            </a:extLst>
          </p:cNvPr>
          <p:cNvSpPr txBox="1"/>
          <p:nvPr/>
        </p:nvSpPr>
        <p:spPr>
          <a:xfrm>
            <a:off x="11202538" y="2624834"/>
            <a:ext cx="6912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1+2=3</a:t>
            </a:r>
            <a:endParaRPr lang="en-IN" sz="15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DC7564-FB2E-4DB7-99B2-6E35790B4BAF}"/>
              </a:ext>
            </a:extLst>
          </p:cNvPr>
          <p:cNvSpPr txBox="1"/>
          <p:nvPr/>
        </p:nvSpPr>
        <p:spPr>
          <a:xfrm>
            <a:off x="11170680" y="2938789"/>
            <a:ext cx="6912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1+2=3</a:t>
            </a:r>
            <a:endParaRPr lang="en-IN" sz="1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872C92-98EC-40A3-B03F-BEFADB4F89D9}"/>
                  </a:ext>
                </a:extLst>
              </p:cNvPr>
              <p:cNvSpPr txBox="1"/>
              <p:nvPr/>
            </p:nvSpPr>
            <p:spPr>
              <a:xfrm>
                <a:off x="191344" y="1866163"/>
                <a:ext cx="1935273" cy="403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30,0.9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872C92-98EC-40A3-B03F-BEFADB4F8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44" y="1866163"/>
                <a:ext cx="1935273" cy="403444"/>
              </a:xfrm>
              <a:prstGeom prst="rect">
                <a:avLst/>
              </a:prstGeom>
              <a:blipFill>
                <a:blip r:embed="rId3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BB69A26-761D-41D3-99C1-D4697AC6A0CF}"/>
                  </a:ext>
                </a:extLst>
              </p:cNvPr>
              <p:cNvSpPr txBox="1"/>
              <p:nvPr/>
            </p:nvSpPr>
            <p:spPr>
              <a:xfrm>
                <a:off x="2219014" y="1865382"/>
                <a:ext cx="4297587" cy="4040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={ (60,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1−0.9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=0.99)}</m:t>
                      </m:r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BB69A26-761D-41D3-99C1-D4697AC6A0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014" y="1865382"/>
                <a:ext cx="4297587" cy="404085"/>
              </a:xfrm>
              <a:prstGeom prst="rect">
                <a:avLst/>
              </a:prstGeom>
              <a:blipFill>
                <a:blip r:embed="rId4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AFB4B8E-67EF-4D88-9870-323BF5733739}"/>
                  </a:ext>
                </a:extLst>
              </p:cNvPr>
              <p:cNvSpPr txBox="1"/>
              <p:nvPr/>
            </p:nvSpPr>
            <p:spPr>
              <a:xfrm>
                <a:off x="1058149" y="2360019"/>
                <a:ext cx="307956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30,0.9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,(60, 0.99)}</m:t>
                      </m:r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AFB4B8E-67EF-4D88-9870-323BF5733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149" y="2360019"/>
                <a:ext cx="3079561" cy="400110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8FA8536-ED72-42AB-9A06-E6C7DAEC5DD0}"/>
                  </a:ext>
                </a:extLst>
              </p:cNvPr>
              <p:cNvSpPr txBox="1"/>
              <p:nvPr/>
            </p:nvSpPr>
            <p:spPr>
              <a:xfrm>
                <a:off x="134939" y="2878721"/>
                <a:ext cx="3347005" cy="403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45,0.72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(75,0.792)}</m:t>
                      </m:r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8FA8536-ED72-42AB-9A06-E6C7DAEC5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39" y="2878721"/>
                <a:ext cx="3347005" cy="403765"/>
              </a:xfrm>
              <a:prstGeom prst="rect">
                <a:avLst/>
              </a:prstGeom>
              <a:blipFill>
                <a:blip r:embed="rId6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158BDF7-A3B6-4944-BA68-5A137E2BF022}"/>
                  </a:ext>
                </a:extLst>
              </p:cNvPr>
              <p:cNvSpPr txBox="1"/>
              <p:nvPr/>
            </p:nvSpPr>
            <p:spPr>
              <a:xfrm>
                <a:off x="3937054" y="2906761"/>
                <a:ext cx="2268891" cy="4044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60, 0.864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158BDF7-A3B6-4944-BA68-5A137E2BF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054" y="2906761"/>
                <a:ext cx="2268891" cy="404406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3ED442C-F41F-4431-A078-8D08CD364205}"/>
                  </a:ext>
                </a:extLst>
              </p:cNvPr>
              <p:cNvSpPr txBox="1"/>
              <p:nvPr/>
            </p:nvSpPr>
            <p:spPr>
              <a:xfrm>
                <a:off x="877992" y="3645024"/>
                <a:ext cx="5501827" cy="439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75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0.9×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1−0.8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(105,−−−)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3ED442C-F41F-4431-A078-8D08CD364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992" y="3645024"/>
                <a:ext cx="5501827" cy="439736"/>
              </a:xfrm>
              <a:prstGeom prst="rect">
                <a:avLst/>
              </a:prstGeom>
              <a:blipFill>
                <a:blip r:embed="rId8"/>
                <a:stretch>
                  <a:fillRect b="-97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106C70B-89CB-4648-8F9E-65007B371221}"/>
                  </a:ext>
                </a:extLst>
              </p:cNvPr>
              <p:cNvSpPr txBox="1"/>
              <p:nvPr/>
            </p:nvSpPr>
            <p:spPr>
              <a:xfrm>
                <a:off x="695400" y="4243645"/>
                <a:ext cx="619265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45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,0.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72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60, 0.864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75,0.792</m:t>
                          </m:r>
                        </m:e>
                      </m:d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(75, 0.8928)}</m:t>
                      </m:r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106C70B-89CB-4648-8F9E-65007B371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00" y="4243645"/>
                <a:ext cx="6192657" cy="400110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6A1BF09-E6CE-48BB-958F-BB624C4AE224}"/>
                  </a:ext>
                </a:extLst>
              </p:cNvPr>
              <p:cNvSpPr txBox="1"/>
              <p:nvPr/>
            </p:nvSpPr>
            <p:spPr>
              <a:xfrm>
                <a:off x="20778" y="4915793"/>
                <a:ext cx="4798750" cy="4052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65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,0.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36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80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,0.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43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95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0.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6A1BF09-E6CE-48BB-958F-BB624C4AE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78" y="4915793"/>
                <a:ext cx="4798750" cy="405239"/>
              </a:xfrm>
              <a:prstGeom prst="rect">
                <a:avLst/>
              </a:prstGeom>
              <a:blipFill>
                <a:blip r:embed="rId12"/>
                <a:stretch>
                  <a:fillRect b="-164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CE35D2E-9CAF-48E3-835D-42AE97B12EE2}"/>
                  </a:ext>
                </a:extLst>
              </p:cNvPr>
              <p:cNvSpPr txBox="1"/>
              <p:nvPr/>
            </p:nvSpPr>
            <p:spPr>
              <a:xfrm>
                <a:off x="4705244" y="4915472"/>
                <a:ext cx="3633815" cy="4058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85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,0.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54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,0.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648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CE35D2E-9CAF-48E3-835D-42AE97B12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5244" y="4915472"/>
                <a:ext cx="3633815" cy="405880"/>
              </a:xfrm>
              <a:prstGeom prst="rect">
                <a:avLst/>
              </a:prstGeom>
              <a:blipFill>
                <a:blip r:embed="rId13"/>
                <a:stretch>
                  <a:fillRect b="-164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3F6B085-6289-40E0-9B77-2AED5DEC8A97}"/>
                  </a:ext>
                </a:extLst>
              </p:cNvPr>
              <p:cNvSpPr txBox="1"/>
              <p:nvPr/>
            </p:nvSpPr>
            <p:spPr>
              <a:xfrm>
                <a:off x="8544272" y="4904376"/>
                <a:ext cx="2267800" cy="4074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3 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105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,0.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63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3F6B085-6289-40E0-9B77-2AED5DEC8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4272" y="4904376"/>
                <a:ext cx="2267800" cy="407419"/>
              </a:xfrm>
              <a:prstGeom prst="rect">
                <a:avLst/>
              </a:prstGeom>
              <a:blipFill>
                <a:blip r:embed="rId1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251B015-A78E-4675-A678-59E315784706}"/>
                  </a:ext>
                </a:extLst>
              </p:cNvPr>
              <p:cNvSpPr txBox="1"/>
              <p:nvPr/>
            </p:nvSpPr>
            <p:spPr>
              <a:xfrm>
                <a:off x="695400" y="5601558"/>
                <a:ext cx="84535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65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,0.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36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80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,0.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43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85,0.54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95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0.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100,0.648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105,0.63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251B015-A78E-4675-A678-59E3157847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00" y="5601558"/>
                <a:ext cx="8453533" cy="400110"/>
              </a:xfrm>
              <a:prstGeom prst="rect">
                <a:avLst/>
              </a:prstGeom>
              <a:blipFill>
                <a:blip r:embed="rId15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1235F245-A958-4100-8C31-EF589B4B4FCD}"/>
              </a:ext>
            </a:extLst>
          </p:cNvPr>
          <p:cNvSpPr/>
          <p:nvPr/>
        </p:nvSpPr>
        <p:spPr>
          <a:xfrm>
            <a:off x="6404557" y="6047652"/>
            <a:ext cx="1224136" cy="720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7C7CACB-2CD6-4D89-BA85-41A7948042B8}"/>
              </a:ext>
            </a:extLst>
          </p:cNvPr>
          <p:cNvSpPr/>
          <p:nvPr/>
        </p:nvSpPr>
        <p:spPr>
          <a:xfrm>
            <a:off x="6877591" y="5316221"/>
            <a:ext cx="1224136" cy="720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711CF9-C675-4F60-8B0C-A526FED19696}"/>
                  </a:ext>
                </a:extLst>
              </p:cNvPr>
              <p:cNvSpPr txBox="1"/>
              <p:nvPr/>
            </p:nvSpPr>
            <p:spPr>
              <a:xfrm>
                <a:off x="695400" y="6392400"/>
                <a:ext cx="22544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cs typeface="Times New Roman" panose="02020603050405020304" pitchFamily="18" charset="0"/>
                  </a:rPr>
                  <a:t>Copies of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IN" sz="20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711CF9-C675-4F60-8B0C-A526FED19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00" y="6392400"/>
                <a:ext cx="2254400" cy="400110"/>
              </a:xfrm>
              <a:prstGeom prst="rect">
                <a:avLst/>
              </a:prstGeom>
              <a:blipFill>
                <a:blip r:embed="rId18"/>
                <a:stretch>
                  <a:fillRect l="-2703" t="-9231" b="-276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B5F7BFD1-F67F-4F85-B526-1C8890534EC5}"/>
              </a:ext>
            </a:extLst>
          </p:cNvPr>
          <p:cNvSpPr/>
          <p:nvPr/>
        </p:nvSpPr>
        <p:spPr>
          <a:xfrm>
            <a:off x="2712918" y="4650720"/>
            <a:ext cx="1224136" cy="720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F0FD100-898E-474D-A30B-6E649039956A}"/>
              </a:ext>
            </a:extLst>
          </p:cNvPr>
          <p:cNvSpPr/>
          <p:nvPr/>
        </p:nvSpPr>
        <p:spPr>
          <a:xfrm>
            <a:off x="4775947" y="3341210"/>
            <a:ext cx="1224136" cy="720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5A6E1D7-B649-4834-8A18-A58B1587E34B}"/>
                  </a:ext>
                </a:extLst>
              </p:cNvPr>
              <p:cNvSpPr txBox="1"/>
              <p:nvPr/>
            </p:nvSpPr>
            <p:spPr>
              <a:xfrm>
                <a:off x="3001490" y="6392400"/>
                <a:ext cx="23319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cs typeface="Times New Roman" panose="02020603050405020304" pitchFamily="18" charset="0"/>
                  </a:rPr>
                  <a:t>Copies of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IN" sz="20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5A6E1D7-B649-4834-8A18-A58B1587E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1490" y="6392400"/>
                <a:ext cx="2331920" cy="400110"/>
              </a:xfrm>
              <a:prstGeom prst="rect">
                <a:avLst/>
              </a:prstGeom>
              <a:blipFill>
                <a:blip r:embed="rId19"/>
                <a:stretch>
                  <a:fillRect l="-2611" t="-9231" b="-276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EA5267A-F59B-4C5C-A402-828582B28E38}"/>
                  </a:ext>
                </a:extLst>
              </p:cNvPr>
              <p:cNvSpPr txBox="1"/>
              <p:nvPr/>
            </p:nvSpPr>
            <p:spPr>
              <a:xfrm>
                <a:off x="5727954" y="6392400"/>
                <a:ext cx="22484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cs typeface="Times New Roman" panose="02020603050405020304" pitchFamily="18" charset="0"/>
                  </a:rPr>
                  <a:t>Copies of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IN" sz="20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EA5267A-F59B-4C5C-A402-828582B28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954" y="6392400"/>
                <a:ext cx="2248436" cy="400110"/>
              </a:xfrm>
              <a:prstGeom prst="rect">
                <a:avLst/>
              </a:prstGeom>
              <a:blipFill>
                <a:blip r:embed="rId20"/>
                <a:stretch>
                  <a:fillRect l="-2989" t="-9231" b="-276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3F0FD100-898E-474D-A30B-6E649039956A}"/>
              </a:ext>
            </a:extLst>
          </p:cNvPr>
          <p:cNvSpPr/>
          <p:nvPr/>
        </p:nvSpPr>
        <p:spPr>
          <a:xfrm>
            <a:off x="1677177" y="2748649"/>
            <a:ext cx="1224136" cy="720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F0FD100-898E-474D-A30B-6E649039956A}"/>
              </a:ext>
            </a:extLst>
          </p:cNvPr>
          <p:cNvSpPr/>
          <p:nvPr/>
        </p:nvSpPr>
        <p:spPr>
          <a:xfrm>
            <a:off x="902481" y="2292062"/>
            <a:ext cx="1224136" cy="720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885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8" grpId="0" animBg="1"/>
      <p:bldP spid="7" grpId="0"/>
      <p:bldP spid="30" grpId="0" animBg="1"/>
      <p:bldP spid="31" grpId="0" animBg="1"/>
      <p:bldP spid="32" grpId="0"/>
      <p:bldP spid="33" grpId="0"/>
      <p:bldP spid="26" grpId="0" animBg="1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36" y="620688"/>
            <a:ext cx="8496944" cy="766200"/>
          </a:xfrm>
        </p:spPr>
        <p:txBody>
          <a:bodyPr/>
          <a:lstStyle/>
          <a:p>
            <a:r>
              <a:rPr lang="en-IN" sz="2800" dirty="0">
                <a:solidFill>
                  <a:schemeClr val="bg1"/>
                </a:solidFill>
              </a:rPr>
              <a:t>Reliability </a:t>
            </a:r>
            <a:r>
              <a:rPr lang="en-IN" sz="2800" dirty="0" smtClean="0">
                <a:solidFill>
                  <a:schemeClr val="bg1"/>
                </a:solidFill>
              </a:rPr>
              <a:t>design(</a:t>
            </a:r>
            <a:r>
              <a:rPr lang="en-US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RBD)</a:t>
            </a:r>
            <a:endParaRPr lang="en-US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13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EA9649C-88A9-43F6-A7DA-96658C3ECB4E}"/>
                  </a:ext>
                </a:extLst>
              </p:cNvPr>
              <p:cNvSpPr/>
              <p:nvPr/>
            </p:nvSpPr>
            <p:spPr>
              <a:xfrm>
                <a:off x="1127448" y="2924944"/>
                <a:ext cx="864096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EA9649C-88A9-43F6-A7DA-96658C3ECB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448" y="2924944"/>
                <a:ext cx="864096" cy="6480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704BC04-BCE8-4749-8157-5DA50911A880}"/>
                  </a:ext>
                </a:extLst>
              </p:cNvPr>
              <p:cNvSpPr/>
              <p:nvPr/>
            </p:nvSpPr>
            <p:spPr>
              <a:xfrm>
                <a:off x="3143672" y="2196455"/>
                <a:ext cx="864096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704BC04-BCE8-4749-8157-5DA50911A8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672" y="2196455"/>
                <a:ext cx="864096" cy="6480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40524B3-94E3-4588-AA48-57012DC4636D}"/>
                  </a:ext>
                </a:extLst>
              </p:cNvPr>
              <p:cNvSpPr/>
              <p:nvPr/>
            </p:nvSpPr>
            <p:spPr>
              <a:xfrm>
                <a:off x="3163374" y="3789040"/>
                <a:ext cx="864096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40524B3-94E3-4588-AA48-57012DC463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3374" y="3789040"/>
                <a:ext cx="864096" cy="6480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14FF0EFC-DE87-4078-96D1-060728887699}"/>
              </a:ext>
            </a:extLst>
          </p:cNvPr>
          <p:cNvSpPr/>
          <p:nvPr/>
        </p:nvSpPr>
        <p:spPr>
          <a:xfrm>
            <a:off x="5159896" y="2166392"/>
            <a:ext cx="86409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5D3625-E2DD-4590-8308-F88ABFFC91F9}"/>
              </a:ext>
            </a:extLst>
          </p:cNvPr>
          <p:cNvSpPr/>
          <p:nvPr/>
        </p:nvSpPr>
        <p:spPr>
          <a:xfrm>
            <a:off x="5231904" y="3804699"/>
            <a:ext cx="86409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8C51CC2-74C2-4F86-A52A-D95B48F51C72}"/>
              </a:ext>
            </a:extLst>
          </p:cNvPr>
          <p:cNvCxnSpPr>
            <a:cxnSpLocks/>
          </p:cNvCxnSpPr>
          <p:nvPr/>
        </p:nvCxnSpPr>
        <p:spPr>
          <a:xfrm flipH="1">
            <a:off x="2659318" y="4128735"/>
            <a:ext cx="50405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F42F3A4-21E8-4333-A8AB-42E3BE6FB22D}"/>
              </a:ext>
            </a:extLst>
          </p:cNvPr>
          <p:cNvCxnSpPr>
            <a:cxnSpLocks/>
          </p:cNvCxnSpPr>
          <p:nvPr/>
        </p:nvCxnSpPr>
        <p:spPr>
          <a:xfrm flipH="1">
            <a:off x="1991544" y="3284984"/>
            <a:ext cx="64807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99B4BB5-65FC-4FEB-959D-030C59503F86}"/>
              </a:ext>
            </a:extLst>
          </p:cNvPr>
          <p:cNvCxnSpPr>
            <a:cxnSpLocks/>
          </p:cNvCxnSpPr>
          <p:nvPr/>
        </p:nvCxnSpPr>
        <p:spPr>
          <a:xfrm flipH="1">
            <a:off x="2659318" y="2490428"/>
            <a:ext cx="50405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C1DCCBE-4699-446C-BFFE-B44581CCD079}"/>
              </a:ext>
            </a:extLst>
          </p:cNvPr>
          <p:cNvCxnSpPr/>
          <p:nvPr/>
        </p:nvCxnSpPr>
        <p:spPr>
          <a:xfrm>
            <a:off x="2659318" y="2490428"/>
            <a:ext cx="0" cy="16226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5958AD8-FCB8-4E43-8786-4FCEC10C6560}"/>
              </a:ext>
            </a:extLst>
          </p:cNvPr>
          <p:cNvCxnSpPr>
            <a:cxnSpLocks/>
          </p:cNvCxnSpPr>
          <p:nvPr/>
        </p:nvCxnSpPr>
        <p:spPr>
          <a:xfrm flipH="1">
            <a:off x="4727848" y="4186391"/>
            <a:ext cx="50405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B508984-61DA-445D-A755-B55C350DF2A0}"/>
              </a:ext>
            </a:extLst>
          </p:cNvPr>
          <p:cNvCxnSpPr>
            <a:cxnSpLocks/>
          </p:cNvCxnSpPr>
          <p:nvPr/>
        </p:nvCxnSpPr>
        <p:spPr>
          <a:xfrm flipH="1">
            <a:off x="4727848" y="2548084"/>
            <a:ext cx="50405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FC929BD-9D83-43FC-9BF9-338FFD456F64}"/>
              </a:ext>
            </a:extLst>
          </p:cNvPr>
          <p:cNvCxnSpPr/>
          <p:nvPr/>
        </p:nvCxnSpPr>
        <p:spPr>
          <a:xfrm>
            <a:off x="4727848" y="2548084"/>
            <a:ext cx="0" cy="16226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3B70E8B-6D02-4682-B8C0-5D8384FEDC42}"/>
              </a:ext>
            </a:extLst>
          </p:cNvPr>
          <p:cNvCxnSpPr>
            <a:cxnSpLocks/>
          </p:cNvCxnSpPr>
          <p:nvPr/>
        </p:nvCxnSpPr>
        <p:spPr>
          <a:xfrm flipH="1">
            <a:off x="3863752" y="4186391"/>
            <a:ext cx="50405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051C010-8072-4A85-9399-7460DA3B23E2}"/>
              </a:ext>
            </a:extLst>
          </p:cNvPr>
          <p:cNvCxnSpPr>
            <a:cxnSpLocks/>
          </p:cNvCxnSpPr>
          <p:nvPr/>
        </p:nvCxnSpPr>
        <p:spPr>
          <a:xfrm flipH="1">
            <a:off x="3863752" y="2548084"/>
            <a:ext cx="50405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6F3C885-E0EA-4BA6-A9D7-945742941016}"/>
              </a:ext>
            </a:extLst>
          </p:cNvPr>
          <p:cNvCxnSpPr/>
          <p:nvPr/>
        </p:nvCxnSpPr>
        <p:spPr>
          <a:xfrm>
            <a:off x="4367808" y="2548084"/>
            <a:ext cx="0" cy="16226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7C6F792-96CC-43AC-B1EF-431BA07E4AEE}"/>
              </a:ext>
            </a:extLst>
          </p:cNvPr>
          <p:cNvCxnSpPr>
            <a:cxnSpLocks/>
          </p:cNvCxnSpPr>
          <p:nvPr/>
        </p:nvCxnSpPr>
        <p:spPr>
          <a:xfrm flipH="1">
            <a:off x="4367808" y="3429000"/>
            <a:ext cx="36004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1084CEE-CAB9-4B08-A364-3E7C8EE42D53}"/>
              </a:ext>
            </a:extLst>
          </p:cNvPr>
          <p:cNvCxnSpPr>
            <a:cxnSpLocks/>
          </p:cNvCxnSpPr>
          <p:nvPr/>
        </p:nvCxnSpPr>
        <p:spPr>
          <a:xfrm flipH="1">
            <a:off x="6023992" y="4147527"/>
            <a:ext cx="50405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8218CF2-DCD3-46BA-816E-C8A30A2A1F03}"/>
              </a:ext>
            </a:extLst>
          </p:cNvPr>
          <p:cNvCxnSpPr>
            <a:cxnSpLocks/>
          </p:cNvCxnSpPr>
          <p:nvPr/>
        </p:nvCxnSpPr>
        <p:spPr>
          <a:xfrm flipH="1">
            <a:off x="6023992" y="2509220"/>
            <a:ext cx="50405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3AF0710-BE22-42A8-B6EE-86F41858F77F}"/>
              </a:ext>
            </a:extLst>
          </p:cNvPr>
          <p:cNvCxnSpPr/>
          <p:nvPr/>
        </p:nvCxnSpPr>
        <p:spPr>
          <a:xfrm>
            <a:off x="6528048" y="2509220"/>
            <a:ext cx="0" cy="16226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5568A20-3B93-4B60-AE23-536209884202}"/>
              </a:ext>
            </a:extLst>
          </p:cNvPr>
          <p:cNvCxnSpPr>
            <a:cxnSpLocks/>
          </p:cNvCxnSpPr>
          <p:nvPr/>
        </p:nvCxnSpPr>
        <p:spPr>
          <a:xfrm flipH="1">
            <a:off x="6528048" y="3356992"/>
            <a:ext cx="36004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B483EC1-AFB4-4701-A410-778AE23C90E1}"/>
              </a:ext>
            </a:extLst>
          </p:cNvPr>
          <p:cNvCxnSpPr>
            <a:cxnSpLocks/>
          </p:cNvCxnSpPr>
          <p:nvPr/>
        </p:nvCxnSpPr>
        <p:spPr>
          <a:xfrm flipH="1">
            <a:off x="479376" y="3252728"/>
            <a:ext cx="64807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E4A6A306-B669-4F90-BB93-F62FDF3FDF58}"/>
                  </a:ext>
                </a:extLst>
              </p:cNvPr>
              <p:cNvSpPr/>
              <p:nvPr/>
            </p:nvSpPr>
            <p:spPr>
              <a:xfrm>
                <a:off x="5159895" y="2166392"/>
                <a:ext cx="864096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E4A6A306-B669-4F90-BB93-F62FDF3FDF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9895" y="2166392"/>
                <a:ext cx="864096" cy="6480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C961C4DA-B1DB-407E-BBE8-B99D3848AE1B}"/>
                  </a:ext>
                </a:extLst>
              </p:cNvPr>
              <p:cNvSpPr/>
              <p:nvPr/>
            </p:nvSpPr>
            <p:spPr>
              <a:xfrm>
                <a:off x="5231903" y="3804699"/>
                <a:ext cx="864096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C961C4DA-B1DB-407E-BBE8-B99D3848AE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903" y="3804699"/>
                <a:ext cx="864096" cy="6480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FFB52D2-ED32-4D49-A0E5-1036AA5BB81F}"/>
              </a:ext>
            </a:extLst>
          </p:cNvPr>
          <p:cNvCxnSpPr>
            <a:cxnSpLocks/>
          </p:cNvCxnSpPr>
          <p:nvPr/>
        </p:nvCxnSpPr>
        <p:spPr>
          <a:xfrm flipH="1">
            <a:off x="4727847" y="4186391"/>
            <a:ext cx="50405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3EEC691-CF5B-46FF-9B59-B785B91169BF}"/>
              </a:ext>
            </a:extLst>
          </p:cNvPr>
          <p:cNvCxnSpPr>
            <a:cxnSpLocks/>
          </p:cNvCxnSpPr>
          <p:nvPr/>
        </p:nvCxnSpPr>
        <p:spPr>
          <a:xfrm flipH="1">
            <a:off x="4727847" y="2548084"/>
            <a:ext cx="50405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6D48612-9702-48BA-A6F7-1A3DEE90A1FF}"/>
              </a:ext>
            </a:extLst>
          </p:cNvPr>
          <p:cNvCxnSpPr/>
          <p:nvPr/>
        </p:nvCxnSpPr>
        <p:spPr>
          <a:xfrm>
            <a:off x="4727847" y="2548084"/>
            <a:ext cx="0" cy="16226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7EDAA88-6327-46E2-9CD3-731A975AF906}"/>
              </a:ext>
            </a:extLst>
          </p:cNvPr>
          <p:cNvCxnSpPr/>
          <p:nvPr/>
        </p:nvCxnSpPr>
        <p:spPr>
          <a:xfrm>
            <a:off x="4367807" y="2548084"/>
            <a:ext cx="0" cy="16226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51D28D1-9DD8-485D-8806-0DC713872A62}"/>
              </a:ext>
            </a:extLst>
          </p:cNvPr>
          <p:cNvCxnSpPr>
            <a:cxnSpLocks/>
          </p:cNvCxnSpPr>
          <p:nvPr/>
        </p:nvCxnSpPr>
        <p:spPr>
          <a:xfrm flipH="1">
            <a:off x="6023991" y="4147527"/>
            <a:ext cx="50405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4A89A3F-7653-482F-AF8E-485C063D7353}"/>
              </a:ext>
            </a:extLst>
          </p:cNvPr>
          <p:cNvCxnSpPr>
            <a:cxnSpLocks/>
          </p:cNvCxnSpPr>
          <p:nvPr/>
        </p:nvCxnSpPr>
        <p:spPr>
          <a:xfrm flipH="1">
            <a:off x="6023991" y="2509220"/>
            <a:ext cx="50405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926671C-E9DC-4A46-B70A-3C7BBFF92B56}"/>
              </a:ext>
            </a:extLst>
          </p:cNvPr>
          <p:cNvCxnSpPr/>
          <p:nvPr/>
        </p:nvCxnSpPr>
        <p:spPr>
          <a:xfrm>
            <a:off x="6528047" y="2509220"/>
            <a:ext cx="0" cy="16226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D63B185-1FC1-46BD-8B7A-0C6C92A18D53}"/>
              </a:ext>
            </a:extLst>
          </p:cNvPr>
          <p:cNvCxnSpPr>
            <a:cxnSpLocks/>
          </p:cNvCxnSpPr>
          <p:nvPr/>
        </p:nvCxnSpPr>
        <p:spPr>
          <a:xfrm flipH="1">
            <a:off x="6528047" y="3356992"/>
            <a:ext cx="36004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773576" y="4901877"/>
            <a:ext cx="107230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(0.648,100) is the solution pair, 0.648 is the maximum reliability we can get under the cost constraint of 105.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9239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4" grpId="0" animBg="1"/>
      <p:bldP spid="35" grpId="0" animBg="1"/>
      <p:bldP spid="36" grpId="0" animBg="1"/>
      <p:bldP spid="37" grpId="0" animBg="1"/>
      <p:bldP spid="66" grpId="0" animBg="1"/>
      <p:bldP spid="67" grpId="0" animBg="1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74E469F-D308-43DA-8E38-D00602AA96F3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3" name="Picture 12" descr="27,311 Thank You Photos - Free &amp;amp; Royalty-Free Stock Photos from Dreamsti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1772816"/>
            <a:ext cx="7581919" cy="3306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0" descr="KEEP CALM AND SAVE TREES - Keep Calm and Posters Generator, Maker For Free  - KeepCalmAndPosters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311" y="867187"/>
            <a:ext cx="3623837" cy="5117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049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36" y="620688"/>
            <a:ext cx="9289032" cy="766200"/>
          </a:xfrm>
        </p:spPr>
        <p:txBody>
          <a:bodyPr/>
          <a:lstStyle/>
          <a:p>
            <a:r>
              <a:rPr lang="en-US" sz="3600" dirty="0" smtClean="0"/>
              <a:t>Dynamic Programming Applications</a:t>
            </a:r>
            <a:endParaRPr lang="en-IN" sz="3600" dirty="0"/>
          </a:p>
        </p:txBody>
      </p:sp>
      <p:grpSp>
        <p:nvGrpSpPr>
          <p:cNvPr id="3" name="Group 2"/>
          <p:cNvGrpSpPr/>
          <p:nvPr/>
        </p:nvGrpSpPr>
        <p:grpSpPr>
          <a:xfrm>
            <a:off x="1763589" y="1700808"/>
            <a:ext cx="8657228" cy="4216539"/>
            <a:chOff x="239589" y="843556"/>
            <a:chExt cx="8657228" cy="4216539"/>
          </a:xfrm>
        </p:grpSpPr>
        <p:sp>
          <p:nvSpPr>
            <p:cNvPr id="8" name="TextBox 7"/>
            <p:cNvSpPr txBox="1"/>
            <p:nvPr/>
          </p:nvSpPr>
          <p:spPr>
            <a:xfrm>
              <a:off x="2267744" y="843556"/>
              <a:ext cx="6629073" cy="4216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ct val="150000"/>
                </a:lnSpc>
                <a:buFont typeface="+mj-lt"/>
                <a:buAutoNum type="arabicPeriod"/>
              </a:pPr>
              <a:r>
                <a:rPr lang="en-IN" sz="3200" dirty="0">
                  <a:solidFill>
                    <a:srgbClr val="FF0000"/>
                  </a:solidFill>
                </a:rPr>
                <a:t>M</a:t>
              </a:r>
              <a:r>
                <a:rPr lang="en-IN" sz="3200" dirty="0" smtClean="0">
                  <a:solidFill>
                    <a:srgbClr val="FF0000"/>
                  </a:solidFill>
                </a:rPr>
                <a:t>ultistage graphs</a:t>
              </a:r>
              <a:endParaRPr lang="en-US" sz="2800" dirty="0" smtClean="0">
                <a:solidFill>
                  <a:srgbClr val="FF0000"/>
                </a:solidFill>
                <a:cs typeface="Times New Roman" panose="02020603050405020304" pitchFamily="18" charset="0"/>
              </a:endParaRPr>
            </a:p>
            <a:p>
              <a:pPr marL="457200" indent="-457200">
                <a:lnSpc>
                  <a:spcPct val="150000"/>
                </a:lnSpc>
                <a:buFont typeface="+mj-lt"/>
                <a:buAutoNum type="arabicPeriod"/>
              </a:pPr>
              <a:r>
                <a:rPr lang="en-IN" sz="3200" dirty="0" smtClean="0">
                  <a:solidFill>
                    <a:srgbClr val="FF0000"/>
                  </a:solidFill>
                </a:rPr>
                <a:t>All </a:t>
              </a:r>
              <a:r>
                <a:rPr lang="en-IN" sz="3200" dirty="0">
                  <a:solidFill>
                    <a:srgbClr val="FF0000"/>
                  </a:solidFill>
                </a:rPr>
                <a:t>pairs shortest </a:t>
              </a:r>
              <a:r>
                <a:rPr lang="en-IN" sz="3200" dirty="0" smtClean="0">
                  <a:solidFill>
                    <a:srgbClr val="FF0000"/>
                  </a:solidFill>
                </a:rPr>
                <a:t>paths</a:t>
              </a:r>
            </a:p>
            <a:p>
              <a:pPr marL="457200" indent="-457200">
                <a:lnSpc>
                  <a:spcPct val="150000"/>
                </a:lnSpc>
                <a:buFont typeface="+mj-lt"/>
                <a:buAutoNum type="arabicPeriod"/>
              </a:pPr>
              <a:r>
                <a:rPr lang="en-IN" sz="3200" dirty="0" smtClean="0">
                  <a:solidFill>
                    <a:srgbClr val="FF0000"/>
                  </a:solidFill>
                </a:rPr>
                <a:t>Optimal binary </a:t>
              </a:r>
              <a:r>
                <a:rPr lang="en-IN" sz="3200" dirty="0">
                  <a:solidFill>
                    <a:srgbClr val="FF0000"/>
                  </a:solidFill>
                </a:rPr>
                <a:t>search </a:t>
              </a:r>
              <a:r>
                <a:rPr lang="en-IN" sz="3200" dirty="0" smtClean="0">
                  <a:solidFill>
                    <a:srgbClr val="FF0000"/>
                  </a:solidFill>
                </a:rPr>
                <a:t>trees</a:t>
              </a:r>
            </a:p>
            <a:p>
              <a:pPr marL="457200" indent="-457200">
                <a:lnSpc>
                  <a:spcPct val="150000"/>
                </a:lnSpc>
                <a:buFont typeface="+mj-lt"/>
                <a:buAutoNum type="arabicPeriod"/>
              </a:pPr>
              <a:r>
                <a:rPr lang="en-IN" sz="3200" dirty="0">
                  <a:solidFill>
                    <a:srgbClr val="FF0000"/>
                  </a:solidFill>
                </a:rPr>
                <a:t>R</a:t>
              </a:r>
              <a:r>
                <a:rPr lang="en-IN" sz="3200" dirty="0" smtClean="0">
                  <a:solidFill>
                    <a:srgbClr val="FF0000"/>
                  </a:solidFill>
                </a:rPr>
                <a:t>eliability design</a:t>
              </a:r>
            </a:p>
            <a:p>
              <a:pPr marL="457200" indent="-457200">
                <a:lnSpc>
                  <a:spcPct val="150000"/>
                </a:lnSpc>
                <a:buFont typeface="+mj-lt"/>
                <a:buAutoNum type="arabicPeriod"/>
              </a:pPr>
              <a:r>
                <a:rPr lang="en-US" sz="3200" dirty="0" smtClean="0"/>
                <a:t>Travelling </a:t>
              </a:r>
              <a:r>
                <a:rPr lang="en-US" sz="3200" dirty="0"/>
                <a:t>sales person problem</a:t>
              </a:r>
              <a:endParaRPr lang="en-IN" sz="3200" dirty="0" smtClean="0"/>
            </a:p>
            <a:p>
              <a:endParaRPr lang="en-US" sz="2800" dirty="0">
                <a:cs typeface="Times New Roman" panose="02020603050405020304" pitchFamily="18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9589" y="1608797"/>
              <a:ext cx="1401653" cy="1504631"/>
            </a:xfrm>
            <a:prstGeom prst="rect">
              <a:avLst/>
            </a:prstGeom>
          </p:spPr>
        </p:pic>
      </p:grp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9504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36" y="620688"/>
            <a:ext cx="8496944" cy="766200"/>
          </a:xfrm>
        </p:spPr>
        <p:txBody>
          <a:bodyPr/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2827A65-5640-4E7D-957B-11FC0A2FC5C5}"/>
              </a:ext>
            </a:extLst>
          </p:cNvPr>
          <p:cNvSpPr txBox="1"/>
          <p:nvPr/>
        </p:nvSpPr>
        <p:spPr>
          <a:xfrm>
            <a:off x="53049" y="1844824"/>
            <a:ext cx="12093205" cy="3231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endParaRPr lang="en-IN" sz="15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58F69B-9961-4872-9F98-F02A045B60B1}"/>
              </a:ext>
            </a:extLst>
          </p:cNvPr>
          <p:cNvSpPr txBox="1"/>
          <p:nvPr/>
        </p:nvSpPr>
        <p:spPr>
          <a:xfrm>
            <a:off x="47328" y="2132856"/>
            <a:ext cx="12093205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probability that system/component will perform its intended task adequately when operated under stated operating condition for specified period of time.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9181AB-B2C1-4E19-87FA-221E0394A5DD}"/>
              </a:ext>
            </a:extLst>
          </p:cNvPr>
          <p:cNvSpPr/>
          <p:nvPr/>
        </p:nvSpPr>
        <p:spPr>
          <a:xfrm>
            <a:off x="177002" y="3501008"/>
            <a:ext cx="516444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dirty="0">
                <a:solidFill>
                  <a:srgbClr val="FF0000"/>
                </a:solidFill>
                <a:cs typeface="Times New Roman" panose="02020603050405020304" pitchFamily="18" charset="0"/>
              </a:rPr>
              <a:t>Example of a simple system</a:t>
            </a:r>
          </a:p>
          <a:p>
            <a:r>
              <a:rPr lang="en-US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        Electric lamp made by a light bulb, socket,   </a:t>
            </a:r>
          </a:p>
          <a:p>
            <a:r>
              <a:rPr lang="en-US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        switch, wires, plug, and the lamp body. </a:t>
            </a:r>
          </a:p>
          <a:p>
            <a:endParaRPr lang="en-US" sz="20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r>
              <a:rPr lang="en-US" sz="2000" u="sng" dirty="0">
                <a:solidFill>
                  <a:srgbClr val="FF0000"/>
                </a:solidFill>
                <a:cs typeface="Times New Roman" panose="02020603050405020304" pitchFamily="18" charset="0"/>
              </a:rPr>
              <a:t>Example of complex system</a:t>
            </a:r>
            <a:r>
              <a:rPr lang="en-US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        An aircraft, containing tens of thousands of  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        mechanical, hydraulic, or electric elements. 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C9BC2361-16E3-426D-BE8F-435A3917FD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672121"/>
              </p:ext>
            </p:extLst>
          </p:nvPr>
        </p:nvGraphicFramePr>
        <p:xfrm>
          <a:off x="7176120" y="3284983"/>
          <a:ext cx="3456384" cy="2224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06C39F0D-E5E9-407C-A10F-040E71F6F75E}"/>
              </a:ext>
            </a:extLst>
          </p:cNvPr>
          <p:cNvSpPr/>
          <p:nvPr/>
        </p:nvSpPr>
        <p:spPr>
          <a:xfrm>
            <a:off x="1271464" y="6534835"/>
            <a:ext cx="9972326" cy="3231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just"/>
            <a:r>
              <a:rPr lang="en-US" sz="1500" dirty="0">
                <a:solidFill>
                  <a:srgbClr val="FFFF00"/>
                </a:solidFill>
                <a:cs typeface="Times New Roman" panose="02020603050405020304" pitchFamily="18" charset="0"/>
              </a:rPr>
              <a:t>The resultant system reliability depends on the reliability of the individual elements and their number and mutual arrangement. </a:t>
            </a:r>
            <a:endParaRPr lang="en-IN" sz="15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50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36" y="620688"/>
            <a:ext cx="8496944" cy="766200"/>
          </a:xfrm>
        </p:spPr>
        <p:txBody>
          <a:bodyPr/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arrangement of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CEC983-F2FC-42B0-855E-97768FAADD9E}"/>
              </a:ext>
            </a:extLst>
          </p:cNvPr>
          <p:cNvSpPr txBox="1"/>
          <p:nvPr/>
        </p:nvSpPr>
        <p:spPr>
          <a:xfrm>
            <a:off x="119336" y="1988840"/>
            <a:ext cx="11881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AutoNum type="alphaLcParenR"/>
            </a:pPr>
            <a:r>
              <a:rPr lang="en-US" sz="1800" u="sng" dirty="0">
                <a:cs typeface="Times New Roman" panose="02020603050405020304" pitchFamily="18" charset="0"/>
              </a:rPr>
              <a:t>Series system</a:t>
            </a:r>
            <a:r>
              <a:rPr lang="en-US" sz="1800" dirty="0">
                <a:cs typeface="Times New Roman" panose="02020603050405020304" pitchFamily="18" charset="0"/>
              </a:rPr>
              <a:t>: In a series configuration, a failure of any component results in the failure of the entire system.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028BE2-EDF3-45C0-93BB-1318B4E63471}"/>
              </a:ext>
            </a:extLst>
          </p:cNvPr>
          <p:cNvSpPr/>
          <p:nvPr/>
        </p:nvSpPr>
        <p:spPr>
          <a:xfrm>
            <a:off x="551384" y="2483893"/>
            <a:ext cx="439248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u="sng" dirty="0">
                <a:cs typeface="Times New Roman" panose="02020603050405020304" pitchFamily="18" charset="0"/>
              </a:rPr>
              <a:t>Example</a:t>
            </a:r>
          </a:p>
          <a:p>
            <a:pPr marL="447675" algn="just"/>
            <a:endParaRPr lang="en-US" sz="1500" dirty="0">
              <a:cs typeface="Times New Roman" panose="02020603050405020304" pitchFamily="18" charset="0"/>
            </a:endParaRPr>
          </a:p>
          <a:p>
            <a:pPr marL="447675" algn="just"/>
            <a:r>
              <a:rPr lang="en-US" sz="1500" dirty="0">
                <a:cs typeface="Times New Roman" panose="02020603050405020304" pitchFamily="18" charset="0"/>
              </a:rPr>
              <a:t>A personal computer may consist of four basic subsystems: the motherboard, the hard drive, the power supply and the processor. These are reliability-wise in series and a failure of any of these subsystems will cause a system failure. In other words, all of the units in a series system must succeed for the system to succeed.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15436C5-5A67-48BB-9EA6-0D544F676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52" y="5013176"/>
            <a:ext cx="47625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29EBC9-A3C1-4CE1-8631-945BE4F59131}"/>
                  </a:ext>
                </a:extLst>
              </p:cNvPr>
              <p:cNvSpPr txBox="1"/>
              <p:nvPr/>
            </p:nvSpPr>
            <p:spPr>
              <a:xfrm>
                <a:off x="5375920" y="2729291"/>
                <a:ext cx="3649204" cy="22213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System Reliability=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000" b="0" dirty="0"/>
              </a:p>
              <a:p>
                <a:endParaRPr lang="en-IN" sz="2000" dirty="0"/>
              </a:p>
              <a:p>
                <a:r>
                  <a:rPr lang="en-IN" sz="2000" dirty="0"/>
                  <a:t>In General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×…………×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29EBC9-A3C1-4CE1-8631-945BE4F59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920" y="2729291"/>
                <a:ext cx="3649204" cy="2221314"/>
              </a:xfrm>
              <a:prstGeom prst="rect">
                <a:avLst/>
              </a:prstGeom>
              <a:blipFill>
                <a:blip r:embed="rId3"/>
                <a:stretch>
                  <a:fillRect l="-1839" t="-16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12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36" y="620688"/>
            <a:ext cx="8496944" cy="766200"/>
          </a:xfrm>
        </p:spPr>
        <p:txBody>
          <a:bodyPr/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Series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AFE7E6-7F77-40F8-946B-C69BA3A27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0" y="1916833"/>
            <a:ext cx="11975976" cy="5378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A939537-27A3-4C70-A572-CB508C97617C}"/>
                  </a:ext>
                </a:extLst>
              </p:cNvPr>
              <p:cNvSpPr txBox="1"/>
              <p:nvPr/>
            </p:nvSpPr>
            <p:spPr>
              <a:xfrm>
                <a:off x="1752701" y="5750453"/>
                <a:ext cx="52302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=0.995×0.987×0.973=0.9555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A939537-27A3-4C70-A572-CB508C976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701" y="5750453"/>
                <a:ext cx="523021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A458C3E-2800-40E7-A6B0-F5674B1E645C}"/>
              </a:ext>
            </a:extLst>
          </p:cNvPr>
          <p:cNvSpPr txBox="1"/>
          <p:nvPr/>
        </p:nvSpPr>
        <p:spPr>
          <a:xfrm>
            <a:off x="782470" y="3079925"/>
            <a:ext cx="34563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lphaLcParenBoth"/>
            </a:pPr>
            <a:r>
              <a:rPr lang="en-US" sz="2000" dirty="0"/>
              <a:t>0.94</a:t>
            </a:r>
          </a:p>
          <a:p>
            <a:pPr marL="457200" indent="-457200">
              <a:buAutoNum type="alphaLcParenBoth"/>
            </a:pPr>
            <a:r>
              <a:rPr lang="en-US" sz="2000" dirty="0"/>
              <a:t>0.945</a:t>
            </a:r>
          </a:p>
          <a:p>
            <a:pPr marL="457200" indent="-457200">
              <a:buAutoNum type="alphaLcParenBoth"/>
            </a:pPr>
            <a:r>
              <a:rPr lang="en-US" sz="2000" dirty="0"/>
              <a:t>0.95</a:t>
            </a:r>
          </a:p>
          <a:p>
            <a:pPr marL="457200" indent="-457200">
              <a:buAutoNum type="alphaLcParenBoth"/>
            </a:pPr>
            <a:r>
              <a:rPr lang="en-US" sz="2000" dirty="0"/>
              <a:t>0.955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260442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36" y="620688"/>
            <a:ext cx="8496944" cy="766200"/>
          </a:xfrm>
        </p:spPr>
        <p:txBody>
          <a:bodyPr/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arrangement of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CEC983-F2FC-42B0-855E-97768FAADD9E}"/>
              </a:ext>
            </a:extLst>
          </p:cNvPr>
          <p:cNvSpPr txBox="1"/>
          <p:nvPr/>
        </p:nvSpPr>
        <p:spPr>
          <a:xfrm>
            <a:off x="119336" y="1988840"/>
            <a:ext cx="11881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>
                <a:cs typeface="Times New Roman" panose="02020603050405020304" pitchFamily="18" charset="0"/>
              </a:rPr>
              <a:t>b)   </a:t>
            </a:r>
            <a:r>
              <a:rPr lang="en-US" sz="1800" u="sng" dirty="0">
                <a:cs typeface="Times New Roman" panose="02020603050405020304" pitchFamily="18" charset="0"/>
              </a:rPr>
              <a:t>Parallel system</a:t>
            </a:r>
            <a:r>
              <a:rPr lang="en-US" sz="1800" dirty="0">
                <a:cs typeface="Times New Roman" panose="02020603050405020304" pitchFamily="18" charset="0"/>
              </a:rPr>
              <a:t>: In a parallel configuration, at least one of the units must succeed for the system to succeed.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028BE2-EDF3-45C0-93BB-1318B4E63471}"/>
              </a:ext>
            </a:extLst>
          </p:cNvPr>
          <p:cNvSpPr/>
          <p:nvPr/>
        </p:nvSpPr>
        <p:spPr>
          <a:xfrm>
            <a:off x="119336" y="2483893"/>
            <a:ext cx="4824536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u="sng" dirty="0">
                <a:cs typeface="Times New Roman" panose="02020603050405020304" pitchFamily="18" charset="0"/>
              </a:rPr>
              <a:t>Example</a:t>
            </a:r>
          </a:p>
          <a:p>
            <a:pPr marL="447675" algn="just"/>
            <a:endParaRPr lang="en-US" sz="1500" dirty="0">
              <a:cs typeface="Times New Roman" panose="02020603050405020304" pitchFamily="18" charset="0"/>
            </a:endParaRPr>
          </a:p>
          <a:p>
            <a:pPr marL="447675" algn="just"/>
            <a:r>
              <a:rPr lang="en-US" sz="1600" dirty="0">
                <a:cs typeface="Times New Roman" panose="02020603050405020304" pitchFamily="18" charset="0"/>
              </a:rPr>
              <a:t>Applications include the </a:t>
            </a:r>
            <a:r>
              <a:rPr lang="en-US" sz="1600" dirty="0" smtClean="0">
                <a:cs typeface="Times New Roman" panose="02020603050405020304" pitchFamily="18" charset="0"/>
              </a:rPr>
              <a:t>RAID(</a:t>
            </a:r>
            <a:r>
              <a:rPr lang="en-US" sz="1600" b="1" dirty="0"/>
              <a:t>Redundant Array of Independent Disks</a:t>
            </a:r>
            <a:r>
              <a:rPr lang="en-US" sz="1600" dirty="0" smtClean="0">
                <a:cs typeface="Times New Roman" panose="02020603050405020304" pitchFamily="18" charset="0"/>
              </a:rPr>
              <a:t>) </a:t>
            </a:r>
            <a:r>
              <a:rPr lang="en-US" sz="1600" dirty="0">
                <a:cs typeface="Times New Roman" panose="02020603050405020304" pitchFamily="18" charset="0"/>
              </a:rPr>
              <a:t>computer hard drive systems, brake systems and support cables in bridges.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29EBC9-A3C1-4CE1-8631-945BE4F59131}"/>
                  </a:ext>
                </a:extLst>
              </p:cNvPr>
              <p:cNvSpPr txBox="1"/>
              <p:nvPr/>
            </p:nvSpPr>
            <p:spPr>
              <a:xfrm>
                <a:off x="5375920" y="2729291"/>
                <a:ext cx="4851841" cy="21637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System Reliability=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sz="2000" b="0" dirty="0"/>
              </a:p>
              <a:p>
                <a:endParaRPr lang="en-I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=1−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….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=1−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…….(1−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=1−</m:t>
                      </m:r>
                      <m:nary>
                        <m:naryPr>
                          <m:chr m:val="∏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29EBC9-A3C1-4CE1-8631-945BE4F59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920" y="2729291"/>
                <a:ext cx="4851841" cy="2163734"/>
              </a:xfrm>
              <a:prstGeom prst="rect">
                <a:avLst/>
              </a:prstGeom>
              <a:blipFill>
                <a:blip r:embed="rId2"/>
                <a:stretch>
                  <a:fillRect l="-1382" t="-16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Simple parallel system">
            <a:extLst>
              <a:ext uri="{FF2B5EF4-FFF2-40B4-BE49-F238E27FC236}">
                <a16:creationId xmlns:a16="http://schemas.microsoft.com/office/drawing/2014/main" id="{ABA8FB58-641A-4F86-B8F1-6D412B32A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3839948"/>
            <a:ext cx="190500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625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36" y="620688"/>
            <a:ext cx="8496944" cy="766200"/>
          </a:xfrm>
        </p:spPr>
        <p:txBody>
          <a:bodyPr/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Parallel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A939537-27A3-4C70-A572-CB508C97617C}"/>
                  </a:ext>
                </a:extLst>
              </p:cNvPr>
              <p:cNvSpPr txBox="1"/>
              <p:nvPr/>
            </p:nvSpPr>
            <p:spPr>
              <a:xfrm>
                <a:off x="1199456" y="5373216"/>
                <a:ext cx="952606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=1−</m:t>
                      </m:r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1−0.995</m:t>
                          </m:r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1−0.987</m:t>
                          </m:r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1−0.973</m:t>
                          </m:r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=1−.005×.013×.027=0.99</m:t>
                      </m:r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A939537-27A3-4C70-A572-CB508C976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456" y="5373216"/>
                <a:ext cx="9526069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A458C3E-2800-40E7-A6B0-F5674B1E645C}"/>
              </a:ext>
            </a:extLst>
          </p:cNvPr>
          <p:cNvSpPr txBox="1"/>
          <p:nvPr/>
        </p:nvSpPr>
        <p:spPr>
          <a:xfrm>
            <a:off x="782470" y="3079925"/>
            <a:ext cx="34563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lphaLcParenBoth"/>
            </a:pPr>
            <a:r>
              <a:rPr lang="en-US" sz="2000" dirty="0"/>
              <a:t>0.99</a:t>
            </a:r>
          </a:p>
          <a:p>
            <a:pPr marL="457200" indent="-457200">
              <a:buAutoNum type="alphaLcParenBoth"/>
            </a:pPr>
            <a:r>
              <a:rPr lang="en-US" sz="2000" dirty="0"/>
              <a:t>0.95</a:t>
            </a:r>
          </a:p>
          <a:p>
            <a:pPr marL="457200" indent="-457200">
              <a:buAutoNum type="alphaLcParenBoth"/>
            </a:pPr>
            <a:r>
              <a:rPr lang="en-US" sz="2000" dirty="0"/>
              <a:t>0.98</a:t>
            </a:r>
          </a:p>
          <a:p>
            <a:pPr marL="457200" indent="-457200">
              <a:buAutoNum type="alphaLcParenBoth"/>
            </a:pPr>
            <a:r>
              <a:rPr lang="en-US" sz="2000" dirty="0"/>
              <a:t>0.96</a:t>
            </a:r>
            <a:endParaRPr lang="en-IN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198C43-C8FB-425D-82C3-7365729CF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8" y="1817702"/>
            <a:ext cx="11928648" cy="53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70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05EF34-2E85-4753-8BF8-242CF637D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2379627"/>
            <a:ext cx="5913113" cy="9053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317E1B-6303-429C-92C4-D8A9CAF6E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682" y="1910716"/>
            <a:ext cx="5684493" cy="16658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36" y="620688"/>
            <a:ext cx="8496944" cy="766200"/>
          </a:xfrm>
        </p:spPr>
        <p:txBody>
          <a:bodyPr/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Design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CEC983-F2FC-42B0-855E-97768FAADD9E}"/>
              </a:ext>
            </a:extLst>
          </p:cNvPr>
          <p:cNvSpPr txBox="1"/>
          <p:nvPr/>
        </p:nvSpPr>
        <p:spPr>
          <a:xfrm>
            <a:off x="47328" y="1880598"/>
            <a:ext cx="11881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/>
              <a:t>Our problem is to use device duplication to maximize reliability</a:t>
            </a:r>
            <a:endParaRPr lang="en-US" sz="1800" dirty="0">
              <a:cs typeface="Times New Roman" panose="02020603050405020304" pitchFamily="18" charset="0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EB3290F-48A8-49F7-A93F-9A292DA8B9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4791412"/>
              </p:ext>
            </p:extLst>
          </p:nvPr>
        </p:nvGraphicFramePr>
        <p:xfrm>
          <a:off x="2783632" y="3712772"/>
          <a:ext cx="2592288" cy="1938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1911E8C3-CBDD-4BB3-B816-49544695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336" y="5701873"/>
                <a:ext cx="8256240" cy="7318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/>
                <a:r>
                  <a:rPr lang="en-US" sz="1600" dirty="0"/>
                  <a:t>We wish to solve the following maximization problem: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𝑎𝑥𝑖𝑚𝑖𝑧𝑒</m:t>
                              </m:r>
                              <m:nary>
                                <m:naryPr>
                                  <m:chr m:val="∏"/>
                                  <m:ctrlPr>
                                    <a:rPr lang="en-US" altLang="en-US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en-US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altLang="en-US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en-US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en-US" sz="16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16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en-US" sz="16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en-US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en-US" sz="16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16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en-US" sz="16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en-US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r>
                                <m:rPr>
                                  <m:nor/>
                                </m:rPr>
                                <a:rPr lang="en-US" altLang="en-US" sz="1600" dirty="0">
                                  <a:cs typeface="Times New Roman" panose="02020603050405020304" pitchFamily="18" charset="0"/>
                                </a:rPr>
                                <m:t>  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𝑠𝑢𝑏𝑗𝑒𝑐𝑡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𝑡𝑜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1911E8C3-CBDD-4BB3-B816-4954469566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9336" y="5701873"/>
                <a:ext cx="8256240" cy="731867"/>
              </a:xfrm>
              <a:prstGeom prst="rect">
                <a:avLst/>
              </a:prstGeom>
              <a:blipFill>
                <a:blip r:embed="rId9"/>
                <a:stretch>
                  <a:fillRect l="-44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3">
                <a:extLst>
                  <a:ext uri="{FF2B5EF4-FFF2-40B4-BE49-F238E27FC236}">
                    <a16:creationId xmlns:a16="http://schemas.microsoft.com/office/drawing/2014/main" id="{543F63CC-77F2-4612-AB8D-8F07881F1B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04950" y="4224347"/>
                <a:ext cx="4243983" cy="5847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/>
                <a:r>
                  <a:rPr lang="en-US" sz="1600" dirty="0"/>
                  <a:t>Assume that the reliability of each stage is given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1600" b="0" dirty="0"/>
              </a:p>
            </p:txBody>
          </p:sp>
        </mc:Choice>
        <mc:Fallback xmlns="">
          <p:sp>
            <p:nvSpPr>
              <p:cNvPr id="12" name="Rectangle 3">
                <a:extLst>
                  <a:ext uri="{FF2B5EF4-FFF2-40B4-BE49-F238E27FC236}">
                    <a16:creationId xmlns:a16="http://schemas.microsoft.com/office/drawing/2014/main" id="{543F63CC-77F2-4612-AB8D-8F07881F1B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04950" y="4224347"/>
                <a:ext cx="4243983" cy="584775"/>
              </a:xfrm>
              <a:prstGeom prst="rect">
                <a:avLst/>
              </a:prstGeom>
              <a:blipFill>
                <a:blip r:embed="rId10"/>
                <a:stretch>
                  <a:fillRect l="-862" t="-3125" b="-125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A088E67-D74F-46DD-93D0-996994B7DE5B}"/>
                  </a:ext>
                </a:extLst>
              </p:cNvPr>
              <p:cNvSpPr/>
              <p:nvPr/>
            </p:nvSpPr>
            <p:spPr>
              <a:xfrm>
                <a:off x="7314404" y="5004408"/>
                <a:ext cx="3916457" cy="6473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altLang="en-US" sz="1800" dirty="0">
                    <a:cs typeface="Times New Roman" panose="02020603050405020304" pitchFamily="18" charset="0"/>
                  </a:rPr>
                  <a:t>Then Reliability of entire system will be</a:t>
                </a:r>
              </a:p>
              <a:p>
                <a:pPr lvl="0" algn="ctr"/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en-US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en-US" sz="1800" dirty="0"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A088E67-D74F-46DD-93D0-996994B7DE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4404" y="5004408"/>
                <a:ext cx="3916457" cy="647357"/>
              </a:xfrm>
              <a:prstGeom prst="rect">
                <a:avLst/>
              </a:prstGeom>
              <a:blipFill>
                <a:blip r:embed="rId11"/>
                <a:stretch>
                  <a:fillRect l="-1090" t="-25472" r="-779" b="-1066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022572" y="3136086"/>
            <a:ext cx="416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Fig 1. n devices connected in series system</a:t>
            </a:r>
            <a:endParaRPr lang="en-IN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6045769" y="3462991"/>
            <a:ext cx="5993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Fig 2. multiple devices connected in parallel system each stage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29416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8" grpId="0"/>
      <p:bldP spid="12" grpId="0"/>
      <p:bldP spid="10" grpId="0"/>
      <p:bldP spid="9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36" y="620688"/>
            <a:ext cx="8496944" cy="766200"/>
          </a:xfrm>
        </p:spPr>
        <p:txBody>
          <a:bodyPr/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CEC983-F2FC-42B0-855E-97768FAADD9E}"/>
              </a:ext>
            </a:extLst>
          </p:cNvPr>
          <p:cNvSpPr txBox="1"/>
          <p:nvPr/>
        </p:nvSpPr>
        <p:spPr>
          <a:xfrm>
            <a:off x="47328" y="1880598"/>
            <a:ext cx="11881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>
                <a:cs typeface="Times New Roman" panose="02020603050405020304" pitchFamily="18" charset="0"/>
              </a:rPr>
              <a:t>Given the reliability and cost of 3 devices as, (0.9,30), (0.8,15) and (0.5,20), design the system by device duplication so as to have maximum reliability of the system within the cost of 105 units.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E5E01E-15E9-4E29-B65D-ED5E6DE72F6C}"/>
              </a:ext>
            </a:extLst>
          </p:cNvPr>
          <p:cNvSpPr txBox="1"/>
          <p:nvPr/>
        </p:nvSpPr>
        <p:spPr>
          <a:xfrm>
            <a:off x="407368" y="3284984"/>
            <a:ext cx="537551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With the given information compute the upper limit for each device</a:t>
            </a:r>
            <a:endParaRPr lang="en-IN" sz="1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2">
                <a:extLst>
                  <a:ext uri="{FF2B5EF4-FFF2-40B4-BE49-F238E27FC236}">
                    <a16:creationId xmlns:a16="http://schemas.microsoft.com/office/drawing/2014/main" id="{2A7CF486-04A6-4EDF-9513-B3743A9F9F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1765970"/>
                  </p:ext>
                </p:extLst>
              </p:nvPr>
            </p:nvGraphicFramePr>
            <p:xfrm>
              <a:off x="8976320" y="2866469"/>
              <a:ext cx="3015432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3858">
                      <a:extLst>
                        <a:ext uri="{9D8B030D-6E8A-4147-A177-3AD203B41FA5}">
                          <a16:colId xmlns:a16="http://schemas.microsoft.com/office/drawing/2014/main" val="3927988464"/>
                        </a:ext>
                      </a:extLst>
                    </a:gridCol>
                    <a:gridCol w="753858">
                      <a:extLst>
                        <a:ext uri="{9D8B030D-6E8A-4147-A177-3AD203B41FA5}">
                          <a16:colId xmlns:a16="http://schemas.microsoft.com/office/drawing/2014/main" val="3130876167"/>
                        </a:ext>
                      </a:extLst>
                    </a:gridCol>
                    <a:gridCol w="753858">
                      <a:extLst>
                        <a:ext uri="{9D8B030D-6E8A-4147-A177-3AD203B41FA5}">
                          <a16:colId xmlns:a16="http://schemas.microsoft.com/office/drawing/2014/main" val="1888195152"/>
                        </a:ext>
                      </a:extLst>
                    </a:gridCol>
                    <a:gridCol w="753858">
                      <a:extLst>
                        <a:ext uri="{9D8B030D-6E8A-4147-A177-3AD203B41FA5}">
                          <a16:colId xmlns:a16="http://schemas.microsoft.com/office/drawing/2014/main" val="28137261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𝑼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6177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36431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15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10137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09369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2">
                <a:extLst>
                  <a:ext uri="{FF2B5EF4-FFF2-40B4-BE49-F238E27FC236}">
                    <a16:creationId xmlns:a16="http://schemas.microsoft.com/office/drawing/2014/main" id="{2A7CF486-04A6-4EDF-9513-B3743A9F9F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1765970"/>
                  </p:ext>
                </p:extLst>
              </p:nvPr>
            </p:nvGraphicFramePr>
            <p:xfrm>
              <a:off x="8976320" y="2866469"/>
              <a:ext cx="3015432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3858">
                      <a:extLst>
                        <a:ext uri="{9D8B030D-6E8A-4147-A177-3AD203B41FA5}">
                          <a16:colId xmlns:a16="http://schemas.microsoft.com/office/drawing/2014/main" val="3927988464"/>
                        </a:ext>
                      </a:extLst>
                    </a:gridCol>
                    <a:gridCol w="753858">
                      <a:extLst>
                        <a:ext uri="{9D8B030D-6E8A-4147-A177-3AD203B41FA5}">
                          <a16:colId xmlns:a16="http://schemas.microsoft.com/office/drawing/2014/main" val="3130876167"/>
                        </a:ext>
                      </a:extLst>
                    </a:gridCol>
                    <a:gridCol w="753858">
                      <a:extLst>
                        <a:ext uri="{9D8B030D-6E8A-4147-A177-3AD203B41FA5}">
                          <a16:colId xmlns:a16="http://schemas.microsoft.com/office/drawing/2014/main" val="1888195152"/>
                        </a:ext>
                      </a:extLst>
                    </a:gridCol>
                    <a:gridCol w="753858">
                      <a:extLst>
                        <a:ext uri="{9D8B030D-6E8A-4147-A177-3AD203B41FA5}">
                          <a16:colId xmlns:a16="http://schemas.microsoft.com/office/drawing/2014/main" val="28137261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06" t="-1639" r="-303226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806" t="-1639" r="-203226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806" t="-1639" r="-103226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806" t="-1639" r="-3226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6177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06" t="-101639" r="-303226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36431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06" t="-201639" r="-303226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15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10137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06" t="-301639" r="-30322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093693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6B28221-9AD6-43C6-B39A-AF3D59944B20}"/>
                  </a:ext>
                </a:extLst>
              </p:cNvPr>
              <p:cNvSpPr txBox="1"/>
              <p:nvPr/>
            </p:nvSpPr>
            <p:spPr>
              <a:xfrm>
                <a:off x="911424" y="3789040"/>
                <a:ext cx="519783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𝑟𝑒𝑚𝑎𝑖𝑛𝑖𝑛𝑔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=105−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30+15+20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=40</m:t>
                      </m:r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6B28221-9AD6-43C6-B39A-AF3D59944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24" y="3789040"/>
                <a:ext cx="5197833" cy="307777"/>
              </a:xfrm>
              <a:prstGeom prst="rect">
                <a:avLst/>
              </a:prstGeom>
              <a:blipFill>
                <a:blip r:embed="rId3"/>
                <a:stretch>
                  <a:fillRect l="-1174" r="-587" b="-36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2E36F3E-D5C5-4A34-AC15-5FC97A223E93}"/>
                  </a:ext>
                </a:extLst>
              </p:cNvPr>
              <p:cNvSpPr txBox="1"/>
              <p:nvPr/>
            </p:nvSpPr>
            <p:spPr>
              <a:xfrm>
                <a:off x="983432" y="4581128"/>
                <a:ext cx="43845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Extra Copies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000" dirty="0"/>
                  <a:t> with 40=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40/30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2000" dirty="0"/>
                  <a:t>1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2E36F3E-D5C5-4A34-AC15-5FC97A223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432" y="4581128"/>
                <a:ext cx="4384534" cy="400110"/>
              </a:xfrm>
              <a:prstGeom prst="rect">
                <a:avLst/>
              </a:prstGeom>
              <a:blipFill>
                <a:blip r:embed="rId4"/>
                <a:stretch>
                  <a:fillRect l="-1389" t="-7576" r="-556" b="-257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04FBFB2-0590-4058-A156-12EB73DCFA29}"/>
                  </a:ext>
                </a:extLst>
              </p:cNvPr>
              <p:cNvSpPr txBox="1"/>
              <p:nvPr/>
            </p:nvSpPr>
            <p:spPr>
              <a:xfrm>
                <a:off x="978548" y="5158873"/>
                <a:ext cx="44761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Extra Copies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000" dirty="0"/>
                  <a:t> with 40=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40/15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IN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04FBFB2-0590-4058-A156-12EB73DCF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548" y="5158873"/>
                <a:ext cx="4476162" cy="400110"/>
              </a:xfrm>
              <a:prstGeom prst="rect">
                <a:avLst/>
              </a:prstGeom>
              <a:blipFill>
                <a:blip r:embed="rId5"/>
                <a:stretch>
                  <a:fillRect l="-1499" t="-7576" b="-257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0836730-9F92-40D8-8B71-3785C85D7F94}"/>
                  </a:ext>
                </a:extLst>
              </p:cNvPr>
              <p:cNvSpPr txBox="1"/>
              <p:nvPr/>
            </p:nvSpPr>
            <p:spPr>
              <a:xfrm>
                <a:off x="978548" y="5715974"/>
                <a:ext cx="44761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Extra Copies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sz="2000" dirty="0"/>
                  <a:t> with 40=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40/20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IN" sz="2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0836730-9F92-40D8-8B71-3785C85D7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548" y="5715974"/>
                <a:ext cx="4476162" cy="400110"/>
              </a:xfrm>
              <a:prstGeom prst="rect">
                <a:avLst/>
              </a:prstGeom>
              <a:blipFill>
                <a:blip r:embed="rId6"/>
                <a:stretch>
                  <a:fillRect l="-1499" t="-9231" b="-276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50AEB8EC-4ABA-4AC6-9490-DDFC04A9E9FA}"/>
              </a:ext>
            </a:extLst>
          </p:cNvPr>
          <p:cNvSpPr txBox="1"/>
          <p:nvPr/>
        </p:nvSpPr>
        <p:spPr>
          <a:xfrm>
            <a:off x="11201892" y="3267417"/>
            <a:ext cx="6912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1+1=2</a:t>
            </a:r>
            <a:endParaRPr lang="en-IN" sz="15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A60E14-0A9E-421F-A6AA-A8A88A30B0C2}"/>
              </a:ext>
            </a:extLst>
          </p:cNvPr>
          <p:cNvSpPr txBox="1"/>
          <p:nvPr/>
        </p:nvSpPr>
        <p:spPr>
          <a:xfrm>
            <a:off x="11208568" y="3645024"/>
            <a:ext cx="6912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1+2=3</a:t>
            </a:r>
            <a:endParaRPr lang="en-IN" sz="15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DC7564-FB2E-4DB7-99B2-6E35790B4BAF}"/>
              </a:ext>
            </a:extLst>
          </p:cNvPr>
          <p:cNvSpPr txBox="1"/>
          <p:nvPr/>
        </p:nvSpPr>
        <p:spPr>
          <a:xfrm>
            <a:off x="11237433" y="4025999"/>
            <a:ext cx="6912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1+2=3</a:t>
            </a:r>
            <a:endParaRPr lang="en-IN" sz="15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E36F3E-D5C5-4A34-AC15-5FC97A223E93}"/>
              </a:ext>
            </a:extLst>
          </p:cNvPr>
          <p:cNvSpPr txBox="1"/>
          <p:nvPr/>
        </p:nvSpPr>
        <p:spPr>
          <a:xfrm>
            <a:off x="10112414" y="4503075"/>
            <a:ext cx="2028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U</a:t>
            </a:r>
            <a:r>
              <a:rPr lang="en-US" sz="1600" dirty="0" err="1" smtClean="0"/>
              <a:t>i</a:t>
            </a:r>
            <a:r>
              <a:rPr lang="en-US" sz="2000" dirty="0" smtClean="0"/>
              <a:t> is upper bound</a:t>
            </a:r>
            <a:endParaRPr lang="en-IN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82879" y="4489057"/>
            <a:ext cx="3394237" cy="99680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869623" y="5401222"/>
            <a:ext cx="647393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    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i</a:t>
            </a:r>
            <a:endParaRPr lang="en-US" sz="3200" b="1" dirty="0" smtClean="0"/>
          </a:p>
          <a:p>
            <a:r>
              <a:rPr lang="en-US" b="1" dirty="0" smtClean="0"/>
              <a:t>S</a:t>
            </a:r>
            <a:r>
              <a:rPr lang="en-US" sz="2000" b="1" dirty="0" smtClean="0"/>
              <a:t>   </a:t>
            </a:r>
            <a:r>
              <a:rPr lang="en-US" sz="1800" dirty="0" smtClean="0"/>
              <a:t>: </a:t>
            </a:r>
            <a:r>
              <a:rPr lang="en-US" sz="1800" dirty="0"/>
              <a:t>j is the stage no., </a:t>
            </a:r>
            <a:r>
              <a:rPr lang="en-US" sz="1800" dirty="0" err="1"/>
              <a:t>i</a:t>
            </a:r>
            <a:r>
              <a:rPr lang="en-US" sz="1800" dirty="0"/>
              <a:t> is the no. of devices used at stage </a:t>
            </a:r>
            <a:r>
              <a:rPr lang="en-US" sz="1800" dirty="0" smtClean="0"/>
              <a:t>j</a:t>
            </a:r>
            <a:endParaRPr lang="en-US" sz="1800" b="1" dirty="0"/>
          </a:p>
          <a:p>
            <a:r>
              <a:rPr lang="en-US" sz="2000" b="1" dirty="0" smtClean="0"/>
              <a:t>   j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362015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6" grpId="0"/>
    </p:bld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F3F3F3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5198</TotalTime>
  <Words>662</Words>
  <Application>Microsoft Office PowerPoint</Application>
  <PresentationFormat>Widescreen</PresentationFormat>
  <Paragraphs>204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Arvo</vt:lpstr>
      <vt:lpstr>Calibri</vt:lpstr>
      <vt:lpstr>Cambria Math</vt:lpstr>
      <vt:lpstr>Roboto Condensed</vt:lpstr>
      <vt:lpstr>Roboto Condensed Light</vt:lpstr>
      <vt:lpstr>Times New Roman</vt:lpstr>
      <vt:lpstr>Salerio template</vt:lpstr>
      <vt:lpstr>PowerPoint Presentation</vt:lpstr>
      <vt:lpstr>Dynamic Programming Applications</vt:lpstr>
      <vt:lpstr>Reliability</vt:lpstr>
      <vt:lpstr>Possible arrangement of components</vt:lpstr>
      <vt:lpstr>Example: Series System</vt:lpstr>
      <vt:lpstr>Possible arrangement of components</vt:lpstr>
      <vt:lpstr>Example: Parallel System</vt:lpstr>
      <vt:lpstr>Reliability Design Problem</vt:lpstr>
      <vt:lpstr>Example</vt:lpstr>
      <vt:lpstr>Example</vt:lpstr>
      <vt:lpstr>Continue…</vt:lpstr>
      <vt:lpstr>Finally</vt:lpstr>
      <vt:lpstr>Reliability design(RBD)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SEQUENCING WITH DEADLINES.</dc:title>
  <dc:creator>puri</dc:creator>
  <cp:lastModifiedBy>MBGR</cp:lastModifiedBy>
  <cp:revision>502</cp:revision>
  <dcterms:created xsi:type="dcterms:W3CDTF">2004-02-10T09:04:39Z</dcterms:created>
  <dcterms:modified xsi:type="dcterms:W3CDTF">2023-09-14T06:47:17Z</dcterms:modified>
</cp:coreProperties>
</file>