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30" r:id="rId2"/>
    <p:sldId id="331" r:id="rId3"/>
    <p:sldId id="317" r:id="rId4"/>
    <p:sldId id="320" r:id="rId5"/>
    <p:sldId id="321" r:id="rId6"/>
    <p:sldId id="323" r:id="rId7"/>
    <p:sldId id="324" r:id="rId8"/>
    <p:sldId id="325" r:id="rId9"/>
    <p:sldId id="326" r:id="rId10"/>
    <p:sldId id="327" r:id="rId11"/>
    <p:sldId id="333" r:id="rId12"/>
    <p:sldId id="332" r:id="rId13"/>
    <p:sldId id="329" r:id="rId14"/>
    <p:sldId id="328" r:id="rId15"/>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0929"/>
  </p:normalViewPr>
  <p:slideViewPr>
    <p:cSldViewPr>
      <p:cViewPr varScale="1">
        <p:scale>
          <a:sx n="73" d="100"/>
          <a:sy n="73" d="100"/>
        </p:scale>
        <p:origin x="798"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4627BA-3B77-456A-B567-F19479521ECE}"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EDBA82C5-7945-46D1-8093-0EED483D33F8}">
      <dgm:prSet/>
      <dgm:spPr/>
      <dgm:t>
        <a:bodyPr/>
        <a:lstStyle/>
        <a:p>
          <a:pPr rtl="0"/>
          <a:r>
            <a:rPr lang="en-US" smtClean="0"/>
            <a:t>Graphs can be used to represent the connecting structure, </a:t>
          </a:r>
          <a:endParaRPr lang="en-US"/>
        </a:p>
      </dgm:t>
    </dgm:pt>
    <dgm:pt modelId="{FCB32566-4CAD-400B-8F9E-A6787A5E98A4}" type="parTrans" cxnId="{D33AA832-00D0-4B07-B4C9-A1AF15451E60}">
      <dgm:prSet/>
      <dgm:spPr/>
      <dgm:t>
        <a:bodyPr/>
        <a:lstStyle/>
        <a:p>
          <a:endParaRPr lang="en-US"/>
        </a:p>
      </dgm:t>
    </dgm:pt>
    <dgm:pt modelId="{A88EBBA8-EFFE-4B47-A0D9-1741258B4EFB}" type="sibTrans" cxnId="{D33AA832-00D0-4B07-B4C9-A1AF15451E60}">
      <dgm:prSet/>
      <dgm:spPr/>
      <dgm:t>
        <a:bodyPr/>
        <a:lstStyle/>
        <a:p>
          <a:endParaRPr lang="en-US"/>
        </a:p>
      </dgm:t>
    </dgm:pt>
    <dgm:pt modelId="{6A0F1668-B827-432A-96DC-00FEA68C0F3E}">
      <dgm:prSet/>
      <dgm:spPr/>
      <dgm:t>
        <a:bodyPr/>
        <a:lstStyle/>
        <a:p>
          <a:pPr algn="just" rtl="0"/>
          <a:r>
            <a:rPr lang="en-US" dirty="0" smtClean="0">
              <a:solidFill>
                <a:srgbClr val="FF0000"/>
              </a:solidFill>
            </a:rPr>
            <a:t>e.g. </a:t>
          </a:r>
          <a:r>
            <a:rPr lang="en-US" dirty="0" smtClean="0"/>
            <a:t>road of a state or country with vertices representing cities and edges representing sections of roads. The edges can then be assigned weights which may be either the distance between the two cities or the cost of moving from one city to another </a:t>
          </a:r>
          <a:endParaRPr lang="en-US" dirty="0"/>
        </a:p>
      </dgm:t>
    </dgm:pt>
    <dgm:pt modelId="{5DCAD9F1-5B0F-4B43-93D3-1947EB9913DC}" type="parTrans" cxnId="{544F7A28-6592-4CC0-BAF7-970A0518FA9E}">
      <dgm:prSet/>
      <dgm:spPr/>
      <dgm:t>
        <a:bodyPr/>
        <a:lstStyle/>
        <a:p>
          <a:endParaRPr lang="en-US"/>
        </a:p>
      </dgm:t>
    </dgm:pt>
    <dgm:pt modelId="{F191786E-29CE-4276-A5F6-66DE1EABC31D}" type="sibTrans" cxnId="{544F7A28-6592-4CC0-BAF7-970A0518FA9E}">
      <dgm:prSet/>
      <dgm:spPr/>
      <dgm:t>
        <a:bodyPr/>
        <a:lstStyle/>
        <a:p>
          <a:endParaRPr lang="en-US"/>
        </a:p>
      </dgm:t>
    </dgm:pt>
    <dgm:pt modelId="{FEB77952-42E1-4457-9A82-1786B35CCA54}" type="pres">
      <dgm:prSet presAssocID="{D64627BA-3B77-456A-B567-F19479521ECE}" presName="Name0" presStyleCnt="0">
        <dgm:presLayoutVars>
          <dgm:dir/>
          <dgm:resizeHandles val="exact"/>
        </dgm:presLayoutVars>
      </dgm:prSet>
      <dgm:spPr/>
      <dgm:t>
        <a:bodyPr/>
        <a:lstStyle/>
        <a:p>
          <a:endParaRPr lang="en-US"/>
        </a:p>
      </dgm:t>
    </dgm:pt>
    <dgm:pt modelId="{F65437B8-AD90-46BF-A0E5-702D097DE5F0}" type="pres">
      <dgm:prSet presAssocID="{EDBA82C5-7945-46D1-8093-0EED483D33F8}" presName="node" presStyleLbl="node1" presStyleIdx="0" presStyleCnt="2">
        <dgm:presLayoutVars>
          <dgm:bulletEnabled val="1"/>
        </dgm:presLayoutVars>
      </dgm:prSet>
      <dgm:spPr/>
      <dgm:t>
        <a:bodyPr/>
        <a:lstStyle/>
        <a:p>
          <a:endParaRPr lang="en-US"/>
        </a:p>
      </dgm:t>
    </dgm:pt>
    <dgm:pt modelId="{55EEA486-EC48-46D6-BAF4-33A321A0C619}" type="pres">
      <dgm:prSet presAssocID="{A88EBBA8-EFFE-4B47-A0D9-1741258B4EFB}" presName="sibTrans" presStyleLbl="sibTrans2D1" presStyleIdx="0" presStyleCnt="1"/>
      <dgm:spPr/>
      <dgm:t>
        <a:bodyPr/>
        <a:lstStyle/>
        <a:p>
          <a:endParaRPr lang="en-US"/>
        </a:p>
      </dgm:t>
    </dgm:pt>
    <dgm:pt modelId="{890B64ED-E9B0-45B9-BF4A-FB68959B58DB}" type="pres">
      <dgm:prSet presAssocID="{A88EBBA8-EFFE-4B47-A0D9-1741258B4EFB}" presName="connectorText" presStyleLbl="sibTrans2D1" presStyleIdx="0" presStyleCnt="1"/>
      <dgm:spPr/>
      <dgm:t>
        <a:bodyPr/>
        <a:lstStyle/>
        <a:p>
          <a:endParaRPr lang="en-US"/>
        </a:p>
      </dgm:t>
    </dgm:pt>
    <dgm:pt modelId="{5A9C170F-A5CC-4E0F-94E0-30A3EA662E22}" type="pres">
      <dgm:prSet presAssocID="{6A0F1668-B827-432A-96DC-00FEA68C0F3E}" presName="node" presStyleLbl="node1" presStyleIdx="1" presStyleCnt="2">
        <dgm:presLayoutVars>
          <dgm:bulletEnabled val="1"/>
        </dgm:presLayoutVars>
      </dgm:prSet>
      <dgm:spPr/>
      <dgm:t>
        <a:bodyPr/>
        <a:lstStyle/>
        <a:p>
          <a:endParaRPr lang="en-US"/>
        </a:p>
      </dgm:t>
    </dgm:pt>
  </dgm:ptLst>
  <dgm:cxnLst>
    <dgm:cxn modelId="{544F7A28-6592-4CC0-BAF7-970A0518FA9E}" srcId="{D64627BA-3B77-456A-B567-F19479521ECE}" destId="{6A0F1668-B827-432A-96DC-00FEA68C0F3E}" srcOrd="1" destOrd="0" parTransId="{5DCAD9F1-5B0F-4B43-93D3-1947EB9913DC}" sibTransId="{F191786E-29CE-4276-A5F6-66DE1EABC31D}"/>
    <dgm:cxn modelId="{CD8B2324-A223-4AE3-BA9F-1FC2CA4B0D4F}" type="presOf" srcId="{A88EBBA8-EFFE-4B47-A0D9-1741258B4EFB}" destId="{890B64ED-E9B0-45B9-BF4A-FB68959B58DB}" srcOrd="1" destOrd="0" presId="urn:microsoft.com/office/officeart/2005/8/layout/process1"/>
    <dgm:cxn modelId="{27AB7799-3977-4F44-A6A6-17096CE71601}" type="presOf" srcId="{A88EBBA8-EFFE-4B47-A0D9-1741258B4EFB}" destId="{55EEA486-EC48-46D6-BAF4-33A321A0C619}" srcOrd="0" destOrd="0" presId="urn:microsoft.com/office/officeart/2005/8/layout/process1"/>
    <dgm:cxn modelId="{EBA4AF15-5FF8-4A4C-A680-027625467837}" type="presOf" srcId="{6A0F1668-B827-432A-96DC-00FEA68C0F3E}" destId="{5A9C170F-A5CC-4E0F-94E0-30A3EA662E22}" srcOrd="0" destOrd="0" presId="urn:microsoft.com/office/officeart/2005/8/layout/process1"/>
    <dgm:cxn modelId="{C445CC2C-BE7E-41AB-8C66-BA50F2EF0DC2}" type="presOf" srcId="{EDBA82C5-7945-46D1-8093-0EED483D33F8}" destId="{F65437B8-AD90-46BF-A0E5-702D097DE5F0}" srcOrd="0" destOrd="0" presId="urn:microsoft.com/office/officeart/2005/8/layout/process1"/>
    <dgm:cxn modelId="{ED35FD0E-246D-4872-AA6C-4C6BBE14C4E3}" type="presOf" srcId="{D64627BA-3B77-456A-B567-F19479521ECE}" destId="{FEB77952-42E1-4457-9A82-1786B35CCA54}" srcOrd="0" destOrd="0" presId="urn:microsoft.com/office/officeart/2005/8/layout/process1"/>
    <dgm:cxn modelId="{D33AA832-00D0-4B07-B4C9-A1AF15451E60}" srcId="{D64627BA-3B77-456A-B567-F19479521ECE}" destId="{EDBA82C5-7945-46D1-8093-0EED483D33F8}" srcOrd="0" destOrd="0" parTransId="{FCB32566-4CAD-400B-8F9E-A6787A5E98A4}" sibTransId="{A88EBBA8-EFFE-4B47-A0D9-1741258B4EFB}"/>
    <dgm:cxn modelId="{93BF13A4-FFB0-44B5-B4A4-F2B2A8E4902E}" type="presParOf" srcId="{FEB77952-42E1-4457-9A82-1786B35CCA54}" destId="{F65437B8-AD90-46BF-A0E5-702D097DE5F0}" srcOrd="0" destOrd="0" presId="urn:microsoft.com/office/officeart/2005/8/layout/process1"/>
    <dgm:cxn modelId="{1EEDCCE3-9C88-46D6-8347-C3DE23541790}" type="presParOf" srcId="{FEB77952-42E1-4457-9A82-1786B35CCA54}" destId="{55EEA486-EC48-46D6-BAF4-33A321A0C619}" srcOrd="1" destOrd="0" presId="urn:microsoft.com/office/officeart/2005/8/layout/process1"/>
    <dgm:cxn modelId="{859E5DA7-4996-4A83-A1F4-2752A11F4CA1}" type="presParOf" srcId="{55EEA486-EC48-46D6-BAF4-33A321A0C619}" destId="{890B64ED-E9B0-45B9-BF4A-FB68959B58DB}" srcOrd="0" destOrd="0" presId="urn:microsoft.com/office/officeart/2005/8/layout/process1"/>
    <dgm:cxn modelId="{FE8843D7-69FE-4CCB-99B5-E3D66E33B2D8}" type="presParOf" srcId="{FEB77952-42E1-4457-9A82-1786B35CCA54}" destId="{5A9C170F-A5CC-4E0F-94E0-30A3EA662E22}"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0BDD91-A80E-4BC3-A3A2-21B8A299A40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7488C98C-5B14-4DB8-99E8-7ED368C90720}">
      <dgm:prSet>
        <dgm:style>
          <a:lnRef idx="2">
            <a:schemeClr val="accent2"/>
          </a:lnRef>
          <a:fillRef idx="1">
            <a:schemeClr val="lt1"/>
          </a:fillRef>
          <a:effectRef idx="0">
            <a:schemeClr val="accent2"/>
          </a:effectRef>
          <a:fontRef idx="minor">
            <a:schemeClr val="dk1"/>
          </a:fontRef>
        </dgm:style>
      </dgm:prSet>
      <dgm:spPr>
        <a:solidFill>
          <a:srgbClr val="92D050"/>
        </a:solidFill>
      </dgm:spPr>
      <dgm:t>
        <a:bodyPr/>
        <a:lstStyle/>
        <a:p>
          <a:pPr rtl="0"/>
          <a:r>
            <a:rPr lang="en-US" dirty="0" smtClean="0"/>
            <a:t>Knapsack Problem</a:t>
          </a:r>
          <a:endParaRPr lang="en-US" dirty="0"/>
        </a:p>
      </dgm:t>
    </dgm:pt>
    <dgm:pt modelId="{6E72E592-9384-4A95-A9C7-BD82E38E87E3}" type="parTrans" cxnId="{24C36FED-00B5-46E8-AE61-3B70B3B2F111}">
      <dgm:prSet/>
      <dgm:spPr/>
      <dgm:t>
        <a:bodyPr/>
        <a:lstStyle/>
        <a:p>
          <a:endParaRPr lang="en-US"/>
        </a:p>
      </dgm:t>
    </dgm:pt>
    <dgm:pt modelId="{9BD1428C-C3E1-4D46-A2A3-5E002C30D97D}" type="sibTrans" cxnId="{24C36FED-00B5-46E8-AE61-3B70B3B2F111}">
      <dgm:prSet/>
      <dgm:spPr/>
      <dgm:t>
        <a:bodyPr/>
        <a:lstStyle/>
        <a:p>
          <a:endParaRPr lang="en-US"/>
        </a:p>
      </dgm:t>
    </dgm:pt>
    <dgm:pt modelId="{74DB2107-3C94-420A-B3A3-40F535321508}">
      <dgm:prSet/>
      <dgm:spPr>
        <a:solidFill>
          <a:srgbClr val="00B0F0"/>
        </a:solidFill>
      </dgm:spPr>
      <dgm:t>
        <a:bodyPr/>
        <a:lstStyle/>
        <a:p>
          <a:pPr rtl="0"/>
          <a:r>
            <a:rPr lang="en-US" smtClean="0"/>
            <a:t>Job sequencing with deadline</a:t>
          </a:r>
          <a:endParaRPr lang="en-US"/>
        </a:p>
      </dgm:t>
    </dgm:pt>
    <dgm:pt modelId="{15209AFA-E48D-46F7-82F2-931EFF272FBB}" type="parTrans" cxnId="{7B31AEFC-D512-4A31-8445-2E1D65E2C0CC}">
      <dgm:prSet/>
      <dgm:spPr/>
      <dgm:t>
        <a:bodyPr/>
        <a:lstStyle/>
        <a:p>
          <a:endParaRPr lang="en-US"/>
        </a:p>
      </dgm:t>
    </dgm:pt>
    <dgm:pt modelId="{7483FFAA-79BE-4507-B982-86835EFB5073}" type="sibTrans" cxnId="{7B31AEFC-D512-4A31-8445-2E1D65E2C0CC}">
      <dgm:prSet/>
      <dgm:spPr/>
      <dgm:t>
        <a:bodyPr/>
        <a:lstStyle/>
        <a:p>
          <a:endParaRPr lang="en-US"/>
        </a:p>
      </dgm:t>
    </dgm:pt>
    <dgm:pt modelId="{8C329CEF-3F4D-4E6C-93A0-5D73623EE786}">
      <dgm:prSet/>
      <dgm:spPr>
        <a:solidFill>
          <a:schemeClr val="accent6">
            <a:lumMod val="60000"/>
            <a:lumOff val="40000"/>
          </a:schemeClr>
        </a:solidFill>
      </dgm:spPr>
      <dgm:t>
        <a:bodyPr/>
        <a:lstStyle/>
        <a:p>
          <a:pPr rtl="0"/>
          <a:r>
            <a:rPr lang="en-US" dirty="0" smtClean="0"/>
            <a:t>Minimum Spanning Tree</a:t>
          </a:r>
          <a:endParaRPr lang="en-US" dirty="0"/>
        </a:p>
      </dgm:t>
    </dgm:pt>
    <dgm:pt modelId="{755195B5-3C72-44FC-AE44-47A472D52F14}" type="parTrans" cxnId="{DAF86B33-ACBE-4AA1-891E-BE76049E5613}">
      <dgm:prSet/>
      <dgm:spPr/>
      <dgm:t>
        <a:bodyPr/>
        <a:lstStyle/>
        <a:p>
          <a:endParaRPr lang="en-US"/>
        </a:p>
      </dgm:t>
    </dgm:pt>
    <dgm:pt modelId="{EB44BF51-F5B1-48DE-8145-ABC5948F5D18}" type="sibTrans" cxnId="{DAF86B33-ACBE-4AA1-891E-BE76049E5613}">
      <dgm:prSet/>
      <dgm:spPr/>
      <dgm:t>
        <a:bodyPr/>
        <a:lstStyle/>
        <a:p>
          <a:endParaRPr lang="en-US"/>
        </a:p>
      </dgm:t>
    </dgm:pt>
    <dgm:pt modelId="{6BCDF58C-489B-46BD-9DFB-E9D1056393C2}">
      <dgm:prSet/>
      <dgm:spPr>
        <a:solidFill>
          <a:srgbClr val="7030A0"/>
        </a:solidFill>
      </dgm:spPr>
      <dgm:t>
        <a:bodyPr/>
        <a:lstStyle/>
        <a:p>
          <a:pPr rtl="0"/>
          <a:r>
            <a:rPr lang="en-US" smtClean="0"/>
            <a:t>Single source shortest path</a:t>
          </a:r>
          <a:endParaRPr lang="en-US"/>
        </a:p>
      </dgm:t>
    </dgm:pt>
    <dgm:pt modelId="{88CDDAE1-91E0-4C2C-920B-819CB5ED2B19}" type="parTrans" cxnId="{A244085A-CABF-4F43-A23F-8FFE2CC683AC}">
      <dgm:prSet/>
      <dgm:spPr/>
      <dgm:t>
        <a:bodyPr/>
        <a:lstStyle/>
        <a:p>
          <a:endParaRPr lang="en-US"/>
        </a:p>
      </dgm:t>
    </dgm:pt>
    <dgm:pt modelId="{9C70AB45-ECE3-45A3-8969-7DA7F4F3F826}" type="sibTrans" cxnId="{A244085A-CABF-4F43-A23F-8FFE2CC683AC}">
      <dgm:prSet/>
      <dgm:spPr/>
      <dgm:t>
        <a:bodyPr/>
        <a:lstStyle/>
        <a:p>
          <a:endParaRPr lang="en-US"/>
        </a:p>
      </dgm:t>
    </dgm:pt>
    <dgm:pt modelId="{B28D2CCD-A719-4C18-984C-1E4B813E3688}">
      <dgm:prSet/>
      <dgm:spPr>
        <a:solidFill>
          <a:schemeClr val="accent4">
            <a:lumMod val="10000"/>
          </a:schemeClr>
        </a:solidFill>
      </dgm:spPr>
      <dgm:t>
        <a:bodyPr/>
        <a:lstStyle/>
        <a:p>
          <a:pPr rtl="0"/>
          <a:r>
            <a:rPr lang="en-US" dirty="0" smtClean="0"/>
            <a:t>Optimal Storage on Tape</a:t>
          </a:r>
          <a:endParaRPr lang="en-US" dirty="0"/>
        </a:p>
      </dgm:t>
    </dgm:pt>
    <dgm:pt modelId="{64AB95C0-41A1-41BA-82A6-3ACB68E0B1E7}" type="parTrans" cxnId="{109F6389-5911-4E8F-B4CA-E12BBA52E288}">
      <dgm:prSet/>
      <dgm:spPr/>
      <dgm:t>
        <a:bodyPr/>
        <a:lstStyle/>
        <a:p>
          <a:endParaRPr lang="en-US"/>
        </a:p>
      </dgm:t>
    </dgm:pt>
    <dgm:pt modelId="{FBF8C395-F0B3-4D16-BF15-37BB66C094BC}" type="sibTrans" cxnId="{109F6389-5911-4E8F-B4CA-E12BBA52E288}">
      <dgm:prSet/>
      <dgm:spPr/>
      <dgm:t>
        <a:bodyPr/>
        <a:lstStyle/>
        <a:p>
          <a:endParaRPr lang="en-US"/>
        </a:p>
      </dgm:t>
    </dgm:pt>
    <dgm:pt modelId="{DAD67871-63A0-450C-82E9-A5C0A8625FE0}" type="pres">
      <dgm:prSet presAssocID="{9B0BDD91-A80E-4BC3-A3A2-21B8A299A408}" presName="diagram" presStyleCnt="0">
        <dgm:presLayoutVars>
          <dgm:chPref val="1"/>
          <dgm:dir/>
          <dgm:animOne val="branch"/>
          <dgm:animLvl val="lvl"/>
          <dgm:resizeHandles/>
        </dgm:presLayoutVars>
      </dgm:prSet>
      <dgm:spPr/>
      <dgm:t>
        <a:bodyPr/>
        <a:lstStyle/>
        <a:p>
          <a:endParaRPr lang="en-US"/>
        </a:p>
      </dgm:t>
    </dgm:pt>
    <dgm:pt modelId="{761D1C99-6583-48F5-B01E-E38FC8C66B18}" type="pres">
      <dgm:prSet presAssocID="{7488C98C-5B14-4DB8-99E8-7ED368C90720}" presName="root" presStyleCnt="0"/>
      <dgm:spPr/>
    </dgm:pt>
    <dgm:pt modelId="{2622AEC2-1CFA-4407-9651-DF32C152E3E7}" type="pres">
      <dgm:prSet presAssocID="{7488C98C-5B14-4DB8-99E8-7ED368C90720}" presName="rootComposite" presStyleCnt="0"/>
      <dgm:spPr/>
    </dgm:pt>
    <dgm:pt modelId="{D002D1E5-7CC3-40D9-AB6C-DF1209B7E4CF}" type="pres">
      <dgm:prSet presAssocID="{7488C98C-5B14-4DB8-99E8-7ED368C90720}" presName="rootText" presStyleLbl="node1" presStyleIdx="0" presStyleCnt="5"/>
      <dgm:spPr/>
      <dgm:t>
        <a:bodyPr/>
        <a:lstStyle/>
        <a:p>
          <a:endParaRPr lang="en-US"/>
        </a:p>
      </dgm:t>
    </dgm:pt>
    <dgm:pt modelId="{0854B68E-A22A-411E-AF23-B4E438A82EE9}" type="pres">
      <dgm:prSet presAssocID="{7488C98C-5B14-4DB8-99E8-7ED368C90720}" presName="rootConnector" presStyleLbl="node1" presStyleIdx="0" presStyleCnt="5"/>
      <dgm:spPr/>
      <dgm:t>
        <a:bodyPr/>
        <a:lstStyle/>
        <a:p>
          <a:endParaRPr lang="en-US"/>
        </a:p>
      </dgm:t>
    </dgm:pt>
    <dgm:pt modelId="{7F0BA420-C8E1-454C-A8F5-6BC39FE41525}" type="pres">
      <dgm:prSet presAssocID="{7488C98C-5B14-4DB8-99E8-7ED368C90720}" presName="childShape" presStyleCnt="0"/>
      <dgm:spPr/>
    </dgm:pt>
    <dgm:pt modelId="{F13219AE-95AA-4D0D-9CAF-53E0155861A6}" type="pres">
      <dgm:prSet presAssocID="{74DB2107-3C94-420A-B3A3-40F535321508}" presName="root" presStyleCnt="0"/>
      <dgm:spPr/>
    </dgm:pt>
    <dgm:pt modelId="{F4AE5DB6-F428-474E-9BA0-D75EDBDA7AAC}" type="pres">
      <dgm:prSet presAssocID="{74DB2107-3C94-420A-B3A3-40F535321508}" presName="rootComposite" presStyleCnt="0"/>
      <dgm:spPr/>
    </dgm:pt>
    <dgm:pt modelId="{1D66713C-74D7-411B-9493-D5666C7DE727}" type="pres">
      <dgm:prSet presAssocID="{74DB2107-3C94-420A-B3A3-40F535321508}" presName="rootText" presStyleLbl="node1" presStyleIdx="1" presStyleCnt="5"/>
      <dgm:spPr/>
      <dgm:t>
        <a:bodyPr/>
        <a:lstStyle/>
        <a:p>
          <a:endParaRPr lang="en-US"/>
        </a:p>
      </dgm:t>
    </dgm:pt>
    <dgm:pt modelId="{0A1913CF-4EC4-43DC-B82B-D2728CBDD40B}" type="pres">
      <dgm:prSet presAssocID="{74DB2107-3C94-420A-B3A3-40F535321508}" presName="rootConnector" presStyleLbl="node1" presStyleIdx="1" presStyleCnt="5"/>
      <dgm:spPr/>
      <dgm:t>
        <a:bodyPr/>
        <a:lstStyle/>
        <a:p>
          <a:endParaRPr lang="en-US"/>
        </a:p>
      </dgm:t>
    </dgm:pt>
    <dgm:pt modelId="{CF2EA855-57C1-46F9-8F3E-BBCE0F3C9305}" type="pres">
      <dgm:prSet presAssocID="{74DB2107-3C94-420A-B3A3-40F535321508}" presName="childShape" presStyleCnt="0"/>
      <dgm:spPr/>
    </dgm:pt>
    <dgm:pt modelId="{3164A816-7BC2-4F50-A157-DEBF6084047A}" type="pres">
      <dgm:prSet presAssocID="{8C329CEF-3F4D-4E6C-93A0-5D73623EE786}" presName="root" presStyleCnt="0"/>
      <dgm:spPr/>
    </dgm:pt>
    <dgm:pt modelId="{5B9CE3F6-A732-4269-ABAE-C7F1D0B9D340}" type="pres">
      <dgm:prSet presAssocID="{8C329CEF-3F4D-4E6C-93A0-5D73623EE786}" presName="rootComposite" presStyleCnt="0"/>
      <dgm:spPr/>
    </dgm:pt>
    <dgm:pt modelId="{6251E8CB-5A13-44C1-8B3B-4635BBE435AB}" type="pres">
      <dgm:prSet presAssocID="{8C329CEF-3F4D-4E6C-93A0-5D73623EE786}" presName="rootText" presStyleLbl="node1" presStyleIdx="2" presStyleCnt="5"/>
      <dgm:spPr/>
      <dgm:t>
        <a:bodyPr/>
        <a:lstStyle/>
        <a:p>
          <a:endParaRPr lang="en-US"/>
        </a:p>
      </dgm:t>
    </dgm:pt>
    <dgm:pt modelId="{F0D08541-4718-4B74-A8F7-5BAACFB7FE7B}" type="pres">
      <dgm:prSet presAssocID="{8C329CEF-3F4D-4E6C-93A0-5D73623EE786}" presName="rootConnector" presStyleLbl="node1" presStyleIdx="2" presStyleCnt="5"/>
      <dgm:spPr/>
      <dgm:t>
        <a:bodyPr/>
        <a:lstStyle/>
        <a:p>
          <a:endParaRPr lang="en-US"/>
        </a:p>
      </dgm:t>
    </dgm:pt>
    <dgm:pt modelId="{24217215-FA87-45F6-9E79-BB7D4913960B}" type="pres">
      <dgm:prSet presAssocID="{8C329CEF-3F4D-4E6C-93A0-5D73623EE786}" presName="childShape" presStyleCnt="0"/>
      <dgm:spPr/>
    </dgm:pt>
    <dgm:pt modelId="{B0A6B038-3B3C-437A-89F8-0F3799C8540F}" type="pres">
      <dgm:prSet presAssocID="{6BCDF58C-489B-46BD-9DFB-E9D1056393C2}" presName="root" presStyleCnt="0"/>
      <dgm:spPr/>
    </dgm:pt>
    <dgm:pt modelId="{12CA40B6-761A-485B-9669-CCC42323D98D}" type="pres">
      <dgm:prSet presAssocID="{6BCDF58C-489B-46BD-9DFB-E9D1056393C2}" presName="rootComposite" presStyleCnt="0"/>
      <dgm:spPr/>
    </dgm:pt>
    <dgm:pt modelId="{828EBA24-CD4E-43C1-8FF4-D7B27E03684B}" type="pres">
      <dgm:prSet presAssocID="{6BCDF58C-489B-46BD-9DFB-E9D1056393C2}" presName="rootText" presStyleLbl="node1" presStyleIdx="3" presStyleCnt="5"/>
      <dgm:spPr/>
      <dgm:t>
        <a:bodyPr/>
        <a:lstStyle/>
        <a:p>
          <a:endParaRPr lang="en-US"/>
        </a:p>
      </dgm:t>
    </dgm:pt>
    <dgm:pt modelId="{AD402455-02A4-467A-954D-0CE0712C3B04}" type="pres">
      <dgm:prSet presAssocID="{6BCDF58C-489B-46BD-9DFB-E9D1056393C2}" presName="rootConnector" presStyleLbl="node1" presStyleIdx="3" presStyleCnt="5"/>
      <dgm:spPr/>
      <dgm:t>
        <a:bodyPr/>
        <a:lstStyle/>
        <a:p>
          <a:endParaRPr lang="en-US"/>
        </a:p>
      </dgm:t>
    </dgm:pt>
    <dgm:pt modelId="{2935B443-23AE-4EED-8FA2-B1CF17B166FC}" type="pres">
      <dgm:prSet presAssocID="{6BCDF58C-489B-46BD-9DFB-E9D1056393C2}" presName="childShape" presStyleCnt="0"/>
      <dgm:spPr/>
    </dgm:pt>
    <dgm:pt modelId="{18CDB7A9-888C-4AC5-807E-688D4F19CABC}" type="pres">
      <dgm:prSet presAssocID="{B28D2CCD-A719-4C18-984C-1E4B813E3688}" presName="root" presStyleCnt="0"/>
      <dgm:spPr/>
    </dgm:pt>
    <dgm:pt modelId="{9501C7B3-B286-4981-A69C-AD170ED37427}" type="pres">
      <dgm:prSet presAssocID="{B28D2CCD-A719-4C18-984C-1E4B813E3688}" presName="rootComposite" presStyleCnt="0"/>
      <dgm:spPr/>
    </dgm:pt>
    <dgm:pt modelId="{35C526E3-49DF-4CEA-83C7-9A831808C424}" type="pres">
      <dgm:prSet presAssocID="{B28D2CCD-A719-4C18-984C-1E4B813E3688}" presName="rootText" presStyleLbl="node1" presStyleIdx="4" presStyleCnt="5"/>
      <dgm:spPr/>
      <dgm:t>
        <a:bodyPr/>
        <a:lstStyle/>
        <a:p>
          <a:endParaRPr lang="en-US"/>
        </a:p>
      </dgm:t>
    </dgm:pt>
    <dgm:pt modelId="{B0D11839-0EAE-4C37-86E6-D8629E50EB66}" type="pres">
      <dgm:prSet presAssocID="{B28D2CCD-A719-4C18-984C-1E4B813E3688}" presName="rootConnector" presStyleLbl="node1" presStyleIdx="4" presStyleCnt="5"/>
      <dgm:spPr/>
      <dgm:t>
        <a:bodyPr/>
        <a:lstStyle/>
        <a:p>
          <a:endParaRPr lang="en-US"/>
        </a:p>
      </dgm:t>
    </dgm:pt>
    <dgm:pt modelId="{05DC6594-1809-41FB-A886-DAC0767BF9BB}" type="pres">
      <dgm:prSet presAssocID="{B28D2CCD-A719-4C18-984C-1E4B813E3688}" presName="childShape" presStyleCnt="0"/>
      <dgm:spPr/>
    </dgm:pt>
  </dgm:ptLst>
  <dgm:cxnLst>
    <dgm:cxn modelId="{199CFE01-2110-4033-A122-4DDA6EE6FD98}" type="presOf" srcId="{B28D2CCD-A719-4C18-984C-1E4B813E3688}" destId="{35C526E3-49DF-4CEA-83C7-9A831808C424}" srcOrd="0" destOrd="0" presId="urn:microsoft.com/office/officeart/2005/8/layout/hierarchy3"/>
    <dgm:cxn modelId="{F70F2C9F-CB73-4F27-B962-6DDDC103C53E}" type="presOf" srcId="{B28D2CCD-A719-4C18-984C-1E4B813E3688}" destId="{B0D11839-0EAE-4C37-86E6-D8629E50EB66}" srcOrd="1" destOrd="0" presId="urn:microsoft.com/office/officeart/2005/8/layout/hierarchy3"/>
    <dgm:cxn modelId="{92D7E01F-C382-4881-908A-772A16E5E462}" type="presOf" srcId="{8C329CEF-3F4D-4E6C-93A0-5D73623EE786}" destId="{F0D08541-4718-4B74-A8F7-5BAACFB7FE7B}" srcOrd="1" destOrd="0" presId="urn:microsoft.com/office/officeart/2005/8/layout/hierarchy3"/>
    <dgm:cxn modelId="{0D734FC4-1003-4732-A5A0-D06A5D8EACEC}" type="presOf" srcId="{9B0BDD91-A80E-4BC3-A3A2-21B8A299A408}" destId="{DAD67871-63A0-450C-82E9-A5C0A8625FE0}" srcOrd="0" destOrd="0" presId="urn:microsoft.com/office/officeart/2005/8/layout/hierarchy3"/>
    <dgm:cxn modelId="{D1A602A4-F5A6-4641-A1A2-D1E189248217}" type="presOf" srcId="{74DB2107-3C94-420A-B3A3-40F535321508}" destId="{1D66713C-74D7-411B-9493-D5666C7DE727}" srcOrd="0" destOrd="0" presId="urn:microsoft.com/office/officeart/2005/8/layout/hierarchy3"/>
    <dgm:cxn modelId="{D1D49262-6B59-4516-B979-A6C6B2B4DBFB}" type="presOf" srcId="{8C329CEF-3F4D-4E6C-93A0-5D73623EE786}" destId="{6251E8CB-5A13-44C1-8B3B-4635BBE435AB}" srcOrd="0" destOrd="0" presId="urn:microsoft.com/office/officeart/2005/8/layout/hierarchy3"/>
    <dgm:cxn modelId="{DA364530-EDF7-4A73-ABA2-BC9B40640F2C}" type="presOf" srcId="{6BCDF58C-489B-46BD-9DFB-E9D1056393C2}" destId="{828EBA24-CD4E-43C1-8FF4-D7B27E03684B}" srcOrd="0" destOrd="0" presId="urn:microsoft.com/office/officeart/2005/8/layout/hierarchy3"/>
    <dgm:cxn modelId="{109F6389-5911-4E8F-B4CA-E12BBA52E288}" srcId="{9B0BDD91-A80E-4BC3-A3A2-21B8A299A408}" destId="{B28D2CCD-A719-4C18-984C-1E4B813E3688}" srcOrd="4" destOrd="0" parTransId="{64AB95C0-41A1-41BA-82A6-3ACB68E0B1E7}" sibTransId="{FBF8C395-F0B3-4D16-BF15-37BB66C094BC}"/>
    <dgm:cxn modelId="{D2CAE96D-D349-4700-AC53-CF79768BF8E6}" type="presOf" srcId="{7488C98C-5B14-4DB8-99E8-7ED368C90720}" destId="{0854B68E-A22A-411E-AF23-B4E438A82EE9}" srcOrd="1" destOrd="0" presId="urn:microsoft.com/office/officeart/2005/8/layout/hierarchy3"/>
    <dgm:cxn modelId="{7B31AEFC-D512-4A31-8445-2E1D65E2C0CC}" srcId="{9B0BDD91-A80E-4BC3-A3A2-21B8A299A408}" destId="{74DB2107-3C94-420A-B3A3-40F535321508}" srcOrd="1" destOrd="0" parTransId="{15209AFA-E48D-46F7-82F2-931EFF272FBB}" sibTransId="{7483FFAA-79BE-4507-B982-86835EFB5073}"/>
    <dgm:cxn modelId="{2B2E7E0A-53CB-4D17-91DC-90C55342F929}" type="presOf" srcId="{74DB2107-3C94-420A-B3A3-40F535321508}" destId="{0A1913CF-4EC4-43DC-B82B-D2728CBDD40B}" srcOrd="1" destOrd="0" presId="urn:microsoft.com/office/officeart/2005/8/layout/hierarchy3"/>
    <dgm:cxn modelId="{D58CF2EE-4D34-44EF-B984-D487D980BD82}" type="presOf" srcId="{7488C98C-5B14-4DB8-99E8-7ED368C90720}" destId="{D002D1E5-7CC3-40D9-AB6C-DF1209B7E4CF}" srcOrd="0" destOrd="0" presId="urn:microsoft.com/office/officeart/2005/8/layout/hierarchy3"/>
    <dgm:cxn modelId="{DAF86B33-ACBE-4AA1-891E-BE76049E5613}" srcId="{9B0BDD91-A80E-4BC3-A3A2-21B8A299A408}" destId="{8C329CEF-3F4D-4E6C-93A0-5D73623EE786}" srcOrd="2" destOrd="0" parTransId="{755195B5-3C72-44FC-AE44-47A472D52F14}" sibTransId="{EB44BF51-F5B1-48DE-8145-ABC5948F5D18}"/>
    <dgm:cxn modelId="{24C36FED-00B5-46E8-AE61-3B70B3B2F111}" srcId="{9B0BDD91-A80E-4BC3-A3A2-21B8A299A408}" destId="{7488C98C-5B14-4DB8-99E8-7ED368C90720}" srcOrd="0" destOrd="0" parTransId="{6E72E592-9384-4A95-A9C7-BD82E38E87E3}" sibTransId="{9BD1428C-C3E1-4D46-A2A3-5E002C30D97D}"/>
    <dgm:cxn modelId="{23462AF7-DB19-45AA-8426-603076C6829B}" type="presOf" srcId="{6BCDF58C-489B-46BD-9DFB-E9D1056393C2}" destId="{AD402455-02A4-467A-954D-0CE0712C3B04}" srcOrd="1" destOrd="0" presId="urn:microsoft.com/office/officeart/2005/8/layout/hierarchy3"/>
    <dgm:cxn modelId="{A244085A-CABF-4F43-A23F-8FFE2CC683AC}" srcId="{9B0BDD91-A80E-4BC3-A3A2-21B8A299A408}" destId="{6BCDF58C-489B-46BD-9DFB-E9D1056393C2}" srcOrd="3" destOrd="0" parTransId="{88CDDAE1-91E0-4C2C-920B-819CB5ED2B19}" sibTransId="{9C70AB45-ECE3-45A3-8969-7DA7F4F3F826}"/>
    <dgm:cxn modelId="{E3CB5183-A9E4-4287-A8C3-BC27B94DB3BE}" type="presParOf" srcId="{DAD67871-63A0-450C-82E9-A5C0A8625FE0}" destId="{761D1C99-6583-48F5-B01E-E38FC8C66B18}" srcOrd="0" destOrd="0" presId="urn:microsoft.com/office/officeart/2005/8/layout/hierarchy3"/>
    <dgm:cxn modelId="{3BD63A00-BF99-4862-8BBD-CBE1891A5D42}" type="presParOf" srcId="{761D1C99-6583-48F5-B01E-E38FC8C66B18}" destId="{2622AEC2-1CFA-4407-9651-DF32C152E3E7}" srcOrd="0" destOrd="0" presId="urn:microsoft.com/office/officeart/2005/8/layout/hierarchy3"/>
    <dgm:cxn modelId="{E12009A5-D081-420E-AF0D-31E22C5A3244}" type="presParOf" srcId="{2622AEC2-1CFA-4407-9651-DF32C152E3E7}" destId="{D002D1E5-7CC3-40D9-AB6C-DF1209B7E4CF}" srcOrd="0" destOrd="0" presId="urn:microsoft.com/office/officeart/2005/8/layout/hierarchy3"/>
    <dgm:cxn modelId="{0B6C5DB9-5B7F-43FF-9792-CC63232166FB}" type="presParOf" srcId="{2622AEC2-1CFA-4407-9651-DF32C152E3E7}" destId="{0854B68E-A22A-411E-AF23-B4E438A82EE9}" srcOrd="1" destOrd="0" presId="urn:microsoft.com/office/officeart/2005/8/layout/hierarchy3"/>
    <dgm:cxn modelId="{E886D0CA-11C5-466B-90C0-5FF0F6D013C0}" type="presParOf" srcId="{761D1C99-6583-48F5-B01E-E38FC8C66B18}" destId="{7F0BA420-C8E1-454C-A8F5-6BC39FE41525}" srcOrd="1" destOrd="0" presId="urn:microsoft.com/office/officeart/2005/8/layout/hierarchy3"/>
    <dgm:cxn modelId="{3339D8D5-9F63-49B2-9624-B6B935805101}" type="presParOf" srcId="{DAD67871-63A0-450C-82E9-A5C0A8625FE0}" destId="{F13219AE-95AA-4D0D-9CAF-53E0155861A6}" srcOrd="1" destOrd="0" presId="urn:microsoft.com/office/officeart/2005/8/layout/hierarchy3"/>
    <dgm:cxn modelId="{514A580F-FE28-479D-B687-684560A86D3E}" type="presParOf" srcId="{F13219AE-95AA-4D0D-9CAF-53E0155861A6}" destId="{F4AE5DB6-F428-474E-9BA0-D75EDBDA7AAC}" srcOrd="0" destOrd="0" presId="urn:microsoft.com/office/officeart/2005/8/layout/hierarchy3"/>
    <dgm:cxn modelId="{D0BD9BC8-3570-45FA-AD74-2EA165EAA318}" type="presParOf" srcId="{F4AE5DB6-F428-474E-9BA0-D75EDBDA7AAC}" destId="{1D66713C-74D7-411B-9493-D5666C7DE727}" srcOrd="0" destOrd="0" presId="urn:microsoft.com/office/officeart/2005/8/layout/hierarchy3"/>
    <dgm:cxn modelId="{89FCF117-E45F-4845-8C5A-6BD25BFF6903}" type="presParOf" srcId="{F4AE5DB6-F428-474E-9BA0-D75EDBDA7AAC}" destId="{0A1913CF-4EC4-43DC-B82B-D2728CBDD40B}" srcOrd="1" destOrd="0" presId="urn:microsoft.com/office/officeart/2005/8/layout/hierarchy3"/>
    <dgm:cxn modelId="{65B9BAC7-CFE1-4F05-B70F-DD024725F4AF}" type="presParOf" srcId="{F13219AE-95AA-4D0D-9CAF-53E0155861A6}" destId="{CF2EA855-57C1-46F9-8F3E-BBCE0F3C9305}" srcOrd="1" destOrd="0" presId="urn:microsoft.com/office/officeart/2005/8/layout/hierarchy3"/>
    <dgm:cxn modelId="{F4EF17FC-08F3-40F8-9DF5-009DA19A55A7}" type="presParOf" srcId="{DAD67871-63A0-450C-82E9-A5C0A8625FE0}" destId="{3164A816-7BC2-4F50-A157-DEBF6084047A}" srcOrd="2" destOrd="0" presId="urn:microsoft.com/office/officeart/2005/8/layout/hierarchy3"/>
    <dgm:cxn modelId="{98CB97D4-8453-4094-9272-5C8702142ABA}" type="presParOf" srcId="{3164A816-7BC2-4F50-A157-DEBF6084047A}" destId="{5B9CE3F6-A732-4269-ABAE-C7F1D0B9D340}" srcOrd="0" destOrd="0" presId="urn:microsoft.com/office/officeart/2005/8/layout/hierarchy3"/>
    <dgm:cxn modelId="{42160CC9-9EC3-4371-A7EE-371F18A8EBBE}" type="presParOf" srcId="{5B9CE3F6-A732-4269-ABAE-C7F1D0B9D340}" destId="{6251E8CB-5A13-44C1-8B3B-4635BBE435AB}" srcOrd="0" destOrd="0" presId="urn:microsoft.com/office/officeart/2005/8/layout/hierarchy3"/>
    <dgm:cxn modelId="{5C3A8C95-DA2A-467B-B11D-CE40F52D4348}" type="presParOf" srcId="{5B9CE3F6-A732-4269-ABAE-C7F1D0B9D340}" destId="{F0D08541-4718-4B74-A8F7-5BAACFB7FE7B}" srcOrd="1" destOrd="0" presId="urn:microsoft.com/office/officeart/2005/8/layout/hierarchy3"/>
    <dgm:cxn modelId="{D90EEE6F-87FB-413B-BEEF-A442C7DF5942}" type="presParOf" srcId="{3164A816-7BC2-4F50-A157-DEBF6084047A}" destId="{24217215-FA87-45F6-9E79-BB7D4913960B}" srcOrd="1" destOrd="0" presId="urn:microsoft.com/office/officeart/2005/8/layout/hierarchy3"/>
    <dgm:cxn modelId="{864EBF85-2022-4B26-9491-DD74560C6CFE}" type="presParOf" srcId="{DAD67871-63A0-450C-82E9-A5C0A8625FE0}" destId="{B0A6B038-3B3C-437A-89F8-0F3799C8540F}" srcOrd="3" destOrd="0" presId="urn:microsoft.com/office/officeart/2005/8/layout/hierarchy3"/>
    <dgm:cxn modelId="{BF6385B1-868B-4D72-B4B5-3B187D118E18}" type="presParOf" srcId="{B0A6B038-3B3C-437A-89F8-0F3799C8540F}" destId="{12CA40B6-761A-485B-9669-CCC42323D98D}" srcOrd="0" destOrd="0" presId="urn:microsoft.com/office/officeart/2005/8/layout/hierarchy3"/>
    <dgm:cxn modelId="{3BA8E9E8-1D97-4B94-89DB-CFEC32147B4F}" type="presParOf" srcId="{12CA40B6-761A-485B-9669-CCC42323D98D}" destId="{828EBA24-CD4E-43C1-8FF4-D7B27E03684B}" srcOrd="0" destOrd="0" presId="urn:microsoft.com/office/officeart/2005/8/layout/hierarchy3"/>
    <dgm:cxn modelId="{51D5AF11-1F65-49BB-A5F4-1B8279B88F14}" type="presParOf" srcId="{12CA40B6-761A-485B-9669-CCC42323D98D}" destId="{AD402455-02A4-467A-954D-0CE0712C3B04}" srcOrd="1" destOrd="0" presId="urn:microsoft.com/office/officeart/2005/8/layout/hierarchy3"/>
    <dgm:cxn modelId="{C23D7041-8875-4D74-875F-1B91EBE40F7C}" type="presParOf" srcId="{B0A6B038-3B3C-437A-89F8-0F3799C8540F}" destId="{2935B443-23AE-4EED-8FA2-B1CF17B166FC}" srcOrd="1" destOrd="0" presId="urn:microsoft.com/office/officeart/2005/8/layout/hierarchy3"/>
    <dgm:cxn modelId="{E8F6E0E4-231A-4A72-A865-A6599ADD51D2}" type="presParOf" srcId="{DAD67871-63A0-450C-82E9-A5C0A8625FE0}" destId="{18CDB7A9-888C-4AC5-807E-688D4F19CABC}" srcOrd="4" destOrd="0" presId="urn:microsoft.com/office/officeart/2005/8/layout/hierarchy3"/>
    <dgm:cxn modelId="{ECE893B2-9587-4892-948C-598EE1EC56E8}" type="presParOf" srcId="{18CDB7A9-888C-4AC5-807E-688D4F19CABC}" destId="{9501C7B3-B286-4981-A69C-AD170ED37427}" srcOrd="0" destOrd="0" presId="urn:microsoft.com/office/officeart/2005/8/layout/hierarchy3"/>
    <dgm:cxn modelId="{01CDE9F2-9584-4BC4-ABD3-9E6A6650CADF}" type="presParOf" srcId="{9501C7B3-B286-4981-A69C-AD170ED37427}" destId="{35C526E3-49DF-4CEA-83C7-9A831808C424}" srcOrd="0" destOrd="0" presId="urn:microsoft.com/office/officeart/2005/8/layout/hierarchy3"/>
    <dgm:cxn modelId="{90A41C44-7348-497C-B37F-B53F5422412E}" type="presParOf" srcId="{9501C7B3-B286-4981-A69C-AD170ED37427}" destId="{B0D11839-0EAE-4C37-86E6-D8629E50EB66}" srcOrd="1" destOrd="0" presId="urn:microsoft.com/office/officeart/2005/8/layout/hierarchy3"/>
    <dgm:cxn modelId="{B3680FA8-8B38-4B11-930A-6405C6635C2D}" type="presParOf" srcId="{18CDB7A9-888C-4AC5-807E-688D4F19CABC}" destId="{05DC6594-1809-41FB-A886-DAC0767BF9B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437B8-AD90-46BF-A0E5-702D097DE5F0}">
      <dsp:nvSpPr>
        <dsp:cNvPr id="0" name=""/>
        <dsp:cNvSpPr/>
      </dsp:nvSpPr>
      <dsp:spPr>
        <a:xfrm>
          <a:off x="2208" y="0"/>
          <a:ext cx="4708683" cy="19389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Graphs can be used to represent the connecting structure, </a:t>
          </a:r>
          <a:endParaRPr lang="en-US" sz="1800" kern="1200"/>
        </a:p>
      </dsp:txBody>
      <dsp:txXfrm>
        <a:off x="58999" y="56791"/>
        <a:ext cx="4595101" cy="1825410"/>
      </dsp:txXfrm>
    </dsp:sp>
    <dsp:sp modelId="{55EEA486-EC48-46D6-BAF4-33A321A0C619}">
      <dsp:nvSpPr>
        <dsp:cNvPr id="0" name=""/>
        <dsp:cNvSpPr/>
      </dsp:nvSpPr>
      <dsp:spPr>
        <a:xfrm>
          <a:off x="5181759" y="385619"/>
          <a:ext cx="998240" cy="1167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181759" y="619170"/>
        <a:ext cx="698768" cy="700651"/>
      </dsp:txXfrm>
    </dsp:sp>
    <dsp:sp modelId="{5A9C170F-A5CC-4E0F-94E0-30A3EA662E22}">
      <dsp:nvSpPr>
        <dsp:cNvPr id="0" name=""/>
        <dsp:cNvSpPr/>
      </dsp:nvSpPr>
      <dsp:spPr>
        <a:xfrm>
          <a:off x="6594364" y="0"/>
          <a:ext cx="4708683" cy="19389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90000"/>
            </a:lnSpc>
            <a:spcBef>
              <a:spcPct val="0"/>
            </a:spcBef>
            <a:spcAft>
              <a:spcPct val="35000"/>
            </a:spcAft>
          </a:pPr>
          <a:r>
            <a:rPr lang="en-US" sz="1800" kern="1200" dirty="0" smtClean="0">
              <a:solidFill>
                <a:srgbClr val="FF0000"/>
              </a:solidFill>
            </a:rPr>
            <a:t>e.g. </a:t>
          </a:r>
          <a:r>
            <a:rPr lang="en-US" sz="1800" kern="1200" dirty="0" smtClean="0"/>
            <a:t>road of a state or country with vertices representing cities and edges representing sections of roads. The edges can then be assigned weights which may be either the distance between the two cities or the cost of moving from one city to another </a:t>
          </a:r>
          <a:endParaRPr lang="en-US" sz="1800" kern="1200" dirty="0"/>
        </a:p>
      </dsp:txBody>
      <dsp:txXfrm>
        <a:off x="6651155" y="56791"/>
        <a:ext cx="4595101" cy="1825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2D1E5-7CC3-40D9-AB6C-DF1209B7E4CF}">
      <dsp:nvSpPr>
        <dsp:cNvPr id="0" name=""/>
        <dsp:cNvSpPr/>
      </dsp:nvSpPr>
      <dsp:spPr>
        <a:xfrm>
          <a:off x="5625" y="348507"/>
          <a:ext cx="1918338" cy="959169"/>
        </a:xfrm>
        <a:prstGeom prst="roundRect">
          <a:avLst>
            <a:gd name="adj" fmla="val 10000"/>
          </a:avLst>
        </a:prstGeom>
        <a:solidFill>
          <a:srgbClr val="92D050"/>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smtClean="0"/>
            <a:t>Knapsack Problem</a:t>
          </a:r>
          <a:endParaRPr lang="en-US" sz="2100" kern="1200" dirty="0"/>
        </a:p>
      </dsp:txBody>
      <dsp:txXfrm>
        <a:off x="33718" y="376600"/>
        <a:ext cx="1862152" cy="902983"/>
      </dsp:txXfrm>
    </dsp:sp>
    <dsp:sp modelId="{1D66713C-74D7-411B-9493-D5666C7DE727}">
      <dsp:nvSpPr>
        <dsp:cNvPr id="0" name=""/>
        <dsp:cNvSpPr/>
      </dsp:nvSpPr>
      <dsp:spPr>
        <a:xfrm>
          <a:off x="2403548" y="348507"/>
          <a:ext cx="1918338" cy="959169"/>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smtClean="0"/>
            <a:t>Job sequencing with deadline</a:t>
          </a:r>
          <a:endParaRPr lang="en-US" sz="2100" kern="1200"/>
        </a:p>
      </dsp:txBody>
      <dsp:txXfrm>
        <a:off x="2431641" y="376600"/>
        <a:ext cx="1862152" cy="902983"/>
      </dsp:txXfrm>
    </dsp:sp>
    <dsp:sp modelId="{6251E8CB-5A13-44C1-8B3B-4635BBE435AB}">
      <dsp:nvSpPr>
        <dsp:cNvPr id="0" name=""/>
        <dsp:cNvSpPr/>
      </dsp:nvSpPr>
      <dsp:spPr>
        <a:xfrm>
          <a:off x="4801470" y="348507"/>
          <a:ext cx="1918338" cy="959169"/>
        </a:xfrm>
        <a:prstGeom prst="roundRect">
          <a:avLst>
            <a:gd name="adj" fmla="val 1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smtClean="0"/>
            <a:t>Minimum Spanning Tree</a:t>
          </a:r>
          <a:endParaRPr lang="en-US" sz="2100" kern="1200" dirty="0"/>
        </a:p>
      </dsp:txBody>
      <dsp:txXfrm>
        <a:off x="4829563" y="376600"/>
        <a:ext cx="1862152" cy="902983"/>
      </dsp:txXfrm>
    </dsp:sp>
    <dsp:sp modelId="{828EBA24-CD4E-43C1-8FF4-D7B27E03684B}">
      <dsp:nvSpPr>
        <dsp:cNvPr id="0" name=""/>
        <dsp:cNvSpPr/>
      </dsp:nvSpPr>
      <dsp:spPr>
        <a:xfrm>
          <a:off x="7199393" y="348507"/>
          <a:ext cx="1918338" cy="959169"/>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smtClean="0"/>
            <a:t>Single source shortest path</a:t>
          </a:r>
          <a:endParaRPr lang="en-US" sz="2100" kern="1200"/>
        </a:p>
      </dsp:txBody>
      <dsp:txXfrm>
        <a:off x="7227486" y="376600"/>
        <a:ext cx="1862152" cy="902983"/>
      </dsp:txXfrm>
    </dsp:sp>
    <dsp:sp modelId="{35C526E3-49DF-4CEA-83C7-9A831808C424}">
      <dsp:nvSpPr>
        <dsp:cNvPr id="0" name=""/>
        <dsp:cNvSpPr/>
      </dsp:nvSpPr>
      <dsp:spPr>
        <a:xfrm>
          <a:off x="9597316" y="348507"/>
          <a:ext cx="1918338" cy="959169"/>
        </a:xfrm>
        <a:prstGeom prst="roundRect">
          <a:avLst>
            <a:gd name="adj" fmla="val 10000"/>
          </a:avLst>
        </a:prstGeom>
        <a:solidFill>
          <a:schemeClr val="accent4">
            <a:lumMod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smtClean="0"/>
            <a:t>Optimal Storage on Tape</a:t>
          </a:r>
          <a:endParaRPr lang="en-US" sz="2100" kern="1200" dirty="0"/>
        </a:p>
      </dsp:txBody>
      <dsp:txXfrm>
        <a:off x="9625409" y="376600"/>
        <a:ext cx="1862152" cy="9029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89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89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ABABA29-FA43-4F46-A0B3-F98A4F0CC60B}" type="slidenum">
              <a:rPr lang="en-US"/>
              <a:pPr/>
              <a:t>‹#›</a:t>
            </a:fld>
            <a:endParaRPr lang="en-US"/>
          </a:p>
        </p:txBody>
      </p:sp>
    </p:spTree>
    <p:extLst>
      <p:ext uri="{BB962C8B-B14F-4D97-AF65-F5344CB8AC3E}">
        <p14:creationId xmlns:p14="http://schemas.microsoft.com/office/powerpoint/2010/main" val="12237522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8ea9fd255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8ea9fd255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62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8ea9fd25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8ea9fd25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39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700000" cy="6858000"/>
          </a:xfrm>
          <a:prstGeom prst="rect">
            <a:avLst/>
          </a:prstGeom>
          <a:solidFill>
            <a:schemeClr val="dk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571784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1"/>
        <p:cNvGrpSpPr/>
        <p:nvPr/>
      </p:nvGrpSpPr>
      <p:grpSpPr>
        <a:xfrm>
          <a:off x="0" y="0"/>
          <a:ext cx="0" cy="0"/>
          <a:chOff x="0" y="0"/>
          <a:chExt cx="0" cy="0"/>
        </a:xfrm>
      </p:grpSpPr>
      <p:grpSp>
        <p:nvGrpSpPr>
          <p:cNvPr id="12" name="Google Shape;12;p3"/>
          <p:cNvGrpSpPr/>
          <p:nvPr/>
        </p:nvGrpSpPr>
        <p:grpSpPr>
          <a:xfrm>
            <a:off x="-6" y="55"/>
            <a:ext cx="9429907" cy="1769752"/>
            <a:chOff x="-4" y="41"/>
            <a:chExt cx="7072430" cy="1327314"/>
          </a:xfrm>
        </p:grpSpPr>
        <p:sp>
          <p:nvSpPr>
            <p:cNvPr id="13" name="Google Shape;13;p3"/>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4" name="Google Shape;14;p3"/>
            <p:cNvGrpSpPr/>
            <p:nvPr/>
          </p:nvGrpSpPr>
          <p:grpSpPr>
            <a:xfrm rot="10800000" flipH="1">
              <a:off x="3" y="41"/>
              <a:ext cx="6756168" cy="1327314"/>
              <a:chOff x="-2168138" y="330075"/>
              <a:chExt cx="8650663" cy="1699506"/>
            </a:xfrm>
          </p:grpSpPr>
          <p:sp>
            <p:nvSpPr>
              <p:cNvPr id="15" name="Google Shape;15;p3"/>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6" name="Google Shape;16;p3"/>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7" name="Google Shape;17;p3"/>
            <p:cNvGrpSpPr/>
            <p:nvPr/>
          </p:nvGrpSpPr>
          <p:grpSpPr>
            <a:xfrm rot="10800000" flipH="1">
              <a:off x="-4" y="381008"/>
              <a:ext cx="7072430" cy="771743"/>
              <a:chOff x="-9092084" y="330075"/>
              <a:chExt cx="15574609" cy="1699501"/>
            </a:xfrm>
          </p:grpSpPr>
          <p:sp>
            <p:nvSpPr>
              <p:cNvPr id="18" name="Google Shape;18;p3"/>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9" name="Google Shape;19;p3"/>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20" name="Google Shape;20;p3"/>
          <p:cNvGrpSpPr/>
          <p:nvPr/>
        </p:nvGrpSpPr>
        <p:grpSpPr>
          <a:xfrm>
            <a:off x="9262456" y="5963633"/>
            <a:ext cx="2937107" cy="894393"/>
            <a:chOff x="5575242" y="4472723"/>
            <a:chExt cx="2202830" cy="670795"/>
          </a:xfrm>
        </p:grpSpPr>
        <p:sp>
          <p:nvSpPr>
            <p:cNvPr id="21" name="Google Shape;21;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p3"/>
            <p:cNvGrpSpPr/>
            <p:nvPr/>
          </p:nvGrpSpPr>
          <p:grpSpPr>
            <a:xfrm flipH="1">
              <a:off x="5734850" y="4472723"/>
              <a:ext cx="2040837" cy="670795"/>
              <a:chOff x="1297954" y="330075"/>
              <a:chExt cx="5169293" cy="1699506"/>
            </a:xfrm>
          </p:grpSpPr>
          <p:sp>
            <p:nvSpPr>
              <p:cNvPr id="23" name="Google Shape;23;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25;p3"/>
            <p:cNvGrpSpPr/>
            <p:nvPr/>
          </p:nvGrpSpPr>
          <p:grpSpPr>
            <a:xfrm flipH="1">
              <a:off x="5578209" y="4646738"/>
              <a:ext cx="2199863" cy="304563"/>
              <a:chOff x="-5827153" y="330075"/>
              <a:chExt cx="12276019" cy="1699569"/>
            </a:xfrm>
          </p:grpSpPr>
          <p:sp>
            <p:nvSpPr>
              <p:cNvPr id="26" name="Google Shape;26;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8" name="Google Shape;28;p3"/>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r>
              <a:rPr lang="en-US"/>
              <a:t>Click to edit Master title style</a:t>
            </a:r>
            <a:endParaRPr/>
          </a:p>
        </p:txBody>
      </p:sp>
      <p:sp>
        <p:nvSpPr>
          <p:cNvPr id="29" name="Google Shape;29;p3"/>
          <p:cNvSpPr txBox="1">
            <a:spLocks noGrp="1"/>
          </p:cNvSpPr>
          <p:nvPr>
            <p:ph type="body" idx="1"/>
          </p:nvPr>
        </p:nvSpPr>
        <p:spPr>
          <a:xfrm>
            <a:off x="1085700" y="2050651"/>
            <a:ext cx="4504400" cy="36324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pPr lvl="0"/>
            <a:r>
              <a:rPr lang="en-US"/>
              <a:t>Click to edit Master text styles</a:t>
            </a:r>
          </a:p>
        </p:txBody>
      </p:sp>
      <p:sp>
        <p:nvSpPr>
          <p:cNvPr id="30" name="Google Shape;30;p3"/>
          <p:cNvSpPr txBox="1">
            <a:spLocks noGrp="1"/>
          </p:cNvSpPr>
          <p:nvPr>
            <p:ph type="body" idx="2"/>
          </p:nvPr>
        </p:nvSpPr>
        <p:spPr>
          <a:xfrm>
            <a:off x="5861497" y="2050651"/>
            <a:ext cx="4504400" cy="36324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pPr lvl="0"/>
            <a:r>
              <a:rPr lang="en-US"/>
              <a:t>Click to edit Master text styles</a:t>
            </a:r>
          </a:p>
        </p:txBody>
      </p:sp>
      <p:sp>
        <p:nvSpPr>
          <p:cNvPr id="31" name="Google Shape;31;p3"/>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fld id="{BAC2AF76-CAD3-4309-A9A4-A04B0F29A3DA}" type="slidenum">
              <a:rPr lang="en-US" smtClean="0"/>
              <a:pPr/>
              <a:t>‹#›</a:t>
            </a:fld>
            <a:endParaRPr lang="en-US"/>
          </a:p>
        </p:txBody>
      </p:sp>
    </p:spTree>
    <p:extLst>
      <p:ext uri="{BB962C8B-B14F-4D97-AF65-F5344CB8AC3E}">
        <p14:creationId xmlns:p14="http://schemas.microsoft.com/office/powerpoint/2010/main" val="375778043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grpSp>
        <p:nvGrpSpPr>
          <p:cNvPr id="33" name="Google Shape;33;p4"/>
          <p:cNvGrpSpPr/>
          <p:nvPr/>
        </p:nvGrpSpPr>
        <p:grpSpPr>
          <a:xfrm rot="10800000">
            <a:off x="-38" y="-219"/>
            <a:ext cx="5080019" cy="1054132"/>
            <a:chOff x="5575242" y="4472723"/>
            <a:chExt cx="2202830" cy="670795"/>
          </a:xfrm>
        </p:grpSpPr>
        <p:sp>
          <p:nvSpPr>
            <p:cNvPr id="34" name="Google Shape;34;p4"/>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 name="Google Shape;35;p4"/>
            <p:cNvGrpSpPr/>
            <p:nvPr/>
          </p:nvGrpSpPr>
          <p:grpSpPr>
            <a:xfrm flipH="1">
              <a:off x="5734850" y="4472723"/>
              <a:ext cx="2040837" cy="670795"/>
              <a:chOff x="1297954" y="330075"/>
              <a:chExt cx="5169293" cy="1699506"/>
            </a:xfrm>
          </p:grpSpPr>
          <p:sp>
            <p:nvSpPr>
              <p:cNvPr id="36" name="Google Shape;3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 name="Google Shape;38;p4"/>
            <p:cNvGrpSpPr/>
            <p:nvPr/>
          </p:nvGrpSpPr>
          <p:grpSpPr>
            <a:xfrm flipH="1">
              <a:off x="5578209" y="4646738"/>
              <a:ext cx="2199863" cy="304563"/>
              <a:chOff x="-5827153" y="330075"/>
              <a:chExt cx="12276019" cy="1699569"/>
            </a:xfrm>
          </p:grpSpPr>
          <p:sp>
            <p:nvSpPr>
              <p:cNvPr id="39" name="Google Shape;39;p4"/>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1" name="Google Shape;41;p4"/>
          <p:cNvGrpSpPr/>
          <p:nvPr/>
        </p:nvGrpSpPr>
        <p:grpSpPr>
          <a:xfrm>
            <a:off x="9262456" y="5963633"/>
            <a:ext cx="2937107" cy="894393"/>
            <a:chOff x="5575242" y="4472723"/>
            <a:chExt cx="2202830" cy="670795"/>
          </a:xfrm>
        </p:grpSpPr>
        <p:sp>
          <p:nvSpPr>
            <p:cNvPr id="42" name="Google Shape;42;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 name="Google Shape;43;p4"/>
            <p:cNvGrpSpPr/>
            <p:nvPr/>
          </p:nvGrpSpPr>
          <p:grpSpPr>
            <a:xfrm flipH="1">
              <a:off x="5734850" y="4472723"/>
              <a:ext cx="2040837" cy="670795"/>
              <a:chOff x="1297954" y="330075"/>
              <a:chExt cx="5169293" cy="1699506"/>
            </a:xfrm>
          </p:grpSpPr>
          <p:sp>
            <p:nvSpPr>
              <p:cNvPr id="44" name="Google Shape;44;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 name="Google Shape;46;p4"/>
            <p:cNvGrpSpPr/>
            <p:nvPr/>
          </p:nvGrpSpPr>
          <p:grpSpPr>
            <a:xfrm flipH="1">
              <a:off x="5578209" y="4646738"/>
              <a:ext cx="2199863" cy="304563"/>
              <a:chOff x="-5827153" y="330075"/>
              <a:chExt cx="12276019" cy="1699569"/>
            </a:xfrm>
          </p:grpSpPr>
          <p:sp>
            <p:nvSpPr>
              <p:cNvPr id="47" name="Google Shape;47;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9" name="Google Shape;49;p4"/>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fld id="{A74E469F-D308-43DA-8E38-D00602AA96F3}" type="slidenum">
              <a:rPr lang="en-US" smtClean="0"/>
              <a:pPr/>
              <a:t>‹#›</a:t>
            </a:fld>
            <a:endParaRPr lang="en-US"/>
          </a:p>
        </p:txBody>
      </p:sp>
    </p:spTree>
    <p:extLst>
      <p:ext uri="{BB962C8B-B14F-4D97-AF65-F5344CB8AC3E}">
        <p14:creationId xmlns:p14="http://schemas.microsoft.com/office/powerpoint/2010/main" val="272368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r>
              <a:rPr lang="en-US"/>
              <a:t>Click icon to add table</a:t>
            </a:r>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8737600" y="6248400"/>
            <a:ext cx="2540000" cy="457200"/>
          </a:xfrm>
        </p:spPr>
        <p:txBody>
          <a:bodyPr/>
          <a:lstStyle>
            <a:lvl1pPr>
              <a:defRPr/>
            </a:lvl1pPr>
          </a:lstStyle>
          <a:p>
            <a:fld id="{BAC2AF76-CAD3-4309-A9A4-A04B0F29A3DA}" type="slidenum">
              <a:rPr lang="en-US" smtClean="0"/>
              <a:pPr/>
              <a:t>‹#›</a:t>
            </a:fld>
            <a:endParaRPr lang="en-US"/>
          </a:p>
        </p:txBody>
      </p:sp>
    </p:spTree>
    <p:extLst>
      <p:ext uri="{BB962C8B-B14F-4D97-AF65-F5344CB8AC3E}">
        <p14:creationId xmlns:p14="http://schemas.microsoft.com/office/powerpoint/2010/main" val="3448701987"/>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1085700" y="1769800"/>
            <a:ext cx="8176800" cy="4194000"/>
          </a:xfrm>
          <a:prstGeom prst="rect">
            <a:avLst/>
          </a:prstGeom>
          <a:noFill/>
          <a:ln>
            <a:noFill/>
          </a:ln>
        </p:spPr>
        <p:txBody>
          <a:bodyPr spcFirstLastPara="1" wrap="square" lIns="91425" tIns="91425" rIns="91425" bIns="91425" anchor="ctr" anchorCtr="0">
            <a:noAutofit/>
          </a:bodyPr>
          <a:lstStyle>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fld id="{BAC2AF76-CAD3-4309-A9A4-A04B0F29A3DA}" type="slidenum">
              <a:rPr lang="en-US" smtClean="0"/>
              <a:pPr/>
              <a:t>‹#›</a:t>
            </a:fld>
            <a:endParaRPr lang="en-US"/>
          </a:p>
        </p:txBody>
      </p:sp>
    </p:spTree>
    <p:extLst>
      <p:ext uri="{BB962C8B-B14F-4D97-AF65-F5344CB8AC3E}">
        <p14:creationId xmlns:p14="http://schemas.microsoft.com/office/powerpoint/2010/main" val="421202583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22.png"/><Relationship Id="rId4" Type="http://schemas.openxmlformats.org/officeDocument/2006/relationships/diagramQuickStyle" Target="../diagrams/quickStyle2.xml"/><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image" Target="../media/image8.gif"/><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5"/>
          <p:cNvSpPr txBox="1"/>
          <p:nvPr/>
        </p:nvSpPr>
        <p:spPr>
          <a:xfrm>
            <a:off x="319291" y="489772"/>
            <a:ext cx="11716400" cy="1305600"/>
          </a:xfrm>
          <a:prstGeom prst="rect">
            <a:avLst/>
          </a:prstGeom>
          <a:noFill/>
          <a:ln>
            <a:noFill/>
          </a:ln>
        </p:spPr>
        <p:txBody>
          <a:bodyPr spcFirstLastPara="1" wrap="square" lIns="121900" tIns="121900" rIns="121900" bIns="121900" anchor="t" anchorCtr="0">
            <a:noAutofit/>
          </a:bodyPr>
          <a:lstStyle/>
          <a:p>
            <a:pPr algn="ctr">
              <a:lnSpc>
                <a:spcPct val="115000"/>
              </a:lnSpc>
              <a:spcBef>
                <a:spcPts val="0"/>
              </a:spcBef>
              <a:spcAft>
                <a:spcPts val="0"/>
              </a:spcAft>
            </a:pPr>
            <a:r>
              <a:rPr lang="en" sz="5333" dirty="0">
                <a:solidFill>
                  <a:srgbClr val="FFFFFF"/>
                </a:solidFill>
                <a:latin typeface="Times New Roman"/>
                <a:ea typeface="Times New Roman"/>
                <a:cs typeface="Times New Roman"/>
                <a:sym typeface="Times New Roman"/>
              </a:rPr>
              <a:t>Design and </a:t>
            </a:r>
            <a:r>
              <a:rPr lang="en" sz="5333" dirty="0">
                <a:solidFill>
                  <a:srgbClr val="131924"/>
                </a:solidFill>
                <a:latin typeface="Times New Roman"/>
                <a:ea typeface="Times New Roman"/>
                <a:cs typeface="Times New Roman"/>
                <a:sym typeface="Times New Roman"/>
              </a:rPr>
              <a:t>Analysis of Algorithm</a:t>
            </a:r>
            <a:endParaRPr sz="5333" dirty="0">
              <a:solidFill>
                <a:srgbClr val="131924"/>
              </a:solidFill>
              <a:latin typeface="Times New Roman"/>
              <a:ea typeface="Times New Roman"/>
              <a:cs typeface="Times New Roman"/>
              <a:sym typeface="Times New Roman"/>
            </a:endParaRPr>
          </a:p>
        </p:txBody>
      </p:sp>
      <p:sp>
        <p:nvSpPr>
          <p:cNvPr id="55" name="Google Shape;55;p5"/>
          <p:cNvSpPr txBox="1"/>
          <p:nvPr/>
        </p:nvSpPr>
        <p:spPr>
          <a:xfrm>
            <a:off x="5139719" y="1795372"/>
            <a:ext cx="5195773" cy="1173200"/>
          </a:xfrm>
          <a:prstGeom prst="rect">
            <a:avLst/>
          </a:prstGeom>
          <a:noFill/>
          <a:ln>
            <a:noFill/>
          </a:ln>
        </p:spPr>
        <p:txBody>
          <a:bodyPr spcFirstLastPara="1" wrap="square" lIns="121900" tIns="121900" rIns="121900" bIns="121900" anchor="t" anchorCtr="0">
            <a:noAutofit/>
          </a:bodyPr>
          <a:lstStyle/>
          <a:p>
            <a:pPr algn="ctr">
              <a:lnSpc>
                <a:spcPct val="115000"/>
              </a:lnSpc>
              <a:spcBef>
                <a:spcPts val="0"/>
              </a:spcBef>
              <a:spcAft>
                <a:spcPts val="0"/>
              </a:spcAft>
            </a:pPr>
            <a:r>
              <a:rPr lang="en" sz="4800" dirty="0">
                <a:latin typeface="Times New Roman"/>
                <a:ea typeface="Times New Roman"/>
                <a:cs typeface="Times New Roman"/>
                <a:sym typeface="Times New Roman"/>
              </a:rPr>
              <a:t>UNIT-II</a:t>
            </a:r>
          </a:p>
          <a:p>
            <a:pPr algn="ctr">
              <a:lnSpc>
                <a:spcPct val="115000"/>
              </a:lnSpc>
              <a:spcBef>
                <a:spcPts val="0"/>
              </a:spcBef>
              <a:spcAft>
                <a:spcPts val="0"/>
              </a:spcAft>
            </a:pPr>
            <a:r>
              <a:rPr lang="en" sz="4800" dirty="0">
                <a:latin typeface="Times New Roman"/>
                <a:ea typeface="Times New Roman"/>
                <a:cs typeface="Times New Roman"/>
                <a:sym typeface="Times New Roman"/>
              </a:rPr>
              <a:t>Greedy Algorithm</a:t>
            </a:r>
            <a:endParaRPr sz="4800" dirty="0">
              <a:latin typeface="Times New Roman"/>
              <a:ea typeface="Times New Roman"/>
              <a:cs typeface="Times New Roman"/>
              <a:sym typeface="Times New Roman"/>
            </a:endParaRPr>
          </a:p>
        </p:txBody>
      </p:sp>
      <p:sp>
        <p:nvSpPr>
          <p:cNvPr id="2" name="Rectangle 1"/>
          <p:cNvSpPr/>
          <p:nvPr/>
        </p:nvSpPr>
        <p:spPr>
          <a:xfrm>
            <a:off x="8003243" y="4005064"/>
            <a:ext cx="4032448" cy="2575064"/>
          </a:xfrm>
          <a:prstGeom prst="rect">
            <a:avLst/>
          </a:prstGeom>
        </p:spPr>
        <p:txBody>
          <a:bodyPr wrap="square">
            <a:spAutoFit/>
          </a:bodyPr>
          <a:lstStyle/>
          <a:p>
            <a:pPr>
              <a:spcBef>
                <a:spcPts val="800"/>
              </a:spcBef>
            </a:pPr>
            <a:r>
              <a:rPr lang="en-US" b="1" dirty="0">
                <a:latin typeface="Calibri" panose="020F0502020204030204" pitchFamily="34" charset="0"/>
                <a:cs typeface="Calibri" panose="020F0502020204030204" pitchFamily="34" charset="0"/>
              </a:rPr>
              <a:t>M Yogi Reddy</a:t>
            </a:r>
          </a:p>
          <a:p>
            <a:pPr>
              <a:spcBef>
                <a:spcPts val="800"/>
              </a:spcBef>
            </a:pPr>
            <a:r>
              <a:rPr lang="en-US" sz="2000" b="1" dirty="0">
                <a:latin typeface="Calibri" panose="020F0502020204030204" pitchFamily="34" charset="0"/>
                <a:cs typeface="Calibri" panose="020F0502020204030204" pitchFamily="34" charset="0"/>
              </a:rPr>
              <a:t>Assistant Professor,</a:t>
            </a:r>
          </a:p>
          <a:p>
            <a:pPr>
              <a:spcBef>
                <a:spcPts val="800"/>
              </a:spcBef>
            </a:pPr>
            <a:r>
              <a:rPr lang="en-US" sz="2000" b="1" dirty="0">
                <a:latin typeface="Calibri" panose="020F0502020204030204" pitchFamily="34" charset="0"/>
                <a:cs typeface="Calibri" panose="020F0502020204030204" pitchFamily="34" charset="0"/>
              </a:rPr>
              <a:t>Dept. of CSE,</a:t>
            </a:r>
          </a:p>
          <a:p>
            <a:pPr>
              <a:spcBef>
                <a:spcPts val="800"/>
              </a:spcBef>
            </a:pPr>
            <a:r>
              <a:rPr lang="en-US" sz="2000" b="1" dirty="0">
                <a:latin typeface="Calibri" panose="020F0502020204030204" pitchFamily="34" charset="0"/>
                <a:cs typeface="Calibri" panose="020F0502020204030204" pitchFamily="34" charset="0"/>
              </a:rPr>
              <a:t>School Of Technology,</a:t>
            </a:r>
          </a:p>
          <a:p>
            <a:pPr>
              <a:spcBef>
                <a:spcPts val="800"/>
              </a:spcBef>
            </a:pPr>
            <a:r>
              <a:rPr lang="en-US" sz="2000" b="1" dirty="0">
                <a:latin typeface="Calibri" panose="020F0502020204030204" pitchFamily="34" charset="0"/>
                <a:cs typeface="Calibri" panose="020F0502020204030204" pitchFamily="34" charset="0"/>
              </a:rPr>
              <a:t>GITAM(Deemed to be ) University,</a:t>
            </a:r>
          </a:p>
          <a:p>
            <a:pPr>
              <a:spcBef>
                <a:spcPts val="800"/>
              </a:spcBef>
            </a:pPr>
            <a:r>
              <a:rPr lang="en-US" sz="2000" b="1" dirty="0">
                <a:latin typeface="Calibri" panose="020F0502020204030204" pitchFamily="34" charset="0"/>
                <a:cs typeface="Calibri" panose="020F0502020204030204" pitchFamily="34" charset="0"/>
              </a:rPr>
              <a:t>Hyderabad.</a:t>
            </a:r>
            <a:endParaRPr lang="en-IN" sz="2800" b="1" dirty="0"/>
          </a:p>
        </p:txBody>
      </p:sp>
    </p:spTree>
    <p:extLst>
      <p:ext uri="{BB962C8B-B14F-4D97-AF65-F5344CB8AC3E}">
        <p14:creationId xmlns:p14="http://schemas.microsoft.com/office/powerpoint/2010/main" val="2902340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10</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smtClean="0">
                <a:solidFill>
                  <a:schemeClr val="bg1"/>
                </a:solidFill>
                <a:cs typeface="Times New Roman" panose="02020603050405020304" pitchFamily="18" charset="0"/>
              </a:rPr>
              <a:t>Example</a:t>
            </a:r>
            <a:endParaRPr lang="en-US" sz="2200" b="1" kern="0" dirty="0">
              <a:solidFill>
                <a:schemeClr val="bg1"/>
              </a:solidFill>
              <a:cs typeface="Times New Roman" panose="02020603050405020304" pitchFamily="18" charset="0"/>
            </a:endParaRPr>
          </a:p>
        </p:txBody>
      </p:sp>
      <p:pic>
        <p:nvPicPr>
          <p:cNvPr id="14" name="Picture 13"/>
          <p:cNvPicPr>
            <a:picLocks noChangeAspect="1"/>
          </p:cNvPicPr>
          <p:nvPr/>
        </p:nvPicPr>
        <p:blipFill>
          <a:blip r:embed="rId2"/>
          <a:stretch>
            <a:fillRect/>
          </a:stretch>
        </p:blipFill>
        <p:spPr>
          <a:xfrm>
            <a:off x="191344" y="1556792"/>
            <a:ext cx="3672408" cy="3024336"/>
          </a:xfrm>
          <a:prstGeom prst="rect">
            <a:avLst/>
          </a:prstGeom>
        </p:spPr>
      </p:pic>
      <p:sp>
        <p:nvSpPr>
          <p:cNvPr id="8" name="TextBox 7"/>
          <p:cNvSpPr txBox="1"/>
          <p:nvPr/>
        </p:nvSpPr>
        <p:spPr>
          <a:xfrm>
            <a:off x="6384032" y="156026"/>
            <a:ext cx="2380780" cy="461665"/>
          </a:xfrm>
          <a:prstGeom prst="rect">
            <a:avLst/>
          </a:prstGeom>
          <a:noFill/>
        </p:spPr>
        <p:txBody>
          <a:bodyPr wrap="none" rtlCol="0">
            <a:spAutoFit/>
          </a:bodyPr>
          <a:lstStyle/>
          <a:p>
            <a:r>
              <a:rPr lang="en-US" dirty="0" smtClean="0"/>
              <a:t>Source vertex is 1</a:t>
            </a:r>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1693133589"/>
              </p:ext>
            </p:extLst>
          </p:nvPr>
        </p:nvGraphicFramePr>
        <p:xfrm>
          <a:off x="4518732" y="763334"/>
          <a:ext cx="1995996" cy="2966720"/>
        </p:xfrm>
        <a:graphic>
          <a:graphicData uri="http://schemas.openxmlformats.org/drawingml/2006/table">
            <a:tbl>
              <a:tblPr firstRow="1" bandRow="1">
                <a:tableStyleId>{5C22544A-7EE6-4342-B048-85BDC9FD1C3A}</a:tableStyleId>
              </a:tblPr>
              <a:tblGrid>
                <a:gridCol w="1995996">
                  <a:extLst>
                    <a:ext uri="{9D8B030D-6E8A-4147-A177-3AD203B41FA5}">
                      <a16:colId xmlns:a16="http://schemas.microsoft.com/office/drawing/2014/main" val="1118331741"/>
                    </a:ext>
                  </a:extLst>
                </a:gridCol>
              </a:tblGrid>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Vertex Selected</a:t>
                      </a:r>
                      <a:endParaRPr lang="en-IN" sz="1600" dirty="0" smtClean="0"/>
                    </a:p>
                  </a:txBody>
                  <a:tcPr/>
                </a:tc>
                <a:extLst>
                  <a:ext uri="{0D108BD9-81ED-4DB2-BD59-A6C34878D82A}">
                    <a16:rowId xmlns:a16="http://schemas.microsoft.com/office/drawing/2014/main" val="3901398576"/>
                  </a:ext>
                </a:extLst>
              </a:tr>
              <a:tr h="370840">
                <a:tc>
                  <a:txBody>
                    <a:bodyPr/>
                    <a:lstStyle/>
                    <a:p>
                      <a:pPr algn="ctr"/>
                      <a:endParaRPr lang="en-IN" dirty="0"/>
                    </a:p>
                  </a:txBody>
                  <a:tcPr/>
                </a:tc>
                <a:extLst>
                  <a:ext uri="{0D108BD9-81ED-4DB2-BD59-A6C34878D82A}">
                    <a16:rowId xmlns:a16="http://schemas.microsoft.com/office/drawing/2014/main" val="1515350263"/>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smtClean="0"/>
                    </a:p>
                  </a:txBody>
                  <a:tcPr/>
                </a:tc>
                <a:extLst>
                  <a:ext uri="{0D108BD9-81ED-4DB2-BD59-A6C34878D82A}">
                    <a16:rowId xmlns:a16="http://schemas.microsoft.com/office/drawing/2014/main" val="3603793086"/>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Step1 {1}</a:t>
                      </a:r>
                      <a:endParaRPr lang="en-IN" dirty="0" smtClean="0"/>
                    </a:p>
                  </a:txBody>
                  <a:tcPr/>
                </a:tc>
                <a:extLst>
                  <a:ext uri="{0D108BD9-81ED-4DB2-BD59-A6C34878D82A}">
                    <a16:rowId xmlns:a16="http://schemas.microsoft.com/office/drawing/2014/main" val="4238259605"/>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Step2</a:t>
                      </a:r>
                      <a:r>
                        <a:rPr lang="en-US" baseline="0" dirty="0" smtClean="0"/>
                        <a:t> </a:t>
                      </a:r>
                      <a:r>
                        <a:rPr lang="en-US" dirty="0" smtClean="0"/>
                        <a:t>{1,4}</a:t>
                      </a:r>
                      <a:endParaRPr lang="en-IN" dirty="0" smtClean="0"/>
                    </a:p>
                  </a:txBody>
                  <a:tcPr/>
                </a:tc>
                <a:extLst>
                  <a:ext uri="{0D108BD9-81ED-4DB2-BD59-A6C34878D82A}">
                    <a16:rowId xmlns:a16="http://schemas.microsoft.com/office/drawing/2014/main" val="1770844307"/>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Step3</a:t>
                      </a:r>
                      <a:r>
                        <a:rPr lang="en-US" baseline="0" dirty="0" smtClean="0"/>
                        <a:t> </a:t>
                      </a:r>
                      <a:r>
                        <a:rPr lang="en-US" dirty="0" smtClean="0"/>
                        <a:t>{1,4,5}</a:t>
                      </a:r>
                      <a:endParaRPr lang="en-IN" dirty="0" smtClean="0"/>
                    </a:p>
                  </a:txBody>
                  <a:tcPr/>
                </a:tc>
                <a:extLst>
                  <a:ext uri="{0D108BD9-81ED-4DB2-BD59-A6C34878D82A}">
                    <a16:rowId xmlns:a16="http://schemas.microsoft.com/office/drawing/2014/main" val="1319803164"/>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Step4</a:t>
                      </a:r>
                      <a:r>
                        <a:rPr lang="en-US" baseline="0" dirty="0" smtClean="0"/>
                        <a:t> </a:t>
                      </a:r>
                      <a:r>
                        <a:rPr lang="en-US" dirty="0" smtClean="0"/>
                        <a:t>{1,4,5,2}</a:t>
                      </a:r>
                      <a:endParaRPr lang="en-IN" dirty="0" smtClean="0"/>
                    </a:p>
                  </a:txBody>
                  <a:tcPr/>
                </a:tc>
                <a:extLst>
                  <a:ext uri="{0D108BD9-81ED-4DB2-BD59-A6C34878D82A}">
                    <a16:rowId xmlns:a16="http://schemas.microsoft.com/office/drawing/2014/main" val="2869198128"/>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Step5</a:t>
                      </a:r>
                      <a:r>
                        <a:rPr lang="en-US" baseline="0" dirty="0" smtClean="0"/>
                        <a:t> </a:t>
                      </a:r>
                      <a:r>
                        <a:rPr lang="en-US" dirty="0" smtClean="0"/>
                        <a:t>{1,4,5,2,3}</a:t>
                      </a:r>
                      <a:endParaRPr lang="en-IN" dirty="0" smtClean="0"/>
                    </a:p>
                  </a:txBody>
                  <a:tcPr/>
                </a:tc>
                <a:extLst>
                  <a:ext uri="{0D108BD9-81ED-4DB2-BD59-A6C34878D82A}">
                    <a16:rowId xmlns:a16="http://schemas.microsoft.com/office/drawing/2014/main" val="366510891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78265463"/>
              </p:ext>
            </p:extLst>
          </p:nvPr>
        </p:nvGraphicFramePr>
        <p:xfrm>
          <a:off x="6514728" y="767189"/>
          <a:ext cx="4032448" cy="370840"/>
        </p:xfrm>
        <a:graphic>
          <a:graphicData uri="http://schemas.openxmlformats.org/drawingml/2006/table">
            <a:tbl>
              <a:tblPr firstRow="1" bandRow="1">
                <a:tableStyleId>{5C22544A-7EE6-4342-B048-85BDC9FD1C3A}</a:tableStyleId>
              </a:tblPr>
              <a:tblGrid>
                <a:gridCol w="4032448">
                  <a:extLst>
                    <a:ext uri="{9D8B030D-6E8A-4147-A177-3AD203B41FA5}">
                      <a16:colId xmlns:a16="http://schemas.microsoft.com/office/drawing/2014/main" val="755607223"/>
                    </a:ext>
                  </a:extLst>
                </a:gridCol>
              </a:tblGrid>
              <a:tr h="370840">
                <a:tc>
                  <a:txBody>
                    <a:bodyPr/>
                    <a:lstStyle/>
                    <a:p>
                      <a:pPr algn="ctr"/>
                      <a:r>
                        <a:rPr lang="en-US" sz="1600" dirty="0" smtClean="0"/>
                        <a:t>Destination: D[v]</a:t>
                      </a:r>
                      <a:endParaRPr lang="en-IN" sz="1600" dirty="0"/>
                    </a:p>
                  </a:txBody>
                  <a:tcPr/>
                </a:tc>
                <a:extLst>
                  <a:ext uri="{0D108BD9-81ED-4DB2-BD59-A6C34878D82A}">
                    <a16:rowId xmlns:a16="http://schemas.microsoft.com/office/drawing/2014/main" val="1585499919"/>
                  </a:ext>
                </a:extLst>
              </a:tr>
            </a:tbl>
          </a:graphicData>
        </a:graphic>
      </p:graphicFrame>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238492763"/>
                  </p:ext>
                </p:extLst>
              </p:nvPr>
            </p:nvGraphicFramePr>
            <p:xfrm>
              <a:off x="6600056" y="1134174"/>
              <a:ext cx="3888432" cy="259588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2432455240"/>
                        </a:ext>
                      </a:extLst>
                    </a:gridCol>
                    <a:gridCol w="648072">
                      <a:extLst>
                        <a:ext uri="{9D8B030D-6E8A-4147-A177-3AD203B41FA5}">
                          <a16:colId xmlns:a16="http://schemas.microsoft.com/office/drawing/2014/main" val="1798247725"/>
                        </a:ext>
                      </a:extLst>
                    </a:gridCol>
                    <a:gridCol w="648072">
                      <a:extLst>
                        <a:ext uri="{9D8B030D-6E8A-4147-A177-3AD203B41FA5}">
                          <a16:colId xmlns:a16="http://schemas.microsoft.com/office/drawing/2014/main" val="118318180"/>
                        </a:ext>
                      </a:extLst>
                    </a:gridCol>
                    <a:gridCol w="648072">
                      <a:extLst>
                        <a:ext uri="{9D8B030D-6E8A-4147-A177-3AD203B41FA5}">
                          <a16:colId xmlns:a16="http://schemas.microsoft.com/office/drawing/2014/main" val="2319423741"/>
                        </a:ext>
                      </a:extLst>
                    </a:gridCol>
                    <a:gridCol w="648072">
                      <a:extLst>
                        <a:ext uri="{9D8B030D-6E8A-4147-A177-3AD203B41FA5}">
                          <a16:colId xmlns:a16="http://schemas.microsoft.com/office/drawing/2014/main" val="3830752268"/>
                        </a:ext>
                      </a:extLst>
                    </a:gridCol>
                    <a:gridCol w="648072">
                      <a:extLst>
                        <a:ext uri="{9D8B030D-6E8A-4147-A177-3AD203B41FA5}">
                          <a16:colId xmlns:a16="http://schemas.microsoft.com/office/drawing/2014/main" val="1158907697"/>
                        </a:ext>
                      </a:extLst>
                    </a:gridCol>
                  </a:tblGrid>
                  <a:tr h="370840">
                    <a:tc>
                      <a:txBody>
                        <a:bodyPr/>
                        <a:lstStyle/>
                        <a:p>
                          <a:pPr algn="ctr"/>
                          <a:r>
                            <a:rPr lang="en-US" dirty="0" smtClean="0"/>
                            <a:t>1</a:t>
                          </a:r>
                          <a:endParaRPr lang="en-IN" dirty="0"/>
                        </a:p>
                      </a:txBody>
                      <a:tcPr/>
                    </a:tc>
                    <a:tc>
                      <a:txBody>
                        <a:bodyPr/>
                        <a:lstStyle/>
                        <a:p>
                          <a:pPr algn="ctr"/>
                          <a:r>
                            <a:rPr lang="en-US" dirty="0" smtClean="0"/>
                            <a:t>2</a:t>
                          </a:r>
                          <a:endParaRPr lang="en-IN" dirty="0"/>
                        </a:p>
                      </a:txBody>
                      <a:tcPr/>
                    </a:tc>
                    <a:tc>
                      <a:txBody>
                        <a:bodyPr/>
                        <a:lstStyle/>
                        <a:p>
                          <a:pPr algn="ctr"/>
                          <a:r>
                            <a:rPr lang="en-US" dirty="0" smtClean="0"/>
                            <a:t>3</a:t>
                          </a:r>
                          <a:endParaRPr lang="en-IN" dirty="0"/>
                        </a:p>
                      </a:txBody>
                      <a:tcPr/>
                    </a:tc>
                    <a:tc>
                      <a:txBody>
                        <a:bodyPr/>
                        <a:lstStyle/>
                        <a:p>
                          <a:pPr algn="ctr"/>
                          <a:r>
                            <a:rPr lang="en-US" dirty="0" smtClean="0"/>
                            <a:t>4</a:t>
                          </a:r>
                          <a:endParaRPr lang="en-IN" dirty="0"/>
                        </a:p>
                      </a:txBody>
                      <a:tcPr/>
                    </a:tc>
                    <a:tc>
                      <a:txBody>
                        <a:bodyPr/>
                        <a:lstStyle/>
                        <a:p>
                          <a:pPr algn="ctr"/>
                          <a:r>
                            <a:rPr lang="en-US" dirty="0" smtClean="0"/>
                            <a:t>5</a:t>
                          </a:r>
                          <a:endParaRPr lang="en-IN" dirty="0"/>
                        </a:p>
                      </a:txBody>
                      <a:tcPr/>
                    </a:tc>
                    <a:tc>
                      <a:txBody>
                        <a:bodyPr/>
                        <a:lstStyle/>
                        <a:p>
                          <a:pPr algn="ctr"/>
                          <a:r>
                            <a:rPr lang="en-US" dirty="0" smtClean="0"/>
                            <a:t>6</a:t>
                          </a:r>
                          <a:endParaRPr lang="en-IN" dirty="0"/>
                        </a:p>
                      </a:txBody>
                      <a:tcPr/>
                    </a:tc>
                    <a:extLst>
                      <a:ext uri="{0D108BD9-81ED-4DB2-BD59-A6C34878D82A}">
                        <a16:rowId xmlns:a16="http://schemas.microsoft.com/office/drawing/2014/main" val="2694840700"/>
                      </a:ext>
                    </a:extLst>
                  </a:tr>
                  <a:tr h="370840">
                    <a:tc>
                      <a:txBody>
                        <a:bodyPr/>
                        <a:lstStyle/>
                        <a:p>
                          <a:pPr algn="ctr"/>
                          <a:r>
                            <a:rPr lang="en-US" dirty="0" smtClean="0"/>
                            <a:t>0</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m:t>
                                </m:r>
                              </m:oMath>
                            </m:oMathPara>
                          </a14:m>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m:t>
                                </m:r>
                              </m:oMath>
                            </m:oMathPara>
                          </a14:m>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m:t>
                                </m:r>
                              </m:oMath>
                            </m:oMathPara>
                          </a14:m>
                          <a:endParaRPr lang="en-IN"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m:t>
                                </m:r>
                              </m:oMath>
                            </m:oMathPara>
                          </a14:m>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m:t>
                                </m:r>
                              </m:oMath>
                            </m:oMathPara>
                          </a14:m>
                          <a:endParaRPr lang="en-IN" dirty="0"/>
                        </a:p>
                      </a:txBody>
                      <a:tcPr/>
                    </a:tc>
                    <a:extLst>
                      <a:ext uri="{0D108BD9-81ED-4DB2-BD59-A6C34878D82A}">
                        <a16:rowId xmlns:a16="http://schemas.microsoft.com/office/drawing/2014/main" val="60001334"/>
                      </a:ext>
                    </a:extLst>
                  </a:tr>
                  <a:tr h="370840">
                    <a:tc>
                      <a:txBody>
                        <a:bodyPr/>
                        <a:lstStyle/>
                        <a:p>
                          <a:pPr algn="ctr"/>
                          <a:r>
                            <a:rPr lang="en-US" dirty="0" smtClean="0"/>
                            <a:t>0</a:t>
                          </a:r>
                          <a:endParaRPr lang="en-IN" dirty="0"/>
                        </a:p>
                      </a:txBody>
                      <a:tcPr/>
                    </a:tc>
                    <a:tc>
                      <a:txBody>
                        <a:bodyPr/>
                        <a:lstStyle/>
                        <a:p>
                          <a:pPr algn="ctr"/>
                          <a:r>
                            <a:rPr lang="en-US" dirty="0" smtClean="0"/>
                            <a:t>50</a:t>
                          </a:r>
                          <a:endParaRPr lang="en-IN" dirty="0"/>
                        </a:p>
                      </a:txBody>
                      <a:tcPr/>
                    </a:tc>
                    <a:tc>
                      <a:txBody>
                        <a:bodyPr/>
                        <a:lstStyle/>
                        <a:p>
                          <a:pPr algn="ctr"/>
                          <a:r>
                            <a:rPr lang="en-US" dirty="0" smtClean="0"/>
                            <a:t>45</a:t>
                          </a:r>
                          <a:endParaRPr lang="en-IN" dirty="0"/>
                        </a:p>
                      </a:txBody>
                      <a:tcPr/>
                    </a:tc>
                    <a:tc>
                      <a:txBody>
                        <a:bodyPr/>
                        <a:lstStyle/>
                        <a:p>
                          <a:pPr algn="ctr"/>
                          <a:r>
                            <a:rPr lang="en-US" dirty="0" smtClean="0"/>
                            <a:t>10</a:t>
                          </a:r>
                          <a:endParaRPr lang="en-IN" dirty="0"/>
                        </a:p>
                      </a:txBody>
                      <a:tcPr>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m:t>
                                </m:r>
                              </m:oMath>
                            </m:oMathPara>
                          </a14:m>
                          <a:endParaRPr lang="en-IN" dirty="0"/>
                        </a:p>
                      </a:txBody>
                      <a:tcPr/>
                    </a:tc>
                    <a:extLst>
                      <a:ext uri="{0D108BD9-81ED-4DB2-BD59-A6C34878D82A}">
                        <a16:rowId xmlns:a16="http://schemas.microsoft.com/office/drawing/2014/main" val="3231870731"/>
                      </a:ext>
                    </a:extLst>
                  </a:tr>
                  <a:tr h="370840">
                    <a:tc>
                      <a:txBody>
                        <a:bodyPr/>
                        <a:lstStyle/>
                        <a:p>
                          <a:pPr algn="ctr"/>
                          <a:r>
                            <a:rPr lang="en-US" dirty="0" smtClean="0"/>
                            <a:t>0</a:t>
                          </a:r>
                          <a:endParaRPr lang="en-IN" dirty="0"/>
                        </a:p>
                      </a:txBody>
                      <a:tcPr/>
                    </a:tc>
                    <a:tc>
                      <a:txBody>
                        <a:bodyPr/>
                        <a:lstStyle/>
                        <a:p>
                          <a:pPr algn="ctr"/>
                          <a:r>
                            <a:rPr lang="en-US" dirty="0" smtClean="0"/>
                            <a:t>50</a:t>
                          </a:r>
                          <a:endParaRPr lang="en-IN" dirty="0"/>
                        </a:p>
                      </a:txBody>
                      <a:tcPr/>
                    </a:tc>
                    <a:tc>
                      <a:txBody>
                        <a:bodyPr/>
                        <a:lstStyle/>
                        <a:p>
                          <a:pPr algn="ctr"/>
                          <a:r>
                            <a:rPr lang="en-US" dirty="0" smtClean="0"/>
                            <a:t>45</a:t>
                          </a:r>
                          <a:endParaRPr lang="en-IN" dirty="0"/>
                        </a:p>
                      </a:txBody>
                      <a:tcPr/>
                    </a:tc>
                    <a:tc>
                      <a:txBody>
                        <a:bodyPr/>
                        <a:lstStyle/>
                        <a:p>
                          <a:pPr algn="ctr"/>
                          <a:r>
                            <a:rPr lang="en-US" dirty="0" smtClean="0"/>
                            <a:t>10</a:t>
                          </a:r>
                          <a:endParaRPr lang="en-IN" dirty="0"/>
                        </a:p>
                      </a:txBody>
                      <a:tcPr/>
                    </a:tc>
                    <a:tc>
                      <a:txBody>
                        <a:bodyPr/>
                        <a:lstStyle/>
                        <a:p>
                          <a:pPr algn="ctr"/>
                          <a:r>
                            <a:rPr lang="en-US" dirty="0" smtClean="0"/>
                            <a:t>25</a:t>
                          </a:r>
                          <a:endParaRPr lang="en-IN" dirty="0"/>
                        </a:p>
                      </a:txBody>
                      <a:tcPr>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m:t>
                                </m:r>
                              </m:oMath>
                            </m:oMathPara>
                          </a14:m>
                          <a:endParaRPr lang="en-IN" dirty="0"/>
                        </a:p>
                      </a:txBody>
                      <a:tcPr/>
                    </a:tc>
                    <a:extLst>
                      <a:ext uri="{0D108BD9-81ED-4DB2-BD59-A6C34878D82A}">
                        <a16:rowId xmlns:a16="http://schemas.microsoft.com/office/drawing/2014/main" val="2326370577"/>
                      </a:ext>
                    </a:extLst>
                  </a:tr>
                  <a:tr h="370840">
                    <a:tc>
                      <a:txBody>
                        <a:bodyPr/>
                        <a:lstStyle/>
                        <a:p>
                          <a:pPr algn="ctr"/>
                          <a:r>
                            <a:rPr lang="en-US" dirty="0" smtClean="0"/>
                            <a:t>0</a:t>
                          </a:r>
                          <a:endParaRPr lang="en-IN" dirty="0"/>
                        </a:p>
                      </a:txBody>
                      <a:tcPr/>
                    </a:tc>
                    <a:tc>
                      <a:txBody>
                        <a:bodyPr/>
                        <a:lstStyle/>
                        <a:p>
                          <a:pPr algn="ctr"/>
                          <a:r>
                            <a:rPr lang="en-US" dirty="0" smtClean="0"/>
                            <a:t>45</a:t>
                          </a:r>
                          <a:endParaRPr lang="en-IN" dirty="0"/>
                        </a:p>
                      </a:txBody>
                      <a:tcPr>
                        <a:solidFill>
                          <a:srgbClr val="FFFF00"/>
                        </a:solidFill>
                      </a:tcPr>
                    </a:tc>
                    <a:tc>
                      <a:txBody>
                        <a:bodyPr/>
                        <a:lstStyle/>
                        <a:p>
                          <a:pPr algn="ctr"/>
                          <a:r>
                            <a:rPr lang="en-US" dirty="0" smtClean="0"/>
                            <a:t>60</a:t>
                          </a:r>
                          <a:endParaRPr lang="en-IN" dirty="0"/>
                        </a:p>
                      </a:txBody>
                      <a:tcPr/>
                    </a:tc>
                    <a:tc>
                      <a:txBody>
                        <a:bodyPr/>
                        <a:lstStyle/>
                        <a:p>
                          <a:pPr algn="ctr"/>
                          <a:r>
                            <a:rPr lang="en-US" dirty="0" smtClean="0"/>
                            <a:t>10</a:t>
                          </a:r>
                          <a:endParaRPr lang="en-IN" dirty="0"/>
                        </a:p>
                      </a:txBody>
                      <a:tcPr/>
                    </a:tc>
                    <a:tc>
                      <a:txBody>
                        <a:bodyPr/>
                        <a:lstStyle/>
                        <a:p>
                          <a:pPr algn="ctr"/>
                          <a:r>
                            <a:rPr lang="en-US" dirty="0" smtClean="0"/>
                            <a:t>25</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m:t>
                                </m:r>
                              </m:oMath>
                            </m:oMathPara>
                          </a14:m>
                          <a:endParaRPr lang="en-IN" dirty="0"/>
                        </a:p>
                      </a:txBody>
                      <a:tcPr/>
                    </a:tc>
                    <a:extLst>
                      <a:ext uri="{0D108BD9-81ED-4DB2-BD59-A6C34878D82A}">
                        <a16:rowId xmlns:a16="http://schemas.microsoft.com/office/drawing/2014/main" val="1026881614"/>
                      </a:ext>
                    </a:extLst>
                  </a:tr>
                  <a:tr h="370840">
                    <a:tc>
                      <a:txBody>
                        <a:bodyPr/>
                        <a:lstStyle/>
                        <a:p>
                          <a:pPr algn="ctr"/>
                          <a:r>
                            <a:rPr lang="en-US" dirty="0" smtClean="0"/>
                            <a:t>0</a:t>
                          </a:r>
                          <a:endParaRPr lang="en-IN" dirty="0"/>
                        </a:p>
                      </a:txBody>
                      <a:tcPr/>
                    </a:tc>
                    <a:tc>
                      <a:txBody>
                        <a:bodyPr/>
                        <a:lstStyle/>
                        <a:p>
                          <a:pPr algn="ctr"/>
                          <a:r>
                            <a:rPr lang="en-US" dirty="0" smtClean="0"/>
                            <a:t>45</a:t>
                          </a:r>
                          <a:endParaRPr lang="en-IN" dirty="0"/>
                        </a:p>
                      </a:txBody>
                      <a:tcPr/>
                    </a:tc>
                    <a:tc>
                      <a:txBody>
                        <a:bodyPr/>
                        <a:lstStyle/>
                        <a:p>
                          <a:pPr algn="ctr"/>
                          <a:r>
                            <a:rPr lang="en-US" dirty="0" smtClean="0"/>
                            <a:t>55</a:t>
                          </a:r>
                          <a:endParaRPr lang="en-IN" dirty="0"/>
                        </a:p>
                      </a:txBody>
                      <a:tcPr>
                        <a:solidFill>
                          <a:srgbClr val="FFFF00"/>
                        </a:solidFill>
                      </a:tcPr>
                    </a:tc>
                    <a:tc>
                      <a:txBody>
                        <a:bodyPr/>
                        <a:lstStyle/>
                        <a:p>
                          <a:pPr algn="ctr"/>
                          <a:r>
                            <a:rPr lang="en-US" dirty="0" smtClean="0"/>
                            <a:t>10</a:t>
                          </a:r>
                          <a:endParaRPr lang="en-IN" dirty="0"/>
                        </a:p>
                      </a:txBody>
                      <a:tcPr/>
                    </a:tc>
                    <a:tc>
                      <a:txBody>
                        <a:bodyPr/>
                        <a:lstStyle/>
                        <a:p>
                          <a:pPr algn="ctr"/>
                          <a:r>
                            <a:rPr lang="en-US" dirty="0" smtClean="0"/>
                            <a:t>25</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m:t>
                                </m:r>
                              </m:oMath>
                            </m:oMathPara>
                          </a14:m>
                          <a:endParaRPr lang="en-IN" dirty="0"/>
                        </a:p>
                      </a:txBody>
                      <a:tcPr/>
                    </a:tc>
                    <a:extLst>
                      <a:ext uri="{0D108BD9-81ED-4DB2-BD59-A6C34878D82A}">
                        <a16:rowId xmlns:a16="http://schemas.microsoft.com/office/drawing/2014/main" val="3393045235"/>
                      </a:ext>
                    </a:extLst>
                  </a:tr>
                  <a:tr h="370840">
                    <a:tc>
                      <a:txBody>
                        <a:bodyPr/>
                        <a:lstStyle/>
                        <a:p>
                          <a:pPr algn="ctr"/>
                          <a:r>
                            <a:rPr lang="en-US" dirty="0" smtClean="0"/>
                            <a:t>0</a:t>
                          </a:r>
                          <a:endParaRPr lang="en-IN" dirty="0"/>
                        </a:p>
                      </a:txBody>
                      <a:tcPr/>
                    </a:tc>
                    <a:tc>
                      <a:txBody>
                        <a:bodyPr/>
                        <a:lstStyle/>
                        <a:p>
                          <a:pPr algn="ctr"/>
                          <a:r>
                            <a:rPr lang="en-US" dirty="0" smtClean="0"/>
                            <a:t>45</a:t>
                          </a:r>
                          <a:endParaRPr lang="en-IN" dirty="0"/>
                        </a:p>
                      </a:txBody>
                      <a:tcPr/>
                    </a:tc>
                    <a:tc>
                      <a:txBody>
                        <a:bodyPr/>
                        <a:lstStyle/>
                        <a:p>
                          <a:pPr algn="ctr"/>
                          <a:r>
                            <a:rPr lang="en-US" dirty="0" smtClean="0"/>
                            <a:t>55</a:t>
                          </a:r>
                          <a:endParaRPr lang="en-IN" dirty="0"/>
                        </a:p>
                      </a:txBody>
                      <a:tcPr/>
                    </a:tc>
                    <a:tc>
                      <a:txBody>
                        <a:bodyPr/>
                        <a:lstStyle/>
                        <a:p>
                          <a:pPr algn="ctr"/>
                          <a:r>
                            <a:rPr lang="en-US" dirty="0" smtClean="0"/>
                            <a:t>10</a:t>
                          </a:r>
                          <a:endParaRPr lang="en-IN" dirty="0"/>
                        </a:p>
                      </a:txBody>
                      <a:tcPr/>
                    </a:tc>
                    <a:tc>
                      <a:txBody>
                        <a:bodyPr/>
                        <a:lstStyle/>
                        <a:p>
                          <a:pPr algn="ctr"/>
                          <a:r>
                            <a:rPr lang="en-US" dirty="0" smtClean="0"/>
                            <a:t>25</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m:t>
                                </m:r>
                              </m:oMath>
                            </m:oMathPara>
                          </a14:m>
                          <a:endParaRPr lang="en-IN" dirty="0"/>
                        </a:p>
                      </a:txBody>
                      <a:tcPr>
                        <a:solidFill>
                          <a:srgbClr val="FFFF00"/>
                        </a:solidFill>
                      </a:tcPr>
                    </a:tc>
                    <a:extLst>
                      <a:ext uri="{0D108BD9-81ED-4DB2-BD59-A6C34878D82A}">
                        <a16:rowId xmlns:a16="http://schemas.microsoft.com/office/drawing/2014/main" val="2956948767"/>
                      </a:ext>
                    </a:extLst>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238492763"/>
                  </p:ext>
                </p:extLst>
              </p:nvPr>
            </p:nvGraphicFramePr>
            <p:xfrm>
              <a:off x="6600056" y="1134174"/>
              <a:ext cx="3888432" cy="259588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2432455240"/>
                        </a:ext>
                      </a:extLst>
                    </a:gridCol>
                    <a:gridCol w="648072">
                      <a:extLst>
                        <a:ext uri="{9D8B030D-6E8A-4147-A177-3AD203B41FA5}">
                          <a16:colId xmlns:a16="http://schemas.microsoft.com/office/drawing/2014/main" val="1798247725"/>
                        </a:ext>
                      </a:extLst>
                    </a:gridCol>
                    <a:gridCol w="648072">
                      <a:extLst>
                        <a:ext uri="{9D8B030D-6E8A-4147-A177-3AD203B41FA5}">
                          <a16:colId xmlns:a16="http://schemas.microsoft.com/office/drawing/2014/main" val="118318180"/>
                        </a:ext>
                      </a:extLst>
                    </a:gridCol>
                    <a:gridCol w="648072">
                      <a:extLst>
                        <a:ext uri="{9D8B030D-6E8A-4147-A177-3AD203B41FA5}">
                          <a16:colId xmlns:a16="http://schemas.microsoft.com/office/drawing/2014/main" val="2319423741"/>
                        </a:ext>
                      </a:extLst>
                    </a:gridCol>
                    <a:gridCol w="648072">
                      <a:extLst>
                        <a:ext uri="{9D8B030D-6E8A-4147-A177-3AD203B41FA5}">
                          <a16:colId xmlns:a16="http://schemas.microsoft.com/office/drawing/2014/main" val="3830752268"/>
                        </a:ext>
                      </a:extLst>
                    </a:gridCol>
                    <a:gridCol w="648072">
                      <a:extLst>
                        <a:ext uri="{9D8B030D-6E8A-4147-A177-3AD203B41FA5}">
                          <a16:colId xmlns:a16="http://schemas.microsoft.com/office/drawing/2014/main" val="1158907697"/>
                        </a:ext>
                      </a:extLst>
                    </a:gridCol>
                  </a:tblGrid>
                  <a:tr h="370840">
                    <a:tc>
                      <a:txBody>
                        <a:bodyPr/>
                        <a:lstStyle/>
                        <a:p>
                          <a:pPr algn="ctr"/>
                          <a:r>
                            <a:rPr lang="en-US" dirty="0" smtClean="0"/>
                            <a:t>1</a:t>
                          </a:r>
                          <a:endParaRPr lang="en-IN" dirty="0"/>
                        </a:p>
                      </a:txBody>
                      <a:tcPr/>
                    </a:tc>
                    <a:tc>
                      <a:txBody>
                        <a:bodyPr/>
                        <a:lstStyle/>
                        <a:p>
                          <a:pPr algn="ctr"/>
                          <a:r>
                            <a:rPr lang="en-US" dirty="0" smtClean="0"/>
                            <a:t>2</a:t>
                          </a:r>
                          <a:endParaRPr lang="en-IN" dirty="0"/>
                        </a:p>
                      </a:txBody>
                      <a:tcPr/>
                    </a:tc>
                    <a:tc>
                      <a:txBody>
                        <a:bodyPr/>
                        <a:lstStyle/>
                        <a:p>
                          <a:pPr algn="ctr"/>
                          <a:r>
                            <a:rPr lang="en-US" dirty="0" smtClean="0"/>
                            <a:t>3</a:t>
                          </a:r>
                          <a:endParaRPr lang="en-IN" dirty="0"/>
                        </a:p>
                      </a:txBody>
                      <a:tcPr/>
                    </a:tc>
                    <a:tc>
                      <a:txBody>
                        <a:bodyPr/>
                        <a:lstStyle/>
                        <a:p>
                          <a:pPr algn="ctr"/>
                          <a:r>
                            <a:rPr lang="en-US" dirty="0" smtClean="0"/>
                            <a:t>4</a:t>
                          </a:r>
                          <a:endParaRPr lang="en-IN" dirty="0"/>
                        </a:p>
                      </a:txBody>
                      <a:tcPr/>
                    </a:tc>
                    <a:tc>
                      <a:txBody>
                        <a:bodyPr/>
                        <a:lstStyle/>
                        <a:p>
                          <a:pPr algn="ctr"/>
                          <a:r>
                            <a:rPr lang="en-US" dirty="0" smtClean="0"/>
                            <a:t>5</a:t>
                          </a:r>
                          <a:endParaRPr lang="en-IN" dirty="0"/>
                        </a:p>
                      </a:txBody>
                      <a:tcPr/>
                    </a:tc>
                    <a:tc>
                      <a:txBody>
                        <a:bodyPr/>
                        <a:lstStyle/>
                        <a:p>
                          <a:pPr algn="ctr"/>
                          <a:r>
                            <a:rPr lang="en-US" dirty="0" smtClean="0"/>
                            <a:t>6</a:t>
                          </a:r>
                          <a:endParaRPr lang="en-IN" dirty="0"/>
                        </a:p>
                      </a:txBody>
                      <a:tcPr/>
                    </a:tc>
                    <a:extLst>
                      <a:ext uri="{0D108BD9-81ED-4DB2-BD59-A6C34878D82A}">
                        <a16:rowId xmlns:a16="http://schemas.microsoft.com/office/drawing/2014/main" val="2694840700"/>
                      </a:ext>
                    </a:extLst>
                  </a:tr>
                  <a:tr h="370840">
                    <a:tc>
                      <a:txBody>
                        <a:bodyPr/>
                        <a:lstStyle/>
                        <a:p>
                          <a:pPr algn="ctr"/>
                          <a:r>
                            <a:rPr lang="en-US" dirty="0" smtClean="0"/>
                            <a:t>0</a:t>
                          </a:r>
                          <a:endParaRPr lang="en-IN" dirty="0"/>
                        </a:p>
                      </a:txBody>
                      <a:tcPr/>
                    </a:tc>
                    <a:tc>
                      <a:txBody>
                        <a:bodyPr/>
                        <a:lstStyle/>
                        <a:p>
                          <a:endParaRPr lang="en-US"/>
                        </a:p>
                      </a:txBody>
                      <a:tcPr>
                        <a:blipFill>
                          <a:blip r:embed="rId3"/>
                          <a:stretch>
                            <a:fillRect l="-101887" t="-103279" r="-403774" b="-501639"/>
                          </a:stretch>
                        </a:blipFill>
                      </a:tcPr>
                    </a:tc>
                    <a:tc>
                      <a:txBody>
                        <a:bodyPr/>
                        <a:lstStyle/>
                        <a:p>
                          <a:endParaRPr lang="en-US"/>
                        </a:p>
                      </a:txBody>
                      <a:tcPr>
                        <a:blipFill>
                          <a:blip r:embed="rId3"/>
                          <a:stretch>
                            <a:fillRect l="-200000" t="-103279" r="-300000" b="-501639"/>
                          </a:stretch>
                        </a:blipFill>
                      </a:tcPr>
                    </a:tc>
                    <a:tc>
                      <a:txBody>
                        <a:bodyPr/>
                        <a:lstStyle/>
                        <a:p>
                          <a:endParaRPr lang="en-US"/>
                        </a:p>
                      </a:txBody>
                      <a:tcPr>
                        <a:blipFill>
                          <a:blip r:embed="rId3"/>
                          <a:stretch>
                            <a:fillRect l="-302830" t="-103279" r="-202830" b="-501639"/>
                          </a:stretch>
                        </a:blipFill>
                      </a:tcPr>
                    </a:tc>
                    <a:tc>
                      <a:txBody>
                        <a:bodyPr/>
                        <a:lstStyle/>
                        <a:p>
                          <a:endParaRPr lang="en-US"/>
                        </a:p>
                      </a:txBody>
                      <a:tcPr>
                        <a:blipFill>
                          <a:blip r:embed="rId3"/>
                          <a:stretch>
                            <a:fillRect l="-399065" t="-103279" r="-100935" b="-501639"/>
                          </a:stretch>
                        </a:blipFill>
                      </a:tcPr>
                    </a:tc>
                    <a:tc>
                      <a:txBody>
                        <a:bodyPr/>
                        <a:lstStyle/>
                        <a:p>
                          <a:endParaRPr lang="en-US"/>
                        </a:p>
                      </a:txBody>
                      <a:tcPr>
                        <a:blipFill>
                          <a:blip r:embed="rId3"/>
                          <a:stretch>
                            <a:fillRect l="-503774" t="-103279" r="-1887" b="-501639"/>
                          </a:stretch>
                        </a:blipFill>
                      </a:tcPr>
                    </a:tc>
                    <a:extLst>
                      <a:ext uri="{0D108BD9-81ED-4DB2-BD59-A6C34878D82A}">
                        <a16:rowId xmlns:a16="http://schemas.microsoft.com/office/drawing/2014/main" val="60001334"/>
                      </a:ext>
                    </a:extLst>
                  </a:tr>
                  <a:tr h="370840">
                    <a:tc>
                      <a:txBody>
                        <a:bodyPr/>
                        <a:lstStyle/>
                        <a:p>
                          <a:pPr algn="ctr"/>
                          <a:r>
                            <a:rPr lang="en-US" dirty="0" smtClean="0"/>
                            <a:t>0</a:t>
                          </a:r>
                          <a:endParaRPr lang="en-IN" dirty="0"/>
                        </a:p>
                      </a:txBody>
                      <a:tcPr/>
                    </a:tc>
                    <a:tc>
                      <a:txBody>
                        <a:bodyPr/>
                        <a:lstStyle/>
                        <a:p>
                          <a:pPr algn="ctr"/>
                          <a:r>
                            <a:rPr lang="en-US" dirty="0" smtClean="0"/>
                            <a:t>50</a:t>
                          </a:r>
                          <a:endParaRPr lang="en-IN" dirty="0"/>
                        </a:p>
                      </a:txBody>
                      <a:tcPr/>
                    </a:tc>
                    <a:tc>
                      <a:txBody>
                        <a:bodyPr/>
                        <a:lstStyle/>
                        <a:p>
                          <a:pPr algn="ctr"/>
                          <a:r>
                            <a:rPr lang="en-US" dirty="0" smtClean="0"/>
                            <a:t>45</a:t>
                          </a:r>
                          <a:endParaRPr lang="en-IN" dirty="0"/>
                        </a:p>
                      </a:txBody>
                      <a:tcPr/>
                    </a:tc>
                    <a:tc>
                      <a:txBody>
                        <a:bodyPr/>
                        <a:lstStyle/>
                        <a:p>
                          <a:pPr algn="ctr"/>
                          <a:r>
                            <a:rPr lang="en-US" dirty="0" smtClean="0"/>
                            <a:t>10</a:t>
                          </a:r>
                          <a:endParaRPr lang="en-IN" dirty="0"/>
                        </a:p>
                      </a:txBody>
                      <a:tcPr>
                        <a:solidFill>
                          <a:srgbClr val="FFFF00"/>
                        </a:solidFill>
                      </a:tcPr>
                    </a:tc>
                    <a:tc>
                      <a:txBody>
                        <a:bodyPr/>
                        <a:lstStyle/>
                        <a:p>
                          <a:endParaRPr lang="en-US"/>
                        </a:p>
                      </a:txBody>
                      <a:tcPr>
                        <a:blipFill>
                          <a:blip r:embed="rId3"/>
                          <a:stretch>
                            <a:fillRect l="-399065" t="-203279" r="-100935" b="-401639"/>
                          </a:stretch>
                        </a:blipFill>
                      </a:tcPr>
                    </a:tc>
                    <a:tc>
                      <a:txBody>
                        <a:bodyPr/>
                        <a:lstStyle/>
                        <a:p>
                          <a:endParaRPr lang="en-US"/>
                        </a:p>
                      </a:txBody>
                      <a:tcPr>
                        <a:blipFill>
                          <a:blip r:embed="rId3"/>
                          <a:stretch>
                            <a:fillRect l="-503774" t="-203279" r="-1887" b="-401639"/>
                          </a:stretch>
                        </a:blipFill>
                      </a:tcPr>
                    </a:tc>
                    <a:extLst>
                      <a:ext uri="{0D108BD9-81ED-4DB2-BD59-A6C34878D82A}">
                        <a16:rowId xmlns:a16="http://schemas.microsoft.com/office/drawing/2014/main" val="3231870731"/>
                      </a:ext>
                    </a:extLst>
                  </a:tr>
                  <a:tr h="370840">
                    <a:tc>
                      <a:txBody>
                        <a:bodyPr/>
                        <a:lstStyle/>
                        <a:p>
                          <a:pPr algn="ctr"/>
                          <a:r>
                            <a:rPr lang="en-US" dirty="0" smtClean="0"/>
                            <a:t>0</a:t>
                          </a:r>
                          <a:endParaRPr lang="en-IN" dirty="0"/>
                        </a:p>
                      </a:txBody>
                      <a:tcPr/>
                    </a:tc>
                    <a:tc>
                      <a:txBody>
                        <a:bodyPr/>
                        <a:lstStyle/>
                        <a:p>
                          <a:pPr algn="ctr"/>
                          <a:r>
                            <a:rPr lang="en-US" dirty="0" smtClean="0"/>
                            <a:t>50</a:t>
                          </a:r>
                          <a:endParaRPr lang="en-IN" dirty="0"/>
                        </a:p>
                      </a:txBody>
                      <a:tcPr/>
                    </a:tc>
                    <a:tc>
                      <a:txBody>
                        <a:bodyPr/>
                        <a:lstStyle/>
                        <a:p>
                          <a:pPr algn="ctr"/>
                          <a:r>
                            <a:rPr lang="en-US" dirty="0" smtClean="0"/>
                            <a:t>45</a:t>
                          </a:r>
                          <a:endParaRPr lang="en-IN" dirty="0"/>
                        </a:p>
                      </a:txBody>
                      <a:tcPr/>
                    </a:tc>
                    <a:tc>
                      <a:txBody>
                        <a:bodyPr/>
                        <a:lstStyle/>
                        <a:p>
                          <a:pPr algn="ctr"/>
                          <a:r>
                            <a:rPr lang="en-US" dirty="0" smtClean="0"/>
                            <a:t>10</a:t>
                          </a:r>
                          <a:endParaRPr lang="en-IN" dirty="0"/>
                        </a:p>
                      </a:txBody>
                      <a:tcPr/>
                    </a:tc>
                    <a:tc>
                      <a:txBody>
                        <a:bodyPr/>
                        <a:lstStyle/>
                        <a:p>
                          <a:pPr algn="ctr"/>
                          <a:r>
                            <a:rPr lang="en-US" dirty="0" smtClean="0"/>
                            <a:t>25</a:t>
                          </a:r>
                          <a:endParaRPr lang="en-IN" dirty="0"/>
                        </a:p>
                      </a:txBody>
                      <a:tcPr>
                        <a:solidFill>
                          <a:srgbClr val="FFFF00"/>
                        </a:solidFill>
                      </a:tcPr>
                    </a:tc>
                    <a:tc>
                      <a:txBody>
                        <a:bodyPr/>
                        <a:lstStyle/>
                        <a:p>
                          <a:endParaRPr lang="en-US"/>
                        </a:p>
                      </a:txBody>
                      <a:tcPr>
                        <a:blipFill>
                          <a:blip r:embed="rId3"/>
                          <a:stretch>
                            <a:fillRect l="-503774" t="-308333" r="-1887" b="-308333"/>
                          </a:stretch>
                        </a:blipFill>
                      </a:tcPr>
                    </a:tc>
                    <a:extLst>
                      <a:ext uri="{0D108BD9-81ED-4DB2-BD59-A6C34878D82A}">
                        <a16:rowId xmlns:a16="http://schemas.microsoft.com/office/drawing/2014/main" val="2326370577"/>
                      </a:ext>
                    </a:extLst>
                  </a:tr>
                  <a:tr h="370840">
                    <a:tc>
                      <a:txBody>
                        <a:bodyPr/>
                        <a:lstStyle/>
                        <a:p>
                          <a:pPr algn="ctr"/>
                          <a:r>
                            <a:rPr lang="en-US" dirty="0" smtClean="0"/>
                            <a:t>0</a:t>
                          </a:r>
                          <a:endParaRPr lang="en-IN" dirty="0"/>
                        </a:p>
                      </a:txBody>
                      <a:tcPr/>
                    </a:tc>
                    <a:tc>
                      <a:txBody>
                        <a:bodyPr/>
                        <a:lstStyle/>
                        <a:p>
                          <a:pPr algn="ctr"/>
                          <a:r>
                            <a:rPr lang="en-US" dirty="0" smtClean="0"/>
                            <a:t>45</a:t>
                          </a:r>
                          <a:endParaRPr lang="en-IN" dirty="0"/>
                        </a:p>
                      </a:txBody>
                      <a:tcPr>
                        <a:solidFill>
                          <a:srgbClr val="FFFF00"/>
                        </a:solidFill>
                      </a:tcPr>
                    </a:tc>
                    <a:tc>
                      <a:txBody>
                        <a:bodyPr/>
                        <a:lstStyle/>
                        <a:p>
                          <a:pPr algn="ctr"/>
                          <a:r>
                            <a:rPr lang="en-US" dirty="0" smtClean="0"/>
                            <a:t>60</a:t>
                          </a:r>
                          <a:endParaRPr lang="en-IN" dirty="0"/>
                        </a:p>
                      </a:txBody>
                      <a:tcPr/>
                    </a:tc>
                    <a:tc>
                      <a:txBody>
                        <a:bodyPr/>
                        <a:lstStyle/>
                        <a:p>
                          <a:pPr algn="ctr"/>
                          <a:r>
                            <a:rPr lang="en-US" dirty="0" smtClean="0"/>
                            <a:t>10</a:t>
                          </a:r>
                          <a:endParaRPr lang="en-IN" dirty="0"/>
                        </a:p>
                      </a:txBody>
                      <a:tcPr/>
                    </a:tc>
                    <a:tc>
                      <a:txBody>
                        <a:bodyPr/>
                        <a:lstStyle/>
                        <a:p>
                          <a:pPr algn="ctr"/>
                          <a:r>
                            <a:rPr lang="en-US" dirty="0" smtClean="0"/>
                            <a:t>25</a:t>
                          </a:r>
                          <a:endParaRPr lang="en-IN" dirty="0"/>
                        </a:p>
                      </a:txBody>
                      <a:tcPr/>
                    </a:tc>
                    <a:tc>
                      <a:txBody>
                        <a:bodyPr/>
                        <a:lstStyle/>
                        <a:p>
                          <a:endParaRPr lang="en-US"/>
                        </a:p>
                      </a:txBody>
                      <a:tcPr>
                        <a:blipFill>
                          <a:blip r:embed="rId3"/>
                          <a:stretch>
                            <a:fillRect l="-503774" t="-401639" r="-1887" b="-203279"/>
                          </a:stretch>
                        </a:blipFill>
                      </a:tcPr>
                    </a:tc>
                    <a:extLst>
                      <a:ext uri="{0D108BD9-81ED-4DB2-BD59-A6C34878D82A}">
                        <a16:rowId xmlns:a16="http://schemas.microsoft.com/office/drawing/2014/main" val="1026881614"/>
                      </a:ext>
                    </a:extLst>
                  </a:tr>
                  <a:tr h="370840">
                    <a:tc>
                      <a:txBody>
                        <a:bodyPr/>
                        <a:lstStyle/>
                        <a:p>
                          <a:pPr algn="ctr"/>
                          <a:r>
                            <a:rPr lang="en-US" dirty="0" smtClean="0"/>
                            <a:t>0</a:t>
                          </a:r>
                          <a:endParaRPr lang="en-IN" dirty="0"/>
                        </a:p>
                      </a:txBody>
                      <a:tcPr/>
                    </a:tc>
                    <a:tc>
                      <a:txBody>
                        <a:bodyPr/>
                        <a:lstStyle/>
                        <a:p>
                          <a:pPr algn="ctr"/>
                          <a:r>
                            <a:rPr lang="en-US" dirty="0" smtClean="0"/>
                            <a:t>45</a:t>
                          </a:r>
                          <a:endParaRPr lang="en-IN" dirty="0"/>
                        </a:p>
                      </a:txBody>
                      <a:tcPr/>
                    </a:tc>
                    <a:tc>
                      <a:txBody>
                        <a:bodyPr/>
                        <a:lstStyle/>
                        <a:p>
                          <a:pPr algn="ctr"/>
                          <a:r>
                            <a:rPr lang="en-US" dirty="0" smtClean="0"/>
                            <a:t>55</a:t>
                          </a:r>
                          <a:endParaRPr lang="en-IN" dirty="0"/>
                        </a:p>
                      </a:txBody>
                      <a:tcPr>
                        <a:solidFill>
                          <a:srgbClr val="FFFF00"/>
                        </a:solidFill>
                      </a:tcPr>
                    </a:tc>
                    <a:tc>
                      <a:txBody>
                        <a:bodyPr/>
                        <a:lstStyle/>
                        <a:p>
                          <a:pPr algn="ctr"/>
                          <a:r>
                            <a:rPr lang="en-US" dirty="0" smtClean="0"/>
                            <a:t>10</a:t>
                          </a:r>
                          <a:endParaRPr lang="en-IN" dirty="0"/>
                        </a:p>
                      </a:txBody>
                      <a:tcPr/>
                    </a:tc>
                    <a:tc>
                      <a:txBody>
                        <a:bodyPr/>
                        <a:lstStyle/>
                        <a:p>
                          <a:pPr algn="ctr"/>
                          <a:r>
                            <a:rPr lang="en-US" dirty="0" smtClean="0"/>
                            <a:t>25</a:t>
                          </a:r>
                          <a:endParaRPr lang="en-IN" dirty="0"/>
                        </a:p>
                      </a:txBody>
                      <a:tcPr/>
                    </a:tc>
                    <a:tc>
                      <a:txBody>
                        <a:bodyPr/>
                        <a:lstStyle/>
                        <a:p>
                          <a:endParaRPr lang="en-US"/>
                        </a:p>
                      </a:txBody>
                      <a:tcPr>
                        <a:blipFill>
                          <a:blip r:embed="rId3"/>
                          <a:stretch>
                            <a:fillRect l="-503774" t="-501639" r="-1887" b="-103279"/>
                          </a:stretch>
                        </a:blipFill>
                      </a:tcPr>
                    </a:tc>
                    <a:extLst>
                      <a:ext uri="{0D108BD9-81ED-4DB2-BD59-A6C34878D82A}">
                        <a16:rowId xmlns:a16="http://schemas.microsoft.com/office/drawing/2014/main" val="3393045235"/>
                      </a:ext>
                    </a:extLst>
                  </a:tr>
                  <a:tr h="370840">
                    <a:tc>
                      <a:txBody>
                        <a:bodyPr/>
                        <a:lstStyle/>
                        <a:p>
                          <a:pPr algn="ctr"/>
                          <a:r>
                            <a:rPr lang="en-US" dirty="0" smtClean="0"/>
                            <a:t>0</a:t>
                          </a:r>
                          <a:endParaRPr lang="en-IN" dirty="0"/>
                        </a:p>
                      </a:txBody>
                      <a:tcPr/>
                    </a:tc>
                    <a:tc>
                      <a:txBody>
                        <a:bodyPr/>
                        <a:lstStyle/>
                        <a:p>
                          <a:pPr algn="ctr"/>
                          <a:r>
                            <a:rPr lang="en-US" dirty="0" smtClean="0"/>
                            <a:t>45</a:t>
                          </a:r>
                          <a:endParaRPr lang="en-IN" dirty="0"/>
                        </a:p>
                      </a:txBody>
                      <a:tcPr/>
                    </a:tc>
                    <a:tc>
                      <a:txBody>
                        <a:bodyPr/>
                        <a:lstStyle/>
                        <a:p>
                          <a:pPr algn="ctr"/>
                          <a:r>
                            <a:rPr lang="en-US" dirty="0" smtClean="0"/>
                            <a:t>55</a:t>
                          </a:r>
                          <a:endParaRPr lang="en-IN" dirty="0"/>
                        </a:p>
                      </a:txBody>
                      <a:tcPr/>
                    </a:tc>
                    <a:tc>
                      <a:txBody>
                        <a:bodyPr/>
                        <a:lstStyle/>
                        <a:p>
                          <a:pPr algn="ctr"/>
                          <a:r>
                            <a:rPr lang="en-US" dirty="0" smtClean="0"/>
                            <a:t>10</a:t>
                          </a:r>
                          <a:endParaRPr lang="en-IN" dirty="0"/>
                        </a:p>
                      </a:txBody>
                      <a:tcPr/>
                    </a:tc>
                    <a:tc>
                      <a:txBody>
                        <a:bodyPr/>
                        <a:lstStyle/>
                        <a:p>
                          <a:pPr algn="ctr"/>
                          <a:r>
                            <a:rPr lang="en-US" dirty="0" smtClean="0"/>
                            <a:t>25</a:t>
                          </a:r>
                          <a:endParaRPr lang="en-IN" dirty="0"/>
                        </a:p>
                      </a:txBody>
                      <a:tcPr/>
                    </a:tc>
                    <a:tc>
                      <a:txBody>
                        <a:bodyPr/>
                        <a:lstStyle/>
                        <a:p>
                          <a:endParaRPr lang="en-US"/>
                        </a:p>
                      </a:txBody>
                      <a:tcPr>
                        <a:blipFill>
                          <a:blip r:embed="rId3"/>
                          <a:stretch>
                            <a:fillRect l="-503774" t="-601639" r="-1887" b="-3279"/>
                          </a:stretch>
                        </a:blipFill>
                      </a:tcPr>
                    </a:tc>
                    <a:extLst>
                      <a:ext uri="{0D108BD9-81ED-4DB2-BD59-A6C34878D82A}">
                        <a16:rowId xmlns:a16="http://schemas.microsoft.com/office/drawing/2014/main" val="2956948767"/>
                      </a:ext>
                    </a:extLst>
                  </a:tr>
                </a:tbl>
              </a:graphicData>
            </a:graphic>
          </p:graphicFrame>
        </mc:Fallback>
      </mc:AlternateContent>
      <p:sp>
        <p:nvSpPr>
          <p:cNvPr id="15" name="Rectangle 14"/>
          <p:cNvSpPr/>
          <p:nvPr/>
        </p:nvSpPr>
        <p:spPr>
          <a:xfrm>
            <a:off x="4223792" y="4045580"/>
            <a:ext cx="6840760" cy="830997"/>
          </a:xfrm>
          <a:prstGeom prst="rect">
            <a:avLst/>
          </a:prstGeom>
        </p:spPr>
        <p:txBody>
          <a:bodyPr wrap="square">
            <a:spAutoFit/>
          </a:bodyPr>
          <a:lstStyle/>
          <a:p>
            <a:pPr algn="just"/>
            <a:r>
              <a:rPr lang="en-US" dirty="0">
                <a:solidFill>
                  <a:srgbClr val="000000"/>
                </a:solidFill>
                <a:latin typeface="Arial" panose="020B0604020202020204" pitchFamily="34" charset="0"/>
              </a:rPr>
              <a:t>Hence, the minimum distance of vertex </a:t>
            </a:r>
            <a:r>
              <a:rPr lang="en-US" b="1" i="1" dirty="0" smtClean="0">
                <a:solidFill>
                  <a:srgbClr val="000000"/>
                </a:solidFill>
                <a:latin typeface="Arial" panose="020B0604020202020204" pitchFamily="34" charset="0"/>
              </a:rPr>
              <a:t>5</a:t>
            </a:r>
            <a:r>
              <a:rPr lang="en-US" dirty="0">
                <a:solidFill>
                  <a:srgbClr val="000000"/>
                </a:solidFill>
                <a:latin typeface="Arial" panose="020B0604020202020204" pitchFamily="34" charset="0"/>
              </a:rPr>
              <a:t> from vertex </a:t>
            </a:r>
            <a:r>
              <a:rPr lang="en-US" b="1" i="1" dirty="0">
                <a:solidFill>
                  <a:srgbClr val="000000"/>
                </a:solidFill>
                <a:latin typeface="Arial" panose="020B0604020202020204" pitchFamily="34" charset="0"/>
              </a:rPr>
              <a:t>1</a:t>
            </a:r>
            <a:r>
              <a:rPr lang="en-US" dirty="0">
                <a:solidFill>
                  <a:srgbClr val="000000"/>
                </a:solidFill>
                <a:latin typeface="Arial" panose="020B0604020202020204" pitchFamily="34" charset="0"/>
              </a:rPr>
              <a:t> is </a:t>
            </a:r>
            <a:r>
              <a:rPr lang="en-US" b="1" i="1" dirty="0" smtClean="0">
                <a:solidFill>
                  <a:srgbClr val="000000"/>
                </a:solidFill>
                <a:latin typeface="Arial" panose="020B0604020202020204" pitchFamily="34" charset="0"/>
              </a:rPr>
              <a:t>-------</a:t>
            </a:r>
            <a:r>
              <a:rPr lang="en-US" dirty="0" smtClean="0">
                <a:solidFill>
                  <a:srgbClr val="000000"/>
                </a:solidFill>
                <a:latin typeface="Arial" panose="020B0604020202020204" pitchFamily="34" charset="0"/>
              </a:rPr>
              <a:t>. </a:t>
            </a:r>
            <a:r>
              <a:rPr lang="en-US" dirty="0">
                <a:solidFill>
                  <a:srgbClr val="000000"/>
                </a:solidFill>
                <a:latin typeface="Arial" panose="020B0604020202020204" pitchFamily="34" charset="0"/>
              </a:rPr>
              <a:t>And the path is   </a:t>
            </a:r>
            <a:r>
              <a:rPr lang="en-US" dirty="0" smtClean="0">
                <a:solidFill>
                  <a:srgbClr val="000000"/>
                </a:solidFill>
                <a:latin typeface="Arial" panose="020B0604020202020204" pitchFamily="34" charset="0"/>
              </a:rPr>
              <a:t>-------</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35586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11</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smtClean="0">
                <a:solidFill>
                  <a:schemeClr val="bg1"/>
                </a:solidFill>
                <a:cs typeface="Times New Roman" panose="02020603050405020304" pitchFamily="18" charset="0"/>
              </a:rPr>
              <a:t>Example(Assignment)</a:t>
            </a:r>
            <a:endParaRPr lang="en-US" sz="2200" b="1" kern="0" dirty="0">
              <a:solidFill>
                <a:schemeClr val="bg1"/>
              </a:solidFill>
              <a:cs typeface="Times New Roman" panose="02020603050405020304" pitchFamily="18" charset="0"/>
            </a:endParaRPr>
          </a:p>
        </p:txBody>
      </p:sp>
      <p:pic>
        <p:nvPicPr>
          <p:cNvPr id="14" name="Picture 13"/>
          <p:cNvPicPr>
            <a:picLocks noChangeAspect="1"/>
          </p:cNvPicPr>
          <p:nvPr/>
        </p:nvPicPr>
        <p:blipFill>
          <a:blip r:embed="rId2"/>
          <a:stretch>
            <a:fillRect/>
          </a:stretch>
        </p:blipFill>
        <p:spPr>
          <a:xfrm>
            <a:off x="191344" y="1556792"/>
            <a:ext cx="3672408" cy="3024336"/>
          </a:xfrm>
          <a:prstGeom prst="rect">
            <a:avLst/>
          </a:prstGeom>
        </p:spPr>
      </p:pic>
      <p:sp>
        <p:nvSpPr>
          <p:cNvPr id="8" name="TextBox 7"/>
          <p:cNvSpPr txBox="1"/>
          <p:nvPr/>
        </p:nvSpPr>
        <p:spPr>
          <a:xfrm>
            <a:off x="6384032" y="156026"/>
            <a:ext cx="2396810" cy="461665"/>
          </a:xfrm>
          <a:prstGeom prst="rect">
            <a:avLst/>
          </a:prstGeom>
          <a:noFill/>
        </p:spPr>
        <p:txBody>
          <a:bodyPr wrap="none" rtlCol="0">
            <a:spAutoFit/>
          </a:bodyPr>
          <a:lstStyle/>
          <a:p>
            <a:r>
              <a:rPr lang="en-US" dirty="0" smtClean="0"/>
              <a:t>Source vertex is 6</a:t>
            </a:r>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2565826255"/>
              </p:ext>
            </p:extLst>
          </p:nvPr>
        </p:nvGraphicFramePr>
        <p:xfrm>
          <a:off x="4604777" y="777904"/>
          <a:ext cx="1995996" cy="2966720"/>
        </p:xfrm>
        <a:graphic>
          <a:graphicData uri="http://schemas.openxmlformats.org/drawingml/2006/table">
            <a:tbl>
              <a:tblPr firstRow="1" bandRow="1">
                <a:tableStyleId>{5C22544A-7EE6-4342-B048-85BDC9FD1C3A}</a:tableStyleId>
              </a:tblPr>
              <a:tblGrid>
                <a:gridCol w="1995996">
                  <a:extLst>
                    <a:ext uri="{9D8B030D-6E8A-4147-A177-3AD203B41FA5}">
                      <a16:colId xmlns:a16="http://schemas.microsoft.com/office/drawing/2014/main" val="1118331741"/>
                    </a:ext>
                  </a:extLst>
                </a:gridCol>
              </a:tblGrid>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Vertex Selected</a:t>
                      </a:r>
                      <a:endParaRPr lang="en-IN" sz="1600" dirty="0" smtClean="0"/>
                    </a:p>
                  </a:txBody>
                  <a:tcPr/>
                </a:tc>
                <a:extLst>
                  <a:ext uri="{0D108BD9-81ED-4DB2-BD59-A6C34878D82A}">
                    <a16:rowId xmlns:a16="http://schemas.microsoft.com/office/drawing/2014/main" val="3901398576"/>
                  </a:ext>
                </a:extLst>
              </a:tr>
              <a:tr h="370840">
                <a:tc>
                  <a:txBody>
                    <a:bodyPr/>
                    <a:lstStyle/>
                    <a:p>
                      <a:pPr algn="ctr"/>
                      <a:endParaRPr lang="en-IN" dirty="0"/>
                    </a:p>
                  </a:txBody>
                  <a:tcPr/>
                </a:tc>
                <a:extLst>
                  <a:ext uri="{0D108BD9-81ED-4DB2-BD59-A6C34878D82A}">
                    <a16:rowId xmlns:a16="http://schemas.microsoft.com/office/drawing/2014/main" val="1515350263"/>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smtClean="0"/>
                    </a:p>
                  </a:txBody>
                  <a:tcPr/>
                </a:tc>
                <a:extLst>
                  <a:ext uri="{0D108BD9-81ED-4DB2-BD59-A6C34878D82A}">
                    <a16:rowId xmlns:a16="http://schemas.microsoft.com/office/drawing/2014/main" val="3603793086"/>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smtClean="0"/>
                    </a:p>
                  </a:txBody>
                  <a:tcPr/>
                </a:tc>
                <a:extLst>
                  <a:ext uri="{0D108BD9-81ED-4DB2-BD59-A6C34878D82A}">
                    <a16:rowId xmlns:a16="http://schemas.microsoft.com/office/drawing/2014/main" val="4238259605"/>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smtClean="0"/>
                    </a:p>
                  </a:txBody>
                  <a:tcPr/>
                </a:tc>
                <a:extLst>
                  <a:ext uri="{0D108BD9-81ED-4DB2-BD59-A6C34878D82A}">
                    <a16:rowId xmlns:a16="http://schemas.microsoft.com/office/drawing/2014/main" val="1770844307"/>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smtClean="0"/>
                    </a:p>
                  </a:txBody>
                  <a:tcPr/>
                </a:tc>
                <a:extLst>
                  <a:ext uri="{0D108BD9-81ED-4DB2-BD59-A6C34878D82A}">
                    <a16:rowId xmlns:a16="http://schemas.microsoft.com/office/drawing/2014/main" val="1319803164"/>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smtClean="0"/>
                    </a:p>
                  </a:txBody>
                  <a:tcPr/>
                </a:tc>
                <a:extLst>
                  <a:ext uri="{0D108BD9-81ED-4DB2-BD59-A6C34878D82A}">
                    <a16:rowId xmlns:a16="http://schemas.microsoft.com/office/drawing/2014/main" val="2869198128"/>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smtClean="0"/>
                    </a:p>
                  </a:txBody>
                  <a:tcPr/>
                </a:tc>
                <a:extLst>
                  <a:ext uri="{0D108BD9-81ED-4DB2-BD59-A6C34878D82A}">
                    <a16:rowId xmlns:a16="http://schemas.microsoft.com/office/drawing/2014/main" val="366510891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626532199"/>
              </p:ext>
            </p:extLst>
          </p:nvPr>
        </p:nvGraphicFramePr>
        <p:xfrm>
          <a:off x="6600056" y="777904"/>
          <a:ext cx="3888432" cy="370840"/>
        </p:xfrm>
        <a:graphic>
          <a:graphicData uri="http://schemas.openxmlformats.org/drawingml/2006/table">
            <a:tbl>
              <a:tblPr firstRow="1" bandRow="1">
                <a:tableStyleId>{5C22544A-7EE6-4342-B048-85BDC9FD1C3A}</a:tableStyleId>
              </a:tblPr>
              <a:tblGrid>
                <a:gridCol w="3888432">
                  <a:extLst>
                    <a:ext uri="{9D8B030D-6E8A-4147-A177-3AD203B41FA5}">
                      <a16:colId xmlns:a16="http://schemas.microsoft.com/office/drawing/2014/main" val="755607223"/>
                    </a:ext>
                  </a:extLst>
                </a:gridCol>
              </a:tblGrid>
              <a:tr h="370840">
                <a:tc>
                  <a:txBody>
                    <a:bodyPr/>
                    <a:lstStyle/>
                    <a:p>
                      <a:pPr algn="ctr"/>
                      <a:r>
                        <a:rPr lang="en-US" sz="1600" dirty="0" smtClean="0"/>
                        <a:t>Destination: D[v]</a:t>
                      </a:r>
                      <a:endParaRPr lang="en-IN" sz="1600" dirty="0"/>
                    </a:p>
                  </a:txBody>
                  <a:tcPr/>
                </a:tc>
                <a:extLst>
                  <a:ext uri="{0D108BD9-81ED-4DB2-BD59-A6C34878D82A}">
                    <a16:rowId xmlns:a16="http://schemas.microsoft.com/office/drawing/2014/main" val="1585499919"/>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68867974"/>
              </p:ext>
            </p:extLst>
          </p:nvPr>
        </p:nvGraphicFramePr>
        <p:xfrm>
          <a:off x="6600056" y="1134174"/>
          <a:ext cx="3888432" cy="259588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2432455240"/>
                    </a:ext>
                  </a:extLst>
                </a:gridCol>
                <a:gridCol w="648072">
                  <a:extLst>
                    <a:ext uri="{9D8B030D-6E8A-4147-A177-3AD203B41FA5}">
                      <a16:colId xmlns:a16="http://schemas.microsoft.com/office/drawing/2014/main" val="1798247725"/>
                    </a:ext>
                  </a:extLst>
                </a:gridCol>
                <a:gridCol w="648072">
                  <a:extLst>
                    <a:ext uri="{9D8B030D-6E8A-4147-A177-3AD203B41FA5}">
                      <a16:colId xmlns:a16="http://schemas.microsoft.com/office/drawing/2014/main" val="118318180"/>
                    </a:ext>
                  </a:extLst>
                </a:gridCol>
                <a:gridCol w="648072">
                  <a:extLst>
                    <a:ext uri="{9D8B030D-6E8A-4147-A177-3AD203B41FA5}">
                      <a16:colId xmlns:a16="http://schemas.microsoft.com/office/drawing/2014/main" val="2319423741"/>
                    </a:ext>
                  </a:extLst>
                </a:gridCol>
                <a:gridCol w="648072">
                  <a:extLst>
                    <a:ext uri="{9D8B030D-6E8A-4147-A177-3AD203B41FA5}">
                      <a16:colId xmlns:a16="http://schemas.microsoft.com/office/drawing/2014/main" val="3830752268"/>
                    </a:ext>
                  </a:extLst>
                </a:gridCol>
                <a:gridCol w="648072">
                  <a:extLst>
                    <a:ext uri="{9D8B030D-6E8A-4147-A177-3AD203B41FA5}">
                      <a16:colId xmlns:a16="http://schemas.microsoft.com/office/drawing/2014/main" val="1158907697"/>
                    </a:ext>
                  </a:extLst>
                </a:gridCol>
              </a:tblGrid>
              <a:tr h="370840">
                <a:tc>
                  <a:txBody>
                    <a:bodyPr/>
                    <a:lstStyle/>
                    <a:p>
                      <a:pPr algn="ctr"/>
                      <a:r>
                        <a:rPr lang="en-US" dirty="0" smtClean="0"/>
                        <a:t>1</a:t>
                      </a:r>
                      <a:endParaRPr lang="en-IN" dirty="0"/>
                    </a:p>
                  </a:txBody>
                  <a:tcPr/>
                </a:tc>
                <a:tc>
                  <a:txBody>
                    <a:bodyPr/>
                    <a:lstStyle/>
                    <a:p>
                      <a:pPr algn="ctr"/>
                      <a:r>
                        <a:rPr lang="en-US" dirty="0" smtClean="0"/>
                        <a:t>2</a:t>
                      </a:r>
                      <a:endParaRPr lang="en-IN" dirty="0"/>
                    </a:p>
                  </a:txBody>
                  <a:tcPr/>
                </a:tc>
                <a:tc>
                  <a:txBody>
                    <a:bodyPr/>
                    <a:lstStyle/>
                    <a:p>
                      <a:pPr algn="ctr"/>
                      <a:r>
                        <a:rPr lang="en-US" dirty="0" smtClean="0"/>
                        <a:t>3</a:t>
                      </a:r>
                      <a:endParaRPr lang="en-IN" dirty="0"/>
                    </a:p>
                  </a:txBody>
                  <a:tcPr/>
                </a:tc>
                <a:tc>
                  <a:txBody>
                    <a:bodyPr/>
                    <a:lstStyle/>
                    <a:p>
                      <a:pPr algn="ctr"/>
                      <a:r>
                        <a:rPr lang="en-US" dirty="0" smtClean="0"/>
                        <a:t>4</a:t>
                      </a:r>
                      <a:endParaRPr lang="en-IN" dirty="0"/>
                    </a:p>
                  </a:txBody>
                  <a:tcPr/>
                </a:tc>
                <a:tc>
                  <a:txBody>
                    <a:bodyPr/>
                    <a:lstStyle/>
                    <a:p>
                      <a:pPr algn="ctr"/>
                      <a:r>
                        <a:rPr lang="en-US" dirty="0" smtClean="0"/>
                        <a:t>5</a:t>
                      </a:r>
                      <a:endParaRPr lang="en-IN" dirty="0"/>
                    </a:p>
                  </a:txBody>
                  <a:tcPr/>
                </a:tc>
                <a:tc>
                  <a:txBody>
                    <a:bodyPr/>
                    <a:lstStyle/>
                    <a:p>
                      <a:pPr algn="ctr"/>
                      <a:r>
                        <a:rPr lang="en-US" dirty="0" smtClean="0"/>
                        <a:t>6</a:t>
                      </a:r>
                      <a:endParaRPr lang="en-IN" dirty="0"/>
                    </a:p>
                  </a:txBody>
                  <a:tcPr/>
                </a:tc>
                <a:extLst>
                  <a:ext uri="{0D108BD9-81ED-4DB2-BD59-A6C34878D82A}">
                    <a16:rowId xmlns:a16="http://schemas.microsoft.com/office/drawing/2014/main" val="2694840700"/>
                  </a:ext>
                </a:extLst>
              </a:tr>
              <a:tr h="370840">
                <a:tc>
                  <a:txBody>
                    <a:bodyPr/>
                    <a:lstStyle/>
                    <a:p>
                      <a:pPr algn="ct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txBody>
                  <a:tcPr/>
                </a:tc>
                <a:extLst>
                  <a:ext uri="{0D108BD9-81ED-4DB2-BD59-A6C34878D82A}">
                    <a16:rowId xmlns:a16="http://schemas.microsoft.com/office/drawing/2014/main" val="60001334"/>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solidFill>
                      <a:schemeClr val="bg1"/>
                    </a:solidFill>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231870731"/>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solidFill>
                      <a:schemeClr val="bg1"/>
                    </a:solidFill>
                  </a:tcPr>
                </a:tc>
                <a:tc>
                  <a:txBody>
                    <a:bodyPr/>
                    <a:lstStyle/>
                    <a:p>
                      <a:pPr algn="ctr"/>
                      <a:endParaRPr lang="en-IN" dirty="0"/>
                    </a:p>
                  </a:txBody>
                  <a:tcPr/>
                </a:tc>
                <a:extLst>
                  <a:ext uri="{0D108BD9-81ED-4DB2-BD59-A6C34878D82A}">
                    <a16:rowId xmlns:a16="http://schemas.microsoft.com/office/drawing/2014/main" val="2326370577"/>
                  </a:ext>
                </a:extLst>
              </a:tr>
              <a:tr h="370840">
                <a:tc>
                  <a:txBody>
                    <a:bodyPr/>
                    <a:lstStyle/>
                    <a:p>
                      <a:pPr algn="ctr"/>
                      <a:endParaRPr lang="en-IN" dirty="0"/>
                    </a:p>
                  </a:txBody>
                  <a:tcPr/>
                </a:tc>
                <a:tc>
                  <a:txBody>
                    <a:bodyPr/>
                    <a:lstStyle/>
                    <a:p>
                      <a:pPr algn="ctr"/>
                      <a:endParaRPr lang="en-IN" dirty="0"/>
                    </a:p>
                  </a:txBody>
                  <a:tcPr>
                    <a:solidFill>
                      <a:schemeClr val="bg1"/>
                    </a:solidFill>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1026881614"/>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solidFill>
                      <a:schemeClr val="bg1"/>
                    </a:solidFill>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393045235"/>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solidFill>
                      <a:schemeClr val="bg1"/>
                    </a:solidFill>
                  </a:tcPr>
                </a:tc>
                <a:extLst>
                  <a:ext uri="{0D108BD9-81ED-4DB2-BD59-A6C34878D82A}">
                    <a16:rowId xmlns:a16="http://schemas.microsoft.com/office/drawing/2014/main" val="2956948767"/>
                  </a:ext>
                </a:extLst>
              </a:tr>
            </a:tbl>
          </a:graphicData>
        </a:graphic>
      </p:graphicFrame>
      <p:sp>
        <p:nvSpPr>
          <p:cNvPr id="15" name="Rectangle 14"/>
          <p:cNvSpPr/>
          <p:nvPr/>
        </p:nvSpPr>
        <p:spPr>
          <a:xfrm>
            <a:off x="4223792" y="4045580"/>
            <a:ext cx="6840760" cy="830997"/>
          </a:xfrm>
          <a:prstGeom prst="rect">
            <a:avLst/>
          </a:prstGeom>
        </p:spPr>
        <p:txBody>
          <a:bodyPr wrap="square">
            <a:spAutoFit/>
          </a:bodyPr>
          <a:lstStyle/>
          <a:p>
            <a:pPr algn="just"/>
            <a:r>
              <a:rPr lang="en-US" dirty="0" smtClean="0">
                <a:solidFill>
                  <a:srgbClr val="000000"/>
                </a:solidFill>
                <a:latin typeface="Arial" panose="020B0604020202020204" pitchFamily="34" charset="0"/>
              </a:rPr>
              <a:t>Find the </a:t>
            </a:r>
            <a:r>
              <a:rPr lang="en-US" dirty="0">
                <a:solidFill>
                  <a:srgbClr val="000000"/>
                </a:solidFill>
                <a:latin typeface="Arial" panose="020B0604020202020204" pitchFamily="34" charset="0"/>
              </a:rPr>
              <a:t>minimum distance of vertex </a:t>
            </a:r>
            <a:r>
              <a:rPr lang="en-US" b="1" i="1" dirty="0" smtClean="0">
                <a:solidFill>
                  <a:srgbClr val="000000"/>
                </a:solidFill>
                <a:latin typeface="Arial" panose="020B0604020202020204" pitchFamily="34" charset="0"/>
              </a:rPr>
              <a:t>1</a:t>
            </a:r>
            <a:r>
              <a:rPr lang="en-US" dirty="0">
                <a:solidFill>
                  <a:srgbClr val="000000"/>
                </a:solidFill>
                <a:latin typeface="Arial" panose="020B0604020202020204" pitchFamily="34" charset="0"/>
              </a:rPr>
              <a:t> from vertex </a:t>
            </a:r>
            <a:r>
              <a:rPr lang="en-US" b="1" i="1" dirty="0" smtClean="0">
                <a:solidFill>
                  <a:srgbClr val="000000"/>
                </a:solidFill>
                <a:latin typeface="Arial" panose="020B0604020202020204" pitchFamily="34" charset="0"/>
              </a:rPr>
              <a:t>6</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 </a:t>
            </a:r>
            <a:r>
              <a:rPr lang="en-US" dirty="0">
                <a:solidFill>
                  <a:srgbClr val="000000"/>
                </a:solidFill>
                <a:latin typeface="Arial" panose="020B0604020202020204" pitchFamily="34" charset="0"/>
              </a:rPr>
              <a:t>And the path </a:t>
            </a:r>
            <a:r>
              <a:rPr lang="en-US" dirty="0" smtClean="0">
                <a:solidFill>
                  <a:srgbClr val="000000"/>
                </a:solidFill>
                <a:latin typeface="Arial" panose="020B0604020202020204" pitchFamily="34" charset="0"/>
              </a:rPr>
              <a:t>is ?</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634158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A74E469F-D308-43DA-8E38-D00602AA96F3}" type="slidenum">
              <a:rPr lang="en-US" smtClean="0"/>
              <a:pPr/>
              <a:t>12</a:t>
            </a:fld>
            <a:endParaRPr lang="en-US"/>
          </a:p>
        </p:txBody>
      </p:sp>
      <p:pic>
        <p:nvPicPr>
          <p:cNvPr id="1026" name="Picture 2" descr="P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52" y="1916832"/>
            <a:ext cx="429577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919192" y="13427"/>
            <a:ext cx="7009456" cy="1569660"/>
          </a:xfrm>
          <a:prstGeom prst="rect">
            <a:avLst/>
          </a:prstGeom>
        </p:spPr>
        <p:txBody>
          <a:bodyPr wrap="square">
            <a:spAutoFit/>
          </a:bodyPr>
          <a:lstStyle/>
          <a:p>
            <a:pPr algn="just"/>
            <a:r>
              <a:rPr lang="en-US" dirty="0">
                <a:solidFill>
                  <a:srgbClr val="000000"/>
                </a:solidFill>
                <a:latin typeface="Arial" panose="020B0604020202020204" pitchFamily="34" charset="0"/>
              </a:rPr>
              <a:t>Let us consider vertex </a:t>
            </a:r>
            <a:r>
              <a:rPr lang="en-US" b="1" i="1" dirty="0">
                <a:solidFill>
                  <a:srgbClr val="000000"/>
                </a:solidFill>
                <a:latin typeface="Arial" panose="020B0604020202020204" pitchFamily="34" charset="0"/>
              </a:rPr>
              <a:t>1</a:t>
            </a:r>
            <a:r>
              <a:rPr lang="en-US" dirty="0">
                <a:solidFill>
                  <a:srgbClr val="000000"/>
                </a:solidFill>
                <a:latin typeface="Arial" panose="020B0604020202020204" pitchFamily="34" charset="0"/>
              </a:rPr>
              <a:t> and </a:t>
            </a:r>
            <a:r>
              <a:rPr lang="en-US" b="1" i="1" dirty="0">
                <a:solidFill>
                  <a:srgbClr val="000000"/>
                </a:solidFill>
                <a:latin typeface="Arial" panose="020B0604020202020204" pitchFamily="34" charset="0"/>
              </a:rPr>
              <a:t>9</a:t>
            </a:r>
            <a:r>
              <a:rPr lang="en-US" dirty="0">
                <a:solidFill>
                  <a:srgbClr val="000000"/>
                </a:solidFill>
                <a:latin typeface="Arial" panose="020B0604020202020204" pitchFamily="34" charset="0"/>
              </a:rPr>
              <a:t> as the start and destination vertex respectively. Initially, all the vertices except the start vertex are marked by ∞ and the start vertex is marked by </a:t>
            </a:r>
            <a:r>
              <a:rPr lang="en-US" b="1" i="1" dirty="0">
                <a:solidFill>
                  <a:srgbClr val="000000"/>
                </a:solidFill>
                <a:latin typeface="Arial" panose="020B0604020202020204" pitchFamily="34" charset="0"/>
              </a:rPr>
              <a:t>0</a:t>
            </a:r>
            <a:r>
              <a:rPr lang="en-US" dirty="0">
                <a:solidFill>
                  <a:srgbClr val="000000"/>
                </a:solidFill>
                <a:latin typeface="Arial" panose="020B0604020202020204" pitchFamily="34" charset="0"/>
              </a:rPr>
              <a: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66828599"/>
              </p:ext>
            </p:extLst>
          </p:nvPr>
        </p:nvGraphicFramePr>
        <p:xfrm>
          <a:off x="4919190" y="1772816"/>
          <a:ext cx="7009460" cy="3870960"/>
        </p:xfrm>
        <a:graphic>
          <a:graphicData uri="http://schemas.openxmlformats.org/drawingml/2006/table">
            <a:tbl>
              <a:tblPr/>
              <a:tblGrid>
                <a:gridCol w="700946">
                  <a:extLst>
                    <a:ext uri="{9D8B030D-6E8A-4147-A177-3AD203B41FA5}">
                      <a16:colId xmlns:a16="http://schemas.microsoft.com/office/drawing/2014/main" val="1257792552"/>
                    </a:ext>
                  </a:extLst>
                </a:gridCol>
                <a:gridCol w="700946">
                  <a:extLst>
                    <a:ext uri="{9D8B030D-6E8A-4147-A177-3AD203B41FA5}">
                      <a16:colId xmlns:a16="http://schemas.microsoft.com/office/drawing/2014/main" val="357635831"/>
                    </a:ext>
                  </a:extLst>
                </a:gridCol>
                <a:gridCol w="700946">
                  <a:extLst>
                    <a:ext uri="{9D8B030D-6E8A-4147-A177-3AD203B41FA5}">
                      <a16:colId xmlns:a16="http://schemas.microsoft.com/office/drawing/2014/main" val="3918914900"/>
                    </a:ext>
                  </a:extLst>
                </a:gridCol>
                <a:gridCol w="700946">
                  <a:extLst>
                    <a:ext uri="{9D8B030D-6E8A-4147-A177-3AD203B41FA5}">
                      <a16:colId xmlns:a16="http://schemas.microsoft.com/office/drawing/2014/main" val="3385274621"/>
                    </a:ext>
                  </a:extLst>
                </a:gridCol>
                <a:gridCol w="700946">
                  <a:extLst>
                    <a:ext uri="{9D8B030D-6E8A-4147-A177-3AD203B41FA5}">
                      <a16:colId xmlns:a16="http://schemas.microsoft.com/office/drawing/2014/main" val="312675657"/>
                    </a:ext>
                  </a:extLst>
                </a:gridCol>
                <a:gridCol w="700946">
                  <a:extLst>
                    <a:ext uri="{9D8B030D-6E8A-4147-A177-3AD203B41FA5}">
                      <a16:colId xmlns:a16="http://schemas.microsoft.com/office/drawing/2014/main" val="3089914101"/>
                    </a:ext>
                  </a:extLst>
                </a:gridCol>
                <a:gridCol w="700946">
                  <a:extLst>
                    <a:ext uri="{9D8B030D-6E8A-4147-A177-3AD203B41FA5}">
                      <a16:colId xmlns:a16="http://schemas.microsoft.com/office/drawing/2014/main" val="2527137222"/>
                    </a:ext>
                  </a:extLst>
                </a:gridCol>
                <a:gridCol w="700946">
                  <a:extLst>
                    <a:ext uri="{9D8B030D-6E8A-4147-A177-3AD203B41FA5}">
                      <a16:colId xmlns:a16="http://schemas.microsoft.com/office/drawing/2014/main" val="660260133"/>
                    </a:ext>
                  </a:extLst>
                </a:gridCol>
                <a:gridCol w="700946">
                  <a:extLst>
                    <a:ext uri="{9D8B030D-6E8A-4147-A177-3AD203B41FA5}">
                      <a16:colId xmlns:a16="http://schemas.microsoft.com/office/drawing/2014/main" val="868466869"/>
                    </a:ext>
                  </a:extLst>
                </a:gridCol>
                <a:gridCol w="700946">
                  <a:extLst>
                    <a:ext uri="{9D8B030D-6E8A-4147-A177-3AD203B41FA5}">
                      <a16:colId xmlns:a16="http://schemas.microsoft.com/office/drawing/2014/main" val="3597206523"/>
                    </a:ext>
                  </a:extLst>
                </a:gridCol>
              </a:tblGrid>
              <a:tr h="0">
                <a:tc>
                  <a:txBody>
                    <a:bodyPr/>
                    <a:lstStyle/>
                    <a:p>
                      <a:pPr algn="ctr" fontAlgn="ctr"/>
                      <a:r>
                        <a:rPr lang="en-IN" dirty="0">
                          <a:effectLst/>
                        </a:rPr>
                        <a:t>Vertex</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ctr"/>
                      <a:r>
                        <a:rPr lang="en-IN" dirty="0">
                          <a:effectLst/>
                        </a:rPr>
                        <a:t>Initial</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dirty="0">
                          <a:effectLst/>
                        </a:rPr>
                        <a:t>Step1 V</a:t>
                      </a:r>
                      <a:r>
                        <a:rPr lang="en-IN" baseline="-25000" dirty="0">
                          <a:effectLst/>
                        </a:rPr>
                        <a:t>1</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Step2 V</a:t>
                      </a:r>
                      <a:r>
                        <a:rPr lang="en-IN" baseline="-25000">
                          <a:effectLst/>
                        </a:rPr>
                        <a:t>3</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Step3 V</a:t>
                      </a:r>
                      <a:r>
                        <a:rPr lang="en-IN" baseline="-25000">
                          <a:effectLst/>
                        </a:rPr>
                        <a:t>2</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Step4 V</a:t>
                      </a:r>
                      <a:r>
                        <a:rPr lang="en-IN" baseline="-25000">
                          <a:effectLst/>
                        </a:rPr>
                        <a:t>4</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Step5 V</a:t>
                      </a:r>
                      <a:r>
                        <a:rPr lang="en-IN" baseline="-25000">
                          <a:effectLst/>
                        </a:rPr>
                        <a:t>5</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Step6 V</a:t>
                      </a:r>
                      <a:r>
                        <a:rPr lang="en-IN" baseline="-25000">
                          <a:effectLst/>
                        </a:rPr>
                        <a:t>7</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Step7 V</a:t>
                      </a:r>
                      <a:r>
                        <a:rPr lang="en-IN" baseline="-25000">
                          <a:effectLst/>
                        </a:rPr>
                        <a:t>8</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Step8 V</a:t>
                      </a:r>
                      <a:r>
                        <a:rPr lang="en-IN" baseline="-25000">
                          <a:effectLst/>
                        </a:rPr>
                        <a:t>6</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835419235"/>
                  </a:ext>
                </a:extLst>
              </a:tr>
              <a:tr h="0">
                <a:tc>
                  <a:txBody>
                    <a:bodyPr/>
                    <a:lstStyle/>
                    <a:p>
                      <a:pPr algn="ct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60339207"/>
                  </a:ext>
                </a:extLst>
              </a:tr>
              <a:tr h="0">
                <a:tc>
                  <a:txBody>
                    <a:bodyPr/>
                    <a:lstStyle/>
                    <a:p>
                      <a:pPr algn="ct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00"/>
                    </a:solidFill>
                  </a:tcPr>
                </a:tc>
                <a:tc>
                  <a:txBody>
                    <a:bodyPr/>
                    <a:lstStyle/>
                    <a:p>
                      <a:pPr algn="ctr" fontAlgn="t"/>
                      <a:r>
                        <a:rPr lang="en-IN" dirty="0">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71170506"/>
                  </a:ext>
                </a:extLst>
              </a:tr>
              <a:tr h="0">
                <a:tc>
                  <a:txBody>
                    <a:bodyPr/>
                    <a:lstStyle/>
                    <a:p>
                      <a:pPr algn="ct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00"/>
                    </a:solidFill>
                  </a:tcPr>
                </a:tc>
                <a:tc>
                  <a:txBody>
                    <a:bodyPr/>
                    <a:lstStyle/>
                    <a:p>
                      <a:pPr algn="ct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59263579"/>
                  </a:ext>
                </a:extLst>
              </a:tr>
              <a:tr h="0">
                <a:tc>
                  <a:txBody>
                    <a:bodyPr/>
                    <a:lstStyle/>
                    <a:p>
                      <a:pPr algn="ct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00"/>
                    </a:solidFill>
                  </a:tcPr>
                </a:tc>
                <a:tc>
                  <a:txBody>
                    <a:bodyPr/>
                    <a:lstStyle/>
                    <a:p>
                      <a:pPr algn="ctr" fontAlgn="t"/>
                      <a:r>
                        <a:rPr lang="en-IN">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9668087"/>
                  </a:ext>
                </a:extLst>
              </a:tr>
              <a:tr h="0">
                <a:tc>
                  <a:txBody>
                    <a:bodyPr/>
                    <a:lstStyle/>
                    <a:p>
                      <a:pPr algn="ctr" fontAlgn="t"/>
                      <a:r>
                        <a:rPr lang="en-IN">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00"/>
                    </a:solidFill>
                  </a:tcPr>
                </a:tc>
                <a:tc>
                  <a:txBody>
                    <a:bodyPr/>
                    <a:lstStyle/>
                    <a:p>
                      <a:pPr algn="ctr" fontAlgn="t"/>
                      <a:r>
                        <a:rPr lang="en-IN">
                          <a:effectLst/>
                        </a:rPr>
                        <a:t>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77994242"/>
                  </a:ext>
                </a:extLst>
              </a:tr>
              <a:tr h="0">
                <a:tc>
                  <a:txBody>
                    <a:bodyPr/>
                    <a:lstStyle/>
                    <a:p>
                      <a:pPr algn="ctr" fontAlgn="t"/>
                      <a:r>
                        <a:rPr lang="en-IN">
                          <a:effectLst/>
                        </a:rPr>
                        <a:t>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17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17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16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00"/>
                    </a:solidFill>
                  </a:tcPr>
                </a:tc>
                <a:tc>
                  <a:txBody>
                    <a:bodyPr/>
                    <a:lstStyle/>
                    <a:p>
                      <a:pPr algn="ctr" fontAlgn="t"/>
                      <a:r>
                        <a:rPr lang="en-IN">
                          <a:effectLst/>
                        </a:rPr>
                        <a:t>16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27638846"/>
                  </a:ext>
                </a:extLst>
              </a:tr>
              <a:tr h="0">
                <a:tc>
                  <a:txBody>
                    <a:bodyPr/>
                    <a:lstStyle/>
                    <a:p>
                      <a:pPr algn="ctr" fontAlgn="t"/>
                      <a:r>
                        <a:rPr lang="en-IN">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00"/>
                    </a:solidFill>
                  </a:tcPr>
                </a:tc>
                <a:tc>
                  <a:txBody>
                    <a:bodyPr/>
                    <a:lstStyle/>
                    <a:p>
                      <a:pPr algn="ctr" fontAlgn="t"/>
                      <a:r>
                        <a:rPr lang="en-IN">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88820860"/>
                  </a:ext>
                </a:extLst>
              </a:tr>
              <a:tr h="0">
                <a:tc>
                  <a:txBody>
                    <a:bodyPr/>
                    <a:lstStyle/>
                    <a:p>
                      <a:pPr algn="ctr" fontAlgn="t"/>
                      <a:r>
                        <a:rPr lang="en-IN">
                          <a:effectLst/>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16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13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00"/>
                    </a:solidFill>
                  </a:tcPr>
                </a:tc>
                <a:tc>
                  <a:txBody>
                    <a:bodyPr/>
                    <a:lstStyle/>
                    <a:p>
                      <a:pPr algn="ctr" fontAlgn="t"/>
                      <a:r>
                        <a:rPr lang="en-IN" dirty="0">
                          <a:effectLst/>
                        </a:rPr>
                        <a:t>13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13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5286192"/>
                  </a:ext>
                </a:extLst>
              </a:tr>
              <a:tr h="0">
                <a:tc>
                  <a:txBody>
                    <a:bodyPr/>
                    <a:lstStyle/>
                    <a:p>
                      <a:pPr algn="ctr" fontAlgn="t"/>
                      <a:r>
                        <a:rPr lang="en-IN">
                          <a:effectLst/>
                        </a:rPr>
                        <a:t>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00"/>
                    </a:solidFill>
                  </a:tcPr>
                </a:tc>
                <a:extLst>
                  <a:ext uri="{0D108BD9-81ED-4DB2-BD59-A6C34878D82A}">
                    <a16:rowId xmlns:a16="http://schemas.microsoft.com/office/drawing/2014/main" val="2048666437"/>
                  </a:ext>
                </a:extLst>
              </a:tr>
            </a:tbl>
          </a:graphicData>
        </a:graphic>
      </p:graphicFrame>
      <p:sp>
        <p:nvSpPr>
          <p:cNvPr id="5" name="Rectangle 4"/>
          <p:cNvSpPr/>
          <p:nvPr/>
        </p:nvSpPr>
        <p:spPr>
          <a:xfrm>
            <a:off x="335360" y="5851923"/>
            <a:ext cx="8640960" cy="830997"/>
          </a:xfrm>
          <a:prstGeom prst="rect">
            <a:avLst/>
          </a:prstGeom>
        </p:spPr>
        <p:txBody>
          <a:bodyPr wrap="square">
            <a:spAutoFit/>
          </a:bodyPr>
          <a:lstStyle/>
          <a:p>
            <a:pPr algn="just"/>
            <a:r>
              <a:rPr lang="en-US" dirty="0">
                <a:solidFill>
                  <a:srgbClr val="000000"/>
                </a:solidFill>
                <a:latin typeface="Arial" panose="020B0604020202020204" pitchFamily="34" charset="0"/>
              </a:rPr>
              <a:t>Hence, the minimum distance of vertex </a:t>
            </a:r>
            <a:r>
              <a:rPr lang="en-US" b="1" i="1" dirty="0">
                <a:solidFill>
                  <a:srgbClr val="000000"/>
                </a:solidFill>
                <a:latin typeface="Arial" panose="020B0604020202020204" pitchFamily="34" charset="0"/>
              </a:rPr>
              <a:t>9</a:t>
            </a:r>
            <a:r>
              <a:rPr lang="en-US" dirty="0">
                <a:solidFill>
                  <a:srgbClr val="000000"/>
                </a:solidFill>
                <a:latin typeface="Arial" panose="020B0604020202020204" pitchFamily="34" charset="0"/>
              </a:rPr>
              <a:t> from vertex </a:t>
            </a:r>
            <a:r>
              <a:rPr lang="en-US" b="1" i="1" dirty="0">
                <a:solidFill>
                  <a:srgbClr val="000000"/>
                </a:solidFill>
                <a:latin typeface="Arial" panose="020B0604020202020204" pitchFamily="34" charset="0"/>
              </a:rPr>
              <a:t>1</a:t>
            </a:r>
            <a:r>
              <a:rPr lang="en-US" dirty="0">
                <a:solidFill>
                  <a:srgbClr val="000000"/>
                </a:solidFill>
                <a:latin typeface="Arial" panose="020B0604020202020204" pitchFamily="34" charset="0"/>
              </a:rPr>
              <a:t> is </a:t>
            </a:r>
            <a:r>
              <a:rPr lang="en-US" b="1" i="1" dirty="0">
                <a:solidFill>
                  <a:srgbClr val="000000"/>
                </a:solidFill>
                <a:latin typeface="Arial" panose="020B0604020202020204" pitchFamily="34" charset="0"/>
              </a:rPr>
              <a:t>20</a:t>
            </a:r>
            <a:r>
              <a:rPr lang="en-US" dirty="0">
                <a:solidFill>
                  <a:srgbClr val="000000"/>
                </a:solidFill>
                <a:latin typeface="Arial" panose="020B0604020202020204" pitchFamily="34" charset="0"/>
              </a:rPr>
              <a:t>. And the path </a:t>
            </a:r>
            <a:r>
              <a:rPr lang="en-US" dirty="0" smtClean="0">
                <a:solidFill>
                  <a:srgbClr val="000000"/>
                </a:solidFill>
                <a:latin typeface="Arial" panose="020B0604020202020204" pitchFamily="34" charset="0"/>
              </a:rPr>
              <a:t>is   1</a:t>
            </a:r>
            <a:r>
              <a:rPr lang="en-US" dirty="0">
                <a:solidFill>
                  <a:srgbClr val="000000"/>
                </a:solidFill>
                <a:latin typeface="Arial" panose="020B0604020202020204" pitchFamily="34" charset="0"/>
              </a:rPr>
              <a:t>→ 3→ </a:t>
            </a:r>
            <a:r>
              <a:rPr lang="en-US" dirty="0" smtClean="0">
                <a:solidFill>
                  <a:srgbClr val="000000"/>
                </a:solidFill>
                <a:latin typeface="Arial" panose="020B0604020202020204" pitchFamily="34" charset="0"/>
              </a:rPr>
              <a:t>2→ </a:t>
            </a:r>
            <a:r>
              <a:rPr lang="en-US" dirty="0">
                <a:solidFill>
                  <a:srgbClr val="000000"/>
                </a:solidFill>
                <a:latin typeface="Arial" panose="020B0604020202020204" pitchFamily="34" charset="0"/>
              </a:rPr>
              <a:t>8→ 6→ 9</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970031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smtClean="0">
                <a:solidFill>
                  <a:schemeClr val="bg1"/>
                </a:solidFill>
                <a:cs typeface="Times New Roman" panose="02020603050405020304" pitchFamily="18" charset="0"/>
              </a:rPr>
              <a:t>What we learnt in Greedy?</a:t>
            </a:r>
            <a:endParaRPr lang="en-US" sz="2200" b="1" kern="0" dirty="0">
              <a:solidFill>
                <a:schemeClr val="bg1"/>
              </a:solidFill>
              <a:cs typeface="Times New Roman" panose="02020603050405020304" pitchFamily="18" charset="0"/>
            </a:endParaRPr>
          </a:p>
        </p:txBody>
      </p:sp>
      <p:graphicFrame>
        <p:nvGraphicFramePr>
          <p:cNvPr id="8" name="Diagram 7"/>
          <p:cNvGraphicFramePr/>
          <p:nvPr>
            <p:extLst/>
          </p:nvPr>
        </p:nvGraphicFramePr>
        <p:xfrm>
          <a:off x="551384" y="2924944"/>
          <a:ext cx="11521280" cy="1656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https://upload.wikimedia.org/wikipedia/commons/thumb/f/fd/Knapsack.svg/250px-Knapsack.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384" y="4581128"/>
            <a:ext cx="2381250" cy="20669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ob sequencing (algorithm, time complexity and example) in Operating Syste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7568" y="2269705"/>
            <a:ext cx="3437890" cy="8256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9"/>
          <a:stretch>
            <a:fillRect/>
          </a:stretch>
        </p:blipFill>
        <p:spPr>
          <a:xfrm>
            <a:off x="5303912" y="4581128"/>
            <a:ext cx="2381250" cy="1924050"/>
          </a:xfrm>
          <a:prstGeom prst="rect">
            <a:avLst/>
          </a:prstGeom>
        </p:spPr>
      </p:pic>
      <p:pic>
        <p:nvPicPr>
          <p:cNvPr id="16" name="Picture 15"/>
          <p:cNvPicPr>
            <a:picLocks noChangeAspect="1"/>
          </p:cNvPicPr>
          <p:nvPr/>
        </p:nvPicPr>
        <p:blipFill>
          <a:blip r:embed="rId10"/>
          <a:stretch>
            <a:fillRect/>
          </a:stretch>
        </p:blipFill>
        <p:spPr>
          <a:xfrm>
            <a:off x="7411261" y="1016175"/>
            <a:ext cx="2895600" cy="1581150"/>
          </a:xfrm>
          <a:prstGeom prst="rect">
            <a:avLst/>
          </a:prstGeom>
        </p:spPr>
      </p:pic>
    </p:spTree>
    <p:extLst>
      <p:ext uri="{BB962C8B-B14F-4D97-AF65-F5344CB8AC3E}">
        <p14:creationId xmlns:p14="http://schemas.microsoft.com/office/powerpoint/2010/main" val="94376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A74E469F-D308-43DA-8E38-D00602AA96F3}" type="slidenum">
              <a:rPr lang="en-US" smtClean="0"/>
              <a:pPr/>
              <a:t>14</a:t>
            </a:fld>
            <a:endParaRPr lang="en-US"/>
          </a:p>
        </p:txBody>
      </p:sp>
      <p:pic>
        <p:nvPicPr>
          <p:cNvPr id="3" name="Picture 12" descr="27,311 Thank You Photos - Free &amp;amp; Royalty-Free Stock Photos from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1772816"/>
            <a:ext cx="7581919" cy="33065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descr="KEEP CALM AND SAVE TREES - Keep Calm and Posters Generator, Maker For Free  - KeepCalmAndPoster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5311" y="867187"/>
            <a:ext cx="3623837" cy="511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781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6"/>
          <p:cNvSpPr txBox="1"/>
          <p:nvPr/>
        </p:nvSpPr>
        <p:spPr>
          <a:xfrm>
            <a:off x="0" y="611433"/>
            <a:ext cx="8576800" cy="809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3333" b="1" dirty="0">
                <a:solidFill>
                  <a:srgbClr val="FFFFFF"/>
                </a:solidFill>
                <a:ea typeface="Roboto Condensed"/>
                <a:cs typeface="Times New Roman" panose="02020603050405020304" pitchFamily="18" charset="0"/>
                <a:sym typeface="Roboto Condensed"/>
              </a:rPr>
              <a:t>Contents</a:t>
            </a:r>
            <a:endParaRPr sz="3333" b="1" dirty="0">
              <a:cs typeface="Times New Roman" panose="02020603050405020304" pitchFamily="18" charset="0"/>
            </a:endParaRPr>
          </a:p>
        </p:txBody>
      </p:sp>
      <p:pic>
        <p:nvPicPr>
          <p:cNvPr id="61" name="Google Shape;61;p6"/>
          <p:cNvPicPr preferRelativeResize="0"/>
          <p:nvPr/>
        </p:nvPicPr>
        <p:blipFill>
          <a:blip r:embed="rId3">
            <a:alphaModFix/>
          </a:blip>
          <a:stretch>
            <a:fillRect/>
          </a:stretch>
        </p:blipFill>
        <p:spPr>
          <a:xfrm>
            <a:off x="385001" y="2119967"/>
            <a:ext cx="1866900" cy="2006600"/>
          </a:xfrm>
          <a:prstGeom prst="rect">
            <a:avLst/>
          </a:prstGeom>
          <a:noFill/>
          <a:ln>
            <a:noFill/>
          </a:ln>
        </p:spPr>
      </p:pic>
      <p:sp>
        <p:nvSpPr>
          <p:cNvPr id="63" name="Google Shape;63;p6"/>
          <p:cNvSpPr txBox="1"/>
          <p:nvPr/>
        </p:nvSpPr>
        <p:spPr>
          <a:xfrm>
            <a:off x="4369192" y="1997608"/>
            <a:ext cx="8044481" cy="3573713"/>
          </a:xfrm>
          <a:prstGeom prst="rect">
            <a:avLst/>
          </a:prstGeom>
          <a:noFill/>
          <a:ln>
            <a:noFill/>
          </a:ln>
        </p:spPr>
        <p:txBody>
          <a:bodyPr spcFirstLastPara="1" wrap="square" lIns="121900" tIns="121900" rIns="121900" bIns="121900" anchor="t" anchorCtr="0">
            <a:noAutofit/>
          </a:bodyPr>
          <a:lstStyle/>
          <a:p>
            <a:pPr>
              <a:lnSpc>
                <a:spcPct val="115000"/>
              </a:lnSpc>
              <a:spcBef>
                <a:spcPts val="0"/>
              </a:spcBef>
              <a:spcAft>
                <a:spcPts val="0"/>
              </a:spcAft>
            </a:pPr>
            <a:r>
              <a:rPr lang="en" sz="3200" dirty="0"/>
              <a:t>Job Sequencing Algorithm</a:t>
            </a:r>
          </a:p>
          <a:p>
            <a:pPr>
              <a:lnSpc>
                <a:spcPct val="150000"/>
              </a:lnSpc>
            </a:pPr>
            <a:r>
              <a:rPr lang="en-IN" sz="3200" dirty="0">
                <a:solidFill>
                  <a:srgbClr val="FF0000"/>
                </a:solidFill>
              </a:rPr>
              <a:t> </a:t>
            </a:r>
            <a:r>
              <a:rPr lang="en-IN" sz="3200" dirty="0"/>
              <a:t>Knapsack Problem</a:t>
            </a:r>
          </a:p>
          <a:p>
            <a:pPr>
              <a:lnSpc>
                <a:spcPct val="150000"/>
              </a:lnSpc>
            </a:pPr>
            <a:r>
              <a:rPr lang="en-US" sz="3200" dirty="0"/>
              <a:t>Optimal storage on tapes [</a:t>
            </a:r>
            <a:r>
              <a:rPr lang="en-US" sz="2667" dirty="0"/>
              <a:t>Huffman coding</a:t>
            </a:r>
            <a:r>
              <a:rPr lang="en-US" sz="3200" dirty="0"/>
              <a:t>]</a:t>
            </a:r>
          </a:p>
          <a:p>
            <a:pPr>
              <a:lnSpc>
                <a:spcPct val="150000"/>
              </a:lnSpc>
            </a:pPr>
            <a:r>
              <a:rPr lang="en-US" sz="3200" dirty="0"/>
              <a:t>Minimum cost spanning trees</a:t>
            </a:r>
          </a:p>
          <a:p>
            <a:pPr>
              <a:lnSpc>
                <a:spcPct val="150000"/>
              </a:lnSpc>
            </a:pPr>
            <a:r>
              <a:rPr lang="en-US" sz="3200" dirty="0">
                <a:solidFill>
                  <a:srgbClr val="FF0000"/>
                </a:solidFill>
              </a:rPr>
              <a:t>Single source shortest </a:t>
            </a:r>
            <a:r>
              <a:rPr lang="en-US" sz="3200" dirty="0" smtClean="0">
                <a:solidFill>
                  <a:srgbClr val="FF0000"/>
                </a:solidFill>
              </a:rPr>
              <a:t>paths</a:t>
            </a:r>
          </a:p>
          <a:p>
            <a:pPr>
              <a:lnSpc>
                <a:spcPct val="150000"/>
              </a:lnSpc>
            </a:pPr>
            <a:r>
              <a:rPr lang="en-US" sz="3200" dirty="0" smtClean="0">
                <a:solidFill>
                  <a:srgbClr val="FF0000"/>
                </a:solidFill>
              </a:rPr>
              <a:t>   Using </a:t>
            </a:r>
            <a:r>
              <a:rPr lang="en-US" sz="3200" dirty="0" err="1" smtClean="0">
                <a:solidFill>
                  <a:srgbClr val="FF0000"/>
                </a:solidFill>
              </a:rPr>
              <a:t>Dijkstra’s</a:t>
            </a:r>
            <a:r>
              <a:rPr lang="en-US" sz="3200" dirty="0" smtClean="0">
                <a:solidFill>
                  <a:srgbClr val="FF0000"/>
                </a:solidFill>
              </a:rPr>
              <a:t> Algorithm</a:t>
            </a:r>
            <a:endParaRPr lang="en-IN" sz="3200" dirty="0">
              <a:solidFill>
                <a:srgbClr val="FF0000"/>
              </a:solidFill>
            </a:endParaRPr>
          </a:p>
          <a:p>
            <a:pPr>
              <a:lnSpc>
                <a:spcPct val="150000"/>
              </a:lnSpc>
            </a:pPr>
            <a:endParaRPr lang="en-US" sz="4267" dirty="0">
              <a:solidFill>
                <a:srgbClr val="FF0000"/>
              </a:solidFill>
            </a:endParaRPr>
          </a:p>
          <a:p>
            <a:pPr>
              <a:lnSpc>
                <a:spcPct val="150000"/>
              </a:lnSpc>
            </a:pPr>
            <a:endParaRPr lang="en-US" sz="4267" dirty="0">
              <a:solidFill>
                <a:srgbClr val="FF0000"/>
              </a:solidFill>
            </a:endParaRPr>
          </a:p>
          <a:p>
            <a:pPr>
              <a:lnSpc>
                <a:spcPct val="150000"/>
              </a:lnSpc>
            </a:pPr>
            <a:endParaRPr lang="en-US" sz="4267" dirty="0">
              <a:solidFill>
                <a:srgbClr val="FF0000"/>
              </a:solidFill>
            </a:endParaRPr>
          </a:p>
          <a:p>
            <a:pPr>
              <a:lnSpc>
                <a:spcPct val="150000"/>
              </a:lnSpc>
            </a:pPr>
            <a:endParaRPr lang="en-IN" sz="4267" dirty="0">
              <a:solidFill>
                <a:srgbClr val="FF0000"/>
              </a:solidFill>
            </a:endParaRPr>
          </a:p>
          <a:p>
            <a:pPr>
              <a:lnSpc>
                <a:spcPct val="115000"/>
              </a:lnSpc>
              <a:spcBef>
                <a:spcPts val="0"/>
              </a:spcBef>
              <a:spcAft>
                <a:spcPts val="0"/>
              </a:spcAft>
            </a:pPr>
            <a:endParaRPr sz="4267" dirty="0"/>
          </a:p>
        </p:txBody>
      </p:sp>
      <p:sp>
        <p:nvSpPr>
          <p:cNvPr id="64" name="Google Shape;64;p6"/>
          <p:cNvSpPr txBox="1">
            <a:spLocks noGrp="1"/>
          </p:cNvSpPr>
          <p:nvPr>
            <p:ph type="sldNum" idx="12"/>
          </p:nvPr>
        </p:nvSpPr>
        <p:spPr>
          <a:xfrm>
            <a:off x="10157333" y="6182000"/>
            <a:ext cx="1983200" cy="420800"/>
          </a:xfrm>
          <a:prstGeom prst="rect">
            <a:avLst/>
          </a:prstGeom>
        </p:spPr>
        <p:txBody>
          <a:bodyPr spcFirstLastPara="1" wrap="square" lIns="121900" tIns="121900" rIns="121900" bIns="121900" anchor="ctr" anchorCtr="0">
            <a:noAutofit/>
          </a:bodyPr>
          <a:lstStyle/>
          <a:p>
            <a:fld id="{00000000-1234-1234-1234-123412341234}" type="slidenum">
              <a:rPr lang="en"/>
              <a:pPr/>
              <a:t>2</a:t>
            </a:fld>
            <a:endParaRPr/>
          </a:p>
        </p:txBody>
      </p:sp>
      <p:sp>
        <p:nvSpPr>
          <p:cNvPr id="9" name="Oval 8"/>
          <p:cNvSpPr/>
          <p:nvPr/>
        </p:nvSpPr>
        <p:spPr>
          <a:xfrm>
            <a:off x="3776493" y="2204172"/>
            <a:ext cx="511907" cy="50311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a:t>
            </a:r>
            <a:endParaRPr lang="en-IN" sz="3200" dirty="0"/>
          </a:p>
        </p:txBody>
      </p:sp>
      <p:sp>
        <p:nvSpPr>
          <p:cNvPr id="10" name="Oval 9"/>
          <p:cNvSpPr/>
          <p:nvPr/>
        </p:nvSpPr>
        <p:spPr>
          <a:xfrm>
            <a:off x="3821220" y="2871711"/>
            <a:ext cx="511907" cy="50311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2</a:t>
            </a:r>
          </a:p>
        </p:txBody>
      </p:sp>
      <p:sp>
        <p:nvSpPr>
          <p:cNvPr id="8" name="Oval 7"/>
          <p:cNvSpPr/>
          <p:nvPr/>
        </p:nvSpPr>
        <p:spPr>
          <a:xfrm>
            <a:off x="3821220" y="3532908"/>
            <a:ext cx="511907" cy="50311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3</a:t>
            </a:r>
            <a:endParaRPr lang="en-IN" sz="3200" dirty="0"/>
          </a:p>
        </p:txBody>
      </p:sp>
      <p:sp>
        <p:nvSpPr>
          <p:cNvPr id="11" name="Oval 10"/>
          <p:cNvSpPr/>
          <p:nvPr/>
        </p:nvSpPr>
        <p:spPr>
          <a:xfrm>
            <a:off x="3816889" y="4322388"/>
            <a:ext cx="511907" cy="50311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4</a:t>
            </a:r>
            <a:endParaRPr lang="en-IN" sz="3200" dirty="0"/>
          </a:p>
        </p:txBody>
      </p:sp>
      <p:sp>
        <p:nvSpPr>
          <p:cNvPr id="12" name="Oval 11"/>
          <p:cNvSpPr/>
          <p:nvPr/>
        </p:nvSpPr>
        <p:spPr>
          <a:xfrm>
            <a:off x="3816889" y="5067512"/>
            <a:ext cx="511907" cy="50311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5</a:t>
            </a:r>
            <a:endParaRPr lang="en-IN" sz="3200" dirty="0"/>
          </a:p>
        </p:txBody>
      </p:sp>
    </p:spTree>
    <p:extLst>
      <p:ext uri="{BB962C8B-B14F-4D97-AF65-F5344CB8AC3E}">
        <p14:creationId xmlns:p14="http://schemas.microsoft.com/office/powerpoint/2010/main" val="1987764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3</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smtClean="0">
                <a:solidFill>
                  <a:schemeClr val="bg1"/>
                </a:solidFill>
                <a:cs typeface="Times New Roman" panose="02020603050405020304" pitchFamily="18" charset="0"/>
              </a:rPr>
              <a:t>Graph</a:t>
            </a:r>
            <a:endParaRPr lang="en-US" sz="2200" b="1" kern="0" dirty="0">
              <a:solidFill>
                <a:schemeClr val="bg1"/>
              </a:solidFill>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398051216"/>
              </p:ext>
            </p:extLst>
          </p:nvPr>
        </p:nvGraphicFramePr>
        <p:xfrm>
          <a:off x="191344" y="1222794"/>
          <a:ext cx="11305256" cy="1938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263352" y="3861048"/>
            <a:ext cx="11161240" cy="707886"/>
          </a:xfrm>
          <a:prstGeom prst="rect">
            <a:avLst/>
          </a:prstGeom>
          <a:noFill/>
        </p:spPr>
        <p:txBody>
          <a:bodyPr wrap="square" rtlCol="0">
            <a:spAutoFit/>
          </a:bodyPr>
          <a:lstStyle/>
          <a:p>
            <a:pPr algn="just"/>
            <a:r>
              <a:rPr lang="en-US" sz="2000" dirty="0" smtClean="0"/>
              <a:t>Suppose you are to attend a party and for that your friend has invited you to the famous restaurant of city. Now you are interested in following answers</a:t>
            </a:r>
            <a:r>
              <a:rPr lang="en-US" sz="2000" dirty="0"/>
              <a:t>	</a:t>
            </a:r>
          </a:p>
        </p:txBody>
      </p:sp>
      <p:sp>
        <p:nvSpPr>
          <p:cNvPr id="7" name="Rectangle 6"/>
          <p:cNvSpPr/>
          <p:nvPr/>
        </p:nvSpPr>
        <p:spPr>
          <a:xfrm>
            <a:off x="911424" y="4775302"/>
            <a:ext cx="6096000" cy="1015663"/>
          </a:xfrm>
          <a:prstGeom prst="rect">
            <a:avLst/>
          </a:prstGeom>
        </p:spPr>
        <p:txBody>
          <a:bodyPr>
            <a:spAutoFit/>
          </a:bodyPr>
          <a:lstStyle/>
          <a:p>
            <a:pPr marL="342900" indent="-342900" algn="just">
              <a:buFont typeface="Arial" panose="020B0604020202020204" pitchFamily="34" charset="0"/>
              <a:buChar char="•"/>
            </a:pPr>
            <a:r>
              <a:rPr lang="en-US" sz="2000" dirty="0"/>
              <a:t>If there is a path from your home to restaurant?</a:t>
            </a:r>
          </a:p>
          <a:p>
            <a:pPr marL="342900" indent="-342900" algn="just">
              <a:buFont typeface="Arial" panose="020B0604020202020204" pitchFamily="34" charset="0"/>
              <a:buChar char="•"/>
            </a:pPr>
            <a:r>
              <a:rPr lang="en-US" sz="2000" dirty="0" smtClean="0"/>
              <a:t>If </a:t>
            </a:r>
            <a:r>
              <a:rPr lang="en-US" sz="2000" dirty="0"/>
              <a:t>more than one path available ?</a:t>
            </a:r>
          </a:p>
          <a:p>
            <a:pPr marL="342900" indent="-342900" algn="just">
              <a:buFont typeface="Arial" panose="020B0604020202020204" pitchFamily="34" charset="0"/>
              <a:buChar char="•"/>
            </a:pPr>
            <a:r>
              <a:rPr lang="en-US" sz="2000" dirty="0" smtClean="0"/>
              <a:t>Which </a:t>
            </a:r>
            <a:r>
              <a:rPr lang="en-US" sz="2000" dirty="0"/>
              <a:t>is the shortest path?</a:t>
            </a:r>
          </a:p>
        </p:txBody>
      </p:sp>
    </p:spTree>
    <p:extLst>
      <p:ext uri="{BB962C8B-B14F-4D97-AF65-F5344CB8AC3E}">
        <p14:creationId xmlns:p14="http://schemas.microsoft.com/office/powerpoint/2010/main" val="2899836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4</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smtClean="0">
                <a:solidFill>
                  <a:schemeClr val="bg1"/>
                </a:solidFill>
                <a:cs typeface="Times New Roman" panose="02020603050405020304" pitchFamily="18" charset="0"/>
              </a:rPr>
              <a:t>Path between nodes</a:t>
            </a:r>
            <a:endParaRPr lang="en-US" sz="2200" b="1" kern="0" dirty="0">
              <a:solidFill>
                <a:schemeClr val="bg1"/>
              </a:solidFill>
              <a:cs typeface="Times New Roman" panose="02020603050405020304" pitchFamily="18" charset="0"/>
            </a:endParaRPr>
          </a:p>
        </p:txBody>
      </p:sp>
      <p:pic>
        <p:nvPicPr>
          <p:cNvPr id="8" name="Picture 5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1" y="1052736"/>
            <a:ext cx="631031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2"/>
          <p:cNvSpPr txBox="1">
            <a:spLocks noChangeArrowheads="1"/>
          </p:cNvSpPr>
          <p:nvPr/>
        </p:nvSpPr>
        <p:spPr bwMode="auto">
          <a:xfrm>
            <a:off x="5879976" y="4141529"/>
            <a:ext cx="616654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2000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2000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2000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2000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Consider Source node 1 and destination node 7</a:t>
            </a:r>
          </a:p>
          <a:p>
            <a:pPr eaLnBrk="1" hangingPunct="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direct path between Nodes 1 and 7 will cost </a:t>
            </a:r>
            <a:r>
              <a:rPr lang="en-US" sz="2000" dirty="0" smtClean="0">
                <a:latin typeface="Times New Roman" panose="02020603050405020304" pitchFamily="18" charset="0"/>
                <a:cs typeface="Times New Roman" panose="02020603050405020304" pitchFamily="18" charset="0"/>
              </a:rPr>
              <a:t>14</a:t>
            </a:r>
          </a:p>
          <a:p>
            <a:pPr eaLnBrk="1" hangingPunct="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shorter path will cost only </a:t>
            </a:r>
            <a:r>
              <a:rPr lang="en-US" sz="2000" dirty="0" smtClean="0">
                <a:latin typeface="Times New Roman" panose="02020603050405020304" pitchFamily="18" charset="0"/>
                <a:cs typeface="Times New Roman" panose="02020603050405020304" pitchFamily="18" charset="0"/>
              </a:rPr>
              <a:t>11</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612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5</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smtClean="0">
                <a:solidFill>
                  <a:schemeClr val="bg1"/>
                </a:solidFill>
                <a:cs typeface="Times New Roman" panose="02020603050405020304" pitchFamily="18" charset="0"/>
              </a:rPr>
              <a:t>Path construction</a:t>
            </a:r>
            <a:endParaRPr lang="en-US" sz="2200" b="1" kern="0" dirty="0">
              <a:solidFill>
                <a:schemeClr val="bg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479376" y="1222794"/>
                <a:ext cx="11449272" cy="1631216"/>
              </a:xfrm>
              <a:prstGeom prst="rect">
                <a:avLst/>
              </a:prstGeom>
            </p:spPr>
            <p:txBody>
              <a:bodyPr wrap="square">
                <a:spAutoFit/>
              </a:bodyPr>
              <a:lstStyle/>
              <a:p>
                <a:pPr algn="just"/>
                <a:r>
                  <a:rPr lang="en-US" sz="2000" dirty="0" smtClean="0">
                    <a:solidFill>
                      <a:schemeClr val="tx1">
                        <a:lumMod val="50000"/>
                      </a:schemeClr>
                    </a:solidFill>
                    <a:cs typeface="Times New Roman" panose="02020603050405020304" pitchFamily="18" charset="0"/>
                  </a:rPr>
                  <a:t>The greedy way to generate the shortest paths </a:t>
                </a:r>
                <a:r>
                  <a:rPr lang="en-US" sz="2000" dirty="0">
                    <a:solidFill>
                      <a:schemeClr val="tx1">
                        <a:lumMod val="50000"/>
                      </a:schemeClr>
                    </a:solidFill>
                    <a:cs typeface="Times New Roman" panose="02020603050405020304" pitchFamily="18" charset="0"/>
                  </a:rPr>
                  <a:t>from </a:t>
                </a:r>
                <a14:m>
                  <m:oMath xmlns:m="http://schemas.openxmlformats.org/officeDocument/2006/math">
                    <m:sSub>
                      <m:sSubPr>
                        <m:ctrlPr>
                          <a:rPr lang="en-US" sz="2000" b="0" i="1" dirty="0" smtClean="0">
                            <a:solidFill>
                              <a:schemeClr val="tx1">
                                <a:lumMod val="50000"/>
                              </a:schemeClr>
                            </a:solidFill>
                            <a:latin typeface="Cambria Math" panose="02040503050406030204" pitchFamily="18" charset="0"/>
                            <a:cs typeface="Times New Roman" panose="02020603050405020304" pitchFamily="18" charset="0"/>
                          </a:rPr>
                        </m:ctrlPr>
                      </m:sSubPr>
                      <m:e>
                        <m:r>
                          <a:rPr lang="en-US" sz="2000" i="1" dirty="0" smtClean="0">
                            <a:solidFill>
                              <a:schemeClr val="tx1">
                                <a:lumMod val="50000"/>
                              </a:schemeClr>
                            </a:solidFill>
                            <a:latin typeface="Cambria Math" panose="02040503050406030204" pitchFamily="18" charset="0"/>
                            <a:cs typeface="Times New Roman" panose="02020603050405020304" pitchFamily="18" charset="0"/>
                          </a:rPr>
                          <m:t>𝑣</m:t>
                        </m:r>
                      </m:e>
                      <m:sub>
                        <m:r>
                          <a:rPr lang="en-US" sz="2000" b="0" i="1" dirty="0" smtClean="0">
                            <a:solidFill>
                              <a:schemeClr val="tx1">
                                <a:lumMod val="50000"/>
                              </a:schemeClr>
                            </a:solidFill>
                            <a:latin typeface="Cambria Math" panose="02040503050406030204" pitchFamily="18" charset="0"/>
                            <a:cs typeface="Times New Roman" panose="02020603050405020304" pitchFamily="18" charset="0"/>
                          </a:rPr>
                          <m:t>0</m:t>
                        </m:r>
                      </m:sub>
                    </m:sSub>
                  </m:oMath>
                </a14:m>
                <a:r>
                  <a:rPr lang="en-US" sz="2000" dirty="0" smtClean="0">
                    <a:solidFill>
                      <a:schemeClr val="tx1">
                        <a:lumMod val="50000"/>
                      </a:schemeClr>
                    </a:solidFill>
                    <a:cs typeface="Times New Roman" panose="02020603050405020304" pitchFamily="18" charset="0"/>
                  </a:rPr>
                  <a:t> </a:t>
                </a:r>
                <a:r>
                  <a:rPr lang="en-US" sz="2000" dirty="0">
                    <a:solidFill>
                      <a:schemeClr val="tx1">
                        <a:lumMod val="50000"/>
                      </a:schemeClr>
                    </a:solidFill>
                    <a:cs typeface="Times New Roman" panose="02020603050405020304" pitchFamily="18" charset="0"/>
                  </a:rPr>
                  <a:t>to the </a:t>
                </a:r>
                <a:r>
                  <a:rPr lang="en-US" sz="2000" dirty="0" smtClean="0">
                    <a:solidFill>
                      <a:schemeClr val="tx1">
                        <a:lumMod val="50000"/>
                      </a:schemeClr>
                    </a:solidFill>
                    <a:cs typeface="Times New Roman" panose="02020603050405020304" pitchFamily="18" charset="0"/>
                  </a:rPr>
                  <a:t>remaining vertices is </a:t>
                </a:r>
                <a:r>
                  <a:rPr lang="en-US" sz="2000" dirty="0">
                    <a:solidFill>
                      <a:schemeClr val="tx1">
                        <a:lumMod val="50000"/>
                      </a:schemeClr>
                    </a:solidFill>
                    <a:cs typeface="Times New Roman" panose="02020603050405020304" pitchFamily="18" charset="0"/>
                  </a:rPr>
                  <a:t>to </a:t>
                </a:r>
                <a:r>
                  <a:rPr lang="en-US" sz="2000" dirty="0" smtClean="0">
                    <a:solidFill>
                      <a:schemeClr val="tx1">
                        <a:lumMod val="50000"/>
                      </a:schemeClr>
                    </a:solidFill>
                    <a:cs typeface="Times New Roman" panose="02020603050405020304" pitchFamily="18" charset="0"/>
                  </a:rPr>
                  <a:t>generate the paths </a:t>
                </a:r>
                <a:r>
                  <a:rPr lang="en-US" sz="2000" dirty="0">
                    <a:solidFill>
                      <a:schemeClr val="tx1">
                        <a:lumMod val="50000"/>
                      </a:schemeClr>
                    </a:solidFill>
                    <a:cs typeface="Times New Roman" panose="02020603050405020304" pitchFamily="18" charset="0"/>
                  </a:rPr>
                  <a:t>in </a:t>
                </a:r>
                <a:r>
                  <a:rPr lang="en-US" sz="2000" dirty="0" smtClean="0">
                    <a:solidFill>
                      <a:schemeClr val="tx1">
                        <a:lumMod val="50000"/>
                      </a:schemeClr>
                    </a:solidFill>
                    <a:cs typeface="Times New Roman" panose="02020603050405020304" pitchFamily="18" charset="0"/>
                  </a:rPr>
                  <a:t>non decreasing order of </a:t>
                </a:r>
                <a:r>
                  <a:rPr lang="en-US" sz="2000" dirty="0">
                    <a:solidFill>
                      <a:schemeClr val="tx1">
                        <a:lumMod val="50000"/>
                      </a:schemeClr>
                    </a:solidFill>
                    <a:cs typeface="Times New Roman" panose="02020603050405020304" pitchFamily="18" charset="0"/>
                  </a:rPr>
                  <a:t>path </a:t>
                </a:r>
                <a:r>
                  <a:rPr lang="en-US" sz="2000" dirty="0" smtClean="0">
                    <a:solidFill>
                      <a:schemeClr val="tx1">
                        <a:lumMod val="50000"/>
                      </a:schemeClr>
                    </a:solidFill>
                    <a:cs typeface="Times New Roman" panose="02020603050405020304" pitchFamily="18" charset="0"/>
                  </a:rPr>
                  <a:t>length. </a:t>
                </a:r>
              </a:p>
              <a:p>
                <a:pPr algn="just"/>
                <a:endParaRPr lang="en-US" sz="2000" dirty="0">
                  <a:solidFill>
                    <a:schemeClr val="tx1">
                      <a:lumMod val="50000"/>
                    </a:schemeClr>
                  </a:solidFill>
                  <a:cs typeface="Times New Roman" panose="02020603050405020304" pitchFamily="18" charset="0"/>
                </a:endParaRPr>
              </a:p>
              <a:p>
                <a:pPr marL="342900" indent="-342900" algn="just">
                  <a:buFont typeface="Arial" panose="020B0604020202020204" pitchFamily="34" charset="0"/>
                  <a:buChar char="•"/>
                </a:pPr>
                <a:r>
                  <a:rPr lang="en-US" sz="2000" dirty="0" smtClean="0">
                    <a:solidFill>
                      <a:schemeClr val="tx1">
                        <a:lumMod val="50000"/>
                      </a:schemeClr>
                    </a:solidFill>
                    <a:cs typeface="Times New Roman" panose="02020603050405020304" pitchFamily="18" charset="0"/>
                  </a:rPr>
                  <a:t>First</a:t>
                </a:r>
                <a:r>
                  <a:rPr lang="en-US" sz="2000" dirty="0">
                    <a:solidFill>
                      <a:schemeClr val="tx1">
                        <a:lumMod val="50000"/>
                      </a:schemeClr>
                    </a:solidFill>
                    <a:cs typeface="Times New Roman" panose="02020603050405020304" pitchFamily="18" charset="0"/>
                  </a:rPr>
                  <a:t>, a </a:t>
                </a:r>
                <a:r>
                  <a:rPr lang="en-US" sz="2000" dirty="0" smtClean="0">
                    <a:solidFill>
                      <a:schemeClr val="tx1">
                        <a:lumMod val="50000"/>
                      </a:schemeClr>
                    </a:solidFill>
                    <a:cs typeface="Times New Roman" panose="02020603050405020304" pitchFamily="18" charset="0"/>
                  </a:rPr>
                  <a:t>shortest path </a:t>
                </a:r>
                <a:r>
                  <a:rPr lang="en-US" sz="2000" dirty="0">
                    <a:solidFill>
                      <a:schemeClr val="tx1">
                        <a:lumMod val="50000"/>
                      </a:schemeClr>
                    </a:solidFill>
                    <a:cs typeface="Times New Roman" panose="02020603050405020304" pitchFamily="18" charset="0"/>
                  </a:rPr>
                  <a:t>to the </a:t>
                </a:r>
                <a:r>
                  <a:rPr lang="en-US" sz="2000" dirty="0" smtClean="0">
                    <a:solidFill>
                      <a:schemeClr val="tx1">
                        <a:lumMod val="50000"/>
                      </a:schemeClr>
                    </a:solidFill>
                    <a:cs typeface="Times New Roman" panose="02020603050405020304" pitchFamily="18" charset="0"/>
                  </a:rPr>
                  <a:t>nearest vertex is </a:t>
                </a:r>
                <a:r>
                  <a:rPr lang="en-US" sz="2000" dirty="0">
                    <a:solidFill>
                      <a:schemeClr val="tx1">
                        <a:lumMod val="50000"/>
                      </a:schemeClr>
                    </a:solidFill>
                    <a:cs typeface="Times New Roman" panose="02020603050405020304" pitchFamily="18" charset="0"/>
                  </a:rPr>
                  <a:t>generated</a:t>
                </a:r>
                <a:r>
                  <a:rPr lang="en-US" sz="2000" dirty="0" smtClean="0">
                    <a:solidFill>
                      <a:schemeClr val="tx1">
                        <a:lumMod val="50000"/>
                      </a:schemeClr>
                    </a:solidFill>
                    <a:cs typeface="Times New Roman" panose="02020603050405020304" pitchFamily="18" charset="0"/>
                  </a:rPr>
                  <a:t>. </a:t>
                </a:r>
              </a:p>
              <a:p>
                <a:pPr marL="342900" indent="-342900" algn="just">
                  <a:buFont typeface="Arial" panose="020B0604020202020204" pitchFamily="34" charset="0"/>
                  <a:buChar char="•"/>
                </a:pPr>
                <a:r>
                  <a:rPr lang="en-US" sz="2000" dirty="0" smtClean="0">
                    <a:solidFill>
                      <a:schemeClr val="tx1">
                        <a:lumMod val="50000"/>
                      </a:schemeClr>
                    </a:solidFill>
                    <a:cs typeface="Times New Roman" panose="02020603050405020304" pitchFamily="18" charset="0"/>
                  </a:rPr>
                  <a:t>Then </a:t>
                </a:r>
                <a:r>
                  <a:rPr lang="en-US" sz="2000" dirty="0">
                    <a:solidFill>
                      <a:schemeClr val="tx1">
                        <a:lumMod val="50000"/>
                      </a:schemeClr>
                    </a:solidFill>
                    <a:cs typeface="Times New Roman" panose="02020603050405020304" pitchFamily="18" charset="0"/>
                  </a:rPr>
                  <a:t>a </a:t>
                </a:r>
                <a:r>
                  <a:rPr lang="en-US" sz="2000" dirty="0" smtClean="0">
                    <a:solidFill>
                      <a:schemeClr val="tx1">
                        <a:lumMod val="50000"/>
                      </a:schemeClr>
                    </a:solidFill>
                    <a:cs typeface="Times New Roman" panose="02020603050405020304" pitchFamily="18" charset="0"/>
                  </a:rPr>
                  <a:t>shortest path </a:t>
                </a:r>
                <a:r>
                  <a:rPr lang="en-US" sz="2000" dirty="0">
                    <a:solidFill>
                      <a:schemeClr val="tx1">
                        <a:lumMod val="50000"/>
                      </a:schemeClr>
                    </a:solidFill>
                    <a:cs typeface="Times New Roman" panose="02020603050405020304" pitchFamily="18" charset="0"/>
                  </a:rPr>
                  <a:t>to the </a:t>
                </a:r>
                <a:r>
                  <a:rPr lang="en-US" sz="2000" dirty="0" smtClean="0">
                    <a:solidFill>
                      <a:schemeClr val="tx1">
                        <a:lumMod val="50000"/>
                      </a:schemeClr>
                    </a:solidFill>
                    <a:cs typeface="Times New Roman" panose="02020603050405020304" pitchFamily="18" charset="0"/>
                  </a:rPr>
                  <a:t>second nearest vertex is generated , and  so on</a:t>
                </a:r>
                <a:endParaRPr lang="en-US" sz="2000" dirty="0">
                  <a:solidFill>
                    <a:schemeClr val="tx1">
                      <a:lumMod val="50000"/>
                    </a:schemeClr>
                  </a:solidFill>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479376" y="1222794"/>
                <a:ext cx="11449272" cy="1631216"/>
              </a:xfrm>
              <a:prstGeom prst="rect">
                <a:avLst/>
              </a:prstGeom>
              <a:blipFill rotWithShape="0">
                <a:blip r:embed="rId2"/>
                <a:stretch>
                  <a:fillRect l="-586" t="-2247" r="-532" b="-5993"/>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135560" y="3429000"/>
            <a:ext cx="3293604" cy="2043857"/>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052927014"/>
              </p:ext>
            </p:extLst>
          </p:nvPr>
        </p:nvGraphicFramePr>
        <p:xfrm>
          <a:off x="7252580" y="3315908"/>
          <a:ext cx="3127896" cy="1854200"/>
        </p:xfrm>
        <a:graphic>
          <a:graphicData uri="http://schemas.openxmlformats.org/drawingml/2006/table">
            <a:tbl>
              <a:tblPr firstRow="1" bandRow="1">
                <a:tableStyleId>{5C22544A-7EE6-4342-B048-85BDC9FD1C3A}</a:tableStyleId>
              </a:tblPr>
              <a:tblGrid>
                <a:gridCol w="1563948">
                  <a:extLst>
                    <a:ext uri="{9D8B030D-6E8A-4147-A177-3AD203B41FA5}">
                      <a16:colId xmlns:a16="http://schemas.microsoft.com/office/drawing/2014/main" val="20000"/>
                    </a:ext>
                  </a:extLst>
                </a:gridCol>
                <a:gridCol w="1563948">
                  <a:extLst>
                    <a:ext uri="{9D8B030D-6E8A-4147-A177-3AD203B41FA5}">
                      <a16:colId xmlns:a16="http://schemas.microsoft.com/office/drawing/2014/main" val="20001"/>
                    </a:ext>
                  </a:extLst>
                </a:gridCol>
              </a:tblGrid>
              <a:tr h="370840">
                <a:tc>
                  <a:txBody>
                    <a:bodyPr/>
                    <a:lstStyle/>
                    <a:p>
                      <a:r>
                        <a:rPr lang="en-US" dirty="0" smtClean="0"/>
                        <a:t>Path</a:t>
                      </a:r>
                      <a:endParaRPr lang="en-US" dirty="0"/>
                    </a:p>
                  </a:txBody>
                  <a:tcPr/>
                </a:tc>
                <a:tc>
                  <a:txBody>
                    <a:bodyPr/>
                    <a:lstStyle/>
                    <a:p>
                      <a:r>
                        <a:rPr lang="en-US" dirty="0" smtClean="0"/>
                        <a:t>Length</a:t>
                      </a:r>
                      <a:endParaRPr lang="en-US" dirty="0"/>
                    </a:p>
                  </a:txBody>
                  <a:tcPr/>
                </a:tc>
                <a:extLst>
                  <a:ext uri="{0D108BD9-81ED-4DB2-BD59-A6C34878D82A}">
                    <a16:rowId xmlns:a16="http://schemas.microsoft.com/office/drawing/2014/main" val="10000"/>
                  </a:ext>
                </a:extLst>
              </a:tr>
              <a:tr h="370840">
                <a:tc>
                  <a:txBody>
                    <a:bodyPr/>
                    <a:lstStyle/>
                    <a:p>
                      <a:r>
                        <a:rPr lang="en-US" dirty="0" smtClean="0"/>
                        <a:t>1,4</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val="10001"/>
                  </a:ext>
                </a:extLst>
              </a:tr>
              <a:tr h="370840">
                <a:tc>
                  <a:txBody>
                    <a:bodyPr/>
                    <a:lstStyle/>
                    <a:p>
                      <a:r>
                        <a:rPr lang="en-US" dirty="0" smtClean="0"/>
                        <a:t>1,4,5</a:t>
                      </a:r>
                      <a:endParaRPr lang="en-US" dirty="0"/>
                    </a:p>
                  </a:txBody>
                  <a:tcPr/>
                </a:tc>
                <a:tc>
                  <a:txBody>
                    <a:bodyPr/>
                    <a:lstStyle/>
                    <a:p>
                      <a:r>
                        <a:rPr lang="en-US" dirty="0" smtClean="0"/>
                        <a:t>25</a:t>
                      </a:r>
                      <a:endParaRPr lang="en-US" dirty="0"/>
                    </a:p>
                  </a:txBody>
                  <a:tcPr/>
                </a:tc>
                <a:extLst>
                  <a:ext uri="{0D108BD9-81ED-4DB2-BD59-A6C34878D82A}">
                    <a16:rowId xmlns:a16="http://schemas.microsoft.com/office/drawing/2014/main" val="10002"/>
                  </a:ext>
                </a:extLst>
              </a:tr>
              <a:tr h="370840">
                <a:tc>
                  <a:txBody>
                    <a:bodyPr/>
                    <a:lstStyle/>
                    <a:p>
                      <a:r>
                        <a:rPr lang="en-US" dirty="0" smtClean="0"/>
                        <a:t>1,4,5,2</a:t>
                      </a:r>
                      <a:endParaRPr lang="en-US" dirty="0"/>
                    </a:p>
                  </a:txBody>
                  <a:tcPr/>
                </a:tc>
                <a:tc>
                  <a:txBody>
                    <a:bodyPr/>
                    <a:lstStyle/>
                    <a:p>
                      <a:r>
                        <a:rPr lang="en-US" dirty="0" smtClean="0"/>
                        <a:t>45</a:t>
                      </a:r>
                      <a:endParaRPr lang="en-US" dirty="0"/>
                    </a:p>
                  </a:txBody>
                  <a:tcPr/>
                </a:tc>
                <a:extLst>
                  <a:ext uri="{0D108BD9-81ED-4DB2-BD59-A6C34878D82A}">
                    <a16:rowId xmlns:a16="http://schemas.microsoft.com/office/drawing/2014/main" val="10003"/>
                  </a:ext>
                </a:extLst>
              </a:tr>
              <a:tr h="370840">
                <a:tc>
                  <a:txBody>
                    <a:bodyPr/>
                    <a:lstStyle/>
                    <a:p>
                      <a:r>
                        <a:rPr lang="en-US" dirty="0" smtClean="0"/>
                        <a:t>1,3</a:t>
                      </a:r>
                      <a:endParaRPr lang="en-US" dirty="0"/>
                    </a:p>
                  </a:txBody>
                  <a:tcPr/>
                </a:tc>
                <a:tc>
                  <a:txBody>
                    <a:bodyPr/>
                    <a:lstStyle/>
                    <a:p>
                      <a:r>
                        <a:rPr lang="en-US" dirty="0" smtClean="0"/>
                        <a:t>45</a:t>
                      </a:r>
                      <a:endParaRPr lang="en-US" dirty="0"/>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4" name="Rectangle 3"/>
              <p:cNvSpPr/>
              <p:nvPr/>
            </p:nvSpPr>
            <p:spPr>
              <a:xfrm>
                <a:off x="0" y="5601434"/>
                <a:ext cx="12000656" cy="707886"/>
              </a:xfrm>
              <a:prstGeom prst="rect">
                <a:avLst/>
              </a:prstGeom>
            </p:spPr>
            <p:txBody>
              <a:bodyPr wrap="square">
                <a:spAutoFit/>
              </a:bodyPr>
              <a:lstStyle/>
              <a:p>
                <a:pPr algn="just"/>
                <a:r>
                  <a:rPr lang="en-US" sz="2000" dirty="0" smtClean="0"/>
                  <a:t>The length of </a:t>
                </a:r>
                <a:r>
                  <a:rPr lang="en-US" sz="2000" dirty="0"/>
                  <a:t>a path </a:t>
                </a:r>
                <a:r>
                  <a:rPr lang="en-US" sz="2000" dirty="0" smtClean="0"/>
                  <a:t>is defined </a:t>
                </a:r>
                <a:r>
                  <a:rPr lang="en-US" sz="2000" dirty="0"/>
                  <a:t>to be the sum of the weights of the </a:t>
                </a:r>
                <a:r>
                  <a:rPr lang="en-US" sz="2000" dirty="0" smtClean="0"/>
                  <a:t>edges on </a:t>
                </a:r>
                <a:r>
                  <a:rPr lang="en-US" sz="2000" dirty="0"/>
                  <a:t>that path. The starting vertex of the path is </a:t>
                </a:r>
                <a:r>
                  <a:rPr lang="en-US" sz="2000" dirty="0" smtClean="0"/>
                  <a:t>referred to as the </a:t>
                </a:r>
                <a14:m>
                  <m:oMath xmlns:m="http://schemas.openxmlformats.org/officeDocument/2006/math">
                    <m:r>
                      <a:rPr lang="en-US" sz="2000" i="1" dirty="0" smtClean="0">
                        <a:latin typeface="Cambria Math" panose="02040503050406030204" pitchFamily="18" charset="0"/>
                      </a:rPr>
                      <m:t>𝑠𝑜𝑢𝑟𝑐𝑒</m:t>
                    </m:r>
                    <m:r>
                      <a:rPr lang="en-US" sz="2000" i="1" dirty="0" smtClean="0">
                        <a:latin typeface="Cambria Math" panose="02040503050406030204" pitchFamily="18" charset="0"/>
                      </a:rPr>
                      <m:t> </m:t>
                    </m:r>
                  </m:oMath>
                </a14:m>
                <a:r>
                  <a:rPr lang="en-US" sz="2000" dirty="0" smtClean="0"/>
                  <a:t>,</a:t>
                </a:r>
                <a:r>
                  <a:rPr lang="en-US" sz="2000" dirty="0"/>
                  <a:t>and the last </a:t>
                </a:r>
                <a:r>
                  <a:rPr lang="en-US" sz="2000" dirty="0" smtClean="0"/>
                  <a:t>vertex the </a:t>
                </a:r>
                <a14:m>
                  <m:oMath xmlns:m="http://schemas.openxmlformats.org/officeDocument/2006/math">
                    <m:r>
                      <a:rPr lang="en-US" sz="2000" i="1" dirty="0" smtClean="0">
                        <a:latin typeface="Cambria Math" panose="02040503050406030204" pitchFamily="18" charset="0"/>
                      </a:rPr>
                      <m:t>𝑑𝑒𝑠𝑡𝑖𝑛𝑎𝑡𝑖𝑜</m:t>
                    </m:r>
                    <m:r>
                      <a:rPr lang="en-US" sz="2000" b="0" i="1" dirty="0" smtClean="0">
                        <a:latin typeface="Cambria Math" panose="02040503050406030204" pitchFamily="18" charset="0"/>
                      </a:rPr>
                      <m:t>𝑛</m:t>
                    </m:r>
                  </m:oMath>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0" y="5601434"/>
                <a:ext cx="12000656" cy="707886"/>
              </a:xfrm>
              <a:prstGeom prst="rect">
                <a:avLst/>
              </a:prstGeom>
              <a:blipFill rotWithShape="0">
                <a:blip r:embed="rId4"/>
                <a:stretch>
                  <a:fillRect l="-508" t="-5172" r="-508" b="-14655"/>
                </a:stretch>
              </a:blipFill>
            </p:spPr>
            <p:txBody>
              <a:bodyPr/>
              <a:lstStyle/>
              <a:p>
                <a:r>
                  <a:rPr lang="en-US">
                    <a:noFill/>
                  </a:rPr>
                  <a:t> </a:t>
                </a:r>
              </a:p>
            </p:txBody>
          </p:sp>
        </mc:Fallback>
      </mc:AlternateContent>
    </p:spTree>
    <p:extLst>
      <p:ext uri="{BB962C8B-B14F-4D97-AF65-F5344CB8AC3E}">
        <p14:creationId xmlns:p14="http://schemas.microsoft.com/office/powerpoint/2010/main" val="394693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6</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smtClean="0">
                <a:solidFill>
                  <a:schemeClr val="bg1"/>
                </a:solidFill>
                <a:cs typeface="Times New Roman" panose="02020603050405020304" pitchFamily="18" charset="0"/>
              </a:rPr>
              <a:t>Path construction</a:t>
            </a:r>
            <a:endParaRPr lang="en-US" sz="2200" b="1" kern="0" dirty="0">
              <a:solidFill>
                <a:schemeClr val="bg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479376" y="1222794"/>
                <a:ext cx="11449272" cy="1015663"/>
              </a:xfrm>
              <a:prstGeom prst="rect">
                <a:avLst/>
              </a:prstGeom>
            </p:spPr>
            <p:txBody>
              <a:bodyPr wrap="square">
                <a:spAutoFit/>
              </a:bodyPr>
              <a:lstStyle/>
              <a:p>
                <a:pPr algn="just"/>
                <a:r>
                  <a:rPr lang="en-US" sz="2000" dirty="0" smtClean="0"/>
                  <a:t>Let S denote the set </a:t>
                </a:r>
                <a:r>
                  <a:rPr lang="en-US" sz="2000" dirty="0"/>
                  <a:t>of </a:t>
                </a:r>
                <a:r>
                  <a:rPr lang="en-US" sz="2000" dirty="0" smtClean="0"/>
                  <a:t>vertices (including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𝑣</m:t>
                        </m:r>
                      </m:e>
                      <m:sub>
                        <m:r>
                          <a:rPr lang="en-US" sz="2000" i="1" dirty="0" smtClean="0">
                            <a:latin typeface="Cambria Math" panose="02040503050406030204" pitchFamily="18" charset="0"/>
                          </a:rPr>
                          <m:t>0</m:t>
                        </m:r>
                      </m:sub>
                    </m:sSub>
                  </m:oMath>
                </a14:m>
                <a:r>
                  <a:rPr lang="en-US" sz="2000" dirty="0" smtClean="0"/>
                  <a:t>) to which </a:t>
                </a:r>
                <a:r>
                  <a:rPr lang="en-US" sz="2000" dirty="0"/>
                  <a:t>the </a:t>
                </a:r>
                <a:r>
                  <a:rPr lang="en-US" sz="2000" dirty="0" smtClean="0"/>
                  <a:t>shortest paths </a:t>
                </a:r>
                <a:r>
                  <a:rPr lang="en-US" sz="2000" dirty="0"/>
                  <a:t>have already </a:t>
                </a:r>
                <a:r>
                  <a:rPr lang="en-US" sz="2000" dirty="0" smtClean="0"/>
                  <a:t>been generated. For </a:t>
                </a:r>
                <a:r>
                  <a:rPr lang="en-US" sz="2000" dirty="0"/>
                  <a:t>w not in S, let </a:t>
                </a:r>
                <a:r>
                  <a:rPr lang="en-US" sz="2000" dirty="0" err="1" smtClean="0"/>
                  <a:t>dist</a:t>
                </a:r>
                <a:r>
                  <a:rPr lang="en-US" sz="2000" dirty="0" smtClean="0"/>
                  <a:t> [</a:t>
                </a:r>
                <a:r>
                  <a:rPr lang="en-US" sz="2000" dirty="0"/>
                  <a:t>w] be the </a:t>
                </a:r>
                <a:r>
                  <a:rPr lang="en-US" sz="2000" dirty="0" smtClean="0"/>
                  <a:t>length of </a:t>
                </a:r>
                <a:r>
                  <a:rPr lang="en-US" sz="2000" dirty="0"/>
                  <a:t>the </a:t>
                </a:r>
                <a:r>
                  <a:rPr lang="en-US" sz="2000" dirty="0" smtClean="0"/>
                  <a:t>shortest path Starting from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𝑣</m:t>
                        </m:r>
                      </m:e>
                      <m:sub>
                        <m:r>
                          <a:rPr lang="en-US" sz="2000" i="1" dirty="0" smtClean="0">
                            <a:latin typeface="Cambria Math" panose="02040503050406030204" pitchFamily="18" charset="0"/>
                          </a:rPr>
                          <m:t>𝑜</m:t>
                        </m:r>
                      </m:sub>
                    </m:sSub>
                  </m:oMath>
                </a14:m>
                <a:r>
                  <a:rPr lang="en-US" sz="2000" dirty="0"/>
                  <a:t>, </a:t>
                </a:r>
                <a:r>
                  <a:rPr lang="en-US" sz="2000" dirty="0" smtClean="0"/>
                  <a:t>going through only those vertices that are in </a:t>
                </a:r>
                <a:r>
                  <a:rPr lang="en-US" sz="2000" dirty="0"/>
                  <a:t>S</a:t>
                </a:r>
                <a:r>
                  <a:rPr lang="en-US" sz="2000" dirty="0" smtClean="0"/>
                  <a:t>, and ending at </a:t>
                </a:r>
                <a:r>
                  <a:rPr lang="en-US" sz="2000" dirty="0"/>
                  <a:t>w.</a:t>
                </a:r>
                <a:endParaRPr lang="en-US" sz="2000" dirty="0">
                  <a:solidFill>
                    <a:schemeClr val="tx1">
                      <a:lumMod val="50000"/>
                    </a:schemeClr>
                  </a:solidFill>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479376" y="1222794"/>
                <a:ext cx="11449272" cy="1015663"/>
              </a:xfrm>
              <a:prstGeom prst="rect">
                <a:avLst/>
              </a:prstGeom>
              <a:blipFill rotWithShape="0">
                <a:blip r:embed="rId2"/>
                <a:stretch>
                  <a:fillRect l="-586" t="-3614" r="-532" b="-10241"/>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135560" y="3429000"/>
            <a:ext cx="3293604" cy="2043857"/>
          </a:xfrm>
          <a:prstGeom prst="rect">
            <a:avLst/>
          </a:prstGeom>
        </p:spPr>
      </p:pic>
    </p:spTree>
    <p:extLst>
      <p:ext uri="{BB962C8B-B14F-4D97-AF65-F5344CB8AC3E}">
        <p14:creationId xmlns:p14="http://schemas.microsoft.com/office/powerpoint/2010/main" val="2893103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7</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smtClean="0">
                <a:solidFill>
                  <a:schemeClr val="bg1"/>
                </a:solidFill>
                <a:cs typeface="Times New Roman" panose="02020603050405020304" pitchFamily="18" charset="0"/>
              </a:rPr>
              <a:t>Algorithm</a:t>
            </a:r>
            <a:endParaRPr lang="en-US" sz="2200" b="1" kern="0" dirty="0">
              <a:solidFill>
                <a:schemeClr val="bg1"/>
              </a:solidFill>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3352" y="1097350"/>
            <a:ext cx="6019800" cy="550545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7464152" y="1916832"/>
                <a:ext cx="4320480"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𝑆</m:t>
                      </m:r>
                      <m:r>
                        <a:rPr lang="en-US"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𝜙</m:t>
                          </m:r>
                        </m:e>
                      </m:d>
                    </m:oMath>
                  </m:oMathPara>
                </a14:m>
                <a:endParaRPr lang="en-US"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7464152" y="1916832"/>
                <a:ext cx="4320480" cy="461665"/>
              </a:xfrm>
              <a:prstGeom prst="rect">
                <a:avLst/>
              </a:prstGeom>
              <a:blipFill rotWithShape="0">
                <a:blip r:embed="rId3"/>
                <a:stretch>
                  <a:fillRect l="-282" b="-18421"/>
                </a:stretch>
              </a:blipFill>
            </p:spPr>
            <p:txBody>
              <a:bodyPr/>
              <a:lstStyle/>
              <a:p>
                <a:r>
                  <a:rPr lang="en-US">
                    <a:noFill/>
                  </a:rPr>
                  <a:t> </a:t>
                </a:r>
              </a:p>
            </p:txBody>
          </p:sp>
        </mc:Fallback>
      </mc:AlternateContent>
    </p:spTree>
    <p:extLst>
      <p:ext uri="{BB962C8B-B14F-4D97-AF65-F5344CB8AC3E}">
        <p14:creationId xmlns:p14="http://schemas.microsoft.com/office/powerpoint/2010/main" val="782033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8</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smtClean="0">
                <a:solidFill>
                  <a:schemeClr val="bg1"/>
                </a:solidFill>
                <a:cs typeface="Times New Roman" panose="02020603050405020304" pitchFamily="18" charset="0"/>
              </a:rPr>
              <a:t>Algorithm</a:t>
            </a:r>
            <a:endParaRPr lang="en-US" sz="2200" b="1" kern="0" dirty="0">
              <a:solidFill>
                <a:schemeClr val="bg1"/>
              </a:solidFill>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3352" y="1097350"/>
            <a:ext cx="6019800" cy="5505450"/>
          </a:xfrm>
          <a:prstGeom prst="rect">
            <a:avLst/>
          </a:prstGeom>
        </p:spPr>
      </p:pic>
      <p:pic>
        <p:nvPicPr>
          <p:cNvPr id="1026" name="Picture 2" descr="\begin{figure}\centerline{\psfig{figure=figures/Fdijk2.ps}}\end{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3152" y="404664"/>
            <a:ext cx="5549801" cy="26626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p:cNvSpPr txBox="1"/>
              <p:nvPr/>
            </p:nvSpPr>
            <p:spPr>
              <a:xfrm>
                <a:off x="5735960" y="3573016"/>
                <a:ext cx="6264696" cy="400110"/>
              </a:xfrm>
              <a:prstGeom prst="rect">
                <a:avLst/>
              </a:prstGeom>
              <a:noFill/>
            </p:spPr>
            <p:txBody>
              <a:bodyPr wrap="square" rtlCol="0">
                <a:spAutoFit/>
              </a:bodyPr>
              <a:lstStyle/>
              <a:p>
                <a:r>
                  <a:rPr lang="en-US" sz="2000" u="sng" dirty="0" smtClean="0"/>
                  <a:t>Initialization:</a:t>
                </a:r>
                <a14:m>
                  <m:oMath xmlns:m="http://schemas.openxmlformats.org/officeDocument/2006/math">
                    <m:r>
                      <a:rPr lang="en-US" sz="1500" i="1" dirty="0" smtClean="0">
                        <a:latin typeface="Cambria Math" panose="02040503050406030204" pitchFamily="18" charset="0"/>
                      </a:rPr>
                      <m:t>  </m:t>
                    </m:r>
                    <m:r>
                      <a:rPr lang="en-US" sz="1500" b="0" i="1" dirty="0" smtClean="0">
                        <a:latin typeface="Cambria Math" panose="02040503050406030204" pitchFamily="18" charset="0"/>
                      </a:rPr>
                      <m:t>𝑆</m:t>
                    </m:r>
                    <m:r>
                      <a:rPr lang="en-US" sz="1500" b="0" i="1" dirty="0" smtClean="0">
                        <a:latin typeface="Cambria Math" panose="02040503050406030204" pitchFamily="18" charset="0"/>
                      </a:rPr>
                      <m:t>=</m:t>
                    </m:r>
                    <m:d>
                      <m:dPr>
                        <m:begChr m:val="{"/>
                        <m:endChr m:val="}"/>
                        <m:ctrlPr>
                          <a:rPr lang="en-US" sz="1500" b="0" i="1" dirty="0" smtClean="0">
                            <a:latin typeface="Cambria Math" panose="02040503050406030204" pitchFamily="18" charset="0"/>
                          </a:rPr>
                        </m:ctrlPr>
                      </m:dPr>
                      <m:e>
                        <m:r>
                          <a:rPr lang="en-US" sz="1500" b="0" i="1" dirty="0" smtClean="0">
                            <a:latin typeface="Cambria Math" panose="02040503050406030204" pitchFamily="18" charset="0"/>
                          </a:rPr>
                          <m:t>1</m:t>
                        </m:r>
                      </m:e>
                    </m:d>
                    <m:r>
                      <a:rPr lang="en-US" sz="1500" b="0" i="1" dirty="0" smtClean="0">
                        <a:latin typeface="Cambria Math" panose="02040503050406030204" pitchFamily="18" charset="0"/>
                      </a:rPr>
                      <m:t>       </m:t>
                    </m:r>
                    <m:r>
                      <a:rPr lang="en-US" sz="1500" b="0" i="1" dirty="0" smtClean="0">
                        <a:latin typeface="Cambria Math" panose="02040503050406030204" pitchFamily="18" charset="0"/>
                      </a:rPr>
                      <m:t>𝐷</m:t>
                    </m:r>
                    <m:d>
                      <m:dPr>
                        <m:ctrlPr>
                          <a:rPr lang="en-US" sz="1500" b="0" i="1" dirty="0" smtClean="0">
                            <a:latin typeface="Cambria Math" panose="02040503050406030204" pitchFamily="18" charset="0"/>
                          </a:rPr>
                        </m:ctrlPr>
                      </m:dPr>
                      <m:e>
                        <m:r>
                          <a:rPr lang="en-US" sz="1500" b="0" i="1" dirty="0" smtClean="0">
                            <a:latin typeface="Cambria Math" panose="02040503050406030204" pitchFamily="18" charset="0"/>
                          </a:rPr>
                          <m:t>2</m:t>
                        </m:r>
                      </m:e>
                    </m:d>
                    <m:r>
                      <a:rPr lang="en-US" sz="1500" b="0" i="1" dirty="0" smtClean="0">
                        <a:latin typeface="Cambria Math" panose="02040503050406030204" pitchFamily="18" charset="0"/>
                      </a:rPr>
                      <m:t>=10, </m:t>
                    </m:r>
                    <m:r>
                      <a:rPr lang="en-US" sz="1500" b="0" i="1" dirty="0" smtClean="0">
                        <a:latin typeface="Cambria Math" panose="02040503050406030204" pitchFamily="18" charset="0"/>
                      </a:rPr>
                      <m:t>𝐷</m:t>
                    </m:r>
                    <m:d>
                      <m:dPr>
                        <m:ctrlPr>
                          <a:rPr lang="en-US" sz="1500" b="0" i="1" dirty="0" smtClean="0">
                            <a:latin typeface="Cambria Math" panose="02040503050406030204" pitchFamily="18" charset="0"/>
                          </a:rPr>
                        </m:ctrlPr>
                      </m:dPr>
                      <m:e>
                        <m:r>
                          <a:rPr lang="en-US" sz="1500" b="0" i="1" dirty="0" smtClean="0">
                            <a:latin typeface="Cambria Math" panose="02040503050406030204" pitchFamily="18" charset="0"/>
                          </a:rPr>
                          <m:t>3</m:t>
                        </m:r>
                      </m:e>
                    </m:d>
                    <m:r>
                      <a:rPr lang="en-US" sz="1500" b="0" i="1" dirty="0" smtClean="0">
                        <a:latin typeface="Cambria Math" panose="02040503050406030204" pitchFamily="18" charset="0"/>
                      </a:rPr>
                      <m:t>=∞, </m:t>
                    </m:r>
                    <m:r>
                      <a:rPr lang="en-US" sz="1500" b="0" i="1" dirty="0" smtClean="0">
                        <a:latin typeface="Cambria Math" panose="02040503050406030204" pitchFamily="18" charset="0"/>
                      </a:rPr>
                      <m:t>𝐷</m:t>
                    </m:r>
                    <m:d>
                      <m:dPr>
                        <m:ctrlPr>
                          <a:rPr lang="en-US" sz="1500" b="0" i="1" dirty="0" smtClean="0">
                            <a:latin typeface="Cambria Math" panose="02040503050406030204" pitchFamily="18" charset="0"/>
                          </a:rPr>
                        </m:ctrlPr>
                      </m:dPr>
                      <m:e>
                        <m:r>
                          <a:rPr lang="en-US" sz="1500" b="0" i="1" dirty="0" smtClean="0">
                            <a:latin typeface="Cambria Math" panose="02040503050406030204" pitchFamily="18" charset="0"/>
                          </a:rPr>
                          <m:t>4</m:t>
                        </m:r>
                      </m:e>
                    </m:d>
                    <m:r>
                      <a:rPr lang="en-US" sz="1500" b="0" i="1" dirty="0" smtClean="0">
                        <a:latin typeface="Cambria Math" panose="02040503050406030204" pitchFamily="18" charset="0"/>
                      </a:rPr>
                      <m:t>=30, </m:t>
                    </m:r>
                    <m:r>
                      <a:rPr lang="en-US" sz="1500" b="0" i="1" dirty="0" smtClean="0">
                        <a:latin typeface="Cambria Math" panose="02040503050406030204" pitchFamily="18" charset="0"/>
                      </a:rPr>
                      <m:t>𝐷</m:t>
                    </m:r>
                    <m:d>
                      <m:dPr>
                        <m:ctrlPr>
                          <a:rPr lang="en-US" sz="1500" b="0" i="1" dirty="0" smtClean="0">
                            <a:latin typeface="Cambria Math" panose="02040503050406030204" pitchFamily="18" charset="0"/>
                          </a:rPr>
                        </m:ctrlPr>
                      </m:dPr>
                      <m:e>
                        <m:r>
                          <a:rPr lang="en-US" sz="1500" b="0" i="1" dirty="0" smtClean="0">
                            <a:latin typeface="Cambria Math" panose="02040503050406030204" pitchFamily="18" charset="0"/>
                          </a:rPr>
                          <m:t>5</m:t>
                        </m:r>
                      </m:e>
                    </m:d>
                    <m:r>
                      <a:rPr lang="en-US" sz="1500" b="0" i="1" dirty="0" smtClean="0">
                        <a:latin typeface="Cambria Math" panose="02040503050406030204" pitchFamily="18" charset="0"/>
                      </a:rPr>
                      <m:t>=100</m:t>
                    </m:r>
                  </m:oMath>
                </a14:m>
                <a:endParaRPr lang="en-US" sz="1500" dirty="0"/>
              </a:p>
            </p:txBody>
          </p:sp>
        </mc:Choice>
        <mc:Fallback xmlns="">
          <p:sp>
            <p:nvSpPr>
              <p:cNvPr id="3" name="TextBox 2"/>
              <p:cNvSpPr txBox="1">
                <a:spLocks noRot="1" noChangeAspect="1" noMove="1" noResize="1" noEditPoints="1" noAdjustHandles="1" noChangeArrowheads="1" noChangeShapeType="1" noTextEdit="1"/>
              </p:cNvSpPr>
              <p:nvPr/>
            </p:nvSpPr>
            <p:spPr>
              <a:xfrm>
                <a:off x="5735960" y="3573016"/>
                <a:ext cx="6264696" cy="400110"/>
              </a:xfrm>
              <a:prstGeom prst="rect">
                <a:avLst/>
              </a:prstGeom>
              <a:blipFill rotWithShape="0">
                <a:blip r:embed="rId4"/>
                <a:stretch>
                  <a:fillRect l="-1070" t="-7576" b="-25758"/>
                </a:stretch>
              </a:blipFill>
            </p:spPr>
            <p:txBody>
              <a:bodyPr/>
              <a:lstStyle/>
              <a:p>
                <a:r>
                  <a:rPr lang="en-US">
                    <a:noFill/>
                  </a:rPr>
                  <a:t> </a:t>
                </a:r>
              </a:p>
            </p:txBody>
          </p:sp>
        </mc:Fallback>
      </mc:AlternateContent>
    </p:spTree>
    <p:extLst>
      <p:ext uri="{BB962C8B-B14F-4D97-AF65-F5344CB8AC3E}">
        <p14:creationId xmlns:p14="http://schemas.microsoft.com/office/powerpoint/2010/main" val="2172568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9</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smtClean="0">
                <a:solidFill>
                  <a:schemeClr val="bg1"/>
                </a:solidFill>
                <a:cs typeface="Times New Roman" panose="02020603050405020304" pitchFamily="18" charset="0"/>
              </a:rPr>
              <a:t>Algorithm</a:t>
            </a:r>
            <a:endParaRPr lang="en-US" sz="2200" b="1" kern="0" dirty="0">
              <a:solidFill>
                <a:schemeClr val="bg1"/>
              </a:solidFill>
              <a:cs typeface="Times New Roman" panose="02020603050405020304" pitchFamily="18" charset="0"/>
            </a:endParaRPr>
          </a:p>
        </p:txBody>
      </p:sp>
      <p:pic>
        <p:nvPicPr>
          <p:cNvPr id="1026" name="Picture 2" descr="\begin{figure}\centerline{\psfig{figure=figures/Fdijk2.ps}}\end{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3152" y="404664"/>
            <a:ext cx="5549801" cy="26626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p:cNvSpPr txBox="1"/>
              <p:nvPr/>
            </p:nvSpPr>
            <p:spPr>
              <a:xfrm>
                <a:off x="191344" y="1222794"/>
                <a:ext cx="4320480" cy="400110"/>
              </a:xfrm>
              <a:prstGeom prst="rect">
                <a:avLst/>
              </a:prstGeom>
              <a:noFill/>
            </p:spPr>
            <p:txBody>
              <a:bodyPr wrap="square" rtlCol="0">
                <a:spAutoFit/>
              </a:bodyPr>
              <a:lstStyle/>
              <a:p>
                <a:r>
                  <a:rPr lang="en-US" sz="2000" dirty="0"/>
                  <a:t>Select </a:t>
                </a:r>
                <a14:m>
                  <m:oMath xmlns:m="http://schemas.openxmlformats.org/officeDocument/2006/math">
                    <m:r>
                      <a:rPr lang="en-US" sz="2000" i="1" dirty="0" smtClean="0">
                        <a:latin typeface="Cambria Math" panose="02040503050406030204" pitchFamily="18" charset="0"/>
                      </a:rPr>
                      <m:t>𝑤</m:t>
                    </m:r>
                    <m:r>
                      <a:rPr lang="en-US" sz="2000" i="1" dirty="0" smtClean="0">
                        <a:latin typeface="Cambria Math" panose="02040503050406030204" pitchFamily="18" charset="0"/>
                      </a:rPr>
                      <m:t> = 2</m:t>
                    </m:r>
                  </m:oMath>
                </a14:m>
                <a:r>
                  <a:rPr lang="en-US" sz="2000" dirty="0"/>
                  <a:t>, so that </a:t>
                </a:r>
                <a14:m>
                  <m:oMath xmlns:m="http://schemas.openxmlformats.org/officeDocument/2006/math">
                    <m:r>
                      <a:rPr lang="en-US" sz="2000" i="1" dirty="0" smtClean="0">
                        <a:latin typeface="Cambria Math" panose="02040503050406030204" pitchFamily="18" charset="0"/>
                      </a:rPr>
                      <m:t>𝑆</m:t>
                    </m:r>
                    <m:r>
                      <a:rPr lang="en-US" sz="2000" i="1" dirty="0" smtClean="0">
                        <a:latin typeface="Cambria Math" panose="02040503050406030204" pitchFamily="18" charset="0"/>
                      </a:rPr>
                      <m:t> = {1, 2}</m:t>
                    </m:r>
                  </m:oMath>
                </a14:m>
                <a:endParaRPr lang="en-US" sz="1500" dirty="0"/>
              </a:p>
            </p:txBody>
          </p:sp>
        </mc:Choice>
        <mc:Fallback xmlns="">
          <p:sp>
            <p:nvSpPr>
              <p:cNvPr id="7" name="TextBox 6"/>
              <p:cNvSpPr txBox="1">
                <a:spLocks noRot="1" noChangeAspect="1" noMove="1" noResize="1" noEditPoints="1" noAdjustHandles="1" noChangeArrowheads="1" noChangeShapeType="1" noTextEdit="1"/>
              </p:cNvSpPr>
              <p:nvPr/>
            </p:nvSpPr>
            <p:spPr>
              <a:xfrm>
                <a:off x="191344" y="1222794"/>
                <a:ext cx="4320480" cy="400110"/>
              </a:xfrm>
              <a:prstGeom prst="rect">
                <a:avLst/>
              </a:prstGeom>
              <a:blipFill rotWithShape="0">
                <a:blip r:embed="rId4"/>
                <a:stretch>
                  <a:fillRect l="-1410"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983432" y="1677109"/>
                <a:ext cx="6096000" cy="1015663"/>
              </a:xfrm>
              <a:prstGeom prst="rect">
                <a:avLst/>
              </a:prstGeom>
            </p:spPr>
            <p:txBody>
              <a:bodyPr>
                <a:spAutoFit/>
              </a:bodyPr>
              <a:lstStyle/>
              <a:p>
                <a14:m>
                  <m:oMath xmlns:m="http://schemas.openxmlformats.org/officeDocument/2006/math">
                    <m:r>
                      <a:rPr lang="en-US" sz="2000" i="1" dirty="0" smtClean="0">
                        <a:latin typeface="Cambria Math" panose="02040503050406030204" pitchFamily="18" charset="0"/>
                      </a:rPr>
                      <m:t>𝐷</m:t>
                    </m:r>
                    <m:r>
                      <a:rPr lang="en-US" sz="2000" i="1" dirty="0" smtClean="0">
                        <a:latin typeface="Cambria Math" panose="02040503050406030204" pitchFamily="18" charset="0"/>
                      </a:rPr>
                      <m:t>[3] = </m:t>
                    </m:r>
                    <m:r>
                      <m:rPr>
                        <m:sty m:val="p"/>
                      </m:rPr>
                      <a:rPr lang="en-US" sz="2000" i="1" dirty="0" smtClean="0">
                        <a:latin typeface="Cambria Math" panose="02040503050406030204" pitchFamily="18" charset="0"/>
                      </a:rPr>
                      <m:t>min</m:t>
                    </m:r>
                    <m:r>
                      <a:rPr lang="en-US" sz="2000" i="1" dirty="0" smtClean="0">
                        <a:latin typeface="Cambria Math" panose="02040503050406030204" pitchFamily="18" charset="0"/>
                      </a:rPr>
                      <m:t>⁡(∞, </m:t>
                    </m:r>
                    <m:r>
                      <a:rPr lang="en-US" sz="2000" i="1" dirty="0" smtClean="0">
                        <a:latin typeface="Cambria Math" panose="02040503050406030204" pitchFamily="18" charset="0"/>
                      </a:rPr>
                      <m:t>𝐷</m:t>
                    </m:r>
                    <m:r>
                      <a:rPr lang="en-US" sz="2000" i="1" dirty="0" smtClean="0">
                        <a:latin typeface="Cambria Math" panose="02040503050406030204" pitchFamily="18" charset="0"/>
                      </a:rPr>
                      <m:t>[2] + </m:t>
                    </m:r>
                    <m:r>
                      <a:rPr lang="en-US" sz="2000" i="1" dirty="0" smtClean="0">
                        <a:latin typeface="Cambria Math" panose="02040503050406030204" pitchFamily="18" charset="0"/>
                      </a:rPr>
                      <m:t>𝐶</m:t>
                    </m:r>
                    <m:r>
                      <a:rPr lang="en-US" sz="2000" i="1" dirty="0" smtClean="0">
                        <a:latin typeface="Cambria Math" panose="02040503050406030204" pitchFamily="18" charset="0"/>
                      </a:rPr>
                      <m:t>[2, 3]) = 60 </m:t>
                    </m:r>
                  </m:oMath>
                </a14:m>
                <a:r>
                  <a:rPr lang="en-US" sz="2000" dirty="0" smtClean="0"/>
                  <a:t> </a:t>
                </a:r>
                <a:endParaRPr lang="en-US" sz="2000" dirty="0"/>
              </a:p>
              <a:p>
                <a14:m>
                  <m:oMath xmlns:m="http://schemas.openxmlformats.org/officeDocument/2006/math">
                    <m:r>
                      <a:rPr lang="en-US" sz="2000" i="1" dirty="0" smtClean="0">
                        <a:latin typeface="Cambria Math" panose="02040503050406030204" pitchFamily="18" charset="0"/>
                      </a:rPr>
                      <m:t>𝐷</m:t>
                    </m:r>
                    <m:r>
                      <a:rPr lang="en-US" sz="2000" i="1" dirty="0" smtClean="0">
                        <a:latin typeface="Cambria Math" panose="02040503050406030204" pitchFamily="18" charset="0"/>
                      </a:rPr>
                      <m:t>[4] = </m:t>
                    </m:r>
                    <m:r>
                      <m:rPr>
                        <m:sty m:val="p"/>
                      </m:rPr>
                      <a:rPr lang="en-US" sz="2000" i="1" dirty="0" smtClean="0">
                        <a:latin typeface="Cambria Math" panose="02040503050406030204" pitchFamily="18" charset="0"/>
                      </a:rPr>
                      <m:t>min</m:t>
                    </m:r>
                    <m:r>
                      <a:rPr lang="en-US" sz="2000" i="1" dirty="0" smtClean="0">
                        <a:latin typeface="Cambria Math" panose="02040503050406030204" pitchFamily="18" charset="0"/>
                      </a:rPr>
                      <m:t>⁡(30, </m:t>
                    </m:r>
                    <m:r>
                      <a:rPr lang="en-US" sz="2000" i="1" dirty="0" smtClean="0">
                        <a:latin typeface="Cambria Math" panose="02040503050406030204" pitchFamily="18" charset="0"/>
                      </a:rPr>
                      <m:t>𝐷</m:t>
                    </m:r>
                    <m:r>
                      <a:rPr lang="en-US" sz="2000" i="1" dirty="0" smtClean="0">
                        <a:latin typeface="Cambria Math" panose="02040503050406030204" pitchFamily="18" charset="0"/>
                      </a:rPr>
                      <m:t>[2] + </m:t>
                    </m:r>
                    <m:r>
                      <a:rPr lang="en-US" sz="2000" i="1" dirty="0" smtClean="0">
                        <a:latin typeface="Cambria Math" panose="02040503050406030204" pitchFamily="18" charset="0"/>
                      </a:rPr>
                      <m:t>𝐶</m:t>
                    </m:r>
                    <m:r>
                      <a:rPr lang="en-US" sz="2000" i="1" dirty="0" smtClean="0">
                        <a:latin typeface="Cambria Math" panose="02040503050406030204" pitchFamily="18" charset="0"/>
                      </a:rPr>
                      <m:t>[2, 4]) = 30 </m:t>
                    </m:r>
                  </m:oMath>
                </a14:m>
                <a:r>
                  <a:rPr lang="en-US" sz="2000" dirty="0" smtClean="0"/>
                  <a:t> </a:t>
                </a:r>
              </a:p>
              <a:p>
                <a14:m>
                  <m:oMath xmlns:m="http://schemas.openxmlformats.org/officeDocument/2006/math">
                    <m:r>
                      <a:rPr lang="en-US" sz="2000" i="1" dirty="0" smtClean="0">
                        <a:latin typeface="Cambria Math" panose="02040503050406030204" pitchFamily="18" charset="0"/>
                      </a:rPr>
                      <m:t>𝐷</m:t>
                    </m:r>
                    <m:r>
                      <a:rPr lang="en-US" sz="2000" i="1" dirty="0" smtClean="0">
                        <a:latin typeface="Cambria Math" panose="02040503050406030204" pitchFamily="18" charset="0"/>
                      </a:rPr>
                      <m:t>[5] = </m:t>
                    </m:r>
                    <m:r>
                      <m:rPr>
                        <m:sty m:val="p"/>
                      </m:rPr>
                      <a:rPr lang="en-US" sz="2000" i="1" dirty="0" smtClean="0">
                        <a:latin typeface="Cambria Math" panose="02040503050406030204" pitchFamily="18" charset="0"/>
                      </a:rPr>
                      <m:t>min</m:t>
                    </m:r>
                    <m:r>
                      <a:rPr lang="en-US" sz="2000" i="1" dirty="0" smtClean="0">
                        <a:latin typeface="Cambria Math" panose="02040503050406030204" pitchFamily="18" charset="0"/>
                      </a:rPr>
                      <m:t>⁡(100, </m:t>
                    </m:r>
                    <m:r>
                      <a:rPr lang="en-US" sz="2000" i="1" dirty="0" smtClean="0">
                        <a:latin typeface="Cambria Math" panose="02040503050406030204" pitchFamily="18" charset="0"/>
                      </a:rPr>
                      <m:t>𝐷</m:t>
                    </m:r>
                    <m:r>
                      <a:rPr lang="en-US" sz="2000" i="1" dirty="0" smtClean="0">
                        <a:latin typeface="Cambria Math" panose="02040503050406030204" pitchFamily="18" charset="0"/>
                      </a:rPr>
                      <m:t>[2] + </m:t>
                    </m:r>
                    <m:r>
                      <a:rPr lang="en-US" sz="2000" i="1" dirty="0" smtClean="0">
                        <a:latin typeface="Cambria Math" panose="02040503050406030204" pitchFamily="18" charset="0"/>
                      </a:rPr>
                      <m:t>𝐶</m:t>
                    </m:r>
                    <m:r>
                      <a:rPr lang="en-US" sz="2000" i="1" dirty="0" smtClean="0">
                        <a:latin typeface="Cambria Math" panose="02040503050406030204" pitchFamily="18" charset="0"/>
                      </a:rPr>
                      <m:t>[2, 5]) = 100</m:t>
                    </m:r>
                  </m:oMath>
                </a14:m>
                <a:r>
                  <a:rPr lang="en-US" sz="2000" dirty="0" smtClean="0"/>
                  <a:t> </a:t>
                </a:r>
                <a:endParaRPr 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983432" y="1677109"/>
                <a:ext cx="6096000" cy="1015663"/>
              </a:xfrm>
              <a:prstGeom prst="rect">
                <a:avLst/>
              </a:prstGeom>
              <a:blipFill rotWithShape="0">
                <a:blip r:embed="rId5"/>
                <a:stretch>
                  <a:fillRect b="-59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96838" y="3050022"/>
                <a:ext cx="4320480" cy="400110"/>
              </a:xfrm>
              <a:prstGeom prst="rect">
                <a:avLst/>
              </a:prstGeom>
              <a:noFill/>
            </p:spPr>
            <p:txBody>
              <a:bodyPr wrap="square" rtlCol="0">
                <a:spAutoFit/>
              </a:bodyPr>
              <a:lstStyle/>
              <a:p>
                <a:r>
                  <a:rPr lang="en-US" sz="2000" dirty="0" smtClean="0"/>
                  <a:t>Select </a:t>
                </a:r>
                <a14:m>
                  <m:oMath xmlns:m="http://schemas.openxmlformats.org/officeDocument/2006/math">
                    <m:r>
                      <a:rPr lang="en-US" sz="2000" i="1" dirty="0" smtClean="0">
                        <a:latin typeface="Cambria Math" panose="02040503050406030204" pitchFamily="18" charset="0"/>
                      </a:rPr>
                      <m:t>𝑤</m:t>
                    </m:r>
                    <m:r>
                      <a:rPr lang="en-US" sz="2000" i="1" dirty="0" smtClean="0">
                        <a:latin typeface="Cambria Math" panose="02040503050406030204" pitchFamily="18" charset="0"/>
                      </a:rPr>
                      <m:t> =4</m:t>
                    </m:r>
                  </m:oMath>
                </a14:m>
                <a:r>
                  <a:rPr lang="en-US" sz="2000" dirty="0" smtClean="0"/>
                  <a:t>, </a:t>
                </a:r>
                <a:r>
                  <a:rPr lang="en-US" sz="2000" dirty="0"/>
                  <a:t>so that </a:t>
                </a:r>
                <a14:m>
                  <m:oMath xmlns:m="http://schemas.openxmlformats.org/officeDocument/2006/math">
                    <m:r>
                      <a:rPr lang="en-US" sz="2000" i="1" dirty="0" smtClean="0">
                        <a:latin typeface="Cambria Math" panose="02040503050406030204" pitchFamily="18" charset="0"/>
                      </a:rPr>
                      <m:t>𝑆</m:t>
                    </m:r>
                    <m:r>
                      <a:rPr lang="en-US" sz="2000" i="1" dirty="0" smtClean="0">
                        <a:latin typeface="Cambria Math" panose="02040503050406030204" pitchFamily="18" charset="0"/>
                      </a:rPr>
                      <m:t> = {1, 2, 4}</m:t>
                    </m:r>
                  </m:oMath>
                </a14:m>
                <a:endParaRPr lang="en-US" sz="15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96838" y="3050022"/>
                <a:ext cx="4320480" cy="400110"/>
              </a:xfrm>
              <a:prstGeom prst="rect">
                <a:avLst/>
              </a:prstGeom>
              <a:blipFill rotWithShape="0">
                <a:blip r:embed="rId6"/>
                <a:stretch>
                  <a:fillRect l="-1554"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088926" y="3504337"/>
                <a:ext cx="6096000" cy="707886"/>
              </a:xfrm>
              <a:prstGeom prst="rect">
                <a:avLst/>
              </a:prstGeom>
            </p:spPr>
            <p:txBody>
              <a:bodyPr>
                <a:spAutoFit/>
              </a:bodyPr>
              <a:lstStyle/>
              <a:p>
                <a14:m>
                  <m:oMath xmlns:m="http://schemas.openxmlformats.org/officeDocument/2006/math">
                    <m:r>
                      <a:rPr lang="en-US" sz="2000" i="1" dirty="0" smtClean="0">
                        <a:latin typeface="Cambria Math" panose="02040503050406030204" pitchFamily="18" charset="0"/>
                      </a:rPr>
                      <m:t>𝐷</m:t>
                    </m:r>
                    <m:r>
                      <a:rPr lang="en-US" sz="2000" i="1" dirty="0" smtClean="0">
                        <a:latin typeface="Cambria Math" panose="02040503050406030204" pitchFamily="18" charset="0"/>
                      </a:rPr>
                      <m:t>[3] = </m:t>
                    </m:r>
                    <m:r>
                      <m:rPr>
                        <m:sty m:val="p"/>
                      </m:rPr>
                      <a:rPr lang="en-US" sz="2000" i="1" dirty="0" smtClean="0">
                        <a:latin typeface="Cambria Math" panose="02040503050406030204" pitchFamily="18" charset="0"/>
                      </a:rPr>
                      <m:t>min</m:t>
                    </m:r>
                    <m:r>
                      <a:rPr lang="en-US" sz="2000" i="1" dirty="0" smtClean="0">
                        <a:latin typeface="Cambria Math" panose="02040503050406030204" pitchFamily="18" charset="0"/>
                      </a:rPr>
                      <m:t>⁡(60, </m:t>
                    </m:r>
                    <m:r>
                      <a:rPr lang="en-US" sz="2000" i="1" dirty="0" smtClean="0">
                        <a:latin typeface="Cambria Math" panose="02040503050406030204" pitchFamily="18" charset="0"/>
                      </a:rPr>
                      <m:t>𝐷</m:t>
                    </m:r>
                    <m:r>
                      <a:rPr lang="en-US" sz="2000" i="1" dirty="0" smtClean="0">
                        <a:latin typeface="Cambria Math" panose="02040503050406030204" pitchFamily="18" charset="0"/>
                      </a:rPr>
                      <m:t>[4] + </m:t>
                    </m:r>
                    <m:r>
                      <a:rPr lang="en-US" sz="2000" i="1" dirty="0" smtClean="0">
                        <a:latin typeface="Cambria Math" panose="02040503050406030204" pitchFamily="18" charset="0"/>
                      </a:rPr>
                      <m:t>𝐶</m:t>
                    </m:r>
                    <m:r>
                      <a:rPr lang="en-US" sz="2000" i="1" dirty="0" smtClean="0">
                        <a:latin typeface="Cambria Math" panose="02040503050406030204" pitchFamily="18" charset="0"/>
                      </a:rPr>
                      <m:t>[4, 3]) =50 </m:t>
                    </m:r>
                  </m:oMath>
                </a14:m>
                <a:r>
                  <a:rPr lang="en-US" sz="2000" dirty="0" smtClean="0"/>
                  <a:t> </a:t>
                </a:r>
                <a:endParaRPr lang="en-US" sz="2000" dirty="0"/>
              </a:p>
              <a:p>
                <a14:m>
                  <m:oMath xmlns:m="http://schemas.openxmlformats.org/officeDocument/2006/math">
                    <m:r>
                      <a:rPr lang="en-US" sz="2000" i="1" dirty="0" smtClean="0">
                        <a:latin typeface="Cambria Math" panose="02040503050406030204" pitchFamily="18" charset="0"/>
                      </a:rPr>
                      <m:t>𝐷</m:t>
                    </m:r>
                    <m:r>
                      <a:rPr lang="en-US" sz="2000" i="1" dirty="0" smtClean="0">
                        <a:latin typeface="Cambria Math" panose="02040503050406030204" pitchFamily="18" charset="0"/>
                      </a:rPr>
                      <m:t>[5] = </m:t>
                    </m:r>
                    <m:r>
                      <m:rPr>
                        <m:sty m:val="p"/>
                      </m:rPr>
                      <a:rPr lang="en-US" sz="2000" i="1" dirty="0" smtClean="0">
                        <a:latin typeface="Cambria Math" panose="02040503050406030204" pitchFamily="18" charset="0"/>
                      </a:rPr>
                      <m:t>min</m:t>
                    </m:r>
                    <m:r>
                      <a:rPr lang="en-US" sz="2000" i="1" dirty="0" smtClean="0">
                        <a:latin typeface="Cambria Math" panose="02040503050406030204" pitchFamily="18" charset="0"/>
                      </a:rPr>
                      <m:t>⁡(100, </m:t>
                    </m:r>
                    <m:r>
                      <a:rPr lang="en-US" sz="2000" i="1" dirty="0" smtClean="0">
                        <a:latin typeface="Cambria Math" panose="02040503050406030204" pitchFamily="18" charset="0"/>
                      </a:rPr>
                      <m:t>𝐷</m:t>
                    </m:r>
                    <m:r>
                      <a:rPr lang="en-US" sz="2000" i="1" dirty="0" smtClean="0">
                        <a:latin typeface="Cambria Math" panose="02040503050406030204" pitchFamily="18" charset="0"/>
                      </a:rPr>
                      <m:t>[4] + </m:t>
                    </m:r>
                    <m:r>
                      <a:rPr lang="en-US" sz="2000" i="1" dirty="0" smtClean="0">
                        <a:latin typeface="Cambria Math" panose="02040503050406030204" pitchFamily="18" charset="0"/>
                      </a:rPr>
                      <m:t>𝐶</m:t>
                    </m:r>
                    <m:r>
                      <a:rPr lang="en-US" sz="2000" i="1" dirty="0" smtClean="0">
                        <a:latin typeface="Cambria Math" panose="02040503050406030204" pitchFamily="18" charset="0"/>
                      </a:rPr>
                      <m:t>[4, 5]) =90</m:t>
                    </m:r>
                  </m:oMath>
                </a14:m>
                <a:r>
                  <a:rPr lang="en-US" sz="2000" dirty="0" smtClean="0"/>
                  <a:t> </a:t>
                </a:r>
                <a:endParaRPr lang="en-US" sz="2000" dirty="0"/>
              </a:p>
            </p:txBody>
          </p:sp>
        </mc:Choice>
        <mc:Fallback xmlns="">
          <p:sp>
            <p:nvSpPr>
              <p:cNvPr id="12" name="Rectangle 11"/>
              <p:cNvSpPr>
                <a:spLocks noRot="1" noChangeAspect="1" noMove="1" noResize="1" noEditPoints="1" noAdjustHandles="1" noChangeArrowheads="1" noChangeShapeType="1" noTextEdit="1"/>
              </p:cNvSpPr>
              <p:nvPr/>
            </p:nvSpPr>
            <p:spPr>
              <a:xfrm>
                <a:off x="1088926" y="3504337"/>
                <a:ext cx="6096000" cy="707886"/>
              </a:xfrm>
              <a:prstGeom prst="rect">
                <a:avLst/>
              </a:prstGeom>
              <a:blipFill rotWithShape="0">
                <a:blip r:embed="rId7"/>
                <a:stretch>
                  <a:fillRect b="-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99914" y="4658278"/>
                <a:ext cx="4320480" cy="400110"/>
              </a:xfrm>
              <a:prstGeom prst="rect">
                <a:avLst/>
              </a:prstGeom>
              <a:noFill/>
            </p:spPr>
            <p:txBody>
              <a:bodyPr wrap="square" rtlCol="0">
                <a:spAutoFit/>
              </a:bodyPr>
              <a:lstStyle/>
              <a:p>
                <a:r>
                  <a:rPr lang="en-US" sz="2000" dirty="0" smtClean="0"/>
                  <a:t>Select </a:t>
                </a:r>
                <a14:m>
                  <m:oMath xmlns:m="http://schemas.openxmlformats.org/officeDocument/2006/math">
                    <m:r>
                      <a:rPr lang="en-US" sz="2000" i="1" dirty="0" smtClean="0">
                        <a:latin typeface="Cambria Math" panose="02040503050406030204" pitchFamily="18" charset="0"/>
                      </a:rPr>
                      <m:t>𝑤</m:t>
                    </m:r>
                    <m:r>
                      <a:rPr lang="en-US" sz="2000" i="1" dirty="0" smtClean="0">
                        <a:latin typeface="Cambria Math" panose="02040503050406030204" pitchFamily="18" charset="0"/>
                      </a:rPr>
                      <m:t> =3</m:t>
                    </m:r>
                  </m:oMath>
                </a14:m>
                <a:r>
                  <a:rPr lang="en-US" sz="2000" dirty="0" smtClean="0"/>
                  <a:t>, </a:t>
                </a:r>
                <a:r>
                  <a:rPr lang="en-US" sz="2000" dirty="0"/>
                  <a:t>so that </a:t>
                </a:r>
                <a14:m>
                  <m:oMath xmlns:m="http://schemas.openxmlformats.org/officeDocument/2006/math">
                    <m:r>
                      <a:rPr lang="en-US" sz="2000" i="1" dirty="0" smtClean="0">
                        <a:latin typeface="Cambria Math" panose="02040503050406030204" pitchFamily="18" charset="0"/>
                      </a:rPr>
                      <m:t>𝑆</m:t>
                    </m:r>
                    <m:r>
                      <a:rPr lang="en-US" sz="2000" i="1" dirty="0" smtClean="0">
                        <a:latin typeface="Cambria Math" panose="02040503050406030204" pitchFamily="18" charset="0"/>
                      </a:rPr>
                      <m:t> = {1, 2, 4,3}</m:t>
                    </m:r>
                  </m:oMath>
                </a14:m>
                <a:endParaRPr lang="en-US" sz="15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99914" y="4658278"/>
                <a:ext cx="4320480" cy="400110"/>
              </a:xfrm>
              <a:prstGeom prst="rect">
                <a:avLst/>
              </a:prstGeom>
              <a:blipFill rotWithShape="0">
                <a:blip r:embed="rId8"/>
                <a:stretch>
                  <a:fillRect l="-1410"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092002" y="5112593"/>
                <a:ext cx="6096000" cy="400110"/>
              </a:xfrm>
              <a:prstGeom prst="rect">
                <a:avLst/>
              </a:prstGeom>
            </p:spPr>
            <p:txBody>
              <a:bodyPr>
                <a:spAutoFit/>
              </a:bodyPr>
              <a:lstStyle/>
              <a:p>
                <a14:m>
                  <m:oMath xmlns:m="http://schemas.openxmlformats.org/officeDocument/2006/math">
                    <m:r>
                      <a:rPr lang="en-US" sz="2000" i="1" dirty="0" smtClean="0">
                        <a:latin typeface="Cambria Math" panose="02040503050406030204" pitchFamily="18" charset="0"/>
                      </a:rPr>
                      <m:t>𝐷</m:t>
                    </m:r>
                    <m:r>
                      <a:rPr lang="en-US" sz="2000" i="1" dirty="0" smtClean="0">
                        <a:latin typeface="Cambria Math" panose="02040503050406030204" pitchFamily="18" charset="0"/>
                      </a:rPr>
                      <m:t>[5] = </m:t>
                    </m:r>
                    <m:r>
                      <m:rPr>
                        <m:sty m:val="p"/>
                      </m:rPr>
                      <a:rPr lang="en-US" sz="2000" i="1" dirty="0" smtClean="0">
                        <a:latin typeface="Cambria Math" panose="02040503050406030204" pitchFamily="18" charset="0"/>
                      </a:rPr>
                      <m:t>min</m:t>
                    </m:r>
                    <m:r>
                      <a:rPr lang="en-US" sz="2000" i="1" dirty="0" smtClean="0">
                        <a:latin typeface="Cambria Math" panose="02040503050406030204" pitchFamily="18" charset="0"/>
                      </a:rPr>
                      <m:t>⁡(90, </m:t>
                    </m:r>
                    <m:r>
                      <a:rPr lang="en-US" sz="2000" i="1" dirty="0" smtClean="0">
                        <a:latin typeface="Cambria Math" panose="02040503050406030204" pitchFamily="18" charset="0"/>
                      </a:rPr>
                      <m:t>𝐷</m:t>
                    </m:r>
                    <m:r>
                      <a:rPr lang="en-US" sz="2000" i="1" dirty="0" smtClean="0">
                        <a:latin typeface="Cambria Math" panose="02040503050406030204" pitchFamily="18" charset="0"/>
                      </a:rPr>
                      <m:t>[3] + </m:t>
                    </m:r>
                    <m:r>
                      <a:rPr lang="en-US" sz="2000" i="1" dirty="0" smtClean="0">
                        <a:latin typeface="Cambria Math" panose="02040503050406030204" pitchFamily="18" charset="0"/>
                      </a:rPr>
                      <m:t>𝐶</m:t>
                    </m:r>
                    <m:r>
                      <a:rPr lang="en-US" sz="2000" i="1" dirty="0" smtClean="0">
                        <a:latin typeface="Cambria Math" panose="02040503050406030204" pitchFamily="18" charset="0"/>
                      </a:rPr>
                      <m:t>[3, 5]) =60</m:t>
                    </m:r>
                  </m:oMath>
                </a14:m>
                <a:r>
                  <a:rPr lang="en-US" sz="2000" dirty="0" smtClean="0"/>
                  <a:t> </a:t>
                </a:r>
                <a:endParaRPr lang="en-US" sz="2000" dirty="0"/>
              </a:p>
            </p:txBody>
          </p:sp>
        </mc:Choice>
        <mc:Fallback xmlns="">
          <p:sp>
            <p:nvSpPr>
              <p:cNvPr id="14" name="Rectangle 13"/>
              <p:cNvSpPr>
                <a:spLocks noRot="1" noChangeAspect="1" noMove="1" noResize="1" noEditPoints="1" noAdjustHandles="1" noChangeArrowheads="1" noChangeShapeType="1" noTextEdit="1"/>
              </p:cNvSpPr>
              <p:nvPr/>
            </p:nvSpPr>
            <p:spPr>
              <a:xfrm>
                <a:off x="1092002" y="5112593"/>
                <a:ext cx="6096000" cy="400110"/>
              </a:xfrm>
              <a:prstGeom prst="rect">
                <a:avLst/>
              </a:prstGeom>
              <a:blipFill rotWithShape="0">
                <a:blip r:embed="rId9"/>
                <a:stretch>
                  <a:fillRect b="-16923"/>
                </a:stretch>
              </a:blipFill>
            </p:spPr>
            <p:txBody>
              <a:bodyPr/>
              <a:lstStyle/>
              <a:p>
                <a:r>
                  <a:rPr lang="en-US">
                    <a:noFill/>
                  </a:rPr>
                  <a:t> </a:t>
                </a:r>
              </a:p>
            </p:txBody>
          </p:sp>
        </mc:Fallback>
      </mc:AlternateContent>
      <p:grpSp>
        <p:nvGrpSpPr>
          <p:cNvPr id="15" name="Group 14"/>
          <p:cNvGrpSpPr/>
          <p:nvPr/>
        </p:nvGrpSpPr>
        <p:grpSpPr>
          <a:xfrm>
            <a:off x="8616280" y="3733072"/>
            <a:ext cx="1923268" cy="1850412"/>
            <a:chOff x="7474820" y="4076287"/>
            <a:chExt cx="2065732" cy="1872994"/>
          </a:xfrm>
        </p:grpSpPr>
        <p:sp>
          <p:nvSpPr>
            <p:cNvPr id="9" name="Oval 8"/>
            <p:cNvSpPr/>
            <p:nvPr/>
          </p:nvSpPr>
          <p:spPr>
            <a:xfrm>
              <a:off x="7474820" y="4076287"/>
              <a:ext cx="2065732" cy="1872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938871" y="4267234"/>
              <a:ext cx="1344488" cy="1323439"/>
            </a:xfrm>
            <a:prstGeom prst="rect">
              <a:avLst/>
            </a:prstGeom>
            <a:noFill/>
          </p:spPr>
          <p:txBody>
            <a:bodyPr wrap="square" rtlCol="0">
              <a:spAutoFit/>
            </a:bodyPr>
            <a:lstStyle/>
            <a:p>
              <a:r>
                <a:rPr lang="en-US" sz="2000" dirty="0" smtClean="0">
                  <a:solidFill>
                    <a:srgbClr val="FFFF00"/>
                  </a:solidFill>
                </a:rPr>
                <a:t>D[2]=10</a:t>
              </a:r>
            </a:p>
            <a:p>
              <a:r>
                <a:rPr lang="en-US" sz="2000" dirty="0" smtClean="0">
                  <a:solidFill>
                    <a:srgbClr val="FFFF00"/>
                  </a:solidFill>
                </a:rPr>
                <a:t>D[4]=30</a:t>
              </a:r>
            </a:p>
            <a:p>
              <a:r>
                <a:rPr lang="en-US" sz="2000" dirty="0" smtClean="0">
                  <a:solidFill>
                    <a:srgbClr val="FFFF00"/>
                  </a:solidFill>
                </a:rPr>
                <a:t>D[3]=50</a:t>
              </a:r>
            </a:p>
            <a:p>
              <a:r>
                <a:rPr lang="en-US" sz="2000" dirty="0" smtClean="0">
                  <a:solidFill>
                    <a:srgbClr val="FFFF00"/>
                  </a:solidFill>
                </a:rPr>
                <a:t>D[5]=60</a:t>
              </a:r>
              <a:endParaRPr lang="en-US" sz="2000" dirty="0">
                <a:solidFill>
                  <a:srgbClr val="FFFF00"/>
                </a:solidFill>
              </a:endParaRPr>
            </a:p>
          </p:txBody>
        </p:sp>
      </p:grpSp>
      <p:pic>
        <p:nvPicPr>
          <p:cNvPr id="2049" name="Picture 1" descr="$\displaystyle \inft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85750" cy="20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92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3" grpId="0"/>
      <p:bldP spid="14" grpId="0"/>
    </p:bld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F3F3F3"/>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2379</TotalTime>
  <Words>741</Words>
  <Application>Microsoft Office PowerPoint</Application>
  <PresentationFormat>Widescreen</PresentationFormat>
  <Paragraphs>254</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MS PGothic</vt:lpstr>
      <vt:lpstr>Arial</vt:lpstr>
      <vt:lpstr>Arvo</vt:lpstr>
      <vt:lpstr>Calibri</vt:lpstr>
      <vt:lpstr>Cambria Math</vt:lpstr>
      <vt:lpstr>Roboto Condensed</vt:lpstr>
      <vt:lpstr>Roboto Condensed Light</vt:lpstr>
      <vt:lpstr>Times New Roman</vt:lpstr>
      <vt:lpstr>Salerio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SEQUENCING WITH DEADLINES.</dc:title>
  <dc:creator>puri</dc:creator>
  <cp:lastModifiedBy>MBGR</cp:lastModifiedBy>
  <cp:revision>309</cp:revision>
  <dcterms:created xsi:type="dcterms:W3CDTF">2004-02-10T09:04:39Z</dcterms:created>
  <dcterms:modified xsi:type="dcterms:W3CDTF">2023-08-24T08:27:55Z</dcterms:modified>
</cp:coreProperties>
</file>