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3"/>
  </p:notesMasterIdLst>
  <p:sldIdLst>
    <p:sldId id="422" r:id="rId2"/>
    <p:sldId id="423" r:id="rId3"/>
    <p:sldId id="412" r:id="rId4"/>
    <p:sldId id="322" r:id="rId5"/>
    <p:sldId id="414" r:id="rId6"/>
    <p:sldId id="415" r:id="rId7"/>
    <p:sldId id="418" r:id="rId8"/>
    <p:sldId id="419" r:id="rId9"/>
    <p:sldId id="420" r:id="rId10"/>
    <p:sldId id="424" r:id="rId11"/>
    <p:sldId id="42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FF99"/>
    <a:srgbClr val="FF9900"/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6C6BD4-AC93-4E6D-B049-39D8ABB7C827}">
  <a:tblStyle styleId="{ED6C6BD4-AC93-4E6D-B049-39D8ABB7C8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5461" autoAdjust="0"/>
  </p:normalViewPr>
  <p:slideViewPr>
    <p:cSldViewPr snapToGrid="0">
      <p:cViewPr varScale="1">
        <p:scale>
          <a:sx n="97" d="100"/>
          <a:sy n="97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31B92-E11C-413A-B3C3-DA6ADFED8532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3814CBE-24E3-4E4C-9CE6-4F0C479D453A}">
      <dgm:prSet custT="1"/>
      <dgm:spPr/>
      <dgm:t>
        <a:bodyPr/>
        <a:lstStyle/>
        <a:p>
          <a:pPr algn="just"/>
          <a:r>
            <a:rPr lang="en-US" sz="15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As we add cities to our tour, however, it is much harder to figure out the optimal tour</a:t>
          </a:r>
          <a:endParaRPr lang="en-I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8D77B0-847A-4BAC-BD7F-F266EF446ACC}" type="parTrans" cxnId="{3960DF24-50CB-4419-AF5A-1639D027DA21}">
      <dgm:prSet/>
      <dgm:spPr/>
      <dgm:t>
        <a:bodyPr/>
        <a:lstStyle/>
        <a:p>
          <a:endParaRPr lang="en-IN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700D00-FB99-4424-B705-354E58F77B0A}" type="sibTrans" cxnId="{3960DF24-50CB-4419-AF5A-1639D027DA21}">
      <dgm:prSet/>
      <dgm:spPr/>
      <dgm:t>
        <a:bodyPr/>
        <a:lstStyle/>
        <a:p>
          <a:endParaRPr lang="en-IN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590A14-3A46-4B67-AAB7-C063B6FDFF42}" type="pres">
      <dgm:prSet presAssocID="{BD331B92-E11C-413A-B3C3-DA6ADFED8532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F899E5E-CFF6-49D5-957B-A1C9CC893359}" type="pres">
      <dgm:prSet presAssocID="{03814CBE-24E3-4E4C-9CE6-4F0C479D453A}" presName="Parent" presStyleLbl="node1" presStyleIdx="0" presStyleCnt="1" custLinFactX="37152" custLinFactNeighborX="100000" custLinFactNeighborY="-9838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</dgm:ptLst>
  <dgm:cxnLst>
    <dgm:cxn modelId="{3960DF24-50CB-4419-AF5A-1639D027DA21}" srcId="{BD331B92-E11C-413A-B3C3-DA6ADFED8532}" destId="{03814CBE-24E3-4E4C-9CE6-4F0C479D453A}" srcOrd="0" destOrd="0" parTransId="{E68D77B0-847A-4BAC-BD7F-F266EF446ACC}" sibTransId="{D1700D00-FB99-4424-B705-354E58F77B0A}"/>
    <dgm:cxn modelId="{EF346990-4117-4574-99E9-5FC903DA3888}" type="presOf" srcId="{BD331B92-E11C-413A-B3C3-DA6ADFED8532}" destId="{0C590A14-3A46-4B67-AAB7-C063B6FDFF42}" srcOrd="0" destOrd="0" presId="urn:microsoft.com/office/officeart/2011/layout/RadialPictureList"/>
    <dgm:cxn modelId="{E3A60516-8B16-458C-B24E-7CA3F8921633}" type="presOf" srcId="{03814CBE-24E3-4E4C-9CE6-4F0C479D453A}" destId="{1F899E5E-CFF6-49D5-957B-A1C9CC893359}" srcOrd="0" destOrd="0" presId="urn:microsoft.com/office/officeart/2011/layout/RadialPictureList"/>
    <dgm:cxn modelId="{3CE5D01E-4D2F-4D1E-871C-798B8050437B}" type="presParOf" srcId="{0C590A14-3A46-4B67-AAB7-C063B6FDFF42}" destId="{1F899E5E-CFF6-49D5-957B-A1C9CC893359}" srcOrd="0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7D2DFE-07DD-425A-ADA8-243CEC8B293A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016E660-FEA6-4E77-B5D8-D690C4A8EF24}">
      <dgm:prSet/>
      <dgm:spPr/>
      <dgm:t>
        <a:bodyPr/>
        <a:lstStyle/>
        <a:p>
          <a:pPr algn="just"/>
          <a:r>
            <a:rPr lang="en-US" b="0" i="0" dirty="0"/>
            <a:t>There is a problem with the exhaustive search strategy</a:t>
          </a:r>
          <a:endParaRPr lang="en-IN" dirty="0"/>
        </a:p>
      </dgm:t>
    </dgm:pt>
    <dgm:pt modelId="{F1621448-53A5-49C0-B0C9-2F3814A5299C}" type="parTrans" cxnId="{85DF4B07-85B7-404C-B5E9-E8275C9B7A00}">
      <dgm:prSet/>
      <dgm:spPr/>
      <dgm:t>
        <a:bodyPr/>
        <a:lstStyle/>
        <a:p>
          <a:endParaRPr lang="en-IN"/>
        </a:p>
      </dgm:t>
    </dgm:pt>
    <dgm:pt modelId="{98B0E403-25FC-4187-8B92-2BE1496C5622}" type="sibTrans" cxnId="{85DF4B07-85B7-404C-B5E9-E8275C9B7A00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6848C32A-B305-432E-A8B2-FFF58C55D22A}">
          <dgm:prSet/>
          <dgm:spPr/>
          <dgm:t>
            <a:bodyPr/>
            <a:lstStyle/>
            <a:p>
              <a:pPr algn="just"/>
              <a:r>
                <a:rPr lang="en-US" b="0" i="0" dirty="0"/>
                <a:t>the number of possible tours of a map with </a:t>
              </a:r>
              <a:r>
                <a:rPr lang="en-US" b="0" i="1" dirty="0"/>
                <a:t>n</a:t>
              </a:r>
              <a:r>
                <a:rPr lang="en-US" b="0" i="0" dirty="0"/>
                <a:t> cities is </a:t>
              </a:r>
              <a14:m>
                <m:oMath xmlns:m="http://schemas.openxmlformats.org/officeDocument/2006/math">
                  <m:r>
                    <a:rPr lang="en-US" b="0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b="0" i="1" dirty="0" smtClean="0">
                      <a:latin typeface="Cambria Math" panose="02040503050406030204" pitchFamily="18" charset="0"/>
                    </a:rPr>
                    <m:t>𝑛</m:t>
                  </m:r>
                  <m:r>
                    <a:rPr lang="en-US" b="0" i="1" dirty="0" smtClean="0">
                      <a:latin typeface="Cambria Math" panose="02040503050406030204" pitchFamily="18" charset="0"/>
                    </a:rPr>
                    <m:t> − 1)! / 2</m:t>
                  </m:r>
                </m:oMath>
              </a14:m>
              <a:endParaRPr lang="en-IN" dirty="0"/>
            </a:p>
          </dgm:t>
        </dgm:pt>
      </mc:Choice>
      <mc:Fallback xmlns="">
        <dgm:pt modelId="{6848C32A-B305-432E-A8B2-FFF58C55D22A}">
          <dgm:prSet/>
          <dgm:spPr/>
          <dgm:t>
            <a:bodyPr/>
            <a:lstStyle/>
            <a:p>
              <a:pPr algn="just"/>
              <a:r>
                <a:rPr lang="en-US" b="0" i="0" dirty="0"/>
                <a:t>the number of possible tours of a map with </a:t>
              </a:r>
              <a:r>
                <a:rPr lang="en-US" b="0" i="1" dirty="0"/>
                <a:t>n</a:t>
              </a:r>
              <a:r>
                <a:rPr lang="en-US" b="0" i="0" dirty="0"/>
                <a:t> cities is </a:t>
              </a:r>
              <a:r>
                <a:rPr lang="en-US" b="0" i="0" dirty="0">
                  <a:latin typeface="Cambria Math" panose="02040503050406030204" pitchFamily="18" charset="0"/>
                </a:rPr>
                <a:t>(𝑛 − 1)! / 2</a:t>
              </a:r>
              <a:endParaRPr lang="en-IN" dirty="0"/>
            </a:p>
          </dgm:t>
        </dgm:pt>
      </mc:Fallback>
    </mc:AlternateContent>
    <dgm:pt modelId="{FD6862CD-E92B-455B-BA04-DE6D1F1A2422}" type="parTrans" cxnId="{0AD28F95-DFDC-4490-B170-878CB26F1416}">
      <dgm:prSet/>
      <dgm:spPr/>
      <dgm:t>
        <a:bodyPr/>
        <a:lstStyle/>
        <a:p>
          <a:endParaRPr lang="en-IN"/>
        </a:p>
      </dgm:t>
    </dgm:pt>
    <dgm:pt modelId="{63C55E20-6B0E-4C1C-96EC-577C3096C311}" type="sibTrans" cxnId="{0AD28F95-DFDC-4490-B170-878CB26F1416}">
      <dgm:prSet/>
      <dgm:spPr/>
      <dgm:t>
        <a:bodyPr/>
        <a:lstStyle/>
        <a:p>
          <a:endParaRPr lang="en-IN"/>
        </a:p>
      </dgm:t>
    </dgm:pt>
    <dgm:pt modelId="{F48ABF99-9EB1-4906-B375-F76DDCAF8212}" type="pres">
      <dgm:prSet presAssocID="{1A7D2DFE-07DD-425A-ADA8-243CEC8B29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9BA09E-37EA-4E40-A05B-F84C80440528}" type="pres">
      <dgm:prSet presAssocID="{7016E660-FEA6-4E77-B5D8-D690C4A8EF24}" presName="linNode" presStyleCnt="0"/>
      <dgm:spPr/>
    </dgm:pt>
    <dgm:pt modelId="{51254A50-429E-4EBD-AAC2-59431A07C15F}" type="pres">
      <dgm:prSet presAssocID="{7016E660-FEA6-4E77-B5D8-D690C4A8EF24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7C745-5079-460F-B5FC-4A7C11011074}" type="pres">
      <dgm:prSet presAssocID="{7016E660-FEA6-4E77-B5D8-D690C4A8EF24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D28F95-DFDC-4490-B170-878CB26F1416}" srcId="{7016E660-FEA6-4E77-B5D8-D690C4A8EF24}" destId="{6848C32A-B305-432E-A8B2-FFF58C55D22A}" srcOrd="0" destOrd="0" parTransId="{FD6862CD-E92B-455B-BA04-DE6D1F1A2422}" sibTransId="{63C55E20-6B0E-4C1C-96EC-577C3096C311}"/>
    <dgm:cxn modelId="{85DF4B07-85B7-404C-B5E9-E8275C9B7A00}" srcId="{1A7D2DFE-07DD-425A-ADA8-243CEC8B293A}" destId="{7016E660-FEA6-4E77-B5D8-D690C4A8EF24}" srcOrd="0" destOrd="0" parTransId="{F1621448-53A5-49C0-B0C9-2F3814A5299C}" sibTransId="{98B0E403-25FC-4187-8B92-2BE1496C5622}"/>
    <dgm:cxn modelId="{9CA0F1B6-A285-47A5-B5CB-68BD3E65910E}" type="presOf" srcId="{7016E660-FEA6-4E77-B5D8-D690C4A8EF24}" destId="{51254A50-429E-4EBD-AAC2-59431A07C15F}" srcOrd="0" destOrd="0" presId="urn:microsoft.com/office/officeart/2005/8/layout/vList5"/>
    <dgm:cxn modelId="{47970831-85F6-45CC-A901-5ED8A5ABD03F}" type="presOf" srcId="{1A7D2DFE-07DD-425A-ADA8-243CEC8B293A}" destId="{F48ABF99-9EB1-4906-B375-F76DDCAF8212}" srcOrd="0" destOrd="0" presId="urn:microsoft.com/office/officeart/2005/8/layout/vList5"/>
    <dgm:cxn modelId="{B47DDF46-E551-4034-B6E5-B6AB1BF4E12D}" type="presOf" srcId="{6848C32A-B305-432E-A8B2-FFF58C55D22A}" destId="{3D47C745-5079-460F-B5FC-4A7C11011074}" srcOrd="0" destOrd="0" presId="urn:microsoft.com/office/officeart/2005/8/layout/vList5"/>
    <dgm:cxn modelId="{50C527AF-F6C6-469F-A289-2A060D1C941A}" type="presParOf" srcId="{F48ABF99-9EB1-4906-B375-F76DDCAF8212}" destId="{899BA09E-37EA-4E40-A05B-F84C80440528}" srcOrd="0" destOrd="0" presId="urn:microsoft.com/office/officeart/2005/8/layout/vList5"/>
    <dgm:cxn modelId="{D78950AB-4507-49ED-8606-97013C38981A}" type="presParOf" srcId="{899BA09E-37EA-4E40-A05B-F84C80440528}" destId="{51254A50-429E-4EBD-AAC2-59431A07C15F}" srcOrd="0" destOrd="0" presId="urn:microsoft.com/office/officeart/2005/8/layout/vList5"/>
    <dgm:cxn modelId="{4DF03B93-EB67-4557-8531-85577C874190}" type="presParOf" srcId="{899BA09E-37EA-4E40-A05B-F84C80440528}" destId="{3D47C745-5079-460F-B5FC-4A7C110110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7D2DFE-07DD-425A-ADA8-243CEC8B293A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016E660-FEA6-4E77-B5D8-D690C4A8EF24}">
      <dgm:prSet/>
      <dgm:spPr/>
      <dgm:t>
        <a:bodyPr/>
        <a:lstStyle/>
        <a:p>
          <a:pPr algn="just"/>
          <a:r>
            <a:rPr lang="en-US" b="0" i="0" dirty="0"/>
            <a:t>There is a problem with the exhaustive search strategy</a:t>
          </a:r>
          <a:endParaRPr lang="en-IN" dirty="0"/>
        </a:p>
      </dgm:t>
    </dgm:pt>
    <dgm:pt modelId="{F1621448-53A5-49C0-B0C9-2F3814A5299C}" type="parTrans" cxnId="{85DF4B07-85B7-404C-B5E9-E8275C9B7A00}">
      <dgm:prSet/>
      <dgm:spPr/>
      <dgm:t>
        <a:bodyPr/>
        <a:lstStyle/>
        <a:p>
          <a:endParaRPr lang="en-IN"/>
        </a:p>
      </dgm:t>
    </dgm:pt>
    <dgm:pt modelId="{98B0E403-25FC-4187-8B92-2BE1496C5622}" type="sibTrans" cxnId="{85DF4B07-85B7-404C-B5E9-E8275C9B7A00}">
      <dgm:prSet/>
      <dgm:spPr/>
      <dgm:t>
        <a:bodyPr/>
        <a:lstStyle/>
        <a:p>
          <a:endParaRPr lang="en-IN"/>
        </a:p>
      </dgm:t>
    </dgm:pt>
    <dgm:pt modelId="{6848C32A-B305-432E-A8B2-FFF58C55D22A}">
      <dgm:prSet/>
      <dgm:spPr>
        <a:blipFill>
          <a:blip xmlns:r="http://schemas.openxmlformats.org/officeDocument/2006/relationships" r:embed="rId1"/>
          <a:stretch>
            <a:fillRect l="-2102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FD6862CD-E92B-455B-BA04-DE6D1F1A2422}" type="parTrans" cxnId="{0AD28F95-DFDC-4490-B170-878CB26F1416}">
      <dgm:prSet/>
      <dgm:spPr/>
      <dgm:t>
        <a:bodyPr/>
        <a:lstStyle/>
        <a:p>
          <a:endParaRPr lang="en-IN"/>
        </a:p>
      </dgm:t>
    </dgm:pt>
    <dgm:pt modelId="{63C55E20-6B0E-4C1C-96EC-577C3096C311}" type="sibTrans" cxnId="{0AD28F95-DFDC-4490-B170-878CB26F1416}">
      <dgm:prSet/>
      <dgm:spPr/>
      <dgm:t>
        <a:bodyPr/>
        <a:lstStyle/>
        <a:p>
          <a:endParaRPr lang="en-IN"/>
        </a:p>
      </dgm:t>
    </dgm:pt>
    <dgm:pt modelId="{F48ABF99-9EB1-4906-B375-F76DDCAF8212}" type="pres">
      <dgm:prSet presAssocID="{1A7D2DFE-07DD-425A-ADA8-243CEC8B293A}" presName="Name0" presStyleCnt="0">
        <dgm:presLayoutVars>
          <dgm:dir/>
          <dgm:animLvl val="lvl"/>
          <dgm:resizeHandles val="exact"/>
        </dgm:presLayoutVars>
      </dgm:prSet>
      <dgm:spPr/>
    </dgm:pt>
    <dgm:pt modelId="{899BA09E-37EA-4E40-A05B-F84C80440528}" type="pres">
      <dgm:prSet presAssocID="{7016E660-FEA6-4E77-B5D8-D690C4A8EF24}" presName="linNode" presStyleCnt="0"/>
      <dgm:spPr/>
    </dgm:pt>
    <dgm:pt modelId="{51254A50-429E-4EBD-AAC2-59431A07C15F}" type="pres">
      <dgm:prSet presAssocID="{7016E660-FEA6-4E77-B5D8-D690C4A8EF24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3D47C745-5079-460F-B5FC-4A7C11011074}" type="pres">
      <dgm:prSet presAssocID="{7016E660-FEA6-4E77-B5D8-D690C4A8EF24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85DF4B07-85B7-404C-B5E9-E8275C9B7A00}" srcId="{1A7D2DFE-07DD-425A-ADA8-243CEC8B293A}" destId="{7016E660-FEA6-4E77-B5D8-D690C4A8EF24}" srcOrd="0" destOrd="0" parTransId="{F1621448-53A5-49C0-B0C9-2F3814A5299C}" sibTransId="{98B0E403-25FC-4187-8B92-2BE1496C5622}"/>
    <dgm:cxn modelId="{47970831-85F6-45CC-A901-5ED8A5ABD03F}" type="presOf" srcId="{1A7D2DFE-07DD-425A-ADA8-243CEC8B293A}" destId="{F48ABF99-9EB1-4906-B375-F76DDCAF8212}" srcOrd="0" destOrd="0" presId="urn:microsoft.com/office/officeart/2005/8/layout/vList5"/>
    <dgm:cxn modelId="{B47DDF46-E551-4034-B6E5-B6AB1BF4E12D}" type="presOf" srcId="{6848C32A-B305-432E-A8B2-FFF58C55D22A}" destId="{3D47C745-5079-460F-B5FC-4A7C11011074}" srcOrd="0" destOrd="0" presId="urn:microsoft.com/office/officeart/2005/8/layout/vList5"/>
    <dgm:cxn modelId="{0AD28F95-DFDC-4490-B170-878CB26F1416}" srcId="{7016E660-FEA6-4E77-B5D8-D690C4A8EF24}" destId="{6848C32A-B305-432E-A8B2-FFF58C55D22A}" srcOrd="0" destOrd="0" parTransId="{FD6862CD-E92B-455B-BA04-DE6D1F1A2422}" sibTransId="{63C55E20-6B0E-4C1C-96EC-577C3096C311}"/>
    <dgm:cxn modelId="{9CA0F1B6-A285-47A5-B5CB-68BD3E65910E}" type="presOf" srcId="{7016E660-FEA6-4E77-B5D8-D690C4A8EF24}" destId="{51254A50-429E-4EBD-AAC2-59431A07C15F}" srcOrd="0" destOrd="0" presId="urn:microsoft.com/office/officeart/2005/8/layout/vList5"/>
    <dgm:cxn modelId="{50C527AF-F6C6-469F-A289-2A060D1C941A}" type="presParOf" srcId="{F48ABF99-9EB1-4906-B375-F76DDCAF8212}" destId="{899BA09E-37EA-4E40-A05B-F84C80440528}" srcOrd="0" destOrd="0" presId="urn:microsoft.com/office/officeart/2005/8/layout/vList5"/>
    <dgm:cxn modelId="{D78950AB-4507-49ED-8606-97013C38981A}" type="presParOf" srcId="{899BA09E-37EA-4E40-A05B-F84C80440528}" destId="{51254A50-429E-4EBD-AAC2-59431A07C15F}" srcOrd="0" destOrd="0" presId="urn:microsoft.com/office/officeart/2005/8/layout/vList5"/>
    <dgm:cxn modelId="{4DF03B93-EB67-4557-8531-85577C874190}" type="presParOf" srcId="{899BA09E-37EA-4E40-A05B-F84C80440528}" destId="{3D47C745-5079-460F-B5FC-4A7C110110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C781B9-1B97-43EB-9FC9-68C8625ADBE9}" type="doc">
      <dgm:prSet loTypeId="urn:microsoft.com/office/officeart/2009/3/layout/RandomtoResult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B98B076-1903-45AB-A5C7-B689F95A4AF8}">
      <dgm:prSet custT="1"/>
      <dgm:spPr/>
      <dgm:t>
        <a:bodyPr/>
        <a:lstStyle/>
        <a:p>
          <a:pPr algn="just"/>
          <a:r>
            <a:rPr lang="en-US" sz="13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What is the shortest possible route that he visits each city exactly once and returns to the origin city?</a:t>
          </a:r>
          <a:endParaRPr lang="en-IN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D226C3-A2BF-4C8A-B762-FDD9B0D63B1A}" type="parTrans" cxnId="{5071C5C3-C805-48CA-A2D1-228AF43D8C56}">
      <dgm:prSet/>
      <dgm:spPr/>
      <dgm:t>
        <a:bodyPr/>
        <a:lstStyle/>
        <a:p>
          <a:pPr algn="ctr"/>
          <a:endParaRPr lang="en-IN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D2CB16-5F86-4517-AC01-06112F40C2C6}" type="sibTrans" cxnId="{5071C5C3-C805-48CA-A2D1-228AF43D8C56}">
      <dgm:prSet/>
      <dgm:spPr/>
      <dgm:t>
        <a:bodyPr/>
        <a:lstStyle/>
        <a:p>
          <a:pPr algn="ctr"/>
          <a:endParaRPr lang="en-IN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F827BC-B97E-4F2A-B283-CCFD4C476CB1}" type="pres">
      <dgm:prSet presAssocID="{E5C781B9-1B97-43EB-9FC9-68C8625ADBE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4BC19BC-644E-4739-A16B-20EF41EDAC38}" type="pres">
      <dgm:prSet presAssocID="{0B98B076-1903-45AB-A5C7-B689F95A4AF8}" presName="chaos" presStyleCnt="0"/>
      <dgm:spPr/>
    </dgm:pt>
    <dgm:pt modelId="{3C3A71B2-2BEF-4729-AFB5-9989CD9453BA}" type="pres">
      <dgm:prSet presAssocID="{0B98B076-1903-45AB-A5C7-B689F95A4AF8}" presName="parTx1" presStyleLbl="revTx" presStyleIdx="0" presStyleCnt="1" custScaleX="84444"/>
      <dgm:spPr/>
      <dgm:t>
        <a:bodyPr/>
        <a:lstStyle/>
        <a:p>
          <a:endParaRPr lang="en-US"/>
        </a:p>
      </dgm:t>
    </dgm:pt>
    <dgm:pt modelId="{EB862D64-3D70-41D8-A531-C1D47581A4B2}" type="pres">
      <dgm:prSet presAssocID="{0B98B076-1903-45AB-A5C7-B689F95A4AF8}" presName="c1" presStyleLbl="node1" presStyleIdx="0" presStyleCnt="18"/>
      <dgm:spPr/>
    </dgm:pt>
    <dgm:pt modelId="{833C38DD-F531-4E1A-ABD2-4866AD9040EC}" type="pres">
      <dgm:prSet presAssocID="{0B98B076-1903-45AB-A5C7-B689F95A4AF8}" presName="c2" presStyleLbl="node1" presStyleIdx="1" presStyleCnt="18"/>
      <dgm:spPr/>
    </dgm:pt>
    <dgm:pt modelId="{2041B278-8577-462E-A214-9B75572AE7AF}" type="pres">
      <dgm:prSet presAssocID="{0B98B076-1903-45AB-A5C7-B689F95A4AF8}" presName="c3" presStyleLbl="node1" presStyleIdx="2" presStyleCnt="18"/>
      <dgm:spPr/>
    </dgm:pt>
    <dgm:pt modelId="{4814DC9C-7B05-4016-9BE8-90AAF81CCC37}" type="pres">
      <dgm:prSet presAssocID="{0B98B076-1903-45AB-A5C7-B689F95A4AF8}" presName="c4" presStyleLbl="node1" presStyleIdx="3" presStyleCnt="18"/>
      <dgm:spPr/>
    </dgm:pt>
    <dgm:pt modelId="{6C0562E0-77A7-45E8-975E-D3395EC92CEC}" type="pres">
      <dgm:prSet presAssocID="{0B98B076-1903-45AB-A5C7-B689F95A4AF8}" presName="c5" presStyleLbl="node1" presStyleIdx="4" presStyleCnt="18"/>
      <dgm:spPr/>
    </dgm:pt>
    <dgm:pt modelId="{2B0B3EE6-8502-423D-9467-69345BCBBB9A}" type="pres">
      <dgm:prSet presAssocID="{0B98B076-1903-45AB-A5C7-B689F95A4AF8}" presName="c6" presStyleLbl="node1" presStyleIdx="5" presStyleCnt="18"/>
      <dgm:spPr/>
    </dgm:pt>
    <dgm:pt modelId="{FD7093B0-1CF9-4716-B2CD-1A65343DE7D4}" type="pres">
      <dgm:prSet presAssocID="{0B98B076-1903-45AB-A5C7-B689F95A4AF8}" presName="c7" presStyleLbl="node1" presStyleIdx="6" presStyleCnt="18"/>
      <dgm:spPr/>
    </dgm:pt>
    <dgm:pt modelId="{12614DC5-CEDB-4189-948E-3B376F126557}" type="pres">
      <dgm:prSet presAssocID="{0B98B076-1903-45AB-A5C7-B689F95A4AF8}" presName="c8" presStyleLbl="node1" presStyleIdx="7" presStyleCnt="18"/>
      <dgm:spPr/>
    </dgm:pt>
    <dgm:pt modelId="{EFA3E883-677F-4F73-817F-82A9278F7F06}" type="pres">
      <dgm:prSet presAssocID="{0B98B076-1903-45AB-A5C7-B689F95A4AF8}" presName="c9" presStyleLbl="node1" presStyleIdx="8" presStyleCnt="18" custLinFactNeighborX="4192" custLinFactNeighborY="-16768"/>
      <dgm:spPr/>
    </dgm:pt>
    <dgm:pt modelId="{4E062BFE-3E73-4E62-9186-08439FBCC159}" type="pres">
      <dgm:prSet presAssocID="{0B98B076-1903-45AB-A5C7-B689F95A4AF8}" presName="c10" presStyleLbl="node1" presStyleIdx="9" presStyleCnt="18" custLinFactNeighborY="-19383"/>
      <dgm:spPr/>
    </dgm:pt>
    <dgm:pt modelId="{87DC9652-A500-4AAE-985C-E29FFB1C83DB}" type="pres">
      <dgm:prSet presAssocID="{0B98B076-1903-45AB-A5C7-B689F95A4AF8}" presName="c11" presStyleLbl="node1" presStyleIdx="10" presStyleCnt="18"/>
      <dgm:spPr/>
    </dgm:pt>
    <dgm:pt modelId="{89DE3832-B5D4-4959-A7B6-9BB8D7ACB7A5}" type="pres">
      <dgm:prSet presAssocID="{0B98B076-1903-45AB-A5C7-B689F95A4AF8}" presName="c12" presStyleLbl="node1" presStyleIdx="11" presStyleCnt="18" custLinFactNeighborX="-34360" custLinFactNeighborY="6039"/>
      <dgm:spPr/>
    </dgm:pt>
    <dgm:pt modelId="{A13A4EE1-D384-4640-AA85-34EC1D06A1B8}" type="pres">
      <dgm:prSet presAssocID="{0B98B076-1903-45AB-A5C7-B689F95A4AF8}" presName="c13" presStyleLbl="node1" presStyleIdx="12" presStyleCnt="18"/>
      <dgm:spPr/>
    </dgm:pt>
    <dgm:pt modelId="{DDB8D5A2-5F11-4BE1-A102-A73FE5772FCA}" type="pres">
      <dgm:prSet presAssocID="{0B98B076-1903-45AB-A5C7-B689F95A4AF8}" presName="c14" presStyleLbl="node1" presStyleIdx="13" presStyleCnt="18"/>
      <dgm:spPr/>
    </dgm:pt>
    <dgm:pt modelId="{28AEA882-136B-44EC-BF2D-44FD138A53B2}" type="pres">
      <dgm:prSet presAssocID="{0B98B076-1903-45AB-A5C7-B689F95A4AF8}" presName="c15" presStyleLbl="node1" presStyleIdx="14" presStyleCnt="18"/>
      <dgm:spPr/>
    </dgm:pt>
    <dgm:pt modelId="{A20ECF5E-D569-4BAD-8602-118F7EAEA63D}" type="pres">
      <dgm:prSet presAssocID="{0B98B076-1903-45AB-A5C7-B689F95A4AF8}" presName="c16" presStyleLbl="node1" presStyleIdx="15" presStyleCnt="18"/>
      <dgm:spPr/>
    </dgm:pt>
    <dgm:pt modelId="{4D8359B8-5961-40FB-89B5-589FB288A521}" type="pres">
      <dgm:prSet presAssocID="{0B98B076-1903-45AB-A5C7-B689F95A4AF8}" presName="c17" presStyleLbl="node1" presStyleIdx="16" presStyleCnt="18"/>
      <dgm:spPr/>
    </dgm:pt>
    <dgm:pt modelId="{4EC81916-F376-429F-AA72-199B52AC4F3A}" type="pres">
      <dgm:prSet presAssocID="{0B98B076-1903-45AB-A5C7-B689F95A4AF8}" presName="c18" presStyleLbl="node1" presStyleIdx="17" presStyleCnt="18"/>
      <dgm:spPr/>
    </dgm:pt>
  </dgm:ptLst>
  <dgm:cxnLst>
    <dgm:cxn modelId="{5071C5C3-C805-48CA-A2D1-228AF43D8C56}" srcId="{E5C781B9-1B97-43EB-9FC9-68C8625ADBE9}" destId="{0B98B076-1903-45AB-A5C7-B689F95A4AF8}" srcOrd="0" destOrd="0" parTransId="{9ED226C3-A2BF-4C8A-B762-FDD9B0D63B1A}" sibTransId="{63D2CB16-5F86-4517-AC01-06112F40C2C6}"/>
    <dgm:cxn modelId="{A7CB9D71-9CD5-4248-8040-D685B21C4053}" type="presOf" srcId="{0B98B076-1903-45AB-A5C7-B689F95A4AF8}" destId="{3C3A71B2-2BEF-4729-AFB5-9989CD9453BA}" srcOrd="0" destOrd="0" presId="urn:microsoft.com/office/officeart/2009/3/layout/RandomtoResultProcess"/>
    <dgm:cxn modelId="{43A4DDBB-06A2-4D95-BCB4-64D2C6769B3F}" type="presOf" srcId="{E5C781B9-1B97-43EB-9FC9-68C8625ADBE9}" destId="{83F827BC-B97E-4F2A-B283-CCFD4C476CB1}" srcOrd="0" destOrd="0" presId="urn:microsoft.com/office/officeart/2009/3/layout/RandomtoResultProcess"/>
    <dgm:cxn modelId="{FAB81907-EF9B-4D8D-913D-B125EC2C51F9}" type="presParOf" srcId="{83F827BC-B97E-4F2A-B283-CCFD4C476CB1}" destId="{74BC19BC-644E-4739-A16B-20EF41EDAC38}" srcOrd="0" destOrd="0" presId="urn:microsoft.com/office/officeart/2009/3/layout/RandomtoResultProcess"/>
    <dgm:cxn modelId="{F2A01208-D141-4FF7-9CF0-49E55766714C}" type="presParOf" srcId="{74BC19BC-644E-4739-A16B-20EF41EDAC38}" destId="{3C3A71B2-2BEF-4729-AFB5-9989CD9453BA}" srcOrd="0" destOrd="0" presId="urn:microsoft.com/office/officeart/2009/3/layout/RandomtoResultProcess"/>
    <dgm:cxn modelId="{00D2E602-D62D-464D-AEC3-E6B4A1A249E0}" type="presParOf" srcId="{74BC19BC-644E-4739-A16B-20EF41EDAC38}" destId="{EB862D64-3D70-41D8-A531-C1D47581A4B2}" srcOrd="1" destOrd="0" presId="urn:microsoft.com/office/officeart/2009/3/layout/RandomtoResultProcess"/>
    <dgm:cxn modelId="{B95A6E5C-51A5-440A-B702-22AE2DFCC049}" type="presParOf" srcId="{74BC19BC-644E-4739-A16B-20EF41EDAC38}" destId="{833C38DD-F531-4E1A-ABD2-4866AD9040EC}" srcOrd="2" destOrd="0" presId="urn:microsoft.com/office/officeart/2009/3/layout/RandomtoResultProcess"/>
    <dgm:cxn modelId="{AF19DAC6-137D-444E-99CF-31B2C4117D90}" type="presParOf" srcId="{74BC19BC-644E-4739-A16B-20EF41EDAC38}" destId="{2041B278-8577-462E-A214-9B75572AE7AF}" srcOrd="3" destOrd="0" presId="urn:microsoft.com/office/officeart/2009/3/layout/RandomtoResultProcess"/>
    <dgm:cxn modelId="{826B4CC5-F648-4F41-BFEA-C16C4D95DD51}" type="presParOf" srcId="{74BC19BC-644E-4739-A16B-20EF41EDAC38}" destId="{4814DC9C-7B05-4016-9BE8-90AAF81CCC37}" srcOrd="4" destOrd="0" presId="urn:microsoft.com/office/officeart/2009/3/layout/RandomtoResultProcess"/>
    <dgm:cxn modelId="{A731D5E4-702B-476C-84E3-134A5662C5CE}" type="presParOf" srcId="{74BC19BC-644E-4739-A16B-20EF41EDAC38}" destId="{6C0562E0-77A7-45E8-975E-D3395EC92CEC}" srcOrd="5" destOrd="0" presId="urn:microsoft.com/office/officeart/2009/3/layout/RandomtoResultProcess"/>
    <dgm:cxn modelId="{CBEEC16F-1769-43A8-8873-5BB98E11E84F}" type="presParOf" srcId="{74BC19BC-644E-4739-A16B-20EF41EDAC38}" destId="{2B0B3EE6-8502-423D-9467-69345BCBBB9A}" srcOrd="6" destOrd="0" presId="urn:microsoft.com/office/officeart/2009/3/layout/RandomtoResultProcess"/>
    <dgm:cxn modelId="{1BFCC947-8DF5-4E3A-9D77-4AA25D50C63F}" type="presParOf" srcId="{74BC19BC-644E-4739-A16B-20EF41EDAC38}" destId="{FD7093B0-1CF9-4716-B2CD-1A65343DE7D4}" srcOrd="7" destOrd="0" presId="urn:microsoft.com/office/officeart/2009/3/layout/RandomtoResultProcess"/>
    <dgm:cxn modelId="{ADCADEF0-7FFE-4D5B-97E2-EB0EB21173F9}" type="presParOf" srcId="{74BC19BC-644E-4739-A16B-20EF41EDAC38}" destId="{12614DC5-CEDB-4189-948E-3B376F126557}" srcOrd="8" destOrd="0" presId="urn:microsoft.com/office/officeart/2009/3/layout/RandomtoResultProcess"/>
    <dgm:cxn modelId="{826277F2-F4BE-41D5-A5B3-8B0C10083D23}" type="presParOf" srcId="{74BC19BC-644E-4739-A16B-20EF41EDAC38}" destId="{EFA3E883-677F-4F73-817F-82A9278F7F06}" srcOrd="9" destOrd="0" presId="urn:microsoft.com/office/officeart/2009/3/layout/RandomtoResultProcess"/>
    <dgm:cxn modelId="{FFC58BF8-9A1F-4420-AC20-30A0A6799E67}" type="presParOf" srcId="{74BC19BC-644E-4739-A16B-20EF41EDAC38}" destId="{4E062BFE-3E73-4E62-9186-08439FBCC159}" srcOrd="10" destOrd="0" presId="urn:microsoft.com/office/officeart/2009/3/layout/RandomtoResultProcess"/>
    <dgm:cxn modelId="{E213E56B-67D2-40CC-B235-2D3AE98007C5}" type="presParOf" srcId="{74BC19BC-644E-4739-A16B-20EF41EDAC38}" destId="{87DC9652-A500-4AAE-985C-E29FFB1C83DB}" srcOrd="11" destOrd="0" presId="urn:microsoft.com/office/officeart/2009/3/layout/RandomtoResultProcess"/>
    <dgm:cxn modelId="{A94AA334-5DC6-465A-8640-642C4C030ECD}" type="presParOf" srcId="{74BC19BC-644E-4739-A16B-20EF41EDAC38}" destId="{89DE3832-B5D4-4959-A7B6-9BB8D7ACB7A5}" srcOrd="12" destOrd="0" presId="urn:microsoft.com/office/officeart/2009/3/layout/RandomtoResultProcess"/>
    <dgm:cxn modelId="{4282D2FD-D371-492D-9122-BC614D35B43D}" type="presParOf" srcId="{74BC19BC-644E-4739-A16B-20EF41EDAC38}" destId="{A13A4EE1-D384-4640-AA85-34EC1D06A1B8}" srcOrd="13" destOrd="0" presId="urn:microsoft.com/office/officeart/2009/3/layout/RandomtoResultProcess"/>
    <dgm:cxn modelId="{19069EED-613C-4B2D-843D-04888AD8CBFE}" type="presParOf" srcId="{74BC19BC-644E-4739-A16B-20EF41EDAC38}" destId="{DDB8D5A2-5F11-4BE1-A102-A73FE5772FCA}" srcOrd="14" destOrd="0" presId="urn:microsoft.com/office/officeart/2009/3/layout/RandomtoResultProcess"/>
    <dgm:cxn modelId="{17BA5FF3-B470-408B-AB2C-76C808A96E9D}" type="presParOf" srcId="{74BC19BC-644E-4739-A16B-20EF41EDAC38}" destId="{28AEA882-136B-44EC-BF2D-44FD138A53B2}" srcOrd="15" destOrd="0" presId="urn:microsoft.com/office/officeart/2009/3/layout/RandomtoResultProcess"/>
    <dgm:cxn modelId="{06D477C8-099D-4E1E-B62C-19E5FFD61E7E}" type="presParOf" srcId="{74BC19BC-644E-4739-A16B-20EF41EDAC38}" destId="{A20ECF5E-D569-4BAD-8602-118F7EAEA63D}" srcOrd="16" destOrd="0" presId="urn:microsoft.com/office/officeart/2009/3/layout/RandomtoResultProcess"/>
    <dgm:cxn modelId="{86AECAE9-4D2D-4EF1-B4D2-AE8E6D566394}" type="presParOf" srcId="{74BC19BC-644E-4739-A16B-20EF41EDAC38}" destId="{4D8359B8-5961-40FB-89B5-589FB288A521}" srcOrd="17" destOrd="0" presId="urn:microsoft.com/office/officeart/2009/3/layout/RandomtoResultProcess"/>
    <dgm:cxn modelId="{67DDB23B-FDC8-4342-9191-0C90F5DD0744}" type="presParOf" srcId="{74BC19BC-644E-4739-A16B-20EF41EDAC38}" destId="{4EC81916-F376-429F-AA72-199B52AC4F3A}" srcOrd="18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99E5E-CFF6-49D5-957B-A1C9CC893359}">
      <dsp:nvSpPr>
        <dsp:cNvPr id="0" name=""/>
        <dsp:cNvSpPr/>
      </dsp:nvSpPr>
      <dsp:spPr>
        <a:xfrm>
          <a:off x="375120" y="0"/>
          <a:ext cx="1924735" cy="19247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 we add cities to our tour, however, it is much harder to figure out the optimal tour</a:t>
          </a:r>
          <a:endParaRPr lang="en-I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6991" y="281871"/>
        <a:ext cx="1360993" cy="1360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7C745-5079-460F-B5FC-4A7C11011074}">
      <dsp:nvSpPr>
        <dsp:cNvPr id="0" name=""/>
        <dsp:cNvSpPr/>
      </dsp:nvSpPr>
      <dsp:spPr>
        <a:xfrm rot="5400000">
          <a:off x="1692740" y="-450892"/>
          <a:ext cx="887055" cy="201060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/>
            <a:t>the number of possible tours of a map with </a:t>
          </a:r>
          <a:r>
            <a:rPr lang="en-US" sz="1400" b="0" i="1" kern="1200" dirty="0"/>
            <a:t>n</a:t>
          </a:r>
          <a:r>
            <a:rPr lang="en-US" sz="1400" b="0" i="0" kern="1200" dirty="0"/>
            <a:t> cities is </a:t>
          </a:r>
          <a14:m xmlns:a14="http://schemas.microsoft.com/office/drawing/2010/main">
            <m:oMath xmlns:m="http://schemas.openxmlformats.org/officeDocument/2006/math">
              <m:r>
                <a:rPr lang="en-US" sz="1400" b="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400" b="0" i="1" kern="1200" dirty="0" smtClean="0">
                  <a:latin typeface="Cambria Math" panose="02040503050406030204" pitchFamily="18" charset="0"/>
                </a:rPr>
                <m:t>𝑛</m:t>
              </m:r>
              <m:r>
                <a:rPr lang="en-US" sz="1400" b="0" i="1" kern="1200" dirty="0" smtClean="0">
                  <a:latin typeface="Cambria Math" panose="02040503050406030204" pitchFamily="18" charset="0"/>
                </a:rPr>
                <m:t> − 1)! / 2</m:t>
              </m:r>
            </m:oMath>
          </a14:m>
          <a:endParaRPr lang="en-IN" sz="1400" kern="1200" dirty="0"/>
        </a:p>
      </dsp:txBody>
      <dsp:txXfrm rot="-5400000">
        <a:off x="1130966" y="154184"/>
        <a:ext cx="1967302" cy="800451"/>
      </dsp:txXfrm>
    </dsp:sp>
    <dsp:sp modelId="{51254A50-429E-4EBD-AAC2-59431A07C15F}">
      <dsp:nvSpPr>
        <dsp:cNvPr id="0" name=""/>
        <dsp:cNvSpPr/>
      </dsp:nvSpPr>
      <dsp:spPr>
        <a:xfrm>
          <a:off x="0" y="0"/>
          <a:ext cx="1130965" cy="11088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There is a problem with the exhaustive search strategy</a:t>
          </a:r>
          <a:endParaRPr lang="en-IN" sz="1200" kern="1200" dirty="0"/>
        </a:p>
      </dsp:txBody>
      <dsp:txXfrm>
        <a:off x="54128" y="54128"/>
        <a:ext cx="1022709" cy="1000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A71B2-2BEF-4729-AFB5-9989CD9453BA}">
      <dsp:nvSpPr>
        <dsp:cNvPr id="0" name=""/>
        <dsp:cNvSpPr/>
      </dsp:nvSpPr>
      <dsp:spPr>
        <a:xfrm>
          <a:off x="969821" y="896014"/>
          <a:ext cx="2066526" cy="806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the shortest possible route that he visits each city exactly once and returns to the origin city?</a:t>
          </a:r>
          <a:endParaRPr lang="en-I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69821" y="896014"/>
        <a:ext cx="2066526" cy="806468"/>
      </dsp:txXfrm>
    </dsp:sp>
    <dsp:sp modelId="{EB862D64-3D70-41D8-A531-C1D47581A4B2}">
      <dsp:nvSpPr>
        <dsp:cNvPr id="0" name=""/>
        <dsp:cNvSpPr/>
      </dsp:nvSpPr>
      <dsp:spPr>
        <a:xfrm>
          <a:off x="776696" y="650737"/>
          <a:ext cx="194664" cy="194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3C38DD-F531-4E1A-ABD2-4866AD9040EC}">
      <dsp:nvSpPr>
        <dsp:cNvPr id="0" name=""/>
        <dsp:cNvSpPr/>
      </dsp:nvSpPr>
      <dsp:spPr>
        <a:xfrm>
          <a:off x="912961" y="378206"/>
          <a:ext cx="194664" cy="194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041B278-8577-462E-A214-9B75572AE7AF}">
      <dsp:nvSpPr>
        <dsp:cNvPr id="0" name=""/>
        <dsp:cNvSpPr/>
      </dsp:nvSpPr>
      <dsp:spPr>
        <a:xfrm>
          <a:off x="1239998" y="432712"/>
          <a:ext cx="305901" cy="3059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14DC9C-7B05-4016-9BE8-90AAF81CCC37}">
      <dsp:nvSpPr>
        <dsp:cNvPr id="0" name=""/>
        <dsp:cNvSpPr/>
      </dsp:nvSpPr>
      <dsp:spPr>
        <a:xfrm>
          <a:off x="1512529" y="132928"/>
          <a:ext cx="194664" cy="194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0562E0-77A7-45E8-975E-D3395EC92CEC}">
      <dsp:nvSpPr>
        <dsp:cNvPr id="0" name=""/>
        <dsp:cNvSpPr/>
      </dsp:nvSpPr>
      <dsp:spPr>
        <a:xfrm>
          <a:off x="1866819" y="23916"/>
          <a:ext cx="194664" cy="194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0B3EE6-8502-423D-9467-69345BCBBB9A}">
      <dsp:nvSpPr>
        <dsp:cNvPr id="0" name=""/>
        <dsp:cNvSpPr/>
      </dsp:nvSpPr>
      <dsp:spPr>
        <a:xfrm>
          <a:off x="2302868" y="214688"/>
          <a:ext cx="194664" cy="194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7093B0-1CF9-4716-B2CD-1A65343DE7D4}">
      <dsp:nvSpPr>
        <dsp:cNvPr id="0" name=""/>
        <dsp:cNvSpPr/>
      </dsp:nvSpPr>
      <dsp:spPr>
        <a:xfrm>
          <a:off x="2575399" y="350953"/>
          <a:ext cx="305901" cy="3059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614DC5-CEDB-4189-948E-3B376F126557}">
      <dsp:nvSpPr>
        <dsp:cNvPr id="0" name=""/>
        <dsp:cNvSpPr/>
      </dsp:nvSpPr>
      <dsp:spPr>
        <a:xfrm>
          <a:off x="2956942" y="650737"/>
          <a:ext cx="194664" cy="194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A3E883-677F-4F73-817F-82A9278F7F06}">
      <dsp:nvSpPr>
        <dsp:cNvPr id="0" name=""/>
        <dsp:cNvSpPr/>
      </dsp:nvSpPr>
      <dsp:spPr>
        <a:xfrm>
          <a:off x="3128620" y="917879"/>
          <a:ext cx="194664" cy="194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062BFE-3E73-4E62-9186-08439FBCC159}">
      <dsp:nvSpPr>
        <dsp:cNvPr id="0" name=""/>
        <dsp:cNvSpPr/>
      </dsp:nvSpPr>
      <dsp:spPr>
        <a:xfrm>
          <a:off x="1703300" y="281181"/>
          <a:ext cx="500566" cy="5005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DC9652-A500-4AAE-985C-E29FFB1C83DB}">
      <dsp:nvSpPr>
        <dsp:cNvPr id="0" name=""/>
        <dsp:cNvSpPr/>
      </dsp:nvSpPr>
      <dsp:spPr>
        <a:xfrm>
          <a:off x="640430" y="1413823"/>
          <a:ext cx="194664" cy="194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DE3832-B5D4-4959-A7B6-9BB8D7ACB7A5}">
      <dsp:nvSpPr>
        <dsp:cNvPr id="0" name=""/>
        <dsp:cNvSpPr/>
      </dsp:nvSpPr>
      <dsp:spPr>
        <a:xfrm>
          <a:off x="698841" y="1677574"/>
          <a:ext cx="305901" cy="3059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3A4EE1-D384-4640-AA85-34EC1D06A1B8}">
      <dsp:nvSpPr>
        <dsp:cNvPr id="0" name=""/>
        <dsp:cNvSpPr/>
      </dsp:nvSpPr>
      <dsp:spPr>
        <a:xfrm>
          <a:off x="1212745" y="1877125"/>
          <a:ext cx="444948" cy="444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B8D5A2-5F11-4BE1-A102-A73FE5772FCA}">
      <dsp:nvSpPr>
        <dsp:cNvPr id="0" name=""/>
        <dsp:cNvSpPr/>
      </dsp:nvSpPr>
      <dsp:spPr>
        <a:xfrm>
          <a:off x="1785059" y="2231415"/>
          <a:ext cx="194664" cy="194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AEA882-136B-44EC-BF2D-44FD138A53B2}">
      <dsp:nvSpPr>
        <dsp:cNvPr id="0" name=""/>
        <dsp:cNvSpPr/>
      </dsp:nvSpPr>
      <dsp:spPr>
        <a:xfrm>
          <a:off x="1894072" y="1877125"/>
          <a:ext cx="305901" cy="3059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0ECF5E-D569-4BAD-8602-118F7EAEA63D}">
      <dsp:nvSpPr>
        <dsp:cNvPr id="0" name=""/>
        <dsp:cNvSpPr/>
      </dsp:nvSpPr>
      <dsp:spPr>
        <a:xfrm>
          <a:off x="2166603" y="2258668"/>
          <a:ext cx="194664" cy="194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8359B8-5961-40FB-89B5-589FB288A521}">
      <dsp:nvSpPr>
        <dsp:cNvPr id="0" name=""/>
        <dsp:cNvSpPr/>
      </dsp:nvSpPr>
      <dsp:spPr>
        <a:xfrm>
          <a:off x="2411880" y="1822619"/>
          <a:ext cx="444948" cy="444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C81916-F376-429F-AA72-199B52AC4F3A}">
      <dsp:nvSpPr>
        <dsp:cNvPr id="0" name=""/>
        <dsp:cNvSpPr/>
      </dsp:nvSpPr>
      <dsp:spPr>
        <a:xfrm>
          <a:off x="3011448" y="1713607"/>
          <a:ext cx="305901" cy="3059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56816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ea9fd25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ea9fd25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40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3525000" cy="51435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11" y="-4"/>
            <a:ext cx="3810010" cy="790578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8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1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0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9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/>
        </p:nvSpPr>
        <p:spPr>
          <a:xfrm>
            <a:off x="239468" y="367329"/>
            <a:ext cx="8787300" cy="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4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</a:t>
            </a:r>
            <a:r>
              <a:rPr lang="en" sz="4000" dirty="0">
                <a:solidFill>
                  <a:srgbClr val="1319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Algorithm</a:t>
            </a:r>
            <a:endParaRPr sz="4000" dirty="0">
              <a:solidFill>
                <a:srgbClr val="1319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3854790" y="1346529"/>
            <a:ext cx="5091697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3600" dirty="0">
                <a:latin typeface="Times New Roman"/>
                <a:ea typeface="Times New Roman"/>
                <a:cs typeface="Times New Roman"/>
                <a:sym typeface="Times New Roman"/>
              </a:rPr>
              <a:t>UNIT-III</a:t>
            </a:r>
          </a:p>
          <a:p>
            <a:pPr algn="ctr">
              <a:lnSpc>
                <a:spcPct val="115000"/>
              </a:lnSpc>
            </a:pPr>
            <a:r>
              <a:rPr lang="en" sz="3600" dirty="0">
                <a:latin typeface="Times New Roman"/>
                <a:ea typeface="Times New Roman"/>
                <a:cs typeface="Times New Roman"/>
                <a:sym typeface="Times New Roman"/>
              </a:rPr>
              <a:t>Dynamic Programming 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02432" y="3003798"/>
            <a:ext cx="3024336" cy="179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M Yogi Reddy</a:t>
            </a:r>
          </a:p>
          <a:p>
            <a:pPr>
              <a:spcBef>
                <a:spcPts val="600"/>
              </a:spcBef>
            </a:pP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Assistant Professor,</a:t>
            </a:r>
          </a:p>
          <a:p>
            <a:pPr>
              <a:spcBef>
                <a:spcPts val="600"/>
              </a:spcBef>
            </a:pP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Dept. of CSE,</a:t>
            </a:r>
          </a:p>
          <a:p>
            <a:pPr>
              <a:spcBef>
                <a:spcPts val="600"/>
              </a:spcBef>
            </a:pP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School Of Technology,</a:t>
            </a:r>
          </a:p>
          <a:p>
            <a:pPr>
              <a:spcBef>
                <a:spcPts val="600"/>
              </a:spcBef>
            </a:pP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GITAM(Deemed to be ) University,</a:t>
            </a:r>
          </a:p>
          <a:p>
            <a:pPr>
              <a:spcBef>
                <a:spcPts val="600"/>
              </a:spcBef>
            </a:pP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Hyderabad.</a:t>
            </a:r>
            <a:endParaRPr lang="en-IN" sz="2100" b="1" dirty="0"/>
          </a:p>
        </p:txBody>
      </p:sp>
    </p:spTree>
    <p:extLst>
      <p:ext uri="{BB962C8B-B14F-4D97-AF65-F5344CB8AC3E}">
        <p14:creationId xmlns:p14="http://schemas.microsoft.com/office/powerpoint/2010/main" val="38077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17986" y="206477"/>
            <a:ext cx="3275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Algorithm(bottom up approach)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54" y="850694"/>
            <a:ext cx="5102020" cy="42095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39265" y="1230325"/>
            <a:ext cx="4572000" cy="19236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Time Complexity </a:t>
            </a:r>
            <a:r>
              <a:rPr lang="en-US" b="1" dirty="0" smtClean="0"/>
              <a:t>Analysis: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dynamic algorithm for TSP, the number of possible subsets can be at most N </a:t>
            </a:r>
            <a:r>
              <a:rPr lang="en-US" dirty="0" smtClean="0"/>
              <a:t>* 2^N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subset can be solved </a:t>
            </a:r>
            <a:r>
              <a:rPr lang="en-US" dirty="0" smtClean="0"/>
              <a:t>in O(N</a:t>
            </a:r>
            <a:r>
              <a:rPr lang="en-US" dirty="0"/>
              <a:t>) times. 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Therefore</a:t>
            </a:r>
            <a:r>
              <a:rPr lang="en-US" dirty="0"/>
              <a:t>, the time complexity of this algorithm would be </a:t>
            </a:r>
            <a:r>
              <a:rPr lang="en-US" dirty="0" smtClean="0"/>
              <a:t>O(N^2 *2^N</a:t>
            </a:r>
            <a:r>
              <a:rPr lang="en-US" dirty="0"/>
              <a:t>)}.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88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4E469F-D308-43DA-8E38-D00602AA96F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12" descr="27,311 Thank You Photos - Free &amp;amp; Royalty-Free Stock Photos from Dreams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329612"/>
            <a:ext cx="5686439" cy="247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KEEP CALM AND SAVE TREES - Keep Calm and Posters Generator, Maker For Free  - KeepCalmAndPoster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984" y="650391"/>
            <a:ext cx="2717878" cy="383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9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02" y="465516"/>
            <a:ext cx="6966774" cy="574650"/>
          </a:xfrm>
        </p:spPr>
        <p:txBody>
          <a:bodyPr/>
          <a:lstStyle/>
          <a:p>
            <a:r>
              <a:rPr lang="en-US" sz="2700" dirty="0"/>
              <a:t>Dynamic Programming Applications</a:t>
            </a:r>
            <a:endParaRPr lang="en-IN" sz="2700" dirty="0"/>
          </a:p>
        </p:txBody>
      </p:sp>
      <p:grpSp>
        <p:nvGrpSpPr>
          <p:cNvPr id="3" name="Group 2"/>
          <p:cNvGrpSpPr/>
          <p:nvPr/>
        </p:nvGrpSpPr>
        <p:grpSpPr>
          <a:xfrm>
            <a:off x="1322692" y="1275607"/>
            <a:ext cx="6492921" cy="3185487"/>
            <a:chOff x="239589" y="843556"/>
            <a:chExt cx="8657228" cy="4247316"/>
          </a:xfrm>
        </p:grpSpPr>
        <p:sp>
          <p:nvSpPr>
            <p:cNvPr id="8" name="TextBox 7"/>
            <p:cNvSpPr txBox="1"/>
            <p:nvPr/>
          </p:nvSpPr>
          <p:spPr>
            <a:xfrm>
              <a:off x="2267744" y="843556"/>
              <a:ext cx="6629073" cy="4247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2400" dirty="0">
                  <a:solidFill>
                    <a:srgbClr val="FF0000"/>
                  </a:solidFill>
                </a:rPr>
                <a:t>Multistage graphs</a:t>
              </a:r>
              <a:endParaRPr lang="en-US" sz="2100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2400" dirty="0">
                  <a:solidFill>
                    <a:srgbClr val="FF0000"/>
                  </a:solidFill>
                </a:rPr>
                <a:t>All pairs shortest paths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2400" dirty="0">
                  <a:solidFill>
                    <a:srgbClr val="FF0000"/>
                  </a:solidFill>
                </a:rPr>
                <a:t>Optimal binary search trees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2400" dirty="0">
                  <a:solidFill>
                    <a:srgbClr val="FF0000"/>
                  </a:solidFill>
                </a:rPr>
                <a:t>Reliability design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400" dirty="0">
                  <a:solidFill>
                    <a:srgbClr val="FF0000"/>
                  </a:solidFill>
                </a:rPr>
                <a:t>Travelling sales person problem</a:t>
              </a:r>
              <a:endParaRPr lang="en-IN" sz="2400" dirty="0">
                <a:solidFill>
                  <a:srgbClr val="FF0000"/>
                </a:solidFill>
              </a:endParaRPr>
            </a:p>
            <a:p>
              <a:endParaRPr lang="en-US" sz="2100" dirty="0"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589" y="1608797"/>
              <a:ext cx="1401653" cy="1504631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565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4" y="388568"/>
            <a:ext cx="5258400" cy="766200"/>
          </a:xfrm>
        </p:spPr>
        <p:txBody>
          <a:bodyPr/>
          <a:lstStyle/>
          <a:p>
            <a:r>
              <a:rPr lang="en-US" dirty="0"/>
              <a:t>Travel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0274" y="1370211"/>
            <a:ext cx="91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Suppose you decide to drive car around Telangana and you start your journey from Hyderabad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FA49C-F1F4-4BA9-920C-2AA5F37D7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40" y="1676745"/>
            <a:ext cx="3191782" cy="3117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5F19C3-3899-4A3C-8511-C4337907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789" y="2349500"/>
            <a:ext cx="4393211" cy="21018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F8A0C3-76BE-4971-B4C9-1CC2E87863EC}"/>
              </a:ext>
            </a:extLst>
          </p:cNvPr>
          <p:cNvSpPr/>
          <p:nvPr/>
        </p:nvSpPr>
        <p:spPr>
          <a:xfrm>
            <a:off x="2032000" y="449332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00" lvl="1"/>
            <a:r>
              <a:rPr lang="en-US" altLang="en-US" dirty="0"/>
              <a:t>how can you minimize the number of kilometers yet make sure you visit all the cities?</a:t>
            </a:r>
          </a:p>
        </p:txBody>
      </p:sp>
    </p:spTree>
    <p:extLst>
      <p:ext uri="{BB962C8B-B14F-4D97-AF65-F5344CB8AC3E}">
        <p14:creationId xmlns:p14="http://schemas.microsoft.com/office/powerpoint/2010/main" val="102886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12"/>
          <p:cNvSpPr txBox="1">
            <a:spLocks/>
          </p:cNvSpPr>
          <p:nvPr/>
        </p:nvSpPr>
        <p:spPr>
          <a:xfrm>
            <a:off x="0" y="0"/>
            <a:ext cx="3590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dirty="0">
                <a:solidFill>
                  <a:schemeClr val="bg1"/>
                </a:solidFill>
              </a:rPr>
              <a:t>Tour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272265" y="930943"/>
            <a:ext cx="88717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euclid_circular_a"/>
              </a:rPr>
              <a:t>Since there are only five cities </a:t>
            </a:r>
            <a:r>
              <a:rPr lang="en-US" dirty="0">
                <a:latin typeface="euclid_circular_a"/>
              </a:rPr>
              <a:t>it’s not too hard to figure out the optimal tour</a:t>
            </a:r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723AE12-381F-47F5-BFAE-136EDEF5F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914936"/>
              </p:ext>
            </p:extLst>
          </p:nvPr>
        </p:nvGraphicFramePr>
        <p:xfrm>
          <a:off x="3874655" y="1319748"/>
          <a:ext cx="2299855" cy="1924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3">
            <a:extLst>
              <a:ext uri="{FF2B5EF4-FFF2-40B4-BE49-F238E27FC236}">
                <a16:creationId xmlns:a16="http://schemas.microsoft.com/office/drawing/2014/main" id="{4223689F-9CE9-4BF3-8E46-160AB18C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382" y="1014268"/>
            <a:ext cx="2597727" cy="25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88BFD3-5AEC-4C11-909A-C29D19584E8C}"/>
              </a:ext>
            </a:extLst>
          </p:cNvPr>
          <p:cNvSpPr/>
          <p:nvPr/>
        </p:nvSpPr>
        <p:spPr>
          <a:xfrm>
            <a:off x="272265" y="1317361"/>
            <a:ext cx="23610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way to find the optimal tour is to consider all possible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E8FBA790-04A8-4C6D-A612-DBD4A6C57F9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71072245"/>
                  </p:ext>
                </p:extLst>
              </p:nvPr>
            </p:nvGraphicFramePr>
            <p:xfrm>
              <a:off x="146576" y="2130913"/>
              <a:ext cx="3141570" cy="110881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Choice>
        <mc:Fallback xmlns=""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E8FBA790-04A8-4C6D-A612-DBD4A6C57F9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71072245"/>
                  </p:ext>
                </p:extLst>
              </p:nvPr>
            </p:nvGraphicFramePr>
            <p:xfrm>
              <a:off x="146576" y="2130913"/>
              <a:ext cx="3141570" cy="110881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</mc:Fallback>
      </mc:AlternateContent>
      <p:graphicFrame>
        <p:nvGraphicFramePr>
          <p:cNvPr id="13" name="Group 3">
            <a:extLst>
              <a:ext uri="{FF2B5EF4-FFF2-40B4-BE49-F238E27FC236}">
                <a16:creationId xmlns:a16="http://schemas.microsoft.com/office/drawing/2014/main" id="{F5A9FBBE-64E9-4080-9B15-7D3DE0849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893083"/>
              </p:ext>
            </p:extLst>
          </p:nvPr>
        </p:nvGraphicFramePr>
        <p:xfrm>
          <a:off x="1452813" y="3239732"/>
          <a:ext cx="1724892" cy="1778000"/>
        </p:xfrm>
        <a:graphic>
          <a:graphicData uri="http://schemas.openxmlformats.org/drawingml/2006/table">
            <a:tbl>
              <a:tblPr/>
              <a:tblGrid>
                <a:gridCol w="862446">
                  <a:extLst>
                    <a:ext uri="{9D8B030D-6E8A-4147-A177-3AD203B41FA5}">
                      <a16:colId xmlns:a16="http://schemas.microsoft.com/office/drawing/2014/main" val="4045341643"/>
                    </a:ext>
                  </a:extLst>
                </a:gridCol>
                <a:gridCol w="862446">
                  <a:extLst>
                    <a:ext uri="{9D8B030D-6E8A-4147-A177-3AD203B41FA5}">
                      <a16:colId xmlns:a16="http://schemas.microsoft.com/office/drawing/2014/main" val="3353012644"/>
                    </a:ext>
                  </a:extLst>
                </a:gridCol>
              </a:tblGrid>
              <a:tr h="133582">
                <a:tc>
                  <a:txBody>
                    <a:bodyPr/>
                    <a:lstStyle>
                      <a:lvl1pPr algn="l">
                        <a:spcBef>
                          <a:spcPts val="12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1pPr>
                      <a:lvl2pPr marL="584200" indent="-317500" algn="l">
                        <a:spcBef>
                          <a:spcPts val="8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 sz="1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2pPr>
                      <a:lvl3pPr marL="901700" indent="-317500"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3pPr>
                      <a:lvl4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4pPr>
                      <a:lvl5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Zapf Dingbats" charset="0"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" panose="020B0604020202020204" pitchFamily="34" charset="0"/>
                        </a:rPr>
                        <a:t>#cities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12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1pPr>
                      <a:lvl2pPr marL="584200" indent="-317500" algn="l">
                        <a:spcBef>
                          <a:spcPts val="8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 sz="1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2pPr>
                      <a:lvl3pPr marL="901700" indent="-317500"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3pPr>
                      <a:lvl4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4pPr>
                      <a:lvl5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Zapf Dingbats" charset="0"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" panose="020B0604020202020204" pitchFamily="34" charset="0"/>
                        </a:rPr>
                        <a:t>#tours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516343"/>
                  </a:ext>
                </a:extLst>
              </a:tr>
              <a:tr h="133582">
                <a:tc>
                  <a:txBody>
                    <a:bodyPr/>
                    <a:lstStyle>
                      <a:lvl1pPr algn="l">
                        <a:spcBef>
                          <a:spcPts val="12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1pPr>
                      <a:lvl2pPr marL="584200" indent="-317500" algn="l">
                        <a:spcBef>
                          <a:spcPts val="8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 sz="1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2pPr>
                      <a:lvl3pPr marL="901700" indent="-317500"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3pPr>
                      <a:lvl4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4pPr>
                      <a:lvl5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Zapf Dingbats" charset="0"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" panose="020B0604020202020204" pitchFamily="34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12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1pPr>
                      <a:lvl2pPr marL="584200" indent="-317500" algn="l">
                        <a:spcBef>
                          <a:spcPts val="8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 sz="1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2pPr>
                      <a:lvl3pPr marL="901700" indent="-317500"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3pPr>
                      <a:lvl4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4pPr>
                      <a:lvl5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Zapf Dingbats" charset="0"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" panose="020B0604020202020204" pitchFamily="34" charset="0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192905"/>
                  </a:ext>
                </a:extLst>
              </a:tr>
              <a:tr h="133582">
                <a:tc>
                  <a:txBody>
                    <a:bodyPr/>
                    <a:lstStyle>
                      <a:lvl1pPr algn="l">
                        <a:spcBef>
                          <a:spcPts val="12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1pPr>
                      <a:lvl2pPr marL="584200" indent="-317500" algn="l">
                        <a:spcBef>
                          <a:spcPts val="8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 sz="1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2pPr>
                      <a:lvl3pPr marL="901700" indent="-317500"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3pPr>
                      <a:lvl4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4pPr>
                      <a:lvl5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Zapf Dingbats" charset="0"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" panose="020B0604020202020204" pitchFamily="34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12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1pPr>
                      <a:lvl2pPr marL="584200" indent="-317500" algn="l">
                        <a:spcBef>
                          <a:spcPts val="8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 sz="1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2pPr>
                      <a:lvl3pPr marL="901700" indent="-317500"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3pPr>
                      <a:lvl4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4pPr>
                      <a:lvl5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Zapf Dingbats" charset="0"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" panose="020B0604020202020204" pitchFamily="34" charset="0"/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590625"/>
                  </a:ext>
                </a:extLst>
              </a:tr>
              <a:tr h="133582">
                <a:tc>
                  <a:txBody>
                    <a:bodyPr/>
                    <a:lstStyle>
                      <a:lvl1pPr algn="l">
                        <a:spcBef>
                          <a:spcPts val="12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1pPr>
                      <a:lvl2pPr marL="584200" indent="-317500" algn="l">
                        <a:spcBef>
                          <a:spcPts val="8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 sz="1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2pPr>
                      <a:lvl3pPr marL="901700" indent="-317500"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3pPr>
                      <a:lvl4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4pPr>
                      <a:lvl5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Zapf Dingbats" charset="0"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" panose="020B0604020202020204" pitchFamily="34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12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1pPr>
                      <a:lvl2pPr marL="584200" indent="-317500" algn="l">
                        <a:spcBef>
                          <a:spcPts val="8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 sz="1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2pPr>
                      <a:lvl3pPr marL="901700" indent="-317500"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3pPr>
                      <a:lvl4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4pPr>
                      <a:lvl5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Zapf Dingbats" charset="0"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" panose="020B0604020202020204" pitchFamily="34" charset="0"/>
                        </a:rPr>
                        <a:t>360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040365"/>
                  </a:ext>
                </a:extLst>
              </a:tr>
              <a:tr h="133582">
                <a:tc>
                  <a:txBody>
                    <a:bodyPr/>
                    <a:lstStyle>
                      <a:lvl1pPr algn="l">
                        <a:spcBef>
                          <a:spcPts val="12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1pPr>
                      <a:lvl2pPr marL="584200" indent="-317500" algn="l">
                        <a:spcBef>
                          <a:spcPts val="8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 sz="1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2pPr>
                      <a:lvl3pPr marL="901700" indent="-317500"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3pPr>
                      <a:lvl4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4pPr>
                      <a:lvl5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Zapf Dingbats" charset="0"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" panose="020B060402020202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12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1pPr>
                      <a:lvl2pPr marL="584200" indent="-317500" algn="l">
                        <a:spcBef>
                          <a:spcPts val="8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 sz="1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2pPr>
                      <a:lvl3pPr marL="901700" indent="-317500"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3pPr>
                      <a:lvl4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4pPr>
                      <a:lvl5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Zapf Dingbats" charset="0"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" panose="020B0604020202020204" pitchFamily="34" charset="0"/>
                        </a:rPr>
                        <a:t>2,520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567148"/>
                  </a:ext>
                </a:extLst>
              </a:tr>
              <a:tr h="133582">
                <a:tc>
                  <a:txBody>
                    <a:bodyPr/>
                    <a:lstStyle>
                      <a:lvl1pPr algn="l">
                        <a:spcBef>
                          <a:spcPts val="12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1pPr>
                      <a:lvl2pPr marL="584200" indent="-317500" algn="l">
                        <a:spcBef>
                          <a:spcPts val="8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 sz="1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2pPr>
                      <a:lvl3pPr marL="901700" indent="-317500"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3pPr>
                      <a:lvl4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4pPr>
                      <a:lvl5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Zapf Dingbats" charset="0"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" panose="020B0604020202020204" pitchFamily="34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12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1pPr>
                      <a:lvl2pPr marL="584200" indent="-317500" algn="l">
                        <a:spcBef>
                          <a:spcPts val="8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 sz="1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2pPr>
                      <a:lvl3pPr marL="901700" indent="-317500"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3pPr>
                      <a:lvl4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4pPr>
                      <a:lvl5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Zapf Dingbats" charset="0"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" panose="020B0604020202020204" pitchFamily="34" charset="0"/>
                        </a:rPr>
                        <a:t>20,160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239082"/>
                  </a:ext>
                </a:extLst>
              </a:tr>
              <a:tr h="133582">
                <a:tc>
                  <a:txBody>
                    <a:bodyPr/>
                    <a:lstStyle>
                      <a:lvl1pPr algn="l">
                        <a:spcBef>
                          <a:spcPts val="12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1pPr>
                      <a:lvl2pPr marL="584200" indent="-317500" algn="l">
                        <a:spcBef>
                          <a:spcPts val="8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 sz="1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2pPr>
                      <a:lvl3pPr marL="901700" indent="-317500"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3pPr>
                      <a:lvl4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4pPr>
                      <a:lvl5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Zapf Dingbats" charset="0"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" panose="020B0604020202020204" pitchFamily="34" charset="0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12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1pPr>
                      <a:lvl2pPr marL="584200" indent="-317500" algn="l">
                        <a:spcBef>
                          <a:spcPts val="800"/>
                        </a:spcBef>
                        <a:buSzPct val="80000"/>
                        <a:buFont typeface="Zapf Dingbats" charset="0"/>
                        <a:tabLst>
                          <a:tab pos="711200" algn="l"/>
                        </a:tabLst>
                        <a:defRPr sz="1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2pPr>
                      <a:lvl3pPr marL="901700" indent="-317500"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3pPr>
                      <a:lvl4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4pPr>
                      <a:lvl5pPr algn="l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71000"/>
                        <a:buFont typeface="Helvetica" panose="020B0604020202020204" pitchFamily="34" charset="0"/>
                        <a:tabLst>
                          <a:tab pos="711200" algn="l"/>
                        </a:tabLst>
                        <a:defRPr sz="12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ヒラギノ角ゴ ProN W3" charset="0"/>
                          <a:sym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Zapf Dingbats" charset="0"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" panose="020B0604020202020204" pitchFamily="34" charset="0"/>
                        </a:rPr>
                        <a:t>181,440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65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8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12"/>
          <p:cNvSpPr txBox="1">
            <a:spLocks/>
          </p:cNvSpPr>
          <p:nvPr/>
        </p:nvSpPr>
        <p:spPr>
          <a:xfrm>
            <a:off x="0" y="0"/>
            <a:ext cx="3590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Problem Statement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EA1E1D-107D-4843-8375-B47B9D057DAA}"/>
              </a:ext>
            </a:extLst>
          </p:cNvPr>
          <p:cNvSpPr/>
          <p:nvPr/>
        </p:nvSpPr>
        <p:spPr>
          <a:xfrm>
            <a:off x="37773" y="1104903"/>
            <a:ext cx="906845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traveler needs to visit all the cities from a list, where distances between all the cities are known and each city should be visited just once.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47CC21B-EDC7-4C44-AB4F-9A21F7F737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4822452"/>
              </p:ext>
            </p:extLst>
          </p:nvPr>
        </p:nvGraphicFramePr>
        <p:xfrm>
          <a:off x="235528" y="1966826"/>
          <a:ext cx="3957781" cy="247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256D14E-ED17-4631-9C62-078EF4D10069}"/>
              </a:ext>
            </a:extLst>
          </p:cNvPr>
          <p:cNvSpPr txBox="1"/>
          <p:nvPr/>
        </p:nvSpPr>
        <p:spPr>
          <a:xfrm>
            <a:off x="73891" y="794790"/>
            <a:ext cx="899918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Definition</a:t>
            </a:r>
            <a:endParaRPr lang="en-IN" dirty="0"/>
          </a:p>
        </p:txBody>
      </p:sp>
      <p:pic>
        <p:nvPicPr>
          <p:cNvPr id="1026" name="Picture 2" descr="Quantum Traveling Salesman | Filip Mazurek">
            <a:extLst>
              <a:ext uri="{FF2B5EF4-FFF2-40B4-BE49-F238E27FC236}">
                <a16:creationId xmlns:a16="http://schemas.microsoft.com/office/drawing/2014/main" id="{57CFD7C0-6C78-43B5-9691-24C9C518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DFDFA"/>
              </a:clrFrom>
              <a:clrTo>
                <a:srgbClr val="FDFD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505" y="1943455"/>
            <a:ext cx="3832495" cy="252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4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12"/>
          <p:cNvSpPr txBox="1">
            <a:spLocks/>
          </p:cNvSpPr>
          <p:nvPr/>
        </p:nvSpPr>
        <p:spPr>
          <a:xfrm>
            <a:off x="0" y="0"/>
            <a:ext cx="3590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Example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" y="866777"/>
            <a:ext cx="9030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cost to visit from one to another city is given in the graph. Find the optimal route to visit from node 1 to all other once node and then come back to 1</a:t>
            </a:r>
          </a:p>
        </p:txBody>
      </p:sp>
      <p:pic>
        <p:nvPicPr>
          <p:cNvPr id="3074" name="Picture 2" descr="Analysis">
            <a:extLst>
              <a:ext uri="{FF2B5EF4-FFF2-40B4-BE49-F238E27FC236}">
                <a16:creationId xmlns:a16="http://schemas.microsoft.com/office/drawing/2014/main" id="{070E6536-10AB-484E-BC06-4538030D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4" y="1351829"/>
            <a:ext cx="26003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707F851-68F7-49D9-A601-0A899627451C}"/>
              </a:ext>
            </a:extLst>
          </p:cNvPr>
          <p:cNvSpPr/>
          <p:nvPr/>
        </p:nvSpPr>
        <p:spPr>
          <a:xfrm>
            <a:off x="2775527" y="1708727"/>
            <a:ext cx="350982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ADDCC4-6517-49E1-96EE-AE5E0BAC3357}"/>
              </a:ext>
            </a:extLst>
          </p:cNvPr>
          <p:cNvSpPr/>
          <p:nvPr/>
        </p:nvSpPr>
        <p:spPr>
          <a:xfrm>
            <a:off x="2119745" y="2503055"/>
            <a:ext cx="350982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682743-BF5B-4707-89F3-D918F8B074E1}"/>
              </a:ext>
            </a:extLst>
          </p:cNvPr>
          <p:cNvSpPr/>
          <p:nvPr/>
        </p:nvSpPr>
        <p:spPr>
          <a:xfrm>
            <a:off x="2867891" y="2503055"/>
            <a:ext cx="350982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74B116-E435-447C-AC30-5DB3EED63035}"/>
              </a:ext>
            </a:extLst>
          </p:cNvPr>
          <p:cNvSpPr/>
          <p:nvPr/>
        </p:nvSpPr>
        <p:spPr>
          <a:xfrm>
            <a:off x="3775218" y="2503055"/>
            <a:ext cx="350982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5FEFBF-ED3B-481F-88DD-27CFB4B92DED}"/>
              </a:ext>
            </a:extLst>
          </p:cNvPr>
          <p:cNvCxnSpPr>
            <a:stCxn id="8" idx="3"/>
            <a:endCxn id="11" idx="7"/>
          </p:cNvCxnSpPr>
          <p:nvPr/>
        </p:nvCxnSpPr>
        <p:spPr>
          <a:xfrm flipH="1">
            <a:off x="2419327" y="2016192"/>
            <a:ext cx="407600" cy="5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15314B-3B88-44AF-BB27-4FDA9DF99AB7}"/>
              </a:ext>
            </a:extLst>
          </p:cNvPr>
          <p:cNvCxnSpPr>
            <a:stCxn id="8" idx="5"/>
            <a:endCxn id="13" idx="1"/>
          </p:cNvCxnSpPr>
          <p:nvPr/>
        </p:nvCxnSpPr>
        <p:spPr>
          <a:xfrm>
            <a:off x="3075109" y="2016192"/>
            <a:ext cx="751509" cy="5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D09200-56E6-42A4-8CF5-412E1BA4C147}"/>
              </a:ext>
            </a:extLst>
          </p:cNvPr>
          <p:cNvCxnSpPr>
            <a:stCxn id="8" idx="4"/>
            <a:endCxn id="12" idx="0"/>
          </p:cNvCxnSpPr>
          <p:nvPr/>
        </p:nvCxnSpPr>
        <p:spPr>
          <a:xfrm>
            <a:off x="2951018" y="2068945"/>
            <a:ext cx="92364" cy="43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535B4ED-36DD-4FD5-8C9E-AC87EA697F42}"/>
              </a:ext>
            </a:extLst>
          </p:cNvPr>
          <p:cNvSpPr/>
          <p:nvPr/>
        </p:nvSpPr>
        <p:spPr>
          <a:xfrm>
            <a:off x="1496289" y="3308648"/>
            <a:ext cx="286327" cy="32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0F1BB02-1AE4-4E01-80CD-CC8E132093F8}"/>
              </a:ext>
            </a:extLst>
          </p:cNvPr>
          <p:cNvSpPr/>
          <p:nvPr/>
        </p:nvSpPr>
        <p:spPr>
          <a:xfrm>
            <a:off x="2119745" y="3308648"/>
            <a:ext cx="286327" cy="32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19BA71-6C9A-4304-BB00-FEA8CA5DD67E}"/>
              </a:ext>
            </a:extLst>
          </p:cNvPr>
          <p:cNvCxnSpPr/>
          <p:nvPr/>
        </p:nvCxnSpPr>
        <p:spPr>
          <a:xfrm flipH="1">
            <a:off x="1749690" y="2816153"/>
            <a:ext cx="407600" cy="5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BAC573-391D-421E-816E-9A78CEF879EB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262909" y="2846904"/>
            <a:ext cx="15236" cy="46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C0B24C0-CB35-4D92-AE1C-82DA44F7F31D}"/>
              </a:ext>
            </a:extLst>
          </p:cNvPr>
          <p:cNvSpPr/>
          <p:nvPr/>
        </p:nvSpPr>
        <p:spPr>
          <a:xfrm>
            <a:off x="2672836" y="3308648"/>
            <a:ext cx="239363" cy="281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E92A0-DD4B-41ED-9BCA-F6DD8AD6E86D}"/>
              </a:ext>
            </a:extLst>
          </p:cNvPr>
          <p:cNvSpPr/>
          <p:nvPr/>
        </p:nvSpPr>
        <p:spPr>
          <a:xfrm>
            <a:off x="3218873" y="3300352"/>
            <a:ext cx="239363" cy="281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5487DA-9D41-4A33-951A-62BF4E5E4EE6}"/>
              </a:ext>
            </a:extLst>
          </p:cNvPr>
          <p:cNvCxnSpPr>
            <a:cxnSpLocks/>
          </p:cNvCxnSpPr>
          <p:nvPr/>
        </p:nvCxnSpPr>
        <p:spPr>
          <a:xfrm>
            <a:off x="3144036" y="2834029"/>
            <a:ext cx="127418" cy="505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48A2-A571-4F0B-AF70-436A1895C630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2792518" y="2824792"/>
            <a:ext cx="134472" cy="48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425001-A7FF-457C-8CC5-B65DFA2BB208}"/>
              </a:ext>
            </a:extLst>
          </p:cNvPr>
          <p:cNvSpPr/>
          <p:nvPr/>
        </p:nvSpPr>
        <p:spPr>
          <a:xfrm>
            <a:off x="3763427" y="3289199"/>
            <a:ext cx="239363" cy="281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61758A-A682-4900-9681-112D953D7B28}"/>
              </a:ext>
            </a:extLst>
          </p:cNvPr>
          <p:cNvSpPr/>
          <p:nvPr/>
        </p:nvSpPr>
        <p:spPr>
          <a:xfrm>
            <a:off x="4372329" y="3278351"/>
            <a:ext cx="286327" cy="32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4549BC-8251-4B1B-A66A-FB5D11AB62BA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4080863" y="2789841"/>
            <a:ext cx="434630" cy="488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C7BB1F-EE01-4753-BBCC-208EEE698B3A}"/>
              </a:ext>
            </a:extLst>
          </p:cNvPr>
          <p:cNvCxnSpPr>
            <a:cxnSpLocks/>
          </p:cNvCxnSpPr>
          <p:nvPr/>
        </p:nvCxnSpPr>
        <p:spPr>
          <a:xfrm flipH="1">
            <a:off x="3826618" y="2805343"/>
            <a:ext cx="134472" cy="48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3CCE239-DA30-44A6-9517-834F81A36247}"/>
              </a:ext>
            </a:extLst>
          </p:cNvPr>
          <p:cNvSpPr/>
          <p:nvPr/>
        </p:nvSpPr>
        <p:spPr>
          <a:xfrm>
            <a:off x="1443326" y="3909011"/>
            <a:ext cx="286327" cy="32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3D2019-799A-45DB-BFF3-DA26B068A7D2}"/>
              </a:ext>
            </a:extLst>
          </p:cNvPr>
          <p:cNvSpPr/>
          <p:nvPr/>
        </p:nvSpPr>
        <p:spPr>
          <a:xfrm>
            <a:off x="2119744" y="3909011"/>
            <a:ext cx="286327" cy="32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59748F2-F209-4802-B7F0-FF54EB5F1C47}"/>
              </a:ext>
            </a:extLst>
          </p:cNvPr>
          <p:cNvSpPr/>
          <p:nvPr/>
        </p:nvSpPr>
        <p:spPr>
          <a:xfrm>
            <a:off x="2672836" y="3928777"/>
            <a:ext cx="239363" cy="281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737F315-EDF5-416F-AB4C-51AE681C2254}"/>
              </a:ext>
            </a:extLst>
          </p:cNvPr>
          <p:cNvSpPr/>
          <p:nvPr/>
        </p:nvSpPr>
        <p:spPr>
          <a:xfrm>
            <a:off x="3271454" y="3878285"/>
            <a:ext cx="239363" cy="281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442D723-1DA5-4DC4-BBA1-AF91B75BA1B8}"/>
              </a:ext>
            </a:extLst>
          </p:cNvPr>
          <p:cNvSpPr/>
          <p:nvPr/>
        </p:nvSpPr>
        <p:spPr>
          <a:xfrm>
            <a:off x="4454000" y="3878284"/>
            <a:ext cx="239363" cy="281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AF9133-B31B-4EC0-A311-86545280C3CC}"/>
              </a:ext>
            </a:extLst>
          </p:cNvPr>
          <p:cNvSpPr/>
          <p:nvPr/>
        </p:nvSpPr>
        <p:spPr>
          <a:xfrm>
            <a:off x="3794536" y="3858516"/>
            <a:ext cx="286327" cy="32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9C0C-F32C-4413-A0FF-8B73AE2EE86D}"/>
              </a:ext>
            </a:extLst>
          </p:cNvPr>
          <p:cNvCxnSpPr>
            <a:cxnSpLocks/>
          </p:cNvCxnSpPr>
          <p:nvPr/>
        </p:nvCxnSpPr>
        <p:spPr>
          <a:xfrm flipH="1">
            <a:off x="1624216" y="3567342"/>
            <a:ext cx="15236" cy="46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4CA67A7-8713-497F-A5A7-4D0B60192D2B}"/>
              </a:ext>
            </a:extLst>
          </p:cNvPr>
          <p:cNvCxnSpPr>
            <a:cxnSpLocks/>
          </p:cNvCxnSpPr>
          <p:nvPr/>
        </p:nvCxnSpPr>
        <p:spPr>
          <a:xfrm flipH="1">
            <a:off x="2262907" y="3601623"/>
            <a:ext cx="15236" cy="46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5256CB-F698-4777-92E0-F950EFB81888}"/>
              </a:ext>
            </a:extLst>
          </p:cNvPr>
          <p:cNvCxnSpPr>
            <a:cxnSpLocks/>
          </p:cNvCxnSpPr>
          <p:nvPr/>
        </p:nvCxnSpPr>
        <p:spPr>
          <a:xfrm flipH="1">
            <a:off x="2803779" y="3535342"/>
            <a:ext cx="15236" cy="46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503A888-A129-4812-8189-440146740E40}"/>
              </a:ext>
            </a:extLst>
          </p:cNvPr>
          <p:cNvCxnSpPr>
            <a:cxnSpLocks/>
          </p:cNvCxnSpPr>
          <p:nvPr/>
        </p:nvCxnSpPr>
        <p:spPr>
          <a:xfrm flipH="1">
            <a:off x="3338865" y="3449502"/>
            <a:ext cx="15236" cy="46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D2C1202-24E0-48B4-BA8C-722B184C1B72}"/>
              </a:ext>
            </a:extLst>
          </p:cNvPr>
          <p:cNvCxnSpPr>
            <a:cxnSpLocks/>
          </p:cNvCxnSpPr>
          <p:nvPr/>
        </p:nvCxnSpPr>
        <p:spPr>
          <a:xfrm flipH="1">
            <a:off x="3905191" y="3525853"/>
            <a:ext cx="15236" cy="46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74E694F-14AC-4963-B5A5-E1F934CFA93C}"/>
              </a:ext>
            </a:extLst>
          </p:cNvPr>
          <p:cNvCxnSpPr>
            <a:cxnSpLocks/>
          </p:cNvCxnSpPr>
          <p:nvPr/>
        </p:nvCxnSpPr>
        <p:spPr>
          <a:xfrm flipH="1">
            <a:off x="4503088" y="3479811"/>
            <a:ext cx="15236" cy="46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059845D-0E9B-443C-8D9E-07DF94FD6AAA}"/>
              </a:ext>
            </a:extLst>
          </p:cNvPr>
          <p:cNvSpPr/>
          <p:nvPr/>
        </p:nvSpPr>
        <p:spPr>
          <a:xfrm>
            <a:off x="1438714" y="4380063"/>
            <a:ext cx="286327" cy="32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88FCC2D-CB3D-42FD-A56A-BE00BE6B7422}"/>
              </a:ext>
            </a:extLst>
          </p:cNvPr>
          <p:cNvSpPr/>
          <p:nvPr/>
        </p:nvSpPr>
        <p:spPr>
          <a:xfrm>
            <a:off x="2115132" y="4380063"/>
            <a:ext cx="286327" cy="32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0E4947E-F314-4AFB-956F-759CD6E1FE46}"/>
              </a:ext>
            </a:extLst>
          </p:cNvPr>
          <p:cNvSpPr/>
          <p:nvPr/>
        </p:nvSpPr>
        <p:spPr>
          <a:xfrm>
            <a:off x="2668224" y="4399829"/>
            <a:ext cx="239363" cy="281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C085658-DEC4-4F87-B9EE-44ED352222CA}"/>
              </a:ext>
            </a:extLst>
          </p:cNvPr>
          <p:cNvSpPr/>
          <p:nvPr/>
        </p:nvSpPr>
        <p:spPr>
          <a:xfrm>
            <a:off x="3266842" y="4349337"/>
            <a:ext cx="239363" cy="281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F0876C0-62F2-4F9F-9F90-D46E450E4592}"/>
              </a:ext>
            </a:extLst>
          </p:cNvPr>
          <p:cNvSpPr/>
          <p:nvPr/>
        </p:nvSpPr>
        <p:spPr>
          <a:xfrm>
            <a:off x="4449388" y="4349336"/>
            <a:ext cx="239363" cy="281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B3908DF-01E3-48FF-B8B0-766EA52B0304}"/>
              </a:ext>
            </a:extLst>
          </p:cNvPr>
          <p:cNvSpPr/>
          <p:nvPr/>
        </p:nvSpPr>
        <p:spPr>
          <a:xfrm>
            <a:off x="3789924" y="4329568"/>
            <a:ext cx="286327" cy="32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0E247C0-28A1-44C5-B8CE-F1192ED5B7BC}"/>
              </a:ext>
            </a:extLst>
          </p:cNvPr>
          <p:cNvCxnSpPr>
            <a:cxnSpLocks/>
          </p:cNvCxnSpPr>
          <p:nvPr/>
        </p:nvCxnSpPr>
        <p:spPr>
          <a:xfrm flipH="1">
            <a:off x="1619604" y="4038394"/>
            <a:ext cx="15236" cy="46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545197C-22C0-4283-80D3-E47F2F3551FF}"/>
              </a:ext>
            </a:extLst>
          </p:cNvPr>
          <p:cNvCxnSpPr>
            <a:cxnSpLocks/>
          </p:cNvCxnSpPr>
          <p:nvPr/>
        </p:nvCxnSpPr>
        <p:spPr>
          <a:xfrm flipH="1">
            <a:off x="2258295" y="4072675"/>
            <a:ext cx="15236" cy="46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6697DA-41FA-40C8-A280-FE025CF60B0E}"/>
              </a:ext>
            </a:extLst>
          </p:cNvPr>
          <p:cNvCxnSpPr>
            <a:cxnSpLocks/>
          </p:cNvCxnSpPr>
          <p:nvPr/>
        </p:nvCxnSpPr>
        <p:spPr>
          <a:xfrm flipH="1">
            <a:off x="2799167" y="4006394"/>
            <a:ext cx="15236" cy="46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C7FACFF-9D3F-46A8-B90C-836BEA9106BB}"/>
              </a:ext>
            </a:extLst>
          </p:cNvPr>
          <p:cNvCxnSpPr>
            <a:cxnSpLocks/>
          </p:cNvCxnSpPr>
          <p:nvPr/>
        </p:nvCxnSpPr>
        <p:spPr>
          <a:xfrm flipH="1">
            <a:off x="3334253" y="3920554"/>
            <a:ext cx="15236" cy="46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C49C8-37A6-490F-BDCE-6646BC3301FA}"/>
              </a:ext>
            </a:extLst>
          </p:cNvPr>
          <p:cNvCxnSpPr>
            <a:cxnSpLocks/>
          </p:cNvCxnSpPr>
          <p:nvPr/>
        </p:nvCxnSpPr>
        <p:spPr>
          <a:xfrm flipH="1">
            <a:off x="3900579" y="3996905"/>
            <a:ext cx="15236" cy="46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42054A1-AEFB-4EF3-B614-EF6FDB5A405D}"/>
              </a:ext>
            </a:extLst>
          </p:cNvPr>
          <p:cNvCxnSpPr>
            <a:cxnSpLocks/>
          </p:cNvCxnSpPr>
          <p:nvPr/>
        </p:nvCxnSpPr>
        <p:spPr>
          <a:xfrm flipH="1">
            <a:off x="4567388" y="3978523"/>
            <a:ext cx="15236" cy="46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88898116-9614-4527-90DB-6F028DAC3358}"/>
              </a:ext>
            </a:extLst>
          </p:cNvPr>
          <p:cNvSpPr txBox="1"/>
          <p:nvPr/>
        </p:nvSpPr>
        <p:spPr>
          <a:xfrm>
            <a:off x="1230461" y="4103115"/>
            <a:ext cx="209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  <a:endParaRPr lang="en-IN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D1FE94-85A3-4DC0-9AE4-A889530BC5DB}"/>
              </a:ext>
            </a:extLst>
          </p:cNvPr>
          <p:cNvSpPr txBox="1"/>
          <p:nvPr/>
        </p:nvSpPr>
        <p:spPr>
          <a:xfrm>
            <a:off x="1832783" y="4114155"/>
            <a:ext cx="209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  <a:endParaRPr lang="en-IN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3A6C6C-3801-40E2-8113-EB2FFC370B97}"/>
              </a:ext>
            </a:extLst>
          </p:cNvPr>
          <p:cNvSpPr txBox="1"/>
          <p:nvPr/>
        </p:nvSpPr>
        <p:spPr>
          <a:xfrm>
            <a:off x="2478905" y="4084625"/>
            <a:ext cx="209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  <a:endParaRPr lang="en-IN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E3A903-88C7-485F-9FCB-D3F7717E9DE9}"/>
              </a:ext>
            </a:extLst>
          </p:cNvPr>
          <p:cNvSpPr txBox="1"/>
          <p:nvPr/>
        </p:nvSpPr>
        <p:spPr>
          <a:xfrm>
            <a:off x="3609253" y="4072675"/>
            <a:ext cx="209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  <a:endParaRPr lang="en-IN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E224DF-8A1A-452F-9D5E-304133B81F2D}"/>
              </a:ext>
            </a:extLst>
          </p:cNvPr>
          <p:cNvSpPr txBox="1"/>
          <p:nvPr/>
        </p:nvSpPr>
        <p:spPr>
          <a:xfrm>
            <a:off x="3001372" y="4072674"/>
            <a:ext cx="209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  <a:endParaRPr lang="en-IN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757650-C99A-46E6-B1E9-8DE8231E0DDB}"/>
              </a:ext>
            </a:extLst>
          </p:cNvPr>
          <p:cNvSpPr txBox="1"/>
          <p:nvPr/>
        </p:nvSpPr>
        <p:spPr>
          <a:xfrm>
            <a:off x="4230535" y="4084625"/>
            <a:ext cx="209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  <a:endParaRPr lang="en-IN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FD47B7-7D8C-4E24-97FA-B40FCC98B273}"/>
              </a:ext>
            </a:extLst>
          </p:cNvPr>
          <p:cNvSpPr txBox="1"/>
          <p:nvPr/>
        </p:nvSpPr>
        <p:spPr>
          <a:xfrm>
            <a:off x="556377" y="3353373"/>
            <a:ext cx="911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12+8=20</a:t>
            </a:r>
            <a:endParaRPr lang="en-IN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EC7C6A-B9A8-4995-BB5D-03D2E5CD5BA9}"/>
              </a:ext>
            </a:extLst>
          </p:cNvPr>
          <p:cNvSpPr txBox="1"/>
          <p:nvPr/>
        </p:nvSpPr>
        <p:spPr>
          <a:xfrm>
            <a:off x="1830218" y="3383670"/>
            <a:ext cx="350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</a:t>
            </a:r>
            <a:endParaRPr lang="en-IN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60DA59-7420-45DD-83D3-0890CC1B5138}"/>
              </a:ext>
            </a:extLst>
          </p:cNvPr>
          <p:cNvSpPr txBox="1"/>
          <p:nvPr/>
        </p:nvSpPr>
        <p:spPr>
          <a:xfrm>
            <a:off x="2416866" y="3413119"/>
            <a:ext cx="350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18</a:t>
            </a:r>
            <a:endParaRPr lang="en-IN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45C1492-E078-4583-B790-683DB35D3332}"/>
              </a:ext>
            </a:extLst>
          </p:cNvPr>
          <p:cNvSpPr txBox="1"/>
          <p:nvPr/>
        </p:nvSpPr>
        <p:spPr>
          <a:xfrm>
            <a:off x="2942222" y="3383670"/>
            <a:ext cx="350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13</a:t>
            </a:r>
            <a:endParaRPr lang="en-IN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F0485E2-B848-49EC-9FC7-D8DF2BB10784}"/>
              </a:ext>
            </a:extLst>
          </p:cNvPr>
          <p:cNvSpPr txBox="1"/>
          <p:nvPr/>
        </p:nvSpPr>
        <p:spPr>
          <a:xfrm>
            <a:off x="3458236" y="3376946"/>
            <a:ext cx="350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16</a:t>
            </a:r>
            <a:endParaRPr lang="en-IN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C4AF18-AAB5-42F9-B1AF-5188EBCC21FE}"/>
              </a:ext>
            </a:extLst>
          </p:cNvPr>
          <p:cNvSpPr txBox="1"/>
          <p:nvPr/>
        </p:nvSpPr>
        <p:spPr>
          <a:xfrm flipH="1">
            <a:off x="4639706" y="3369607"/>
            <a:ext cx="882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18</a:t>
            </a:r>
            <a:endParaRPr lang="en-IN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8151F5F-6D03-416C-AC19-F5CF5469E089}"/>
                  </a:ext>
                </a:extLst>
              </p:cNvPr>
              <p:cNvSpPr txBox="1"/>
              <p:nvPr/>
            </p:nvSpPr>
            <p:spPr>
              <a:xfrm>
                <a:off x="1355089" y="2415260"/>
                <a:ext cx="911123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i="1" dirty="0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1000" i="1" dirty="0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IN" sz="1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8151F5F-6D03-416C-AC19-F5CF5469E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089" y="2415260"/>
                <a:ext cx="911123" cy="435632"/>
              </a:xfrm>
              <a:prstGeom prst="rect">
                <a:avLst/>
              </a:prstGeom>
              <a:blipFill>
                <a:blip r:embed="rId3"/>
                <a:stretch>
                  <a:fillRect l="-23333" t="-175000" r="-45333" b="-2513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4AA8CBE-7D9D-4642-A6F1-C0D24FF419D0}"/>
                  </a:ext>
                </a:extLst>
              </p:cNvPr>
              <p:cNvSpPr txBox="1"/>
              <p:nvPr/>
            </p:nvSpPr>
            <p:spPr>
              <a:xfrm>
                <a:off x="2303899" y="2199817"/>
                <a:ext cx="911123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i="1" dirty="0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1000" i="1" dirty="0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IN" sz="10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4AA8CBE-7D9D-4642-A6F1-C0D24FF41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899" y="2199817"/>
                <a:ext cx="911123" cy="435632"/>
              </a:xfrm>
              <a:prstGeom prst="rect">
                <a:avLst/>
              </a:prstGeom>
              <a:blipFill>
                <a:blip r:embed="rId4"/>
                <a:stretch>
                  <a:fillRect l="-24161" t="-177465" r="-45638" b="-2563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90F353-7049-4456-B7CB-BF0DEF5302F6}"/>
                  </a:ext>
                </a:extLst>
              </p:cNvPr>
              <p:cNvSpPr txBox="1"/>
              <p:nvPr/>
            </p:nvSpPr>
            <p:spPr>
              <a:xfrm>
                <a:off x="3984488" y="2465348"/>
                <a:ext cx="911123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i="1" dirty="0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1000" i="1" dirty="0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IN" sz="1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90F353-7049-4456-B7CB-BF0DEF530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488" y="2465348"/>
                <a:ext cx="911123" cy="435632"/>
              </a:xfrm>
              <a:prstGeom prst="rect">
                <a:avLst/>
              </a:prstGeom>
              <a:blipFill>
                <a:blip r:embed="rId5"/>
                <a:stretch>
                  <a:fillRect l="-24161" t="-175000" r="-45638" b="-2513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C6CB302-74AD-4C5A-8DB7-009CDBC7C280}"/>
                  </a:ext>
                </a:extLst>
              </p:cNvPr>
              <p:cNvSpPr txBox="1"/>
              <p:nvPr/>
            </p:nvSpPr>
            <p:spPr>
              <a:xfrm>
                <a:off x="1795462" y="1560694"/>
                <a:ext cx="911123" cy="583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i="1" dirty="0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000" b="0" i="1" dirty="0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e>
                                  <m:e>
                                    <m:r>
                                      <a:rPr lang="en-US" sz="1000" b="0" i="1" dirty="0" smtClean="0">
                                        <a:latin typeface="Cambria Math" panose="02040503050406030204" pitchFamily="18" charset="0"/>
                                      </a:rPr>
                                      <m:t>47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IN" sz="1000" i="1" dirty="0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IN" sz="1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C6CB302-74AD-4C5A-8DB7-009CDBC7C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462" y="1560694"/>
                <a:ext cx="911123" cy="583621"/>
              </a:xfrm>
              <a:prstGeom prst="rect">
                <a:avLst/>
              </a:prstGeom>
              <a:blipFill>
                <a:blip r:embed="rId6"/>
                <a:stretch>
                  <a:fillRect l="-57047" t="-193750" r="-82550" b="-2760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45161" y="4063367"/>
            <a:ext cx="201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brute force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5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22" grpId="0" animBg="1"/>
      <p:bldP spid="23" grpId="0" animBg="1"/>
      <p:bldP spid="27" grpId="0" animBg="1"/>
      <p:bldP spid="28" grpId="0" animBg="1"/>
      <p:bldP spid="33" grpId="0" animBg="1"/>
      <p:bldP spid="34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4101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12"/>
          <p:cNvSpPr txBox="1">
            <a:spLocks/>
          </p:cNvSpPr>
          <p:nvPr/>
        </p:nvSpPr>
        <p:spPr>
          <a:xfrm>
            <a:off x="0" y="0"/>
            <a:ext cx="3590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dirty="0">
                <a:solidFill>
                  <a:schemeClr val="bg1"/>
                </a:solidFill>
              </a:rPr>
              <a:t>Mathematical Steps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0DA4FF-F360-4AAE-A526-30D9F05AB863}"/>
                  </a:ext>
                </a:extLst>
              </p:cNvPr>
              <p:cNvSpPr/>
              <p:nvPr/>
            </p:nvSpPr>
            <p:spPr>
              <a:xfrm>
                <a:off x="76572" y="833826"/>
                <a:ext cx="3222869" cy="397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 dirty="0" err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i="0" dirty="0" err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−{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})}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0DA4FF-F360-4AAE-A526-30D9F05AB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2" y="833826"/>
                <a:ext cx="3222869" cy="397160"/>
              </a:xfrm>
              <a:prstGeom prst="rect">
                <a:avLst/>
              </a:prstGeom>
              <a:blipFill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2CED7C99-97DB-474B-BE85-BD545FE28242}"/>
              </a:ext>
            </a:extLst>
          </p:cNvPr>
          <p:cNvGrpSpPr/>
          <p:nvPr/>
        </p:nvGrpSpPr>
        <p:grpSpPr>
          <a:xfrm>
            <a:off x="306997" y="1560694"/>
            <a:ext cx="4965679" cy="3140612"/>
            <a:chOff x="306997" y="1560694"/>
            <a:chExt cx="4965679" cy="31406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101E7A-9190-462B-AF9A-122130B5D423}"/>
                </a:ext>
              </a:extLst>
            </p:cNvPr>
            <p:cNvSpPr/>
            <p:nvPr/>
          </p:nvSpPr>
          <p:spPr>
            <a:xfrm>
              <a:off x="2526147" y="1708727"/>
              <a:ext cx="350982" cy="360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52C197-8956-4154-990B-86FFF34232B3}"/>
                </a:ext>
              </a:extLst>
            </p:cNvPr>
            <p:cNvSpPr/>
            <p:nvPr/>
          </p:nvSpPr>
          <p:spPr>
            <a:xfrm>
              <a:off x="1870365" y="2503055"/>
              <a:ext cx="350982" cy="360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0451294-A39C-456B-8532-BDF68244C35E}"/>
                </a:ext>
              </a:extLst>
            </p:cNvPr>
            <p:cNvSpPr/>
            <p:nvPr/>
          </p:nvSpPr>
          <p:spPr>
            <a:xfrm>
              <a:off x="2618511" y="2503055"/>
              <a:ext cx="350982" cy="360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IN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3042045-5A94-4C1A-B999-E5976DBBA2AB}"/>
                </a:ext>
              </a:extLst>
            </p:cNvPr>
            <p:cNvSpPr/>
            <p:nvPr/>
          </p:nvSpPr>
          <p:spPr>
            <a:xfrm>
              <a:off x="3525838" y="2503055"/>
              <a:ext cx="350982" cy="360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46C2B3-5F69-494B-92CB-5ACB7A31EB33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2169947" y="2016192"/>
              <a:ext cx="407600" cy="539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7C746B-7F5B-48F7-8F22-E9B39B0B1052}"/>
                </a:ext>
              </a:extLst>
            </p:cNvPr>
            <p:cNvCxnSpPr>
              <a:stCxn id="6" idx="5"/>
              <a:endCxn id="9" idx="1"/>
            </p:cNvCxnSpPr>
            <p:nvPr/>
          </p:nvCxnSpPr>
          <p:spPr>
            <a:xfrm>
              <a:off x="2825729" y="2016192"/>
              <a:ext cx="751509" cy="539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53A6E10-4D55-4CF7-8C03-A2B109C515EC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2701638" y="2068945"/>
              <a:ext cx="92364" cy="434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A15F77-9B6C-4D89-B57E-47E2BCD08DB9}"/>
                </a:ext>
              </a:extLst>
            </p:cNvPr>
            <p:cNvSpPr/>
            <p:nvPr/>
          </p:nvSpPr>
          <p:spPr>
            <a:xfrm>
              <a:off x="1246909" y="3308648"/>
              <a:ext cx="286327" cy="321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IN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9EC2109-BF85-48AC-A591-53797452D628}"/>
                </a:ext>
              </a:extLst>
            </p:cNvPr>
            <p:cNvSpPr/>
            <p:nvPr/>
          </p:nvSpPr>
          <p:spPr>
            <a:xfrm>
              <a:off x="1870365" y="3308648"/>
              <a:ext cx="286327" cy="321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760312E-EF74-4187-8FE5-2375A7D1C86E}"/>
                </a:ext>
              </a:extLst>
            </p:cNvPr>
            <p:cNvCxnSpPr/>
            <p:nvPr/>
          </p:nvCxnSpPr>
          <p:spPr>
            <a:xfrm flipH="1">
              <a:off x="1500310" y="2816153"/>
              <a:ext cx="407600" cy="539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43EB12-E4B3-475A-A476-D058BEA94377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2013529" y="2846904"/>
              <a:ext cx="15236" cy="461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4A7366-5CE3-48A5-83CE-81D157999D6E}"/>
                </a:ext>
              </a:extLst>
            </p:cNvPr>
            <p:cNvSpPr/>
            <p:nvPr/>
          </p:nvSpPr>
          <p:spPr>
            <a:xfrm>
              <a:off x="2423456" y="3308648"/>
              <a:ext cx="239363" cy="2817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N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60A7A0-4A51-490E-BDDE-D319ACB49D3B}"/>
                </a:ext>
              </a:extLst>
            </p:cNvPr>
            <p:cNvSpPr/>
            <p:nvPr/>
          </p:nvSpPr>
          <p:spPr>
            <a:xfrm>
              <a:off x="2969493" y="3300352"/>
              <a:ext cx="239363" cy="2817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F5C969-ABAB-40E3-85EC-8A4E7269867D}"/>
                </a:ext>
              </a:extLst>
            </p:cNvPr>
            <p:cNvCxnSpPr>
              <a:cxnSpLocks/>
            </p:cNvCxnSpPr>
            <p:nvPr/>
          </p:nvCxnSpPr>
          <p:spPr>
            <a:xfrm>
              <a:off x="2894656" y="2834029"/>
              <a:ext cx="127418" cy="5059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53F2E48-1ECC-4A83-9980-B57C6A484E76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2543138" y="2824792"/>
              <a:ext cx="134472" cy="483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6063E0C-D27C-4279-896A-896307FF7D22}"/>
                </a:ext>
              </a:extLst>
            </p:cNvPr>
            <p:cNvSpPr/>
            <p:nvPr/>
          </p:nvSpPr>
          <p:spPr>
            <a:xfrm>
              <a:off x="3514047" y="3289199"/>
              <a:ext cx="239363" cy="2817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N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FBF1FE2-7766-417F-9FC1-7DD5D355AAE8}"/>
                </a:ext>
              </a:extLst>
            </p:cNvPr>
            <p:cNvSpPr/>
            <p:nvPr/>
          </p:nvSpPr>
          <p:spPr>
            <a:xfrm>
              <a:off x="4122949" y="3278351"/>
              <a:ext cx="286327" cy="321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IN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ACA0181-847F-43E2-A519-29C655DF435E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3831483" y="2789841"/>
              <a:ext cx="434630" cy="488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F0422C-CB57-4475-A536-B06DFB527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7238" y="2805343"/>
              <a:ext cx="134472" cy="483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10729BB-A25C-4236-A173-B6BAC041118C}"/>
                </a:ext>
              </a:extLst>
            </p:cNvPr>
            <p:cNvSpPr/>
            <p:nvPr/>
          </p:nvSpPr>
          <p:spPr>
            <a:xfrm>
              <a:off x="1193946" y="3909011"/>
              <a:ext cx="286327" cy="321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N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3842623-2C69-4E5D-9164-EC93F64311BD}"/>
                </a:ext>
              </a:extLst>
            </p:cNvPr>
            <p:cNvSpPr/>
            <p:nvPr/>
          </p:nvSpPr>
          <p:spPr>
            <a:xfrm>
              <a:off x="1870364" y="3909011"/>
              <a:ext cx="286327" cy="321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IN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A409352-1B87-4481-9D03-8682DD917A00}"/>
                </a:ext>
              </a:extLst>
            </p:cNvPr>
            <p:cNvSpPr/>
            <p:nvPr/>
          </p:nvSpPr>
          <p:spPr>
            <a:xfrm>
              <a:off x="2423456" y="3928777"/>
              <a:ext cx="239363" cy="2817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N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DDD075B-96EA-49B2-8476-FB6B6CF1EE6E}"/>
                </a:ext>
              </a:extLst>
            </p:cNvPr>
            <p:cNvSpPr/>
            <p:nvPr/>
          </p:nvSpPr>
          <p:spPr>
            <a:xfrm>
              <a:off x="3022074" y="3878285"/>
              <a:ext cx="239363" cy="2817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N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E48913C-C6C9-42AA-A112-9708DD76BBB4}"/>
                </a:ext>
              </a:extLst>
            </p:cNvPr>
            <p:cNvSpPr/>
            <p:nvPr/>
          </p:nvSpPr>
          <p:spPr>
            <a:xfrm>
              <a:off x="4204620" y="3878284"/>
              <a:ext cx="239363" cy="2817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N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A07AF3D-69AB-4302-AFBE-7E6810BD56A6}"/>
                </a:ext>
              </a:extLst>
            </p:cNvPr>
            <p:cNvSpPr/>
            <p:nvPr/>
          </p:nvSpPr>
          <p:spPr>
            <a:xfrm>
              <a:off x="3545156" y="3858516"/>
              <a:ext cx="286327" cy="321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IN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6241696-60F5-46A0-A192-9F806083E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4836" y="3567342"/>
              <a:ext cx="15236" cy="461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39411AC-D304-4B15-9DE0-A73371864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527" y="3601623"/>
              <a:ext cx="15236" cy="461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8964907-DBAD-4FFA-AB48-6CF38047DF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4399" y="3535342"/>
              <a:ext cx="15236" cy="461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694E555-0CAC-41DA-B6D9-BECF1E8027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485" y="3449502"/>
              <a:ext cx="15236" cy="461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FC9D1E-1496-4DFF-A93B-2C0BD9AA8D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5811" y="3525853"/>
              <a:ext cx="15236" cy="461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9955A49-C398-48C2-90CA-AD3276CED7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3708" y="3479811"/>
              <a:ext cx="15236" cy="461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A2112F7-2BA0-495A-BF24-3B9A99CF4D08}"/>
                </a:ext>
              </a:extLst>
            </p:cNvPr>
            <p:cNvSpPr/>
            <p:nvPr/>
          </p:nvSpPr>
          <p:spPr>
            <a:xfrm>
              <a:off x="1189334" y="4380063"/>
              <a:ext cx="286327" cy="321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2A5F582-1317-485B-B84E-9BD6309D930E}"/>
                </a:ext>
              </a:extLst>
            </p:cNvPr>
            <p:cNvSpPr/>
            <p:nvPr/>
          </p:nvSpPr>
          <p:spPr>
            <a:xfrm>
              <a:off x="1865752" y="4380063"/>
              <a:ext cx="286327" cy="321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0BBB190-751F-4235-BA06-A95E589A15DC}"/>
                </a:ext>
              </a:extLst>
            </p:cNvPr>
            <p:cNvSpPr/>
            <p:nvPr/>
          </p:nvSpPr>
          <p:spPr>
            <a:xfrm>
              <a:off x="2418844" y="4399829"/>
              <a:ext cx="239363" cy="2817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105AB1B-031E-4767-B88B-6424D5FFBBC8}"/>
                </a:ext>
              </a:extLst>
            </p:cNvPr>
            <p:cNvSpPr/>
            <p:nvPr/>
          </p:nvSpPr>
          <p:spPr>
            <a:xfrm>
              <a:off x="3017462" y="4349337"/>
              <a:ext cx="239363" cy="2817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C29DB36-904E-4030-8033-B4EC0A246044}"/>
                </a:ext>
              </a:extLst>
            </p:cNvPr>
            <p:cNvSpPr/>
            <p:nvPr/>
          </p:nvSpPr>
          <p:spPr>
            <a:xfrm>
              <a:off x="4200008" y="4349336"/>
              <a:ext cx="239363" cy="2817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76C9239-32C4-4CC8-B226-874741083B99}"/>
                </a:ext>
              </a:extLst>
            </p:cNvPr>
            <p:cNvSpPr/>
            <p:nvPr/>
          </p:nvSpPr>
          <p:spPr>
            <a:xfrm>
              <a:off x="3540544" y="4329568"/>
              <a:ext cx="286327" cy="321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835552-B32A-4DA4-BFF2-1B31433EF6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0224" y="4038394"/>
              <a:ext cx="15236" cy="461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088FAF-F1DC-4F37-950B-521FB669D1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8915" y="4072675"/>
              <a:ext cx="15236" cy="461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4187D99-538C-4C7B-87B0-A4335B04A1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9787" y="4006394"/>
              <a:ext cx="15236" cy="461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1637D6D-1C34-4EF3-AF36-6EABF46F2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873" y="3920554"/>
              <a:ext cx="15236" cy="461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DBE2B6-2F31-4E43-AC71-F4124770B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1199" y="3996905"/>
              <a:ext cx="15236" cy="461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5CFE9C2-3450-4CEC-A688-31AC7EF4E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8008" y="3978523"/>
              <a:ext cx="15236" cy="461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B89967-06BD-4D4A-AD35-B34B36474883}"/>
                </a:ext>
              </a:extLst>
            </p:cNvPr>
            <p:cNvSpPr txBox="1"/>
            <p:nvPr/>
          </p:nvSpPr>
          <p:spPr>
            <a:xfrm>
              <a:off x="981081" y="4103115"/>
              <a:ext cx="2095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8</a:t>
              </a:r>
              <a:endParaRPr lang="en-IN" sz="10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78C9742-BB2D-43A6-8C86-5DE54B492A8B}"/>
                </a:ext>
              </a:extLst>
            </p:cNvPr>
            <p:cNvSpPr txBox="1"/>
            <p:nvPr/>
          </p:nvSpPr>
          <p:spPr>
            <a:xfrm>
              <a:off x="1583403" y="4114155"/>
              <a:ext cx="2095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6</a:t>
              </a:r>
              <a:endParaRPr lang="en-IN" sz="1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C4522C0-4166-45E8-82E6-149D5B10BD84}"/>
                </a:ext>
              </a:extLst>
            </p:cNvPr>
            <p:cNvSpPr txBox="1"/>
            <p:nvPr/>
          </p:nvSpPr>
          <p:spPr>
            <a:xfrm>
              <a:off x="2229525" y="4084625"/>
              <a:ext cx="2095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8</a:t>
              </a:r>
              <a:endParaRPr lang="en-IN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885D5A-24DB-4B33-9FF7-866E687D9257}"/>
                </a:ext>
              </a:extLst>
            </p:cNvPr>
            <p:cNvSpPr txBox="1"/>
            <p:nvPr/>
          </p:nvSpPr>
          <p:spPr>
            <a:xfrm>
              <a:off x="3359873" y="4072675"/>
              <a:ext cx="2095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6</a:t>
              </a:r>
              <a:endParaRPr lang="en-IN" sz="1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C56DD45-9B97-4492-A527-275BEBD8675B}"/>
                </a:ext>
              </a:extLst>
            </p:cNvPr>
            <p:cNvSpPr txBox="1"/>
            <p:nvPr/>
          </p:nvSpPr>
          <p:spPr>
            <a:xfrm>
              <a:off x="2751992" y="4072674"/>
              <a:ext cx="2095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</a:t>
              </a:r>
              <a:endParaRPr lang="en-IN" sz="1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C61D0D0-C7D8-4E43-B867-9450D3148A5B}"/>
                </a:ext>
              </a:extLst>
            </p:cNvPr>
            <p:cNvSpPr txBox="1"/>
            <p:nvPr/>
          </p:nvSpPr>
          <p:spPr>
            <a:xfrm>
              <a:off x="3981155" y="4084625"/>
              <a:ext cx="2095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</a:t>
              </a:r>
              <a:endParaRPr lang="en-IN" sz="1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13B57A6-2C1A-4382-AAB4-2C4658FD9EB7}"/>
                </a:ext>
              </a:extLst>
            </p:cNvPr>
            <p:cNvSpPr txBox="1"/>
            <p:nvPr/>
          </p:nvSpPr>
          <p:spPr>
            <a:xfrm>
              <a:off x="306997" y="3353373"/>
              <a:ext cx="9111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12+8=20</a:t>
              </a:r>
              <a:endParaRPr lang="en-IN" sz="1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E069CF8-C17B-45BA-AC35-028DE9015B54}"/>
                </a:ext>
              </a:extLst>
            </p:cNvPr>
            <p:cNvSpPr txBox="1"/>
            <p:nvPr/>
          </p:nvSpPr>
          <p:spPr>
            <a:xfrm>
              <a:off x="1580838" y="3383670"/>
              <a:ext cx="3501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15</a:t>
              </a:r>
              <a:endParaRPr lang="en-IN" sz="1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1845584-7BB8-4D90-8DB6-D6893D310D48}"/>
                </a:ext>
              </a:extLst>
            </p:cNvPr>
            <p:cNvSpPr txBox="1"/>
            <p:nvPr/>
          </p:nvSpPr>
          <p:spPr>
            <a:xfrm>
              <a:off x="2167486" y="3413119"/>
              <a:ext cx="3501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18</a:t>
              </a:r>
              <a:endParaRPr lang="en-IN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D33747B-7204-49E2-8DDD-AA5BC51A8E92}"/>
                </a:ext>
              </a:extLst>
            </p:cNvPr>
            <p:cNvSpPr txBox="1"/>
            <p:nvPr/>
          </p:nvSpPr>
          <p:spPr>
            <a:xfrm>
              <a:off x="2692842" y="3383670"/>
              <a:ext cx="3501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13</a:t>
              </a:r>
              <a:endParaRPr lang="en-IN" sz="1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7AC6BC-2DC2-4768-BE61-B07FD43BA0BD}"/>
                </a:ext>
              </a:extLst>
            </p:cNvPr>
            <p:cNvSpPr txBox="1"/>
            <p:nvPr/>
          </p:nvSpPr>
          <p:spPr>
            <a:xfrm>
              <a:off x="3208856" y="3376946"/>
              <a:ext cx="3501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16</a:t>
              </a:r>
              <a:endParaRPr lang="en-IN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4B5483D-84E0-46C1-88AF-911814893547}"/>
                </a:ext>
              </a:extLst>
            </p:cNvPr>
            <p:cNvSpPr txBox="1"/>
            <p:nvPr/>
          </p:nvSpPr>
          <p:spPr>
            <a:xfrm flipH="1">
              <a:off x="4390326" y="3369607"/>
              <a:ext cx="882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18</a:t>
              </a:r>
              <a:endParaRPr lang="en-IN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FD42D47-BE4F-4AB4-96A7-ADF29237FFF1}"/>
                    </a:ext>
                  </a:extLst>
                </p:cNvPr>
                <p:cNvSpPr txBox="1"/>
                <p:nvPr/>
              </p:nvSpPr>
              <p:spPr>
                <a:xfrm>
                  <a:off x="938760" y="2523006"/>
                  <a:ext cx="911123" cy="4356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i="1" dirty="0" smtClean="0">
                            <a:latin typeface="Cambria Math" panose="02040503050406030204" pitchFamily="18" charset="0"/>
                          </a:rPr>
                          <m:t>min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000" b="0" i="1" dirty="0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1000" i="1" dirty="0" smtClean="0"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en-IN" sz="10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FD42D47-BE4F-4AB4-96A7-ADF29237F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60" y="2523006"/>
                  <a:ext cx="911123" cy="435632"/>
                </a:xfrm>
                <a:prstGeom prst="rect">
                  <a:avLst/>
                </a:prstGeom>
                <a:blipFill>
                  <a:blip r:embed="rId3"/>
                  <a:stretch>
                    <a:fillRect l="-24161" t="-177465" r="-45638" b="-25633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0F970F7-C097-4879-8B7A-B91038C1B3C4}"/>
                    </a:ext>
                  </a:extLst>
                </p:cNvPr>
                <p:cNvSpPr txBox="1"/>
                <p:nvPr/>
              </p:nvSpPr>
              <p:spPr>
                <a:xfrm>
                  <a:off x="1973003" y="2208968"/>
                  <a:ext cx="911123" cy="4356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i="1" dirty="0" smtClean="0">
                            <a:latin typeface="Cambria Math" panose="02040503050406030204" pitchFamily="18" charset="0"/>
                          </a:rPr>
                          <m:t>min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0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1000" i="1" dirty="0" smtClean="0"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en-IN" sz="10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0F970F7-C097-4879-8B7A-B91038C1B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003" y="2208968"/>
                  <a:ext cx="911123" cy="435632"/>
                </a:xfrm>
                <a:prstGeom prst="rect">
                  <a:avLst/>
                </a:prstGeom>
                <a:blipFill>
                  <a:blip r:embed="rId4"/>
                  <a:stretch>
                    <a:fillRect l="-24161" t="-175000" r="-45638" b="-2513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31FE0BC-AD55-4FF9-9959-50BEBA04D9C7}"/>
                    </a:ext>
                  </a:extLst>
                </p:cNvPr>
                <p:cNvSpPr txBox="1"/>
                <p:nvPr/>
              </p:nvSpPr>
              <p:spPr>
                <a:xfrm>
                  <a:off x="2829277" y="2657542"/>
                  <a:ext cx="911123" cy="4356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i="1" dirty="0" smtClean="0">
                            <a:latin typeface="Cambria Math" panose="02040503050406030204" pitchFamily="18" charset="0"/>
                          </a:rPr>
                          <m:t>min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000" b="0" i="1" dirty="0" smtClean="0"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1000" i="1" dirty="0" smtClean="0"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en-IN" sz="10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31FE0BC-AD55-4FF9-9959-50BEBA04D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277" y="2657542"/>
                  <a:ext cx="911123" cy="435632"/>
                </a:xfrm>
                <a:prstGeom prst="rect">
                  <a:avLst/>
                </a:prstGeom>
                <a:blipFill>
                  <a:blip r:embed="rId5"/>
                  <a:stretch>
                    <a:fillRect l="-23333" t="-177465" r="-45333" b="-25633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861BAD5-9536-4353-B68C-4CDB6EEAA75D}"/>
                    </a:ext>
                  </a:extLst>
                </p:cNvPr>
                <p:cNvSpPr txBox="1"/>
                <p:nvPr/>
              </p:nvSpPr>
              <p:spPr>
                <a:xfrm>
                  <a:off x="1546082" y="1560694"/>
                  <a:ext cx="911123" cy="583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i="1" dirty="0" smtClean="0">
                            <a:latin typeface="Cambria Math" panose="02040503050406030204" pitchFamily="18" charset="0"/>
                          </a:rPr>
                          <m:t>min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000" b="0" i="1" dirty="0" smtClean="0">
                                          <a:latin typeface="Cambria Math" panose="02040503050406030204" pitchFamily="18" charset="0"/>
                                        </a:rPr>
                                        <m:t>41</m:t>
                                      </m:r>
                                    </m:e>
                                    <m:e>
                                      <m:r>
                                        <a:rPr lang="en-US" sz="1000" b="0" i="1" dirty="0" smtClean="0"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  <m:r>
                          <a:rPr lang="en-IN" sz="1000" i="1" dirty="0" smtClean="0"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en-IN" sz="10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861BAD5-9536-4353-B68C-4CDB6EEAA7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082" y="1560694"/>
                  <a:ext cx="911123" cy="583621"/>
                </a:xfrm>
                <a:prstGeom prst="rect">
                  <a:avLst/>
                </a:prstGeom>
                <a:blipFill>
                  <a:blip r:embed="rId6"/>
                  <a:stretch>
                    <a:fillRect l="-57047" t="-193750" r="-82550" b="-27604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F2C3F24-6BCB-4EFB-A0BC-3392CA15633E}"/>
                  </a:ext>
                </a:extLst>
              </p:cNvPr>
              <p:cNvSpPr/>
              <p:nvPr/>
            </p:nvSpPr>
            <p:spPr>
              <a:xfrm>
                <a:off x="3795816" y="121372"/>
                <a:ext cx="4572000" cy="30784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IN" dirty="0"/>
                  <a:t>,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IN" dirty="0"/>
                  <a:t>, </a:t>
                </a: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F2C3F24-6BCB-4EFB-A0BC-3392CA156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16" y="121372"/>
                <a:ext cx="4572000" cy="307841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69DC342-B736-4CC2-9BF7-9EF8E443086E}"/>
                  </a:ext>
                </a:extLst>
              </p:cNvPr>
              <p:cNvSpPr/>
              <p:nvPr/>
            </p:nvSpPr>
            <p:spPr>
              <a:xfrm>
                <a:off x="3795816" y="496242"/>
                <a:ext cx="4572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{4}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69DC342-B736-4CC2-9BF7-9EF8E4430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16" y="496242"/>
                <a:ext cx="4572000" cy="307777"/>
              </a:xfrm>
              <a:prstGeom prst="rect">
                <a:avLst/>
              </a:prstGeom>
              <a:blipFill>
                <a:blip r:embed="rId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EDE1D8-ED83-4496-8563-BFE9F069EE59}"/>
                  </a:ext>
                </a:extLst>
              </p:cNvPr>
              <p:cNvSpPr/>
              <p:nvPr/>
            </p:nvSpPr>
            <p:spPr>
              <a:xfrm>
                <a:off x="3795816" y="772953"/>
                <a:ext cx="4572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{3}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EDE1D8-ED83-4496-8563-BFE9F069EE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16" y="772953"/>
                <a:ext cx="4572000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51008F7-1C61-45F9-A7E8-46E52271C9F8}"/>
                  </a:ext>
                </a:extLst>
              </p:cNvPr>
              <p:cNvSpPr/>
              <p:nvPr/>
            </p:nvSpPr>
            <p:spPr>
              <a:xfrm>
                <a:off x="3785337" y="1041182"/>
                <a:ext cx="4572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{4}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51008F7-1C61-45F9-A7E8-46E52271C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337" y="1041182"/>
                <a:ext cx="4572000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A56C561-B8CB-43AE-A4AB-F2688BB592A5}"/>
                  </a:ext>
                </a:extLst>
              </p:cNvPr>
              <p:cNvSpPr/>
              <p:nvPr/>
            </p:nvSpPr>
            <p:spPr>
              <a:xfrm>
                <a:off x="3795816" y="1318810"/>
                <a:ext cx="4572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{2}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A56C561-B8CB-43AE-A4AB-F2688BB59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16" y="1318810"/>
                <a:ext cx="4572000" cy="307777"/>
              </a:xfrm>
              <a:prstGeom prst="rect">
                <a:avLst/>
              </a:prstGeom>
              <a:blipFill>
                <a:blip r:embed="rId11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867D723-32E4-48CC-BA76-A608C76817B2}"/>
                  </a:ext>
                </a:extLst>
              </p:cNvPr>
              <p:cNvSpPr/>
              <p:nvPr/>
            </p:nvSpPr>
            <p:spPr>
              <a:xfrm>
                <a:off x="3880836" y="1599842"/>
                <a:ext cx="4572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{3}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867D723-32E4-48CC-BA76-A608C7681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836" y="1599842"/>
                <a:ext cx="4572000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F2CF3CF-4233-4A0A-A3F4-9A8E7D6A39CC}"/>
                  </a:ext>
                </a:extLst>
              </p:cNvPr>
              <p:cNvSpPr/>
              <p:nvPr/>
            </p:nvSpPr>
            <p:spPr>
              <a:xfrm>
                <a:off x="3872657" y="1853407"/>
                <a:ext cx="4572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{2}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F2CF3CF-4233-4A0A-A3F4-9A8E7D6A3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657" y="1853407"/>
                <a:ext cx="4572000" cy="307777"/>
              </a:xfrm>
              <a:prstGeom prst="rect">
                <a:avLst/>
              </a:prstGeom>
              <a:blipFill>
                <a:blip r:embed="rId1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FD4E8E7-9D9A-45D4-8F63-F33928A7AE54}"/>
                  </a:ext>
                </a:extLst>
              </p:cNvPr>
              <p:cNvSpPr/>
              <p:nvPr/>
            </p:nvSpPr>
            <p:spPr>
              <a:xfrm>
                <a:off x="4734726" y="2315352"/>
                <a:ext cx="3961310" cy="572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{3,4}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9+20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4,3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=10+15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FD4E8E7-9D9A-45D4-8F63-F33928A7A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726" y="2315352"/>
                <a:ext cx="3961310" cy="572914"/>
              </a:xfrm>
              <a:prstGeom prst="rect">
                <a:avLst/>
              </a:prstGeom>
              <a:blipFill>
                <a:blip r:embed="rId14"/>
                <a:stretch>
                  <a:fillRect t="-179787" b="-264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7A75A8C-85E2-4514-BFD8-C10A587D6FF9}"/>
                  </a:ext>
                </a:extLst>
              </p:cNvPr>
              <p:cNvSpPr/>
              <p:nvPr/>
            </p:nvSpPr>
            <p:spPr>
              <a:xfrm>
                <a:off x="4734726" y="2790890"/>
                <a:ext cx="3993638" cy="572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{2,4}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13+18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4,2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=12+13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7A75A8C-85E2-4514-BFD8-C10A587D6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726" y="2790890"/>
                <a:ext cx="3993638" cy="572914"/>
              </a:xfrm>
              <a:prstGeom prst="rect">
                <a:avLst/>
              </a:prstGeom>
              <a:blipFill>
                <a:blip r:embed="rId15"/>
                <a:stretch>
                  <a:fillRect t="-179787" b="-264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6EDD373-3C27-47B9-92CB-438E6E959C4C}"/>
                  </a:ext>
                </a:extLst>
              </p:cNvPr>
              <p:cNvSpPr/>
              <p:nvPr/>
            </p:nvSpPr>
            <p:spPr>
              <a:xfrm>
                <a:off x="4734726" y="3324563"/>
                <a:ext cx="3993638" cy="572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{2,3}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8+16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=9+18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6EDD373-3C27-47B9-92CB-438E6E959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726" y="3324563"/>
                <a:ext cx="3993638" cy="572914"/>
              </a:xfrm>
              <a:prstGeom prst="rect">
                <a:avLst/>
              </a:prstGeom>
              <a:blipFill>
                <a:blip r:embed="rId16"/>
                <a:stretch>
                  <a:fillRect t="-179787" b="-264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6B5DD75-9B18-4420-BEF1-BFDACDFE5B99}"/>
                  </a:ext>
                </a:extLst>
              </p:cNvPr>
              <p:cNvSpPr/>
              <p:nvPr/>
            </p:nvSpPr>
            <p:spPr>
              <a:xfrm>
                <a:off x="4751198" y="3843398"/>
                <a:ext cx="4392802" cy="890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{2,3,4}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𝑐𝑜𝑠𝑡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{</m:t>
                                      </m:r>
                                      <m: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3,4}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10+25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𝑐𝑜𝑠𝑡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3,{2,4}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=15+25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,3}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6B5DD75-9B18-4420-BEF1-BFDACDFE5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198" y="3843398"/>
                <a:ext cx="4392802" cy="8900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17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B5CAEC9A-C876-4D78-A970-9079153BD27B}"/>
              </a:ext>
            </a:extLst>
          </p:cNvPr>
          <p:cNvSpPr/>
          <p:nvPr/>
        </p:nvSpPr>
        <p:spPr>
          <a:xfrm>
            <a:off x="3740727" y="804019"/>
            <a:ext cx="3320473" cy="2767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16320F-EC01-4F1F-8DF7-2CA3FD649AEA}"/>
              </a:ext>
            </a:extLst>
          </p:cNvPr>
          <p:cNvSpPr/>
          <p:nvPr/>
        </p:nvSpPr>
        <p:spPr>
          <a:xfrm>
            <a:off x="6493164" y="2623456"/>
            <a:ext cx="2078181" cy="210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B3B37-A827-4825-9389-9FAD7522F15C}"/>
              </a:ext>
            </a:extLst>
          </p:cNvPr>
          <p:cNvSpPr/>
          <p:nvPr/>
        </p:nvSpPr>
        <p:spPr>
          <a:xfrm>
            <a:off x="6682510" y="3962098"/>
            <a:ext cx="2355272" cy="22762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Google Shape;189;p12"/>
          <p:cNvSpPr txBox="1">
            <a:spLocks/>
          </p:cNvSpPr>
          <p:nvPr/>
        </p:nvSpPr>
        <p:spPr>
          <a:xfrm>
            <a:off x="0" y="0"/>
            <a:ext cx="3590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dirty="0">
                <a:solidFill>
                  <a:schemeClr val="bg1"/>
                </a:solidFill>
              </a:rPr>
              <a:t>Mathematical Steps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0DA4FF-F360-4AAE-A526-30D9F05AB863}"/>
                  </a:ext>
                </a:extLst>
              </p:cNvPr>
              <p:cNvSpPr/>
              <p:nvPr/>
            </p:nvSpPr>
            <p:spPr>
              <a:xfrm>
                <a:off x="76572" y="833826"/>
                <a:ext cx="3222869" cy="397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 dirty="0" err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i="0" dirty="0" err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−{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})}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0DA4FF-F360-4AAE-A526-30D9F05AB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2" y="833826"/>
                <a:ext cx="3222869" cy="397160"/>
              </a:xfrm>
              <a:prstGeom prst="rect">
                <a:avLst/>
              </a:prstGeom>
              <a:blipFill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F2C3F24-6BCB-4EFB-A0BC-3392CA15633E}"/>
                  </a:ext>
                </a:extLst>
              </p:cNvPr>
              <p:cNvSpPr/>
              <p:nvPr/>
            </p:nvSpPr>
            <p:spPr>
              <a:xfrm>
                <a:off x="3795816" y="121372"/>
                <a:ext cx="4572000" cy="30784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IN" dirty="0"/>
                  <a:t>,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IN" dirty="0"/>
                  <a:t>, </a:t>
                </a: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F2C3F24-6BCB-4EFB-A0BC-3392CA156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16" y="121372"/>
                <a:ext cx="4572000" cy="307841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69DC342-B736-4CC2-9BF7-9EF8E443086E}"/>
                  </a:ext>
                </a:extLst>
              </p:cNvPr>
              <p:cNvSpPr/>
              <p:nvPr/>
            </p:nvSpPr>
            <p:spPr>
              <a:xfrm>
                <a:off x="3795816" y="496242"/>
                <a:ext cx="4572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{4}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69DC342-B736-4CC2-9BF7-9EF8E4430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16" y="496242"/>
                <a:ext cx="4572000" cy="307777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EDE1D8-ED83-4496-8563-BFE9F069EE59}"/>
                  </a:ext>
                </a:extLst>
              </p:cNvPr>
              <p:cNvSpPr/>
              <p:nvPr/>
            </p:nvSpPr>
            <p:spPr>
              <a:xfrm>
                <a:off x="3795816" y="772953"/>
                <a:ext cx="4572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{3}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EDE1D8-ED83-4496-8563-BFE9F069EE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16" y="772953"/>
                <a:ext cx="4572000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51008F7-1C61-45F9-A7E8-46E52271C9F8}"/>
                  </a:ext>
                </a:extLst>
              </p:cNvPr>
              <p:cNvSpPr/>
              <p:nvPr/>
            </p:nvSpPr>
            <p:spPr>
              <a:xfrm>
                <a:off x="3785337" y="1041182"/>
                <a:ext cx="4572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{4}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51008F7-1C61-45F9-A7E8-46E52271C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337" y="1041182"/>
                <a:ext cx="4572000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A56C561-B8CB-43AE-A4AB-F2688BB592A5}"/>
                  </a:ext>
                </a:extLst>
              </p:cNvPr>
              <p:cNvSpPr/>
              <p:nvPr/>
            </p:nvSpPr>
            <p:spPr>
              <a:xfrm>
                <a:off x="3795816" y="1318810"/>
                <a:ext cx="4572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{2}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A56C561-B8CB-43AE-A4AB-F2688BB59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16" y="1318810"/>
                <a:ext cx="4572000" cy="307777"/>
              </a:xfrm>
              <a:prstGeom prst="rect">
                <a:avLst/>
              </a:prstGeom>
              <a:blipFill>
                <a:blip r:embed="rId7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867D723-32E4-48CC-BA76-A608C76817B2}"/>
                  </a:ext>
                </a:extLst>
              </p:cNvPr>
              <p:cNvSpPr/>
              <p:nvPr/>
            </p:nvSpPr>
            <p:spPr>
              <a:xfrm>
                <a:off x="3880836" y="1599842"/>
                <a:ext cx="4572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{3}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867D723-32E4-48CC-BA76-A608C7681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836" y="1599842"/>
                <a:ext cx="4572000" cy="307777"/>
              </a:xfrm>
              <a:prstGeom prst="rect">
                <a:avLst/>
              </a:prstGeom>
              <a:blipFill>
                <a:blip r:embed="rId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F2CF3CF-4233-4A0A-A3F4-9A8E7D6A39CC}"/>
                  </a:ext>
                </a:extLst>
              </p:cNvPr>
              <p:cNvSpPr/>
              <p:nvPr/>
            </p:nvSpPr>
            <p:spPr>
              <a:xfrm>
                <a:off x="3872657" y="1853407"/>
                <a:ext cx="4572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{2}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F2CF3CF-4233-4A0A-A3F4-9A8E7D6A3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657" y="1853407"/>
                <a:ext cx="4572000" cy="307777"/>
              </a:xfrm>
              <a:prstGeom prst="rect">
                <a:avLst/>
              </a:prstGeom>
              <a:blipFill>
                <a:blip r:embed="rId9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FD4E8E7-9D9A-45D4-8F63-F33928A7AE54}"/>
                  </a:ext>
                </a:extLst>
              </p:cNvPr>
              <p:cNvSpPr/>
              <p:nvPr/>
            </p:nvSpPr>
            <p:spPr>
              <a:xfrm>
                <a:off x="4734726" y="2315352"/>
                <a:ext cx="3961310" cy="572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{3,4}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9+20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4,3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=10+15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FD4E8E7-9D9A-45D4-8F63-F33928A7A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726" y="2315352"/>
                <a:ext cx="3961310" cy="572914"/>
              </a:xfrm>
              <a:prstGeom prst="rect">
                <a:avLst/>
              </a:prstGeom>
              <a:blipFill>
                <a:blip r:embed="rId10"/>
                <a:stretch>
                  <a:fillRect t="-179787" b="-264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7A75A8C-85E2-4514-BFD8-C10A587D6FF9}"/>
                  </a:ext>
                </a:extLst>
              </p:cNvPr>
              <p:cNvSpPr/>
              <p:nvPr/>
            </p:nvSpPr>
            <p:spPr>
              <a:xfrm>
                <a:off x="4734726" y="2790890"/>
                <a:ext cx="3993638" cy="572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{2,4}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13+18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4,2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=12+13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7A75A8C-85E2-4514-BFD8-C10A587D6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726" y="2790890"/>
                <a:ext cx="3993638" cy="572914"/>
              </a:xfrm>
              <a:prstGeom prst="rect">
                <a:avLst/>
              </a:prstGeom>
              <a:blipFill>
                <a:blip r:embed="rId11"/>
                <a:stretch>
                  <a:fillRect t="-179787" b="-264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6EDD373-3C27-47B9-92CB-438E6E959C4C}"/>
                  </a:ext>
                </a:extLst>
              </p:cNvPr>
              <p:cNvSpPr/>
              <p:nvPr/>
            </p:nvSpPr>
            <p:spPr>
              <a:xfrm>
                <a:off x="4734726" y="3324563"/>
                <a:ext cx="3993638" cy="572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{2,3}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8+16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=9+18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6EDD373-3C27-47B9-92CB-438E6E959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726" y="3324563"/>
                <a:ext cx="3993638" cy="572914"/>
              </a:xfrm>
              <a:prstGeom prst="rect">
                <a:avLst/>
              </a:prstGeom>
              <a:blipFill>
                <a:blip r:embed="rId12"/>
                <a:stretch>
                  <a:fillRect t="-179787" b="-264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6B5DD75-9B18-4420-BEF1-BFDACDFE5B99}"/>
                  </a:ext>
                </a:extLst>
              </p:cNvPr>
              <p:cNvSpPr/>
              <p:nvPr/>
            </p:nvSpPr>
            <p:spPr>
              <a:xfrm>
                <a:off x="4751198" y="3843398"/>
                <a:ext cx="4392802" cy="890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{2,3,4}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𝑐𝑜𝑠𝑡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{</m:t>
                                      </m:r>
                                      <m: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3,4}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10+25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𝑐𝑜𝑠𝑡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3,{2,4}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=15+25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,3}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6B5DD75-9B18-4420-BEF1-BFDACDFE5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198" y="3843398"/>
                <a:ext cx="4392802" cy="8900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2EF5B4DF-8F89-47E2-A3C5-0DBB2F8E8654}"/>
              </a:ext>
            </a:extLst>
          </p:cNvPr>
          <p:cNvSpPr/>
          <p:nvPr/>
        </p:nvSpPr>
        <p:spPr>
          <a:xfrm>
            <a:off x="138547" y="2421700"/>
            <a:ext cx="350982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3BF96BA-C6AF-4697-AD9F-7C838B461FE7}"/>
              </a:ext>
            </a:extLst>
          </p:cNvPr>
          <p:cNvSpPr/>
          <p:nvPr/>
        </p:nvSpPr>
        <p:spPr>
          <a:xfrm>
            <a:off x="988292" y="2443347"/>
            <a:ext cx="350982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AECD7FC-6FB1-439E-99D2-3CC08744F6D8}"/>
              </a:ext>
            </a:extLst>
          </p:cNvPr>
          <p:cNvSpPr/>
          <p:nvPr/>
        </p:nvSpPr>
        <p:spPr>
          <a:xfrm>
            <a:off x="1795462" y="2443347"/>
            <a:ext cx="350982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2AED2D6-F14D-400A-90A2-81CE5E4C2FB4}"/>
              </a:ext>
            </a:extLst>
          </p:cNvPr>
          <p:cNvSpPr/>
          <p:nvPr/>
        </p:nvSpPr>
        <p:spPr>
          <a:xfrm>
            <a:off x="2686018" y="2443347"/>
            <a:ext cx="350982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1AF6C3A-CC28-4004-AEF5-4CEA7194A8F2}"/>
              </a:ext>
            </a:extLst>
          </p:cNvPr>
          <p:cNvSpPr/>
          <p:nvPr/>
        </p:nvSpPr>
        <p:spPr>
          <a:xfrm>
            <a:off x="3620325" y="2443347"/>
            <a:ext cx="350982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86379AA-2732-49E7-8E6B-CB82AA7CE6DE}"/>
              </a:ext>
            </a:extLst>
          </p:cNvPr>
          <p:cNvSpPr/>
          <p:nvPr/>
        </p:nvSpPr>
        <p:spPr>
          <a:xfrm>
            <a:off x="8760692" y="3912628"/>
            <a:ext cx="277090" cy="2770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6BCF81E-7DE3-467E-998D-5130D2E53537}"/>
              </a:ext>
            </a:extLst>
          </p:cNvPr>
          <p:cNvSpPr/>
          <p:nvPr/>
        </p:nvSpPr>
        <p:spPr>
          <a:xfrm>
            <a:off x="8306112" y="2592995"/>
            <a:ext cx="277090" cy="2770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81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4" grpId="0" animBg="1"/>
      <p:bldP spid="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2" grpId="0" animBg="1"/>
      <p:bldP spid="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12"/>
          <p:cNvSpPr txBox="1">
            <a:spLocks/>
          </p:cNvSpPr>
          <p:nvPr/>
        </p:nvSpPr>
        <p:spPr>
          <a:xfrm>
            <a:off x="0" y="0"/>
            <a:ext cx="3590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728752-C240-4C2B-AC63-36CA9F53FFE1}"/>
              </a:ext>
            </a:extLst>
          </p:cNvPr>
          <p:cNvSpPr/>
          <p:nvPr/>
        </p:nvSpPr>
        <p:spPr>
          <a:xfrm>
            <a:off x="1" y="866777"/>
            <a:ext cx="9030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cost to visit from one to another city is given in the graph. Find the optimal route to visit from node 1 to all other once node and then come back to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FA7459-81DA-4E88-84A7-A8A3FF694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832"/>
          <a:stretch/>
        </p:blipFill>
        <p:spPr>
          <a:xfrm>
            <a:off x="5961184" y="1128387"/>
            <a:ext cx="1559169" cy="15716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76CADCA-57CA-4CBF-B1CA-456467778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32" t="12406" r="2919"/>
          <a:stretch/>
        </p:blipFill>
        <p:spPr>
          <a:xfrm>
            <a:off x="7618000" y="1195101"/>
            <a:ext cx="1433354" cy="137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EC4E5-074A-48E8-8DC3-F315199454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0878"/>
          <a:stretch/>
        </p:blipFill>
        <p:spPr>
          <a:xfrm>
            <a:off x="197361" y="1638197"/>
            <a:ext cx="5715000" cy="297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FB7B65-07BB-44EE-B24F-CAD89BE1B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28" y="2088205"/>
            <a:ext cx="5619750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F2CEFF-147B-4B12-847E-AAF00AE91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2" y="3032963"/>
            <a:ext cx="6315075" cy="828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4C6CE6-5E37-494F-BE27-252F76B0E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288" y="4025770"/>
            <a:ext cx="72104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7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6490</TotalTime>
  <Words>479</Words>
  <Application>Microsoft Office PowerPoint</Application>
  <PresentationFormat>On-screen Show (16:9)</PresentationFormat>
  <Paragraphs>169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Arvo</vt:lpstr>
      <vt:lpstr>Calibri</vt:lpstr>
      <vt:lpstr>Cambria Math</vt:lpstr>
      <vt:lpstr>euclid_circular_a</vt:lpstr>
      <vt:lpstr>Helvetica</vt:lpstr>
      <vt:lpstr>Roboto Condensed</vt:lpstr>
      <vt:lpstr>Roboto Condensed Light</vt:lpstr>
      <vt:lpstr>Times New Roman</vt:lpstr>
      <vt:lpstr>Zapf Dingbats</vt:lpstr>
      <vt:lpstr>Salerio template</vt:lpstr>
      <vt:lpstr>PowerPoint Presentation</vt:lpstr>
      <vt:lpstr>Dynamic Programming Applications</vt:lpstr>
      <vt:lpstr>Travel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Simulation</dc:title>
  <dc:creator>Durbadal</dc:creator>
  <cp:lastModifiedBy>MBGR</cp:lastModifiedBy>
  <cp:revision>401</cp:revision>
  <dcterms:modified xsi:type="dcterms:W3CDTF">2023-09-19T09:22:24Z</dcterms:modified>
</cp:coreProperties>
</file>