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10" r:id="rId3"/>
    <p:sldId id="311" r:id="rId4"/>
    <p:sldId id="312" r:id="rId5"/>
    <p:sldId id="313" r:id="rId6"/>
    <p:sldId id="267" r:id="rId7"/>
    <p:sldId id="268" r:id="rId8"/>
    <p:sldId id="269" r:id="rId9"/>
    <p:sldId id="270" r:id="rId10"/>
    <p:sldId id="271" r:id="rId11"/>
    <p:sldId id="272" r:id="rId12"/>
    <p:sldId id="279" r:id="rId13"/>
    <p:sldId id="273" r:id="rId14"/>
    <p:sldId id="274" r:id="rId15"/>
    <p:sldId id="275" r:id="rId16"/>
    <p:sldId id="276" r:id="rId17"/>
    <p:sldId id="277" r:id="rId18"/>
    <p:sldId id="278"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3" r:id="rId32"/>
    <p:sldId id="292" r:id="rId33"/>
    <p:sldId id="299" r:id="rId34"/>
    <p:sldId id="294" r:id="rId35"/>
    <p:sldId id="297" r:id="rId36"/>
    <p:sldId id="300" r:id="rId37"/>
    <p:sldId id="295" r:id="rId38"/>
    <p:sldId id="298" r:id="rId39"/>
    <p:sldId id="296" r:id="rId40"/>
    <p:sldId id="301" r:id="rId41"/>
    <p:sldId id="302" r:id="rId42"/>
    <p:sldId id="303" r:id="rId43"/>
    <p:sldId id="305" r:id="rId44"/>
    <p:sldId id="304" r:id="rId45"/>
    <p:sldId id="306" r:id="rId46"/>
    <p:sldId id="307" r:id="rId47"/>
    <p:sldId id="30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59010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33602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421362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92428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19643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403536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5503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263456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28229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99828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D4C4F-A61E-463B-A8E0-9B689F51E115}" type="datetimeFigureOut">
              <a:rPr lang="en-IN" smtClean="0"/>
              <a:t>24-07-2023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02074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D4C4F-A61E-463B-A8E0-9B689F51E115}" type="datetimeFigureOut">
              <a:rPr lang="en-IN" smtClean="0"/>
              <a:t>24-07-2023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70E5D-3053-4C06-AD3D-F24B30A87724}" type="slidenum">
              <a:rPr lang="en-IN" smtClean="0"/>
              <a:t>‹#›</a:t>
            </a:fld>
            <a:endParaRPr lang="en-IN" dirty="0"/>
          </a:p>
        </p:txBody>
      </p:sp>
    </p:spTree>
    <p:extLst>
      <p:ext uri="{BB962C8B-B14F-4D97-AF65-F5344CB8AC3E}">
        <p14:creationId xmlns:p14="http://schemas.microsoft.com/office/powerpoint/2010/main" val="61836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US" sz="1800" dirty="0">
                <a:latin typeface="Book Antiqua" panose="02040602050305030304" pitchFamily="18" charset="0"/>
              </a:rPr>
              <a:t>An agent is something that acts in an environment – it does something.</a:t>
            </a:r>
          </a:p>
          <a:p>
            <a:pPr marL="0" indent="0">
              <a:buNone/>
            </a:pPr>
            <a:r>
              <a:rPr lang="en-US" sz="1800" dirty="0">
                <a:latin typeface="Book Antiqua" panose="02040602050305030304" pitchFamily="18" charset="0"/>
              </a:rPr>
              <a:t>Agents include worms, dogs, thermostats, airplanes, robots, humans, companies, and countries.</a:t>
            </a:r>
          </a:p>
          <a:p>
            <a:pPr marL="0" indent="0">
              <a:buNone/>
            </a:pPr>
            <a:r>
              <a:rPr lang="en-US" sz="1800" dirty="0">
                <a:latin typeface="Book Antiqua" panose="02040602050305030304" pitchFamily="18" charset="0"/>
              </a:rPr>
              <a:t>We are interested in what an agent does; that is, how it acts. We judge </a:t>
            </a:r>
            <a:r>
              <a:rPr lang="en-US" sz="1800" dirty="0" smtClean="0">
                <a:latin typeface="Book Antiqua" panose="02040602050305030304" pitchFamily="18" charset="0"/>
              </a:rPr>
              <a:t>an  agent </a:t>
            </a:r>
            <a:r>
              <a:rPr lang="en-US" sz="1800" dirty="0">
                <a:latin typeface="Book Antiqua" panose="02040602050305030304" pitchFamily="18" charset="0"/>
              </a:rPr>
              <a:t>by its actions.</a:t>
            </a:r>
          </a:p>
          <a:p>
            <a:pPr marL="0" indent="0">
              <a:buNone/>
            </a:pPr>
            <a:r>
              <a:rPr lang="en-US" sz="1800" dirty="0">
                <a:latin typeface="Book Antiqua" panose="02040602050305030304" pitchFamily="18" charset="0"/>
              </a:rPr>
              <a:t>An agent acts intelligently when</a:t>
            </a:r>
          </a:p>
          <a:p>
            <a:pPr marL="0" indent="0">
              <a:buNone/>
            </a:pPr>
            <a:r>
              <a:rPr lang="en-US" sz="1800" dirty="0">
                <a:latin typeface="Book Antiqua" panose="02040602050305030304" pitchFamily="18" charset="0"/>
              </a:rPr>
              <a:t>• what it does is appropriate for its circumstances and its </a:t>
            </a:r>
            <a:r>
              <a:rPr lang="en-US" sz="1800" dirty="0" smtClean="0">
                <a:latin typeface="Book Antiqua" panose="02040602050305030304" pitchFamily="18" charset="0"/>
              </a:rPr>
              <a:t>goals</a:t>
            </a:r>
            <a:endParaRPr lang="en-US" sz="1800" dirty="0">
              <a:latin typeface="Book Antiqua" panose="02040602050305030304" pitchFamily="18" charset="0"/>
            </a:endParaRPr>
          </a:p>
          <a:p>
            <a:pPr marL="0" indent="0">
              <a:buNone/>
            </a:pPr>
            <a:r>
              <a:rPr lang="en-US" sz="1800" dirty="0">
                <a:latin typeface="Book Antiqua" panose="02040602050305030304" pitchFamily="18" charset="0"/>
              </a:rPr>
              <a:t>• it is flexible to changing environments and changing </a:t>
            </a:r>
            <a:r>
              <a:rPr lang="en-US" sz="1800" dirty="0" smtClean="0">
                <a:latin typeface="Book Antiqua" panose="02040602050305030304" pitchFamily="18" charset="0"/>
              </a:rPr>
              <a:t>goals</a:t>
            </a:r>
            <a:endParaRPr lang="en-US" sz="1800" dirty="0">
              <a:latin typeface="Book Antiqua" panose="02040602050305030304" pitchFamily="18" charset="0"/>
            </a:endParaRPr>
          </a:p>
          <a:p>
            <a:pPr marL="0" indent="0">
              <a:buNone/>
            </a:pPr>
            <a:r>
              <a:rPr lang="en-US" sz="1800" dirty="0">
                <a:latin typeface="Book Antiqua" panose="02040602050305030304" pitchFamily="18" charset="0"/>
              </a:rPr>
              <a:t>• it learns from </a:t>
            </a:r>
            <a:r>
              <a:rPr lang="en-US" sz="1800" dirty="0" smtClean="0">
                <a:latin typeface="Book Antiqua" panose="02040602050305030304" pitchFamily="18" charset="0"/>
              </a:rPr>
              <a:t>experience</a:t>
            </a:r>
            <a:endParaRPr lang="en-US" sz="1800" dirty="0">
              <a:latin typeface="Book Antiqua" panose="02040602050305030304" pitchFamily="18" charset="0"/>
            </a:endParaRPr>
          </a:p>
          <a:p>
            <a:pPr marL="0" indent="0">
              <a:buNone/>
            </a:pPr>
            <a:r>
              <a:rPr lang="en-US" sz="1800" dirty="0">
                <a:latin typeface="Book Antiqua" panose="02040602050305030304" pitchFamily="18" charset="0"/>
              </a:rPr>
              <a:t>• it makes appropriate choices given its perceptual and computational limitations. An agent typically cannot observe the state of the world </a:t>
            </a:r>
            <a:r>
              <a:rPr lang="en-US" sz="1800" dirty="0" smtClean="0">
                <a:latin typeface="Book Antiqua" panose="02040602050305030304" pitchFamily="18" charset="0"/>
              </a:rPr>
              <a:t>directly</a:t>
            </a:r>
          </a:p>
          <a:p>
            <a:pPr marL="0" indent="0">
              <a:buNone/>
            </a:pPr>
            <a:endParaRPr lang="en-US" sz="1800" dirty="0">
              <a:latin typeface="Book Antiqua" panose="02040602050305030304" pitchFamily="18" charset="0"/>
            </a:endParaRPr>
          </a:p>
          <a:p>
            <a:pPr marL="0" indent="0">
              <a:buNone/>
            </a:pPr>
            <a:r>
              <a:rPr lang="en-US" sz="1800" dirty="0" smtClean="0">
                <a:latin typeface="Book Antiqua" panose="02040602050305030304" pitchFamily="18" charset="0"/>
              </a:rPr>
              <a:t>it </a:t>
            </a:r>
            <a:r>
              <a:rPr lang="en-US" sz="1800" dirty="0">
                <a:latin typeface="Book Antiqua" panose="02040602050305030304" pitchFamily="18" charset="0"/>
              </a:rPr>
              <a:t>has only a finite memory and it does not have unlimited time to act</a:t>
            </a:r>
            <a:r>
              <a:rPr lang="en-US" sz="1800" dirty="0" smtClean="0">
                <a:latin typeface="Book Antiqua" panose="02040602050305030304" pitchFamily="18" charset="0"/>
              </a:rPr>
              <a:t>.</a:t>
            </a:r>
          </a:p>
          <a:p>
            <a:pPr marL="0" indent="0">
              <a:buNone/>
            </a:pPr>
            <a:endParaRPr lang="en-US" sz="1800" dirty="0">
              <a:latin typeface="Book Antiqua" panose="02040602050305030304" pitchFamily="18" charset="0"/>
            </a:endParaRPr>
          </a:p>
        </p:txBody>
      </p:sp>
    </p:spTree>
    <p:extLst>
      <p:ext uri="{BB962C8B-B14F-4D97-AF65-F5344CB8AC3E}">
        <p14:creationId xmlns:p14="http://schemas.microsoft.com/office/powerpoint/2010/main" val="3630005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Percept sequence, Actions can be filled in various ways.  What is the right way to fill the table?</a:t>
            </a:r>
          </a:p>
          <a:p>
            <a:r>
              <a:rPr lang="en-IN" sz="1800" dirty="0" smtClean="0">
                <a:latin typeface="Book Antiqua" panose="02040602050305030304" pitchFamily="18" charset="0"/>
              </a:rPr>
              <a:t>What makes an agent good or Bad?</a:t>
            </a:r>
          </a:p>
          <a:p>
            <a:r>
              <a:rPr lang="en-IN" sz="1800" dirty="0" smtClean="0">
                <a:latin typeface="Book Antiqua" panose="02040602050305030304" pitchFamily="18" charset="0"/>
              </a:rPr>
              <a:t>Rationality: good behaviour</a:t>
            </a:r>
          </a:p>
          <a:p>
            <a:r>
              <a:rPr lang="en-IN" sz="1800" dirty="0" smtClean="0">
                <a:latin typeface="Book Antiqua" panose="02040602050305030304" pitchFamily="18" charset="0"/>
              </a:rPr>
              <a:t>A Rational Agent is the one that does the right thing. What does it mean to do right thing?</a:t>
            </a:r>
          </a:p>
          <a:p>
            <a:r>
              <a:rPr lang="en-IN" sz="1800" dirty="0" smtClean="0">
                <a:latin typeface="Book Antiqua" panose="02040602050305030304" pitchFamily="18" charset="0"/>
              </a:rPr>
              <a:t>Consequences of the agents behaviour – </a:t>
            </a:r>
          </a:p>
          <a:p>
            <a:pPr lvl="1"/>
            <a:r>
              <a:rPr lang="en-IN" sz="1400" dirty="0" smtClean="0">
                <a:latin typeface="Book Antiqua" panose="02040602050305030304" pitchFamily="18" charset="0"/>
              </a:rPr>
              <a:t>when an agent is in an environment, it generates a sequence of actions  according to the </a:t>
            </a:r>
            <a:r>
              <a:rPr lang="en-IN" sz="1400" dirty="0" err="1" smtClean="0">
                <a:latin typeface="Book Antiqua" panose="02040602050305030304" pitchFamily="18" charset="0"/>
              </a:rPr>
              <a:t>percepts</a:t>
            </a:r>
            <a:r>
              <a:rPr lang="en-IN" sz="1400" dirty="0" smtClean="0">
                <a:latin typeface="Book Antiqua" panose="02040602050305030304" pitchFamily="18" charset="0"/>
              </a:rPr>
              <a:t> it receives</a:t>
            </a:r>
          </a:p>
          <a:p>
            <a:pPr lvl="1"/>
            <a:r>
              <a:rPr lang="en-IN" sz="1400" dirty="0" smtClean="0">
                <a:latin typeface="Book Antiqua" panose="02040602050305030304" pitchFamily="18" charset="0"/>
              </a:rPr>
              <a:t>This sequence of actions causes the environment to go through a sequence of states</a:t>
            </a:r>
          </a:p>
          <a:p>
            <a:pPr lvl="1"/>
            <a:r>
              <a:rPr lang="en-IN" sz="1400" dirty="0" smtClean="0">
                <a:latin typeface="Book Antiqua" panose="02040602050305030304" pitchFamily="18" charset="0"/>
              </a:rPr>
              <a:t>If the sequence of states is desirable, the agent has performed well. </a:t>
            </a:r>
          </a:p>
          <a:p>
            <a:r>
              <a:rPr lang="en-IN" sz="1800" dirty="0" smtClean="0">
                <a:latin typeface="Book Antiqua" panose="02040602050305030304" pitchFamily="18" charset="0"/>
              </a:rPr>
              <a:t>Performance Measure: notion of desirability</a:t>
            </a:r>
          </a:p>
          <a:p>
            <a:pPr lvl="1"/>
            <a:r>
              <a:rPr lang="en-IN" sz="1400" dirty="0" smtClean="0">
                <a:latin typeface="Book Antiqua" panose="02040602050305030304" pitchFamily="18" charset="0"/>
              </a:rPr>
              <a:t>evaluates any given sequence of environment states </a:t>
            </a:r>
          </a:p>
          <a:p>
            <a:pPr lvl="1"/>
            <a:r>
              <a:rPr lang="en-IN" sz="1400" dirty="0" smtClean="0">
                <a:latin typeface="Book Antiqua" panose="02040602050305030304" pitchFamily="18" charset="0"/>
              </a:rPr>
              <a:t>Needs to be suitable for the environment</a:t>
            </a:r>
          </a:p>
          <a:p>
            <a:r>
              <a:rPr lang="en-IN" sz="1800" dirty="0" smtClean="0">
                <a:latin typeface="Book Antiqua" panose="02040602050305030304" pitchFamily="18" charset="0"/>
              </a:rPr>
              <a:t>Vacuum Cleaner Environment  - Performance measure?</a:t>
            </a:r>
          </a:p>
          <a:p>
            <a:pPr lvl="1"/>
            <a:r>
              <a:rPr lang="en-IN" sz="1400" dirty="0" smtClean="0">
                <a:latin typeface="Book Antiqua" panose="02040602050305030304" pitchFamily="18" charset="0"/>
              </a:rPr>
              <a:t>Amount of dirt cleaned up in  a single 8-hour shift?  </a:t>
            </a:r>
          </a:p>
          <a:p>
            <a:pPr lvl="1"/>
            <a:r>
              <a:rPr lang="en-IN" sz="1400" dirty="0" smtClean="0">
                <a:latin typeface="Book Antiqua" panose="02040602050305030304" pitchFamily="18" charset="0"/>
              </a:rPr>
              <a:t>Reward the agent for having a clean floor? One point for each clean square at each time step </a:t>
            </a:r>
          </a:p>
          <a:p>
            <a:pPr lvl="1"/>
            <a:r>
              <a:rPr lang="en-IN" sz="1400" dirty="0">
                <a:latin typeface="Book Antiqua" panose="02040602050305030304" pitchFamily="18" charset="0"/>
              </a:rPr>
              <a:t>(</a:t>
            </a:r>
            <a:r>
              <a:rPr lang="en-IN" sz="1400" dirty="0" smtClean="0">
                <a:latin typeface="Book Antiqua" panose="02040602050305030304" pitchFamily="18" charset="0"/>
              </a:rPr>
              <a:t>with a penalty for electricity consumed and noise generated)?</a:t>
            </a:r>
          </a:p>
          <a:p>
            <a:endParaRPr lang="en-IN" sz="1800" dirty="0">
              <a:latin typeface="Book Antiqua" panose="02040602050305030304" pitchFamily="18" charset="0"/>
            </a:endParaRPr>
          </a:p>
        </p:txBody>
      </p:sp>
    </p:spTree>
    <p:extLst>
      <p:ext uri="{BB962C8B-B14F-4D97-AF65-F5344CB8AC3E}">
        <p14:creationId xmlns:p14="http://schemas.microsoft.com/office/powerpoint/2010/main" val="1487318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Design performance measures according to what one actually wants in the environment, rather than according to how one thinks the agent should behave</a:t>
            </a:r>
          </a:p>
          <a:p>
            <a:r>
              <a:rPr lang="en-IN" sz="1600" dirty="0" smtClean="0">
                <a:latin typeface="Book Antiqua" panose="02040602050305030304" pitchFamily="18" charset="0"/>
              </a:rPr>
              <a:t>Issues:  clean floor  - average cleanliness over time</a:t>
            </a:r>
          </a:p>
          <a:p>
            <a:pPr lvl="1"/>
            <a:r>
              <a:rPr lang="en-IN" sz="1200" dirty="0" smtClean="0">
                <a:latin typeface="Book Antiqua" panose="02040602050305030304" pitchFamily="18" charset="0"/>
              </a:rPr>
              <a:t>One cleans slowly all the time</a:t>
            </a:r>
          </a:p>
          <a:p>
            <a:pPr lvl="1"/>
            <a:r>
              <a:rPr lang="en-IN" sz="1200" dirty="0" smtClean="0">
                <a:latin typeface="Book Antiqua" panose="02040602050305030304" pitchFamily="18" charset="0"/>
              </a:rPr>
              <a:t>One cleans fast and takes break</a:t>
            </a:r>
          </a:p>
          <a:p>
            <a:pPr lvl="1"/>
            <a:r>
              <a:rPr lang="en-IN" sz="1200" dirty="0" smtClean="0">
                <a:latin typeface="Book Antiqua" panose="02040602050305030304" pitchFamily="18" charset="0"/>
              </a:rPr>
              <a:t>Which is preferable?</a:t>
            </a:r>
          </a:p>
          <a:p>
            <a:r>
              <a:rPr lang="en-IN" sz="1600" dirty="0" smtClean="0">
                <a:latin typeface="Book Antiqua" panose="02040602050305030304" pitchFamily="18" charset="0"/>
              </a:rPr>
              <a:t>Rationality:  what is rational at any given instant depends on</a:t>
            </a:r>
          </a:p>
          <a:p>
            <a:pPr lvl="1"/>
            <a:r>
              <a:rPr lang="en-IN" sz="1200" dirty="0" smtClean="0">
                <a:latin typeface="Book Antiqua" panose="02040602050305030304" pitchFamily="18" charset="0"/>
              </a:rPr>
              <a:t>The performance measure that defines the criterion of success</a:t>
            </a:r>
          </a:p>
          <a:p>
            <a:pPr lvl="1"/>
            <a:r>
              <a:rPr lang="en-IN" sz="1200" dirty="0" smtClean="0">
                <a:latin typeface="Book Antiqua" panose="02040602050305030304" pitchFamily="18" charset="0"/>
              </a:rPr>
              <a:t>The agents prior knowledge of the environment</a:t>
            </a:r>
          </a:p>
          <a:p>
            <a:pPr lvl="1"/>
            <a:r>
              <a:rPr lang="en-IN" sz="1200" dirty="0" smtClean="0">
                <a:latin typeface="Book Antiqua" panose="02040602050305030304" pitchFamily="18" charset="0"/>
              </a:rPr>
              <a:t>The actions that agent can perform</a:t>
            </a:r>
          </a:p>
          <a:p>
            <a:pPr lvl="1"/>
            <a:r>
              <a:rPr lang="en-IN" sz="1200" dirty="0" smtClean="0">
                <a:latin typeface="Book Antiqua" panose="02040602050305030304" pitchFamily="18" charset="0"/>
              </a:rPr>
              <a:t>The agents percept sequence to date</a:t>
            </a:r>
          </a:p>
          <a:p>
            <a:r>
              <a:rPr lang="en-IN" sz="1600" dirty="0" smtClean="0">
                <a:latin typeface="Book Antiqua" panose="02040602050305030304" pitchFamily="18" charset="0"/>
              </a:rPr>
              <a:t>Rational Agent</a:t>
            </a:r>
          </a:p>
          <a:p>
            <a:pPr lvl="1"/>
            <a:r>
              <a:rPr lang="en-IN" sz="1200" dirty="0" smtClean="0">
                <a:latin typeface="Book Antiqua" panose="02040602050305030304" pitchFamily="18" charset="0"/>
              </a:rPr>
              <a:t>For each possible percept sequence, a rational agent should select an action that is expected to maximize its performance measure, given the evidence provided by the percept sequence and whatever built in knowledge the agent has</a:t>
            </a:r>
          </a:p>
          <a:p>
            <a:r>
              <a:rPr lang="en-IN" sz="1600" dirty="0" smtClean="0">
                <a:latin typeface="Book Antiqua" panose="02040602050305030304" pitchFamily="18" charset="0"/>
              </a:rPr>
              <a:t>Vacuum cleaner agent: cleans a square if it is dirty and moves to other square if not</a:t>
            </a:r>
          </a:p>
          <a:p>
            <a:r>
              <a:rPr lang="en-IN" sz="1600" dirty="0" smtClean="0">
                <a:latin typeface="Book Antiqua" panose="02040602050305030304" pitchFamily="18" charset="0"/>
              </a:rPr>
              <a:t>Performance measure: award one point for each clean square at each time step over a life time of 1000 time steps</a:t>
            </a:r>
          </a:p>
          <a:p>
            <a:endParaRPr lang="en-IN" sz="1600" dirty="0">
              <a:latin typeface="Book Antiqua" panose="02040602050305030304" pitchFamily="18" charset="0"/>
            </a:endParaRPr>
          </a:p>
        </p:txBody>
      </p:sp>
    </p:spTree>
    <p:extLst>
      <p:ext uri="{BB962C8B-B14F-4D97-AF65-F5344CB8AC3E}">
        <p14:creationId xmlns:p14="http://schemas.microsoft.com/office/powerpoint/2010/main" val="1489582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Vacuum cleaner agent: cleans a square if it is dirty and moves to other square if not – Rational?</a:t>
            </a:r>
          </a:p>
          <a:p>
            <a:r>
              <a:rPr lang="en-IN" sz="1600" dirty="0" smtClean="0">
                <a:latin typeface="Book Antiqua" panose="02040602050305030304" pitchFamily="18" charset="0"/>
              </a:rPr>
              <a:t>Performance measure: </a:t>
            </a:r>
          </a:p>
          <a:p>
            <a:pPr lvl="1"/>
            <a:r>
              <a:rPr lang="en-IN" sz="1200" dirty="0" smtClean="0">
                <a:latin typeface="Book Antiqua" panose="02040602050305030304" pitchFamily="18" charset="0"/>
              </a:rPr>
              <a:t>award one point for each clean square at each time step over a life time of 1000 time steps</a:t>
            </a:r>
          </a:p>
          <a:p>
            <a:r>
              <a:rPr lang="en-IN" sz="1600" dirty="0" smtClean="0">
                <a:latin typeface="Book Antiqua" panose="02040602050305030304" pitchFamily="18" charset="0"/>
              </a:rPr>
              <a:t>Knowledge of the environment</a:t>
            </a:r>
          </a:p>
          <a:p>
            <a:pPr lvl="1"/>
            <a:r>
              <a:rPr lang="en-IN" sz="1200" dirty="0" smtClean="0">
                <a:latin typeface="Book Antiqua" panose="02040602050305030304" pitchFamily="18" charset="0"/>
              </a:rPr>
              <a:t>Geography of the environment is known a priori</a:t>
            </a:r>
          </a:p>
          <a:p>
            <a:pPr lvl="1"/>
            <a:r>
              <a:rPr lang="en-IN" sz="1200" dirty="0" smtClean="0">
                <a:latin typeface="Book Antiqua" panose="02040602050305030304" pitchFamily="18" charset="0"/>
              </a:rPr>
              <a:t>Dirt distribution and initial location of agent  are not known </a:t>
            </a:r>
          </a:p>
          <a:p>
            <a:pPr lvl="1"/>
            <a:r>
              <a:rPr lang="en-IN" sz="1200" dirty="0" smtClean="0">
                <a:latin typeface="Book Antiqua" panose="02040602050305030304" pitchFamily="18" charset="0"/>
              </a:rPr>
              <a:t>Move left, Move right actions move agent left and right except when this would take the agent outside the environment, in which case the agent remains where it is. </a:t>
            </a:r>
          </a:p>
          <a:p>
            <a:r>
              <a:rPr lang="en-IN" sz="1600" dirty="0" smtClean="0">
                <a:latin typeface="Book Antiqua" panose="02040602050305030304" pitchFamily="18" charset="0"/>
              </a:rPr>
              <a:t>Actions</a:t>
            </a:r>
          </a:p>
          <a:p>
            <a:pPr lvl="1"/>
            <a:r>
              <a:rPr lang="en-IN" sz="1200" dirty="0" smtClean="0">
                <a:latin typeface="Book Antiqua" panose="02040602050305030304" pitchFamily="18" charset="0"/>
              </a:rPr>
              <a:t>The only actions are move left, move right, suck up dirt</a:t>
            </a:r>
          </a:p>
          <a:p>
            <a:r>
              <a:rPr lang="en-IN" sz="1600" dirty="0" smtClean="0">
                <a:latin typeface="Book Antiqua" panose="02040602050305030304" pitchFamily="18" charset="0"/>
              </a:rPr>
              <a:t>Percept sequence</a:t>
            </a:r>
          </a:p>
          <a:p>
            <a:pPr lvl="1"/>
            <a:r>
              <a:rPr lang="en-IN" sz="1200" dirty="0" smtClean="0">
                <a:latin typeface="Book Antiqua" panose="02040602050305030304" pitchFamily="18" charset="0"/>
              </a:rPr>
              <a:t>The agent correctly  perceives its location and whether that location contains dirt</a:t>
            </a:r>
          </a:p>
          <a:p>
            <a:pPr marL="0" indent="0">
              <a:buNone/>
            </a:pPr>
            <a:endParaRPr lang="en-IN" sz="1600" dirty="0" smtClean="0">
              <a:latin typeface="Book Antiqua" panose="02040602050305030304" pitchFamily="18" charset="0"/>
            </a:endParaRPr>
          </a:p>
          <a:p>
            <a:endParaRPr lang="en-IN" sz="1600" dirty="0" smtClean="0">
              <a:latin typeface="Book Antiqua" panose="02040602050305030304" pitchFamily="18" charset="0"/>
            </a:endParaRPr>
          </a:p>
          <a:p>
            <a:endParaRPr lang="en-IN" sz="1600" dirty="0">
              <a:latin typeface="Book Antiqua" panose="02040602050305030304" pitchFamily="18" charset="0"/>
            </a:endParaRPr>
          </a:p>
        </p:txBody>
      </p:sp>
    </p:spTree>
    <p:extLst>
      <p:ext uri="{BB962C8B-B14F-4D97-AF65-F5344CB8AC3E}">
        <p14:creationId xmlns:p14="http://schemas.microsoft.com/office/powerpoint/2010/main" val="339644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Different Circumstances</a:t>
            </a:r>
          </a:p>
          <a:p>
            <a:r>
              <a:rPr lang="en-IN" sz="1400" dirty="0" smtClean="0">
                <a:latin typeface="Book Antiqua" panose="02040602050305030304" pitchFamily="18" charset="0"/>
              </a:rPr>
              <a:t>Once all dirt is cleaned up, the agent will oscillate needlessly back and forth</a:t>
            </a:r>
          </a:p>
          <a:p>
            <a:r>
              <a:rPr lang="en-IN" sz="1400" dirty="0">
                <a:latin typeface="Book Antiqua" panose="02040602050305030304" pitchFamily="18" charset="0"/>
              </a:rPr>
              <a:t> </a:t>
            </a:r>
            <a:r>
              <a:rPr lang="en-IN" sz="1400" dirty="0" smtClean="0">
                <a:latin typeface="Book Antiqua" panose="02040602050305030304" pitchFamily="18" charset="0"/>
              </a:rPr>
              <a:t>Including in performance measure a penalty of one point for each movement left or right – agent will perform poorly</a:t>
            </a:r>
          </a:p>
          <a:p>
            <a:r>
              <a:rPr lang="en-IN" sz="1600" dirty="0" smtClean="0">
                <a:latin typeface="Book Antiqua" panose="02040602050305030304" pitchFamily="18" charset="0"/>
              </a:rPr>
              <a:t>Better Agent for this case </a:t>
            </a:r>
          </a:p>
          <a:p>
            <a:pPr lvl="1"/>
            <a:r>
              <a:rPr lang="en-IN" sz="1400" dirty="0" smtClean="0">
                <a:latin typeface="Book Antiqua" panose="02040602050305030304" pitchFamily="18" charset="0"/>
              </a:rPr>
              <a:t>would “ do nothing” once it is sure that all squares are clean. </a:t>
            </a:r>
          </a:p>
          <a:p>
            <a:pPr lvl="1"/>
            <a:r>
              <a:rPr lang="en-IN" sz="1400" dirty="0" smtClean="0">
                <a:latin typeface="Book Antiqua" panose="02040602050305030304" pitchFamily="18" charset="0"/>
              </a:rPr>
              <a:t>If clean squares become dirty again, the agent should occasionally check and re-clean them if needed. </a:t>
            </a:r>
          </a:p>
          <a:p>
            <a:pPr lvl="1"/>
            <a:r>
              <a:rPr lang="en-IN" sz="1400" dirty="0" smtClean="0">
                <a:latin typeface="Book Antiqua" panose="02040602050305030304" pitchFamily="18" charset="0"/>
              </a:rPr>
              <a:t>If the geography of the environment is unknown, the agent will need to explore it rather than stick to squares A, B</a:t>
            </a:r>
          </a:p>
          <a:p>
            <a:endParaRPr lang="en-IN" sz="1400" dirty="0">
              <a:latin typeface="Book Antiqua" panose="02040602050305030304" pitchFamily="18" charset="0"/>
            </a:endParaRPr>
          </a:p>
        </p:txBody>
      </p:sp>
    </p:spTree>
    <p:extLst>
      <p:ext uri="{BB962C8B-B14F-4D97-AF65-F5344CB8AC3E}">
        <p14:creationId xmlns:p14="http://schemas.microsoft.com/office/powerpoint/2010/main" val="15221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Omniscience</a:t>
            </a:r>
          </a:p>
          <a:p>
            <a:pPr lvl="1"/>
            <a:r>
              <a:rPr lang="en-IN" sz="1400" dirty="0" smtClean="0">
                <a:latin typeface="Book Antiqua" panose="02040602050305030304" pitchFamily="18" charset="0"/>
              </a:rPr>
              <a:t>An Omniscience agent knows the actual outcome of the actions and can act accordingly</a:t>
            </a:r>
          </a:p>
          <a:p>
            <a:pPr lvl="1"/>
            <a:r>
              <a:rPr lang="en-IN" sz="1400" dirty="0" smtClean="0">
                <a:latin typeface="Book Antiqua" panose="02040602050305030304" pitchFamily="18" charset="0"/>
              </a:rPr>
              <a:t>Not practical</a:t>
            </a:r>
          </a:p>
          <a:p>
            <a:pPr lvl="1"/>
            <a:r>
              <a:rPr lang="en-IN" sz="1400" dirty="0" smtClean="0">
                <a:latin typeface="Book Antiqua" panose="02040602050305030304" pitchFamily="18" charset="0"/>
              </a:rPr>
              <a:t>Rationality is not same as perfection</a:t>
            </a:r>
          </a:p>
          <a:p>
            <a:pPr lvl="1"/>
            <a:r>
              <a:rPr lang="en-IN" sz="1400" dirty="0" smtClean="0">
                <a:latin typeface="Book Antiqua" panose="02040602050305030304" pitchFamily="18" charset="0"/>
              </a:rPr>
              <a:t>Rationality maximizes expected performance</a:t>
            </a:r>
          </a:p>
          <a:p>
            <a:pPr lvl="1"/>
            <a:r>
              <a:rPr lang="en-IN" sz="1400" dirty="0" smtClean="0">
                <a:latin typeface="Book Antiqua" panose="02040602050305030304" pitchFamily="18" charset="0"/>
              </a:rPr>
              <a:t>Perfection maximizes actual performance</a:t>
            </a:r>
          </a:p>
          <a:p>
            <a:r>
              <a:rPr lang="en-IN" sz="1600" dirty="0" smtClean="0">
                <a:latin typeface="Book Antiqua" panose="02040602050305030304" pitchFamily="18" charset="0"/>
              </a:rPr>
              <a:t>Information Gathering</a:t>
            </a:r>
          </a:p>
          <a:p>
            <a:pPr lvl="1"/>
            <a:r>
              <a:rPr lang="en-IN" sz="1400" b="1" dirty="0" smtClean="0">
                <a:latin typeface="Book Antiqua" panose="02040602050305030304" pitchFamily="18" charset="0"/>
              </a:rPr>
              <a:t>Rational Choice </a:t>
            </a:r>
            <a:r>
              <a:rPr lang="en-IN" sz="1400" dirty="0" smtClean="0">
                <a:latin typeface="Book Antiqua" panose="02040602050305030304" pitchFamily="18" charset="0"/>
              </a:rPr>
              <a:t>depends only on the percept sequence to date.</a:t>
            </a:r>
          </a:p>
          <a:p>
            <a:pPr lvl="1"/>
            <a:r>
              <a:rPr lang="en-IN" sz="1400" dirty="0" smtClean="0">
                <a:latin typeface="Book Antiqua" panose="02040602050305030304" pitchFamily="18" charset="0"/>
              </a:rPr>
              <a:t>Ensure not to allow agent to engage in under-intelligent activities</a:t>
            </a:r>
          </a:p>
          <a:p>
            <a:pPr lvl="1"/>
            <a:r>
              <a:rPr lang="en-IN" sz="1400" dirty="0" smtClean="0">
                <a:latin typeface="Book Antiqua" panose="02040602050305030304" pitchFamily="18" charset="0"/>
              </a:rPr>
              <a:t>A rational agent should do actions to modify future </a:t>
            </a:r>
            <a:r>
              <a:rPr lang="en-IN" sz="1400" dirty="0" err="1" smtClean="0">
                <a:latin typeface="Book Antiqua" panose="02040602050305030304" pitchFamily="18" charset="0"/>
              </a:rPr>
              <a:t>percepts</a:t>
            </a:r>
            <a:r>
              <a:rPr lang="en-IN" sz="1400" dirty="0" smtClean="0">
                <a:latin typeface="Book Antiqua" panose="02040602050305030304" pitchFamily="18" charset="0"/>
              </a:rPr>
              <a:t>   - </a:t>
            </a:r>
            <a:r>
              <a:rPr lang="en-IN" sz="1400" dirty="0">
                <a:latin typeface="Book Antiqua" panose="02040602050305030304" pitchFamily="18" charset="0"/>
              </a:rPr>
              <a:t>Information gathering </a:t>
            </a:r>
            <a:r>
              <a:rPr lang="en-IN" sz="1400" dirty="0" smtClean="0">
                <a:latin typeface="Book Antiqua" panose="02040602050305030304" pitchFamily="18" charset="0"/>
              </a:rPr>
              <a:t>– important part of rationality</a:t>
            </a:r>
          </a:p>
          <a:p>
            <a:pPr marL="0" indent="0">
              <a:buNone/>
            </a:pPr>
            <a:r>
              <a:rPr lang="en-IN" sz="1400" dirty="0" smtClean="0">
                <a:latin typeface="Book Antiqua" panose="02040602050305030304" pitchFamily="18" charset="0"/>
              </a:rPr>
              <a:t>        Vacuum cleaning agent</a:t>
            </a:r>
          </a:p>
          <a:p>
            <a:pPr lvl="1"/>
            <a:r>
              <a:rPr lang="en-IN" sz="1400" dirty="0" smtClean="0">
                <a:latin typeface="Book Antiqua" panose="02040602050305030304" pitchFamily="18" charset="0"/>
              </a:rPr>
              <a:t>Information gathering by exploration that must be undertaken by the agent in an initially unknown environment</a:t>
            </a:r>
          </a:p>
          <a:p>
            <a:pPr marL="0" indent="0">
              <a:buNone/>
            </a:pPr>
            <a:r>
              <a:rPr lang="en-IN" sz="1400" dirty="0" smtClean="0">
                <a:latin typeface="Book Antiqua" panose="02040602050305030304" pitchFamily="18" charset="0"/>
              </a:rPr>
              <a:t>       A Rational agent requires to gather information, learn as much as possible from what it perceives. The agent’s initial   </a:t>
            </a:r>
            <a:br>
              <a:rPr lang="en-IN" sz="1400" dirty="0" smtClean="0">
                <a:latin typeface="Book Antiqua" panose="02040602050305030304" pitchFamily="18" charset="0"/>
              </a:rPr>
            </a:br>
            <a:r>
              <a:rPr lang="en-IN" sz="1400" dirty="0" smtClean="0">
                <a:latin typeface="Book Antiqua" panose="02040602050305030304" pitchFamily="18" charset="0"/>
              </a:rPr>
              <a:t>       configuration could reflect some prior knowledge of the environment, but as the agent gains experience, this may be </a:t>
            </a:r>
            <a:br>
              <a:rPr lang="en-IN" sz="1400" dirty="0" smtClean="0">
                <a:latin typeface="Book Antiqua" panose="02040602050305030304" pitchFamily="18" charset="0"/>
              </a:rPr>
            </a:br>
            <a:r>
              <a:rPr lang="en-IN" sz="1400" dirty="0" smtClean="0">
                <a:latin typeface="Book Antiqua" panose="02040602050305030304" pitchFamily="18" charset="0"/>
              </a:rPr>
              <a:t>       modified/augmented. </a:t>
            </a:r>
          </a:p>
          <a:p>
            <a:r>
              <a:rPr lang="en-IN" sz="1600" dirty="0" smtClean="0">
                <a:latin typeface="Book Antiqua" panose="02040602050305030304" pitchFamily="18" charset="0"/>
              </a:rPr>
              <a:t>Autonomy </a:t>
            </a:r>
          </a:p>
          <a:p>
            <a:pPr lvl="1"/>
            <a:r>
              <a:rPr lang="en-IN" sz="1400" dirty="0" smtClean="0">
                <a:latin typeface="Book Antiqua" panose="02040602050305030304" pitchFamily="18" charset="0"/>
              </a:rPr>
              <a:t>To the extent that an agent relies on the prior knowledge of its designer, rather than on its own </a:t>
            </a:r>
            <a:r>
              <a:rPr lang="en-IN" sz="1400" dirty="0" err="1" smtClean="0">
                <a:latin typeface="Book Antiqua" panose="02040602050305030304" pitchFamily="18" charset="0"/>
              </a:rPr>
              <a:t>percepts</a:t>
            </a:r>
            <a:r>
              <a:rPr lang="en-IN" sz="1400" dirty="0" smtClean="0">
                <a:latin typeface="Book Antiqua" panose="02040602050305030304" pitchFamily="18" charset="0"/>
              </a:rPr>
              <a:t>, the agent lacks Autonomy</a:t>
            </a:r>
            <a:endParaRPr lang="en-IN" sz="1400" dirty="0">
              <a:latin typeface="Book Antiqua" panose="02040602050305030304" pitchFamily="18" charset="0"/>
            </a:endParaRPr>
          </a:p>
        </p:txBody>
      </p:sp>
    </p:spTree>
    <p:extLst>
      <p:ext uri="{BB962C8B-B14F-4D97-AF65-F5344CB8AC3E}">
        <p14:creationId xmlns:p14="http://schemas.microsoft.com/office/powerpoint/2010/main" val="24516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A rational Agent should be Autonomous</a:t>
            </a:r>
          </a:p>
          <a:p>
            <a:pPr lvl="1"/>
            <a:r>
              <a:rPr lang="en-IN" sz="1400" dirty="0" smtClean="0">
                <a:latin typeface="Book Antiqua" panose="02040602050305030304" pitchFamily="18" charset="0"/>
              </a:rPr>
              <a:t>It should learn what it can to compensate for partial or incorrect prior knowledge</a:t>
            </a:r>
          </a:p>
          <a:p>
            <a:pPr marL="457200" lvl="1" indent="0">
              <a:buNone/>
            </a:pPr>
            <a:r>
              <a:rPr lang="en-IN" sz="1400" dirty="0" smtClean="0">
                <a:latin typeface="Book Antiqua" panose="02040602050305030304" pitchFamily="18" charset="0"/>
              </a:rPr>
              <a:t>A vacuum cleaning  agent that learns to foresee where and when the additional dirt will happen will do better than one that does not</a:t>
            </a:r>
          </a:p>
          <a:p>
            <a:pPr lvl="1"/>
            <a:r>
              <a:rPr lang="en-IN" sz="1400" dirty="0" smtClean="0">
                <a:latin typeface="Book Antiqua" panose="02040602050305030304" pitchFamily="18" charset="0"/>
              </a:rPr>
              <a:t>It  is  reasonable to give AI agent with some initial knowledge as well as ability to learn.</a:t>
            </a:r>
          </a:p>
          <a:p>
            <a:pPr lvl="1"/>
            <a:r>
              <a:rPr lang="en-IN" sz="1400" dirty="0" smtClean="0">
                <a:latin typeface="Book Antiqua" panose="02040602050305030304" pitchFamily="18" charset="0"/>
              </a:rPr>
              <a:t>After sufficient experience of its environment, the behaviour of the agent can become effectively independent of its prior knowledge. </a:t>
            </a:r>
          </a:p>
          <a:p>
            <a:pPr lvl="1"/>
            <a:r>
              <a:rPr lang="en-IN" sz="1400" dirty="0" smtClean="0">
                <a:latin typeface="Book Antiqua" panose="02040602050305030304" pitchFamily="18" charset="0"/>
              </a:rPr>
              <a:t>Incorporation of learning allows one to design a single rational agent that will succeed in a vast variety of environments.</a:t>
            </a:r>
          </a:p>
          <a:p>
            <a:pPr lvl="1"/>
            <a:endParaRPr lang="en-IN" sz="1400" dirty="0">
              <a:latin typeface="Book Antiqua" panose="02040602050305030304" pitchFamily="18" charset="0"/>
            </a:endParaRPr>
          </a:p>
          <a:p>
            <a:r>
              <a:rPr lang="en-IN" sz="1800" dirty="0" smtClean="0">
                <a:latin typeface="Book Antiqua" panose="02040602050305030304" pitchFamily="18" charset="0"/>
              </a:rPr>
              <a:t>PAGE: </a:t>
            </a:r>
            <a:r>
              <a:rPr lang="en-IN" sz="1800" dirty="0" err="1" smtClean="0">
                <a:latin typeface="Book Antiqua" panose="02040602050305030304" pitchFamily="18" charset="0"/>
              </a:rPr>
              <a:t>Percepts</a:t>
            </a:r>
            <a:r>
              <a:rPr lang="en-IN" sz="1800" dirty="0" smtClean="0">
                <a:latin typeface="Book Antiqua" panose="02040602050305030304" pitchFamily="18" charset="0"/>
              </a:rPr>
              <a:t>, Acts, Goals, Environment    - Setting for Intelligent Agent Design </a:t>
            </a:r>
            <a:endParaRPr lang="en-IN" sz="1800" dirty="0">
              <a:latin typeface="Book Antiqua" panose="02040602050305030304" pitchFamily="18" charset="0"/>
            </a:endParaRPr>
          </a:p>
          <a:p>
            <a:pPr marL="457200" lvl="1" indent="0">
              <a:buNone/>
            </a:pPr>
            <a:endParaRPr lang="en-IN" sz="1400" dirty="0">
              <a:latin typeface="Book Antiqua" panose="02040602050305030304" pitchFamily="18" charset="0"/>
            </a:endParaRPr>
          </a:p>
        </p:txBody>
      </p:sp>
    </p:spTree>
    <p:extLst>
      <p:ext uri="{BB962C8B-B14F-4D97-AF65-F5344CB8AC3E}">
        <p14:creationId xmlns:p14="http://schemas.microsoft.com/office/powerpoint/2010/main" val="3770888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Environments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Task Environments </a:t>
            </a:r>
          </a:p>
          <a:p>
            <a:pPr lvl="1"/>
            <a:r>
              <a:rPr lang="en-IN" sz="1400" dirty="0" smtClean="0">
                <a:latin typeface="Book Antiqua" panose="02040602050305030304" pitchFamily="18" charset="0"/>
              </a:rPr>
              <a:t>are problem spaces  to which agents are solutions</a:t>
            </a:r>
          </a:p>
          <a:p>
            <a:pPr lvl="1"/>
            <a:r>
              <a:rPr lang="en-IN" sz="1400" dirty="0" smtClean="0">
                <a:latin typeface="Book Antiqua" panose="02040602050305030304" pitchFamily="18" charset="0"/>
              </a:rPr>
              <a:t>Directly effects the appropriate design of the agents</a:t>
            </a:r>
          </a:p>
          <a:p>
            <a:pPr lvl="1"/>
            <a:r>
              <a:rPr lang="en-IN" sz="1400" dirty="0" smtClean="0">
                <a:latin typeface="Book Antiqua" panose="02040602050305030304" pitchFamily="18" charset="0"/>
              </a:rPr>
              <a:t>How to specify task environment?</a:t>
            </a:r>
          </a:p>
          <a:p>
            <a:r>
              <a:rPr lang="en-IN" sz="1400" dirty="0" smtClean="0">
                <a:latin typeface="Book Antiqua" panose="02040602050305030304" pitchFamily="18" charset="0"/>
              </a:rPr>
              <a:t>Specification of Task environment: PEAS</a:t>
            </a:r>
          </a:p>
          <a:p>
            <a:pPr lvl="1"/>
            <a:r>
              <a:rPr lang="en-IN" sz="1400" dirty="0" smtClean="0">
                <a:latin typeface="Book Antiqua" panose="02040602050305030304" pitchFamily="18" charset="0"/>
              </a:rPr>
              <a:t>Performance Measure</a:t>
            </a:r>
          </a:p>
          <a:p>
            <a:pPr lvl="1"/>
            <a:r>
              <a:rPr lang="en-IN" sz="1400" dirty="0" smtClean="0">
                <a:latin typeface="Book Antiqua" panose="02040602050305030304" pitchFamily="18" charset="0"/>
              </a:rPr>
              <a:t>Environment</a:t>
            </a:r>
          </a:p>
          <a:p>
            <a:pPr lvl="1"/>
            <a:r>
              <a:rPr lang="en-IN" sz="1400" dirty="0" smtClean="0">
                <a:latin typeface="Book Antiqua" panose="02040602050305030304" pitchFamily="18" charset="0"/>
              </a:rPr>
              <a:t>Actuators</a:t>
            </a:r>
          </a:p>
          <a:p>
            <a:pPr lvl="1"/>
            <a:r>
              <a:rPr lang="en-IN" sz="1400" dirty="0" smtClean="0">
                <a:latin typeface="Book Antiqua" panose="02040602050305030304" pitchFamily="18" charset="0"/>
              </a:rPr>
              <a:t>Sensors</a:t>
            </a:r>
          </a:p>
          <a:p>
            <a:endParaRPr lang="en-IN" sz="1400" dirty="0" smtClean="0">
              <a:latin typeface="Book Antiqua" panose="02040602050305030304" pitchFamily="18" charset="0"/>
            </a:endParaRPr>
          </a:p>
          <a:p>
            <a:pPr lvl="1"/>
            <a:endParaRPr lang="en-IN" sz="1400" dirty="0">
              <a:latin typeface="Book Antiqua" panose="0204060205030503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504373"/>
              </p:ext>
            </p:extLst>
          </p:nvPr>
        </p:nvGraphicFramePr>
        <p:xfrm>
          <a:off x="1161868" y="3708968"/>
          <a:ext cx="9868263" cy="2313008"/>
        </p:xfrm>
        <a:graphic>
          <a:graphicData uri="http://schemas.openxmlformats.org/drawingml/2006/table">
            <a:tbl>
              <a:tblPr firstRow="1" bandRow="1">
                <a:tableStyleId>{5940675A-B579-460E-94D1-54222C63F5DA}</a:tableStyleId>
              </a:tblPr>
              <a:tblGrid>
                <a:gridCol w="2082908">
                  <a:extLst>
                    <a:ext uri="{9D8B030D-6E8A-4147-A177-3AD203B41FA5}">
                      <a16:colId xmlns:a16="http://schemas.microsoft.com/office/drawing/2014/main" val="1742566334"/>
                    </a:ext>
                  </a:extLst>
                </a:gridCol>
                <a:gridCol w="2017355">
                  <a:extLst>
                    <a:ext uri="{9D8B030D-6E8A-4147-A177-3AD203B41FA5}">
                      <a16:colId xmlns:a16="http://schemas.microsoft.com/office/drawing/2014/main" val="2343719321"/>
                    </a:ext>
                  </a:extLst>
                </a:gridCol>
                <a:gridCol w="1912386">
                  <a:extLst>
                    <a:ext uri="{9D8B030D-6E8A-4147-A177-3AD203B41FA5}">
                      <a16:colId xmlns:a16="http://schemas.microsoft.com/office/drawing/2014/main" val="58196648"/>
                    </a:ext>
                  </a:extLst>
                </a:gridCol>
                <a:gridCol w="1881962">
                  <a:extLst>
                    <a:ext uri="{9D8B030D-6E8A-4147-A177-3AD203B41FA5}">
                      <a16:colId xmlns:a16="http://schemas.microsoft.com/office/drawing/2014/main" val="237094469"/>
                    </a:ext>
                  </a:extLst>
                </a:gridCol>
                <a:gridCol w="1973652">
                  <a:extLst>
                    <a:ext uri="{9D8B030D-6E8A-4147-A177-3AD203B41FA5}">
                      <a16:colId xmlns:a16="http://schemas.microsoft.com/office/drawing/2014/main" val="2478031465"/>
                    </a:ext>
                  </a:extLst>
                </a:gridCol>
              </a:tblGrid>
              <a:tr h="362368">
                <a:tc>
                  <a:txBody>
                    <a:bodyPr/>
                    <a:lstStyle/>
                    <a:p>
                      <a:r>
                        <a:rPr lang="en-IN" sz="1200" dirty="0" smtClean="0"/>
                        <a:t>Agent</a:t>
                      </a:r>
                      <a:endParaRPr lang="en-IN" sz="1200" dirty="0"/>
                    </a:p>
                  </a:txBody>
                  <a:tcPr/>
                </a:tc>
                <a:tc>
                  <a:txBody>
                    <a:bodyPr/>
                    <a:lstStyle/>
                    <a:p>
                      <a:r>
                        <a:rPr lang="en-IN" sz="1200" dirty="0" smtClean="0"/>
                        <a:t>Performance Measure</a:t>
                      </a:r>
                      <a:endParaRPr lang="en-IN" sz="1200" dirty="0"/>
                    </a:p>
                  </a:txBody>
                  <a:tcPr/>
                </a:tc>
                <a:tc>
                  <a:txBody>
                    <a:bodyPr/>
                    <a:lstStyle/>
                    <a:p>
                      <a:r>
                        <a:rPr lang="en-IN" sz="1200" dirty="0" smtClean="0"/>
                        <a:t>Environment</a:t>
                      </a:r>
                      <a:endParaRPr lang="en-IN" sz="1200" dirty="0"/>
                    </a:p>
                  </a:txBody>
                  <a:tcPr/>
                </a:tc>
                <a:tc>
                  <a:txBody>
                    <a:bodyPr/>
                    <a:lstStyle/>
                    <a:p>
                      <a:r>
                        <a:rPr lang="en-IN" sz="1200" dirty="0" smtClean="0"/>
                        <a:t>Actuators</a:t>
                      </a:r>
                      <a:endParaRPr lang="en-IN" sz="1200" dirty="0"/>
                    </a:p>
                  </a:txBody>
                  <a:tcPr/>
                </a:tc>
                <a:tc>
                  <a:txBody>
                    <a:bodyPr/>
                    <a:lstStyle/>
                    <a:p>
                      <a:r>
                        <a:rPr lang="en-IN" sz="1200" dirty="0" smtClean="0"/>
                        <a:t>Sensors</a:t>
                      </a:r>
                      <a:endParaRPr lang="en-IN" sz="1200" dirty="0"/>
                    </a:p>
                  </a:txBody>
                  <a:tcPr/>
                </a:tc>
                <a:extLst>
                  <a:ext uri="{0D108BD9-81ED-4DB2-BD59-A6C34878D82A}">
                    <a16:rowId xmlns:a16="http://schemas.microsoft.com/office/drawing/2014/main" val="3753284273"/>
                  </a:ext>
                </a:extLst>
              </a:tr>
              <a:tr h="975320">
                <a:tc>
                  <a:txBody>
                    <a:bodyPr/>
                    <a:lstStyle/>
                    <a:p>
                      <a:r>
                        <a:rPr lang="en-IN" sz="1200" dirty="0" smtClean="0"/>
                        <a:t>Autonomous</a:t>
                      </a:r>
                      <a:r>
                        <a:rPr lang="en-IN" sz="1200" baseline="0" dirty="0" smtClean="0"/>
                        <a:t> Taxi</a:t>
                      </a:r>
                      <a:endParaRPr lang="en-IN" sz="1200" dirty="0"/>
                    </a:p>
                  </a:txBody>
                  <a:tcPr/>
                </a:tc>
                <a:tc>
                  <a:txBody>
                    <a:bodyPr/>
                    <a:lstStyle/>
                    <a:p>
                      <a:r>
                        <a:rPr lang="en-IN" sz="1200" dirty="0" smtClean="0"/>
                        <a:t>Safe,</a:t>
                      </a:r>
                      <a:r>
                        <a:rPr lang="en-IN" sz="1200" baseline="0" dirty="0" smtClean="0"/>
                        <a:t> fast, legal, comfortable trip</a:t>
                      </a:r>
                      <a:endParaRPr lang="en-IN" sz="1200" dirty="0"/>
                    </a:p>
                  </a:txBody>
                  <a:tcPr/>
                </a:tc>
                <a:tc>
                  <a:txBody>
                    <a:bodyPr/>
                    <a:lstStyle/>
                    <a:p>
                      <a:r>
                        <a:rPr lang="en-IN" sz="1200" dirty="0" smtClean="0"/>
                        <a:t>Roads, other traffic, Pedestrians, Customers</a:t>
                      </a:r>
                      <a:endParaRPr lang="en-IN" sz="1200" dirty="0"/>
                    </a:p>
                  </a:txBody>
                  <a:tcPr/>
                </a:tc>
                <a:tc>
                  <a:txBody>
                    <a:bodyPr/>
                    <a:lstStyle/>
                    <a:p>
                      <a:r>
                        <a:rPr lang="en-IN" sz="1200" dirty="0" smtClean="0"/>
                        <a:t>Steering, Accelerator, Brake, Signal, Horn, Display</a:t>
                      </a:r>
                      <a:endParaRPr lang="en-IN" sz="1200" dirty="0"/>
                    </a:p>
                  </a:txBody>
                  <a:tcPr/>
                </a:tc>
                <a:tc>
                  <a:txBody>
                    <a:bodyPr/>
                    <a:lstStyle/>
                    <a:p>
                      <a:r>
                        <a:rPr lang="en-IN" sz="1200" dirty="0" smtClean="0"/>
                        <a:t>Cameras, Sonar, Speedometer, GPS, Accelerometer, Engine</a:t>
                      </a:r>
                      <a:r>
                        <a:rPr lang="en-IN" sz="1200" baseline="0" dirty="0" smtClean="0"/>
                        <a:t> sensors, Keyboard</a:t>
                      </a:r>
                      <a:endParaRPr lang="en-IN" sz="1200" dirty="0"/>
                    </a:p>
                  </a:txBody>
                  <a:tcPr/>
                </a:tc>
                <a:extLst>
                  <a:ext uri="{0D108BD9-81ED-4DB2-BD59-A6C34878D82A}">
                    <a16:rowId xmlns:a16="http://schemas.microsoft.com/office/drawing/2014/main" val="4083518087"/>
                  </a:ext>
                </a:extLst>
              </a:tr>
              <a:tr h="975320">
                <a:tc>
                  <a:txBody>
                    <a:bodyPr/>
                    <a:lstStyle/>
                    <a:p>
                      <a:r>
                        <a:rPr lang="en-IN" sz="1200" dirty="0" smtClean="0"/>
                        <a:t>Part Picking Robot</a:t>
                      </a:r>
                      <a:endParaRPr lang="en-IN" sz="1200" dirty="0"/>
                    </a:p>
                  </a:txBody>
                  <a:tcPr/>
                </a:tc>
                <a:tc>
                  <a:txBody>
                    <a:bodyPr/>
                    <a:lstStyle/>
                    <a:p>
                      <a:r>
                        <a:rPr lang="en-IN" sz="1200" dirty="0" smtClean="0"/>
                        <a:t>Percentage of parts in correct bins</a:t>
                      </a:r>
                      <a:endParaRPr lang="en-IN" sz="1200" dirty="0"/>
                    </a:p>
                  </a:txBody>
                  <a:tcPr/>
                </a:tc>
                <a:tc>
                  <a:txBody>
                    <a:bodyPr/>
                    <a:lstStyle/>
                    <a:p>
                      <a:r>
                        <a:rPr lang="en-IN" sz="1200" dirty="0" smtClean="0"/>
                        <a:t>Conveyor belt with parts, bins</a:t>
                      </a:r>
                      <a:endParaRPr lang="en-IN" sz="1200" dirty="0"/>
                    </a:p>
                  </a:txBody>
                  <a:tcPr/>
                </a:tc>
                <a:tc>
                  <a:txBody>
                    <a:bodyPr/>
                    <a:lstStyle/>
                    <a:p>
                      <a:r>
                        <a:rPr lang="en-IN" sz="1200" dirty="0" smtClean="0"/>
                        <a:t>Jointed arm and hand</a:t>
                      </a:r>
                      <a:endParaRPr lang="en-IN" sz="1200" dirty="0"/>
                    </a:p>
                  </a:txBody>
                  <a:tcPr/>
                </a:tc>
                <a:tc>
                  <a:txBody>
                    <a:bodyPr/>
                    <a:lstStyle/>
                    <a:p>
                      <a:r>
                        <a:rPr lang="en-IN" sz="1200" dirty="0" smtClean="0"/>
                        <a:t>Camera, Joint angle sensor</a:t>
                      </a:r>
                      <a:endParaRPr lang="en-IN" sz="1200" dirty="0"/>
                    </a:p>
                  </a:txBody>
                  <a:tcPr/>
                </a:tc>
                <a:extLst>
                  <a:ext uri="{0D108BD9-81ED-4DB2-BD59-A6C34878D82A}">
                    <a16:rowId xmlns:a16="http://schemas.microsoft.com/office/drawing/2014/main" val="2110545321"/>
                  </a:ext>
                </a:extLst>
              </a:tr>
            </a:tbl>
          </a:graphicData>
        </a:graphic>
      </p:graphicFrame>
    </p:spTree>
    <p:extLst>
      <p:ext uri="{BB962C8B-B14F-4D97-AF65-F5344CB8AC3E}">
        <p14:creationId xmlns:p14="http://schemas.microsoft.com/office/powerpoint/2010/main" val="1464911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Properties of Environment</a:t>
            </a:r>
          </a:p>
          <a:p>
            <a:pPr lvl="1"/>
            <a:r>
              <a:rPr lang="en-IN" sz="1400" dirty="0" smtClean="0">
                <a:latin typeface="Book Antiqua" panose="02040602050305030304" pitchFamily="18" charset="0"/>
              </a:rPr>
              <a:t>Fully Observable Vs. Partially Observable</a:t>
            </a:r>
          </a:p>
          <a:p>
            <a:pPr lvl="2"/>
            <a:r>
              <a:rPr lang="en-IN" sz="1400" dirty="0" smtClean="0">
                <a:latin typeface="Book Antiqua" panose="02040602050305030304" pitchFamily="18" charset="0"/>
              </a:rPr>
              <a:t>A task environment is effectively fully observable if the sensors detect  all aspects that are relevant to choice of actions.  Relevance depends on choice of performance measure</a:t>
            </a:r>
          </a:p>
          <a:p>
            <a:pPr lvl="2"/>
            <a:r>
              <a:rPr lang="en-IN" sz="1400" dirty="0" smtClean="0">
                <a:latin typeface="Book Antiqua" panose="02040602050305030304" pitchFamily="18" charset="0"/>
              </a:rPr>
              <a:t>In a fully observable environment, agent need not maintain an internal state to keep track of the world</a:t>
            </a:r>
          </a:p>
          <a:p>
            <a:pPr lvl="1"/>
            <a:r>
              <a:rPr lang="en-IN" sz="1400" dirty="0" smtClean="0">
                <a:latin typeface="Book Antiqua" panose="02040602050305030304" pitchFamily="18" charset="0"/>
              </a:rPr>
              <a:t>Partially Observable</a:t>
            </a:r>
          </a:p>
          <a:p>
            <a:pPr lvl="2"/>
            <a:r>
              <a:rPr lang="en-IN" sz="1400" dirty="0" smtClean="0">
                <a:latin typeface="Book Antiqua" panose="02040602050305030304" pitchFamily="18" charset="0"/>
              </a:rPr>
              <a:t>Noisy, inaccurate sensors, parts of environment state missing from sensor data</a:t>
            </a:r>
          </a:p>
          <a:p>
            <a:pPr lvl="2"/>
            <a:r>
              <a:rPr lang="en-IN" sz="1400" dirty="0" smtClean="0">
                <a:latin typeface="Book Antiqua" panose="02040602050305030304" pitchFamily="18" charset="0"/>
              </a:rPr>
              <a:t>Ex: vacuum agent with only a local sensor can not tell whether there is dirt in other squares</a:t>
            </a:r>
          </a:p>
          <a:p>
            <a:pPr lvl="2"/>
            <a:r>
              <a:rPr lang="en-IN" sz="1400" dirty="0" smtClean="0">
                <a:latin typeface="Book Antiqua" panose="02040602050305030304" pitchFamily="18" charset="0"/>
              </a:rPr>
              <a:t>Ex: autonomous taxi can not see what other drivers are thinking</a:t>
            </a:r>
          </a:p>
          <a:p>
            <a:pPr lvl="1"/>
            <a:r>
              <a:rPr lang="en-IN" sz="1400" dirty="0" smtClean="0">
                <a:latin typeface="Book Antiqua" panose="02040602050305030304" pitchFamily="18" charset="0"/>
              </a:rPr>
              <a:t>Unobservable</a:t>
            </a:r>
          </a:p>
          <a:p>
            <a:pPr lvl="2"/>
            <a:r>
              <a:rPr lang="en-IN" sz="1400" dirty="0" smtClean="0">
                <a:latin typeface="Book Antiqua" panose="02040602050305030304" pitchFamily="18" charset="0"/>
              </a:rPr>
              <a:t>If the agent has no sensors</a:t>
            </a:r>
          </a:p>
          <a:p>
            <a:pPr lvl="2"/>
            <a:endParaRPr lang="en-IN" sz="1400" dirty="0">
              <a:latin typeface="Book Antiqua" panose="02040602050305030304" pitchFamily="18" charset="0"/>
            </a:endParaRPr>
          </a:p>
          <a:p>
            <a:pPr lvl="2"/>
            <a:endParaRPr lang="en-IN" sz="1400" dirty="0">
              <a:latin typeface="Book Antiqua" panose="02040602050305030304" pitchFamily="18" charset="0"/>
            </a:endParaRPr>
          </a:p>
        </p:txBody>
      </p:sp>
    </p:spTree>
    <p:extLst>
      <p:ext uri="{BB962C8B-B14F-4D97-AF65-F5344CB8AC3E}">
        <p14:creationId xmlns:p14="http://schemas.microsoft.com/office/powerpoint/2010/main" val="3442073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Single agent  Vs. Multiple Agent</a:t>
            </a:r>
          </a:p>
          <a:p>
            <a:pPr lvl="1"/>
            <a:r>
              <a:rPr lang="en-IN" sz="1400" dirty="0" smtClean="0">
                <a:latin typeface="Book Antiqua" panose="02040602050305030304" pitchFamily="18" charset="0"/>
              </a:rPr>
              <a:t>Single agent</a:t>
            </a:r>
          </a:p>
          <a:p>
            <a:pPr lvl="2"/>
            <a:r>
              <a:rPr lang="en-IN" sz="1400" dirty="0" smtClean="0">
                <a:latin typeface="Book Antiqua" panose="02040602050305030304" pitchFamily="18" charset="0"/>
              </a:rPr>
              <a:t>Agent solving crossword puzzle</a:t>
            </a:r>
          </a:p>
          <a:p>
            <a:pPr lvl="1"/>
            <a:r>
              <a:rPr lang="en-IN" sz="1400" dirty="0" smtClean="0">
                <a:latin typeface="Book Antiqua" panose="02040602050305030304" pitchFamily="18" charset="0"/>
              </a:rPr>
              <a:t>Multiple agent</a:t>
            </a:r>
          </a:p>
          <a:p>
            <a:pPr lvl="2"/>
            <a:r>
              <a:rPr lang="en-IN" sz="1400" dirty="0" smtClean="0">
                <a:latin typeface="Book Antiqua" panose="02040602050305030304" pitchFamily="18" charset="0"/>
              </a:rPr>
              <a:t>Agent playing chess  - two agent</a:t>
            </a:r>
          </a:p>
          <a:p>
            <a:r>
              <a:rPr lang="en-IN" sz="1400" dirty="0" smtClean="0">
                <a:latin typeface="Book Antiqua" panose="02040602050305030304" pitchFamily="18" charset="0"/>
              </a:rPr>
              <a:t>Which entities must be viewed as agents? Or objects in environment?</a:t>
            </a:r>
          </a:p>
          <a:p>
            <a:pPr lvl="1"/>
            <a:r>
              <a:rPr lang="en-IN" sz="1400" dirty="0" smtClean="0">
                <a:latin typeface="Book Antiqua" panose="02040602050305030304" pitchFamily="18" charset="0"/>
              </a:rPr>
              <a:t>Key distinction:   whether  B’s behaviour is best described as maximizing a performance measure whose value is depends on A’s behaviour</a:t>
            </a:r>
          </a:p>
          <a:p>
            <a:r>
              <a:rPr lang="en-IN" sz="1600" dirty="0" smtClean="0">
                <a:latin typeface="Book Antiqua" panose="02040602050305030304" pitchFamily="18" charset="0"/>
              </a:rPr>
              <a:t>Competitive multi agent Environment</a:t>
            </a:r>
          </a:p>
          <a:p>
            <a:pPr lvl="1"/>
            <a:r>
              <a:rPr lang="en-IN" sz="1400" dirty="0" smtClean="0">
                <a:latin typeface="Book Antiqua" panose="02040602050305030304" pitchFamily="18" charset="0"/>
              </a:rPr>
              <a:t>Ex: Chess – opponent B is trying to maximize its performance measure, which , by the rules of chess, minimizes agent A’s performance.</a:t>
            </a:r>
          </a:p>
          <a:p>
            <a:pPr lvl="1"/>
            <a:r>
              <a:rPr lang="en-IN" sz="1400" dirty="0" smtClean="0">
                <a:latin typeface="Book Antiqua" panose="02040602050305030304" pitchFamily="18" charset="0"/>
              </a:rPr>
              <a:t>(randomized behaviour  is rational sometimes as it avoids pitfalls of predictability. How?)</a:t>
            </a:r>
          </a:p>
          <a:p>
            <a:r>
              <a:rPr lang="en-IN" sz="1600" dirty="0" smtClean="0">
                <a:latin typeface="Book Antiqua" panose="02040602050305030304" pitchFamily="18" charset="0"/>
              </a:rPr>
              <a:t>Cooperative multi environment</a:t>
            </a:r>
            <a:endParaRPr lang="en-IN" sz="1600" dirty="0">
              <a:latin typeface="Book Antiqua" panose="02040602050305030304" pitchFamily="18" charset="0"/>
            </a:endParaRPr>
          </a:p>
          <a:p>
            <a:pPr lvl="1"/>
            <a:r>
              <a:rPr lang="en-IN" sz="1400" dirty="0" smtClean="0">
                <a:latin typeface="Book Antiqua" panose="02040602050305030304" pitchFamily="18" charset="0"/>
              </a:rPr>
              <a:t>Ex: Taxi driving environment – avoiding collisions maximizes the performance measure of all agents</a:t>
            </a:r>
          </a:p>
          <a:p>
            <a:pPr lvl="1"/>
            <a:r>
              <a:rPr lang="en-IN" sz="1400" dirty="0" smtClean="0">
                <a:latin typeface="Book Antiqua" panose="02040602050305030304" pitchFamily="18" charset="0"/>
              </a:rPr>
              <a:t>( this environment is also partially competitive. Why?)</a:t>
            </a:r>
          </a:p>
          <a:p>
            <a:endParaRPr lang="en-IN" sz="1400" dirty="0" smtClean="0">
              <a:latin typeface="Book Antiqua" panose="02040602050305030304" pitchFamily="18" charset="0"/>
            </a:endParaRPr>
          </a:p>
        </p:txBody>
      </p:sp>
    </p:spTree>
    <p:extLst>
      <p:ext uri="{BB962C8B-B14F-4D97-AF65-F5344CB8AC3E}">
        <p14:creationId xmlns:p14="http://schemas.microsoft.com/office/powerpoint/2010/main" val="1150530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Deterministic vs. Stochastic</a:t>
            </a:r>
          </a:p>
          <a:p>
            <a:pPr lvl="1"/>
            <a:r>
              <a:rPr lang="en-IN" sz="1400" dirty="0" smtClean="0">
                <a:latin typeface="Book Antiqua" panose="02040602050305030304" pitchFamily="18" charset="0"/>
              </a:rPr>
              <a:t>Deterministic</a:t>
            </a:r>
          </a:p>
          <a:p>
            <a:pPr lvl="2"/>
            <a:r>
              <a:rPr lang="en-IN" sz="1400" dirty="0" smtClean="0">
                <a:latin typeface="Book Antiqua" panose="02040602050305030304" pitchFamily="18" charset="0"/>
              </a:rPr>
              <a:t>If the next state of the environment is completely determined by the current state and the action executed by the agent, the environment is deterministic, else Stochastic</a:t>
            </a:r>
          </a:p>
          <a:p>
            <a:pPr lvl="2"/>
            <a:r>
              <a:rPr lang="en-IN" sz="1400" dirty="0" smtClean="0">
                <a:latin typeface="Book Antiqua" panose="02040602050305030304" pitchFamily="18" charset="0"/>
              </a:rPr>
              <a:t>If an environment is fully observable, deterministic, agent need not worry about uncertainty.</a:t>
            </a:r>
          </a:p>
          <a:p>
            <a:pPr lvl="2"/>
            <a:r>
              <a:rPr lang="en-IN" sz="1400" dirty="0" smtClean="0">
                <a:latin typeface="Book Antiqua" panose="02040602050305030304" pitchFamily="18" charset="0"/>
              </a:rPr>
              <a:t>Ex: vacuum cleaner </a:t>
            </a:r>
          </a:p>
          <a:p>
            <a:pPr lvl="1"/>
            <a:r>
              <a:rPr lang="en-IN" sz="1400" dirty="0" smtClean="0">
                <a:latin typeface="Book Antiqua" panose="02040602050305030304" pitchFamily="18" charset="0"/>
              </a:rPr>
              <a:t>Non Deterministic</a:t>
            </a:r>
          </a:p>
          <a:p>
            <a:pPr lvl="2"/>
            <a:r>
              <a:rPr lang="en-IN" sz="1400" dirty="0" smtClean="0">
                <a:latin typeface="Book Antiqua" panose="02040602050305030304" pitchFamily="18" charset="0"/>
              </a:rPr>
              <a:t>An environment is uncertain if it is not fully observable, or non- deterministic</a:t>
            </a:r>
          </a:p>
          <a:p>
            <a:pPr lvl="2"/>
            <a:r>
              <a:rPr lang="en-IN" sz="1400" dirty="0" smtClean="0">
                <a:latin typeface="Book Antiqua" panose="02040602050305030304" pitchFamily="18" charset="0"/>
              </a:rPr>
              <a:t>Actions are characterised by their possible outcomes, no probabilities are attached to the outcomes</a:t>
            </a:r>
          </a:p>
          <a:p>
            <a:pPr lvl="2"/>
            <a:r>
              <a:rPr lang="en-IN" sz="1400" dirty="0" smtClean="0">
                <a:latin typeface="Book Antiqua" panose="02040602050305030304" pitchFamily="18" charset="0"/>
              </a:rPr>
              <a:t>Actions associated with performance measure require agent to succeed for all possible outcomes of its actions</a:t>
            </a:r>
          </a:p>
          <a:p>
            <a:pPr lvl="1"/>
            <a:r>
              <a:rPr lang="en-IN" sz="1400" dirty="0" smtClean="0">
                <a:latin typeface="Book Antiqua" panose="02040602050305030304" pitchFamily="18" charset="0"/>
              </a:rPr>
              <a:t>Stochastic</a:t>
            </a:r>
          </a:p>
          <a:p>
            <a:pPr lvl="2"/>
            <a:r>
              <a:rPr lang="en-IN" sz="1400" dirty="0" smtClean="0">
                <a:latin typeface="Book Antiqua" panose="02040602050305030304" pitchFamily="18" charset="0"/>
              </a:rPr>
              <a:t>Uncertainty about outcomes is characterised by their probabilities</a:t>
            </a:r>
          </a:p>
          <a:p>
            <a:pPr lvl="2"/>
            <a:r>
              <a:rPr lang="en-IN" sz="1400" dirty="0" smtClean="0">
                <a:latin typeface="Book Antiqua" panose="02040602050305030304" pitchFamily="18" charset="0"/>
              </a:rPr>
              <a:t>Ex: autonomous Taxi driving</a:t>
            </a:r>
            <a:endParaRPr lang="en-IN" sz="1400" dirty="0">
              <a:latin typeface="Book Antiqua" panose="02040602050305030304" pitchFamily="18" charset="0"/>
            </a:endParaRPr>
          </a:p>
        </p:txBody>
      </p:sp>
    </p:spTree>
    <p:extLst>
      <p:ext uri="{BB962C8B-B14F-4D97-AF65-F5344CB8AC3E}">
        <p14:creationId xmlns:p14="http://schemas.microsoft.com/office/powerpoint/2010/main" val="2722907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lnSpcReduction="10000"/>
          </a:bodyPr>
          <a:lstStyle/>
          <a:p>
            <a:pPr marL="0" indent="0">
              <a:buNone/>
            </a:pPr>
            <a:r>
              <a:rPr lang="en-US" sz="1800" dirty="0">
                <a:latin typeface="Book Antiqua" panose="02040602050305030304" pitchFamily="18" charset="0"/>
              </a:rPr>
              <a:t> </a:t>
            </a:r>
            <a:r>
              <a:rPr lang="en-US" sz="1800" dirty="0" smtClean="0">
                <a:latin typeface="Book Antiqua" panose="02040602050305030304" pitchFamily="18" charset="0"/>
              </a:rPr>
              <a:t>The </a:t>
            </a:r>
            <a:r>
              <a:rPr lang="en-US" sz="1800" dirty="0">
                <a:latin typeface="Book Antiqua" panose="02040602050305030304" pitchFamily="18" charset="0"/>
              </a:rPr>
              <a:t>central engineering goal of AI is the design and synthesis of useful, intelligent artifacts. </a:t>
            </a:r>
          </a:p>
          <a:p>
            <a:pPr marL="0" indent="0">
              <a:buNone/>
            </a:pPr>
            <a:r>
              <a:rPr lang="en-US" sz="1800" dirty="0">
                <a:latin typeface="Book Antiqua" panose="02040602050305030304" pitchFamily="18" charset="0"/>
              </a:rPr>
              <a:t>We actually want to build agents that act intelligently</a:t>
            </a:r>
          </a:p>
          <a:p>
            <a:pPr marL="0" indent="0">
              <a:buNone/>
            </a:pPr>
            <a:endParaRPr lang="en-US" sz="1800" dirty="0">
              <a:latin typeface="Book Antiqua" panose="02040602050305030304" pitchFamily="18" charset="0"/>
            </a:endParaRPr>
          </a:p>
          <a:p>
            <a:pPr marL="0" indent="0">
              <a:buNone/>
            </a:pPr>
            <a:r>
              <a:rPr lang="en-US" sz="1800" dirty="0" smtClean="0">
                <a:latin typeface="Book Antiqua" panose="02040602050305030304" pitchFamily="18" charset="0"/>
              </a:rPr>
              <a:t>Agents </a:t>
            </a:r>
            <a:r>
              <a:rPr lang="en-US" sz="1800" dirty="0">
                <a:latin typeface="Book Antiqua" panose="02040602050305030304" pitchFamily="18" charset="0"/>
              </a:rPr>
              <a:t>Situated in </a:t>
            </a:r>
            <a:r>
              <a:rPr lang="en-US" sz="1800" dirty="0" smtClean="0">
                <a:latin typeface="Book Antiqua" panose="02040602050305030304" pitchFamily="18" charset="0"/>
              </a:rPr>
              <a:t>Environments -</a:t>
            </a:r>
            <a:endParaRPr lang="en-US" sz="1800" dirty="0">
              <a:latin typeface="Book Antiqua" panose="02040602050305030304" pitchFamily="18" charset="0"/>
            </a:endParaRPr>
          </a:p>
          <a:p>
            <a:pPr marL="0" indent="0">
              <a:buNone/>
            </a:pPr>
            <a:r>
              <a:rPr lang="en-US" sz="1800" dirty="0">
                <a:latin typeface="Book Antiqua" panose="02040602050305030304" pitchFamily="18" charset="0"/>
              </a:rPr>
              <a:t>AI is about practical reasoning: reasoning in order to do something.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A </a:t>
            </a:r>
            <a:r>
              <a:rPr lang="en-US" sz="1800" dirty="0">
                <a:latin typeface="Book Antiqua" panose="02040602050305030304" pitchFamily="18" charset="0"/>
              </a:rPr>
              <a:t>coupling of perception, reasoning, and acting comprises an agent.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An </a:t>
            </a:r>
            <a:r>
              <a:rPr lang="en-US" sz="1800" dirty="0">
                <a:latin typeface="Book Antiqua" panose="02040602050305030304" pitchFamily="18" charset="0"/>
              </a:rPr>
              <a:t>agent acts </a:t>
            </a:r>
            <a:r>
              <a:rPr lang="en-US" sz="1800" dirty="0" smtClean="0">
                <a:latin typeface="Book Antiqua" panose="02040602050305030304" pitchFamily="18" charset="0"/>
              </a:rPr>
              <a:t>in an </a:t>
            </a:r>
            <a:r>
              <a:rPr lang="en-US" sz="1800" dirty="0">
                <a:latin typeface="Book Antiqua" panose="02040602050305030304" pitchFamily="18" charset="0"/>
              </a:rPr>
              <a:t>environment.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An </a:t>
            </a:r>
            <a:r>
              <a:rPr lang="en-US" sz="1800" dirty="0">
                <a:latin typeface="Book Antiqua" panose="02040602050305030304" pitchFamily="18" charset="0"/>
              </a:rPr>
              <a:t>agent’s environment may well include other agents.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An agent </a:t>
            </a:r>
            <a:r>
              <a:rPr lang="en-US" sz="1800" dirty="0">
                <a:latin typeface="Book Antiqua" panose="02040602050305030304" pitchFamily="18" charset="0"/>
              </a:rPr>
              <a:t>together with its environment is called a </a:t>
            </a:r>
            <a:r>
              <a:rPr lang="en-US" sz="1800" dirty="0" smtClean="0">
                <a:latin typeface="Book Antiqua" panose="02040602050305030304" pitchFamily="18" charset="0"/>
              </a:rPr>
              <a:t>world</a:t>
            </a:r>
          </a:p>
          <a:p>
            <a:pPr marL="0" indent="0">
              <a:buNone/>
            </a:pPr>
            <a:endParaRPr lang="en-US" sz="1800" dirty="0" smtClean="0">
              <a:latin typeface="Book Antiqua" panose="02040602050305030304" pitchFamily="18" charset="0"/>
            </a:endParaRPr>
          </a:p>
          <a:p>
            <a:pPr marL="0" indent="0">
              <a:buNone/>
            </a:pPr>
            <a:r>
              <a:rPr lang="en-US" sz="1800" dirty="0">
                <a:latin typeface="Book Antiqua" panose="02040602050305030304" pitchFamily="18" charset="0"/>
              </a:rPr>
              <a:t>Dimensions of </a:t>
            </a:r>
            <a:r>
              <a:rPr lang="en-US" sz="1800" dirty="0" smtClean="0">
                <a:latin typeface="Book Antiqua" panose="02040602050305030304" pitchFamily="18" charset="0"/>
              </a:rPr>
              <a:t>Complexity -</a:t>
            </a:r>
          </a:p>
          <a:p>
            <a:pPr marL="0" indent="0">
              <a:lnSpc>
                <a:spcPct val="150000"/>
              </a:lnSpc>
              <a:buNone/>
            </a:pPr>
            <a:r>
              <a:rPr lang="en-US" sz="1800" smtClean="0">
                <a:latin typeface="Book Antiqua" panose="02040602050305030304" pitchFamily="18" charset="0"/>
              </a:rPr>
              <a:t>modularity</a:t>
            </a:r>
            <a:r>
              <a:rPr lang="en-US" sz="1800" dirty="0">
                <a:latin typeface="Book Antiqua" panose="02040602050305030304" pitchFamily="18" charset="0"/>
              </a:rPr>
              <a:t>, representation scheme, planning horizon, sensing uncertainty, effect uncertainty, preference, number </a:t>
            </a:r>
            <a:r>
              <a:rPr lang="en-US" sz="1800" dirty="0" smtClean="0">
                <a:latin typeface="Book Antiqua" panose="02040602050305030304" pitchFamily="18" charset="0"/>
              </a:rPr>
              <a:t>of agents</a:t>
            </a:r>
            <a:r>
              <a:rPr lang="en-US" sz="1800" dirty="0">
                <a:latin typeface="Book Antiqua" panose="02040602050305030304" pitchFamily="18" charset="0"/>
              </a:rPr>
              <a:t>, learning, and computational limits.</a:t>
            </a:r>
            <a:endParaRPr lang="en-IN" sz="1800" dirty="0">
              <a:latin typeface="Book Antiqua" panose="02040602050305030304" pitchFamily="18" charset="0"/>
            </a:endParaRPr>
          </a:p>
        </p:txBody>
      </p:sp>
    </p:spTree>
    <p:extLst>
      <p:ext uri="{BB962C8B-B14F-4D97-AF65-F5344CB8AC3E}">
        <p14:creationId xmlns:p14="http://schemas.microsoft.com/office/powerpoint/2010/main" val="2390031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Episodic vs. Sequential </a:t>
            </a:r>
          </a:p>
          <a:p>
            <a:pPr lvl="1"/>
            <a:r>
              <a:rPr lang="en-IN" sz="1400" dirty="0" smtClean="0">
                <a:latin typeface="Book Antiqua" panose="02040602050305030304" pitchFamily="18" charset="0"/>
              </a:rPr>
              <a:t>Episodic</a:t>
            </a:r>
          </a:p>
          <a:p>
            <a:pPr lvl="2"/>
            <a:r>
              <a:rPr lang="en-IN" sz="1400" dirty="0" smtClean="0">
                <a:latin typeface="Book Antiqua" panose="02040602050305030304" pitchFamily="18" charset="0"/>
              </a:rPr>
              <a:t>Agents experience is divided into episodes.</a:t>
            </a:r>
          </a:p>
          <a:p>
            <a:pPr lvl="2"/>
            <a:r>
              <a:rPr lang="en-IN" sz="1400" dirty="0" smtClean="0">
                <a:latin typeface="Book Antiqua" panose="02040602050305030304" pitchFamily="18" charset="0"/>
              </a:rPr>
              <a:t>In each episode, the agent receives a percept, and then performs a single action</a:t>
            </a:r>
          </a:p>
          <a:p>
            <a:pPr lvl="2"/>
            <a:r>
              <a:rPr lang="en-IN" sz="1400" dirty="0" smtClean="0">
                <a:latin typeface="Book Antiqua" panose="02040602050305030304" pitchFamily="18" charset="0"/>
              </a:rPr>
              <a:t>The next episode does not depend on the actions taken in previous episodes</a:t>
            </a:r>
          </a:p>
          <a:p>
            <a:pPr lvl="2"/>
            <a:r>
              <a:rPr lang="en-IN" sz="1400" dirty="0" smtClean="0">
                <a:latin typeface="Book Antiqua" panose="02040602050305030304" pitchFamily="18" charset="0"/>
              </a:rPr>
              <a:t>Ex: classification tasks – an agent that has to spot defective parts on an assembly line bases each decision on the current part, regardless of previous decisions. The current decision does not effect whether the next part is defective</a:t>
            </a:r>
          </a:p>
          <a:p>
            <a:pPr lvl="1"/>
            <a:r>
              <a:rPr lang="en-IN" sz="1400" dirty="0" smtClean="0">
                <a:latin typeface="Book Antiqua" panose="02040602050305030304" pitchFamily="18" charset="0"/>
              </a:rPr>
              <a:t>Sequential</a:t>
            </a:r>
          </a:p>
          <a:p>
            <a:pPr lvl="2"/>
            <a:r>
              <a:rPr lang="en-IN" sz="1400" dirty="0" smtClean="0">
                <a:latin typeface="Book Antiqua" panose="02040602050305030304" pitchFamily="18" charset="0"/>
              </a:rPr>
              <a:t>Current decision could effect all future decisions</a:t>
            </a:r>
          </a:p>
          <a:p>
            <a:pPr lvl="2"/>
            <a:r>
              <a:rPr lang="en-IN" sz="1400" dirty="0" smtClean="0">
                <a:latin typeface="Book Antiqua" panose="02040602050305030304" pitchFamily="18" charset="0"/>
              </a:rPr>
              <a:t>Ex: chess, taxi driving – short term actions can have long-term consequences</a:t>
            </a:r>
          </a:p>
          <a:p>
            <a:pPr lvl="1"/>
            <a:r>
              <a:rPr lang="en-IN" sz="1400" dirty="0" smtClean="0">
                <a:latin typeface="Book Antiqua" panose="02040602050305030304" pitchFamily="18" charset="0"/>
              </a:rPr>
              <a:t>Episodic environments are much simpler to design than sequential environments. Why?</a:t>
            </a:r>
            <a:endParaRPr lang="en-IN" sz="1400" dirty="0">
              <a:latin typeface="Book Antiqua" panose="02040602050305030304" pitchFamily="18" charset="0"/>
            </a:endParaRPr>
          </a:p>
        </p:txBody>
      </p:sp>
    </p:spTree>
    <p:extLst>
      <p:ext uri="{BB962C8B-B14F-4D97-AF65-F5344CB8AC3E}">
        <p14:creationId xmlns:p14="http://schemas.microsoft.com/office/powerpoint/2010/main" val="416140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Static vs. Dynamic</a:t>
            </a:r>
          </a:p>
          <a:p>
            <a:pPr lvl="1"/>
            <a:r>
              <a:rPr lang="en-IN" sz="1400" dirty="0" smtClean="0">
                <a:latin typeface="Book Antiqua" panose="02040602050305030304" pitchFamily="18" charset="0"/>
              </a:rPr>
              <a:t>If the environment state can change while an agent is deliberating an action, then the environment is Dynamic, else Static.</a:t>
            </a:r>
          </a:p>
          <a:p>
            <a:pPr lvl="1"/>
            <a:r>
              <a:rPr lang="en-IN" sz="1400" dirty="0" smtClean="0">
                <a:latin typeface="Book Antiqua" panose="02040602050305030304" pitchFamily="18" charset="0"/>
              </a:rPr>
              <a:t>Ex: Autonomous taxi driving  is dynamic. Why?   </a:t>
            </a:r>
          </a:p>
          <a:p>
            <a:pPr lvl="1"/>
            <a:r>
              <a:rPr lang="en-IN" sz="1400" dirty="0" smtClean="0">
                <a:latin typeface="Book Antiqua" panose="02040602050305030304" pitchFamily="18" charset="0"/>
              </a:rPr>
              <a:t>Crossword puzzle is static</a:t>
            </a:r>
          </a:p>
          <a:p>
            <a:r>
              <a:rPr lang="en-IN" sz="1400" dirty="0" smtClean="0">
                <a:latin typeface="Book Antiqua" panose="02040602050305030304" pitchFamily="18" charset="0"/>
              </a:rPr>
              <a:t>Semi-dynamic</a:t>
            </a:r>
          </a:p>
          <a:p>
            <a:pPr lvl="2"/>
            <a:r>
              <a:rPr lang="en-IN" sz="1400" dirty="0" smtClean="0">
                <a:latin typeface="Book Antiqua" panose="02040602050305030304" pitchFamily="18" charset="0"/>
              </a:rPr>
              <a:t>If the environment itself does not change with the passage of time, but the agent’s performance  score does  change, then the environment is semi- dynamic</a:t>
            </a:r>
          </a:p>
          <a:p>
            <a:pPr lvl="2"/>
            <a:r>
              <a:rPr lang="en-IN" sz="1400" dirty="0" smtClean="0">
                <a:latin typeface="Book Antiqua" panose="02040602050305030304" pitchFamily="18" charset="0"/>
              </a:rPr>
              <a:t>Ex:  chess when played with a clock. Why?</a:t>
            </a:r>
          </a:p>
          <a:p>
            <a:r>
              <a:rPr lang="en-IN" sz="1400" dirty="0" smtClean="0">
                <a:latin typeface="Book Antiqua" panose="02040602050305030304" pitchFamily="18" charset="0"/>
              </a:rPr>
              <a:t>Static environments are easy to design for as agent need not keep looking at the world, while it is deciding on an action, nor it need to worry about the passage of time</a:t>
            </a:r>
          </a:p>
          <a:p>
            <a:pPr lvl="1"/>
            <a:endParaRPr lang="en-IN" sz="1400" dirty="0" smtClean="0">
              <a:latin typeface="Book Antiqua" panose="02040602050305030304" pitchFamily="18" charset="0"/>
            </a:endParaRPr>
          </a:p>
          <a:p>
            <a:endParaRPr lang="en-IN" sz="1400" dirty="0">
              <a:latin typeface="Book Antiqua" panose="02040602050305030304" pitchFamily="18" charset="0"/>
            </a:endParaRPr>
          </a:p>
        </p:txBody>
      </p:sp>
    </p:spTree>
    <p:extLst>
      <p:ext uri="{BB962C8B-B14F-4D97-AF65-F5344CB8AC3E}">
        <p14:creationId xmlns:p14="http://schemas.microsoft.com/office/powerpoint/2010/main" val="211597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Discrete vs. Continuous</a:t>
            </a:r>
          </a:p>
          <a:p>
            <a:pPr lvl="1"/>
            <a:r>
              <a:rPr lang="en-IN" sz="1400" dirty="0" smtClean="0">
                <a:latin typeface="Book Antiqua" panose="02040602050305030304" pitchFamily="18" charset="0"/>
              </a:rPr>
              <a:t>Applies to the state of the environment, to the </a:t>
            </a:r>
            <a:r>
              <a:rPr lang="en-IN" sz="1400" dirty="0" err="1" smtClean="0">
                <a:latin typeface="Book Antiqua" panose="02040602050305030304" pitchFamily="18" charset="0"/>
              </a:rPr>
              <a:t>percepts</a:t>
            </a:r>
            <a:r>
              <a:rPr lang="en-IN" sz="1400" dirty="0">
                <a:latin typeface="Book Antiqua" panose="02040602050305030304" pitchFamily="18" charset="0"/>
              </a:rPr>
              <a:t> </a:t>
            </a:r>
            <a:r>
              <a:rPr lang="en-IN" sz="1400" dirty="0" smtClean="0">
                <a:latin typeface="Book Antiqua" panose="02040602050305030304" pitchFamily="18" charset="0"/>
              </a:rPr>
              <a:t>and  agents actions</a:t>
            </a:r>
          </a:p>
          <a:p>
            <a:pPr lvl="1"/>
            <a:r>
              <a:rPr lang="en-IN" sz="1400" dirty="0" smtClean="0">
                <a:latin typeface="Book Antiqua" panose="02040602050305030304" pitchFamily="18" charset="0"/>
              </a:rPr>
              <a:t>To the way time is handled</a:t>
            </a:r>
          </a:p>
          <a:p>
            <a:pPr lvl="1"/>
            <a:r>
              <a:rPr lang="en-IN" sz="1400" dirty="0" smtClean="0">
                <a:latin typeface="Book Antiqua" panose="02040602050305030304" pitchFamily="18" charset="0"/>
              </a:rPr>
              <a:t>Ex:  Chess – has a finite number of distinct states, has a discrete set of </a:t>
            </a:r>
            <a:r>
              <a:rPr lang="en-IN" sz="1400" dirty="0" err="1" smtClean="0">
                <a:latin typeface="Book Antiqua" panose="02040602050305030304" pitchFamily="18" charset="0"/>
              </a:rPr>
              <a:t>percepts</a:t>
            </a:r>
            <a:r>
              <a:rPr lang="en-IN" sz="1400" dirty="0" smtClean="0">
                <a:latin typeface="Book Antiqua" panose="02040602050305030304" pitchFamily="18" charset="0"/>
              </a:rPr>
              <a:t> and actions</a:t>
            </a:r>
          </a:p>
          <a:p>
            <a:pPr lvl="1"/>
            <a:r>
              <a:rPr lang="en-IN" sz="1400" dirty="0" smtClean="0">
                <a:latin typeface="Book Antiqua" panose="02040602050305030304" pitchFamily="18" charset="0"/>
              </a:rPr>
              <a:t>Ex:  Autonomous Taxi driving – is a  continuous state and continuous time problem, taxi driving actions are continuous</a:t>
            </a:r>
          </a:p>
          <a:p>
            <a:pPr lvl="1"/>
            <a:endParaRPr lang="en-IN" sz="1400" dirty="0">
              <a:latin typeface="Book Antiqua" panose="02040602050305030304" pitchFamily="18" charset="0"/>
            </a:endParaRPr>
          </a:p>
          <a:p>
            <a:r>
              <a:rPr lang="en-IN" sz="1600" dirty="0" smtClean="0">
                <a:latin typeface="Book Antiqua" panose="02040602050305030304" pitchFamily="18" charset="0"/>
              </a:rPr>
              <a:t>Known vs. Unknown</a:t>
            </a:r>
          </a:p>
          <a:p>
            <a:pPr lvl="1"/>
            <a:r>
              <a:rPr lang="en-IN" sz="1400" dirty="0" smtClean="0">
                <a:latin typeface="Book Antiqua" panose="02040602050305030304" pitchFamily="18" charset="0"/>
              </a:rPr>
              <a:t>In a known environment, the outcomes or outcome probabilities for all actions are given.</a:t>
            </a:r>
          </a:p>
          <a:p>
            <a:pPr lvl="1"/>
            <a:r>
              <a:rPr lang="en-IN" sz="1400" dirty="0" smtClean="0">
                <a:latin typeface="Book Antiqua" panose="02040602050305030304" pitchFamily="18" charset="0"/>
              </a:rPr>
              <a:t>Known environment can be partially observable</a:t>
            </a:r>
          </a:p>
          <a:p>
            <a:pPr lvl="1"/>
            <a:r>
              <a:rPr lang="en-IN" sz="1400" dirty="0" smtClean="0">
                <a:latin typeface="Book Antiqua" panose="02040602050305030304" pitchFamily="18" charset="0"/>
              </a:rPr>
              <a:t>Ex: Solitaire card games. </a:t>
            </a:r>
          </a:p>
          <a:p>
            <a:pPr lvl="1"/>
            <a:r>
              <a:rPr lang="en-IN" sz="1400" dirty="0" smtClean="0">
                <a:latin typeface="Book Antiqua" panose="02040602050305030304" pitchFamily="18" charset="0"/>
              </a:rPr>
              <a:t>If the environment is unknown, the agent will have to learn how it works in order to make good decisions.</a:t>
            </a:r>
          </a:p>
          <a:p>
            <a:pPr lvl="1"/>
            <a:r>
              <a:rPr lang="en-IN" sz="1400" dirty="0" smtClean="0">
                <a:latin typeface="Book Antiqua" panose="02040602050305030304" pitchFamily="18" charset="0"/>
              </a:rPr>
              <a:t>Unknown environment can be fully observable</a:t>
            </a:r>
          </a:p>
          <a:p>
            <a:pPr lvl="1"/>
            <a:endParaRPr lang="en-IN" sz="1400" dirty="0">
              <a:latin typeface="Book Antiqua" panose="02040602050305030304" pitchFamily="18" charset="0"/>
            </a:endParaRPr>
          </a:p>
          <a:p>
            <a:r>
              <a:rPr lang="en-IN" sz="1600" dirty="0" smtClean="0">
                <a:latin typeface="Book Antiqua" panose="02040602050305030304" pitchFamily="18" charset="0"/>
              </a:rPr>
              <a:t>Hardest case</a:t>
            </a:r>
            <a:r>
              <a:rPr lang="en-IN" sz="1400" dirty="0" smtClean="0">
                <a:latin typeface="Book Antiqua" panose="02040602050305030304" pitchFamily="18" charset="0"/>
              </a:rPr>
              <a:t>: partially observable, multi-agent, stochastic, sequential, dynamic, continuous and unknown!</a:t>
            </a:r>
          </a:p>
          <a:p>
            <a:r>
              <a:rPr lang="en-IN" sz="1400" dirty="0" smtClean="0">
                <a:latin typeface="Book Antiqua" panose="02040602050305030304" pitchFamily="18" charset="0"/>
              </a:rPr>
              <a:t>Ex: Taxi driving is hard in all these senses, except that for the most part, driver’s environment is known</a:t>
            </a:r>
          </a:p>
          <a:p>
            <a:pPr lvl="1"/>
            <a:endParaRPr lang="en-IN" sz="1400" dirty="0">
              <a:latin typeface="Book Antiqua" panose="02040602050305030304" pitchFamily="18" charset="0"/>
            </a:endParaRPr>
          </a:p>
        </p:txBody>
      </p:sp>
    </p:spTree>
    <p:extLst>
      <p:ext uri="{BB962C8B-B14F-4D97-AF65-F5344CB8AC3E}">
        <p14:creationId xmlns:p14="http://schemas.microsoft.com/office/powerpoint/2010/main" val="4155755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Environments</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  </a:t>
            </a:r>
            <a:endParaRPr lang="en-IN" sz="1800" dirty="0">
              <a:latin typeface="Book Antiqua" panose="0204060205030503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62872626"/>
              </p:ext>
            </p:extLst>
          </p:nvPr>
        </p:nvGraphicFramePr>
        <p:xfrm>
          <a:off x="838196" y="1483927"/>
          <a:ext cx="10515603" cy="4718860"/>
        </p:xfrm>
        <a:graphic>
          <a:graphicData uri="http://schemas.openxmlformats.org/drawingml/2006/table">
            <a:tbl>
              <a:tblPr firstRow="1" bandRow="1">
                <a:tableStyleId>{5940675A-B579-460E-94D1-54222C63F5DA}</a:tableStyleId>
              </a:tblPr>
              <a:tblGrid>
                <a:gridCol w="1502229">
                  <a:extLst>
                    <a:ext uri="{9D8B030D-6E8A-4147-A177-3AD203B41FA5}">
                      <a16:colId xmlns:a16="http://schemas.microsoft.com/office/drawing/2014/main" val="4140736612"/>
                    </a:ext>
                  </a:extLst>
                </a:gridCol>
                <a:gridCol w="1502229">
                  <a:extLst>
                    <a:ext uri="{9D8B030D-6E8A-4147-A177-3AD203B41FA5}">
                      <a16:colId xmlns:a16="http://schemas.microsoft.com/office/drawing/2014/main" val="3466318828"/>
                    </a:ext>
                  </a:extLst>
                </a:gridCol>
                <a:gridCol w="1502229">
                  <a:extLst>
                    <a:ext uri="{9D8B030D-6E8A-4147-A177-3AD203B41FA5}">
                      <a16:colId xmlns:a16="http://schemas.microsoft.com/office/drawing/2014/main" val="2053998179"/>
                    </a:ext>
                  </a:extLst>
                </a:gridCol>
                <a:gridCol w="1502229">
                  <a:extLst>
                    <a:ext uri="{9D8B030D-6E8A-4147-A177-3AD203B41FA5}">
                      <a16:colId xmlns:a16="http://schemas.microsoft.com/office/drawing/2014/main" val="1999730368"/>
                    </a:ext>
                  </a:extLst>
                </a:gridCol>
                <a:gridCol w="1502229">
                  <a:extLst>
                    <a:ext uri="{9D8B030D-6E8A-4147-A177-3AD203B41FA5}">
                      <a16:colId xmlns:a16="http://schemas.microsoft.com/office/drawing/2014/main" val="2212199733"/>
                    </a:ext>
                  </a:extLst>
                </a:gridCol>
                <a:gridCol w="1502229">
                  <a:extLst>
                    <a:ext uri="{9D8B030D-6E8A-4147-A177-3AD203B41FA5}">
                      <a16:colId xmlns:a16="http://schemas.microsoft.com/office/drawing/2014/main" val="1121496845"/>
                    </a:ext>
                  </a:extLst>
                </a:gridCol>
                <a:gridCol w="1502229">
                  <a:extLst>
                    <a:ext uri="{9D8B030D-6E8A-4147-A177-3AD203B41FA5}">
                      <a16:colId xmlns:a16="http://schemas.microsoft.com/office/drawing/2014/main" val="3813995831"/>
                    </a:ext>
                  </a:extLst>
                </a:gridCol>
              </a:tblGrid>
              <a:tr h="433144">
                <a:tc>
                  <a:txBody>
                    <a:bodyPr/>
                    <a:lstStyle/>
                    <a:p>
                      <a:r>
                        <a:rPr lang="en-IN" dirty="0" smtClean="0"/>
                        <a:t>Environment/specification</a:t>
                      </a:r>
                      <a:endParaRPr lang="en-IN" dirty="0"/>
                    </a:p>
                  </a:txBody>
                  <a:tcPr/>
                </a:tc>
                <a:tc>
                  <a:txBody>
                    <a:bodyPr/>
                    <a:lstStyle/>
                    <a:p>
                      <a:r>
                        <a:rPr lang="en-IN" dirty="0" smtClean="0"/>
                        <a:t>Observable</a:t>
                      </a:r>
                      <a:endParaRPr lang="en-IN" dirty="0"/>
                    </a:p>
                  </a:txBody>
                  <a:tcPr/>
                </a:tc>
                <a:tc>
                  <a:txBody>
                    <a:bodyPr/>
                    <a:lstStyle/>
                    <a:p>
                      <a:r>
                        <a:rPr lang="en-IN" dirty="0" smtClean="0"/>
                        <a:t>Agents</a:t>
                      </a:r>
                      <a:endParaRPr lang="en-IN" dirty="0"/>
                    </a:p>
                  </a:txBody>
                  <a:tcPr/>
                </a:tc>
                <a:tc>
                  <a:txBody>
                    <a:bodyPr/>
                    <a:lstStyle/>
                    <a:p>
                      <a:r>
                        <a:rPr lang="en-IN" dirty="0" smtClean="0"/>
                        <a:t>Deterministic/Stochastic</a:t>
                      </a:r>
                      <a:endParaRPr lang="en-IN" dirty="0"/>
                    </a:p>
                  </a:txBody>
                  <a:tcPr/>
                </a:tc>
                <a:tc>
                  <a:txBody>
                    <a:bodyPr/>
                    <a:lstStyle/>
                    <a:p>
                      <a:r>
                        <a:rPr lang="en-IN" dirty="0" smtClean="0"/>
                        <a:t>Episodic/</a:t>
                      </a:r>
                      <a:br>
                        <a:rPr lang="en-IN" dirty="0" smtClean="0"/>
                      </a:br>
                      <a:r>
                        <a:rPr lang="en-IN" dirty="0" smtClean="0"/>
                        <a:t>sequential</a:t>
                      </a:r>
                      <a:endParaRPr lang="en-IN" dirty="0"/>
                    </a:p>
                  </a:txBody>
                  <a:tcPr/>
                </a:tc>
                <a:tc>
                  <a:txBody>
                    <a:bodyPr/>
                    <a:lstStyle/>
                    <a:p>
                      <a:r>
                        <a:rPr lang="en-IN" dirty="0" smtClean="0"/>
                        <a:t>Static/</a:t>
                      </a:r>
                      <a:br>
                        <a:rPr lang="en-IN" dirty="0" smtClean="0"/>
                      </a:br>
                      <a:r>
                        <a:rPr lang="en-IN" dirty="0" smtClean="0"/>
                        <a:t>Dynamic</a:t>
                      </a:r>
                      <a:endParaRPr lang="en-IN" dirty="0"/>
                    </a:p>
                  </a:txBody>
                  <a:tcPr/>
                </a:tc>
                <a:tc>
                  <a:txBody>
                    <a:bodyPr/>
                    <a:lstStyle/>
                    <a:p>
                      <a:r>
                        <a:rPr lang="en-IN" dirty="0" smtClean="0"/>
                        <a:t>Discrete/</a:t>
                      </a:r>
                      <a:br>
                        <a:rPr lang="en-IN" dirty="0" smtClean="0"/>
                      </a:br>
                      <a:r>
                        <a:rPr lang="en-IN" dirty="0" smtClean="0"/>
                        <a:t>Continuous</a:t>
                      </a:r>
                      <a:endParaRPr lang="en-IN" dirty="0"/>
                    </a:p>
                  </a:txBody>
                  <a:tcPr/>
                </a:tc>
                <a:extLst>
                  <a:ext uri="{0D108BD9-81ED-4DB2-BD59-A6C34878D82A}">
                    <a16:rowId xmlns:a16="http://schemas.microsoft.com/office/drawing/2014/main" val="1960780743"/>
                  </a:ext>
                </a:extLst>
              </a:tr>
              <a:tr h="815756">
                <a:tc>
                  <a:txBody>
                    <a:bodyPr/>
                    <a:lstStyle/>
                    <a:p>
                      <a:r>
                        <a:rPr lang="en-IN" dirty="0" smtClean="0"/>
                        <a:t>Part picking Robot</a:t>
                      </a:r>
                      <a:endParaRPr lang="en-IN" dirty="0"/>
                    </a:p>
                  </a:txBody>
                  <a:tcPr/>
                </a:tc>
                <a:tc>
                  <a:txBody>
                    <a:bodyPr/>
                    <a:lstStyle/>
                    <a:p>
                      <a:r>
                        <a:rPr lang="en-IN" dirty="0" smtClean="0"/>
                        <a:t>Partially</a:t>
                      </a:r>
                      <a:endParaRPr lang="en-IN" dirty="0"/>
                    </a:p>
                  </a:txBody>
                  <a:tcPr/>
                </a:tc>
                <a:tc>
                  <a:txBody>
                    <a:bodyPr/>
                    <a:lstStyle/>
                    <a:p>
                      <a:r>
                        <a:rPr lang="en-IN" dirty="0" smtClean="0"/>
                        <a:t>single</a:t>
                      </a:r>
                      <a:endParaRPr lang="en-IN" dirty="0"/>
                    </a:p>
                  </a:txBody>
                  <a:tcPr/>
                </a:tc>
                <a:tc>
                  <a:txBody>
                    <a:bodyPr/>
                    <a:lstStyle/>
                    <a:p>
                      <a:r>
                        <a:rPr lang="en-IN" dirty="0" smtClean="0"/>
                        <a:t>Stochastic</a:t>
                      </a:r>
                      <a:endParaRPr lang="en-IN" dirty="0"/>
                    </a:p>
                  </a:txBody>
                  <a:tcPr/>
                </a:tc>
                <a:tc>
                  <a:txBody>
                    <a:bodyPr/>
                    <a:lstStyle/>
                    <a:p>
                      <a:r>
                        <a:rPr lang="en-IN" dirty="0" smtClean="0"/>
                        <a:t>Episodic</a:t>
                      </a:r>
                      <a:endParaRPr lang="en-IN" dirty="0"/>
                    </a:p>
                  </a:txBody>
                  <a:tcPr/>
                </a:tc>
                <a:tc>
                  <a:txBody>
                    <a:bodyPr/>
                    <a:lstStyle/>
                    <a:p>
                      <a:r>
                        <a:rPr lang="en-IN" dirty="0" smtClean="0"/>
                        <a:t>dynamic</a:t>
                      </a:r>
                      <a:endParaRPr lang="en-IN" dirty="0"/>
                    </a:p>
                  </a:txBody>
                  <a:tcPr/>
                </a:tc>
                <a:tc>
                  <a:txBody>
                    <a:bodyPr/>
                    <a:lstStyle/>
                    <a:p>
                      <a:r>
                        <a:rPr lang="en-IN" dirty="0" smtClean="0"/>
                        <a:t>Continuous</a:t>
                      </a:r>
                      <a:endParaRPr lang="en-IN" dirty="0"/>
                    </a:p>
                  </a:txBody>
                  <a:tcPr/>
                </a:tc>
                <a:extLst>
                  <a:ext uri="{0D108BD9-81ED-4DB2-BD59-A6C34878D82A}">
                    <a16:rowId xmlns:a16="http://schemas.microsoft.com/office/drawing/2014/main" val="2898528182"/>
                  </a:ext>
                </a:extLst>
              </a:tr>
              <a:tr h="815756">
                <a:tc>
                  <a:txBody>
                    <a:bodyPr/>
                    <a:lstStyle/>
                    <a:p>
                      <a:r>
                        <a:rPr lang="en-IN" dirty="0" smtClean="0"/>
                        <a:t>Autonomous</a:t>
                      </a:r>
                      <a:r>
                        <a:rPr lang="en-IN" baseline="0" dirty="0" smtClean="0"/>
                        <a:t> Taxi Driving</a:t>
                      </a:r>
                      <a:endParaRPr lang="en-IN" dirty="0"/>
                    </a:p>
                  </a:txBody>
                  <a:tcPr/>
                </a:tc>
                <a:tc>
                  <a:txBody>
                    <a:bodyPr/>
                    <a:lstStyle/>
                    <a:p>
                      <a:r>
                        <a:rPr lang="en-IN" dirty="0" smtClean="0"/>
                        <a:t>Partially</a:t>
                      </a:r>
                      <a:endParaRPr lang="en-IN" dirty="0"/>
                    </a:p>
                  </a:txBody>
                  <a:tcPr/>
                </a:tc>
                <a:tc>
                  <a:txBody>
                    <a:bodyPr/>
                    <a:lstStyle/>
                    <a:p>
                      <a:r>
                        <a:rPr lang="en-IN" dirty="0" smtClean="0"/>
                        <a:t>multi</a:t>
                      </a:r>
                      <a:endParaRPr lang="en-IN" dirty="0"/>
                    </a:p>
                  </a:txBody>
                  <a:tcPr/>
                </a:tc>
                <a:tc>
                  <a:txBody>
                    <a:bodyPr/>
                    <a:lstStyle/>
                    <a:p>
                      <a:r>
                        <a:rPr lang="en-IN" dirty="0" smtClean="0"/>
                        <a:t>stochastic</a:t>
                      </a:r>
                      <a:endParaRPr lang="en-IN" dirty="0"/>
                    </a:p>
                  </a:txBody>
                  <a:tcPr/>
                </a:tc>
                <a:tc>
                  <a:txBody>
                    <a:bodyPr/>
                    <a:lstStyle/>
                    <a:p>
                      <a:r>
                        <a:rPr lang="en-IN" dirty="0" smtClean="0"/>
                        <a:t>sequential</a:t>
                      </a:r>
                      <a:endParaRPr lang="en-IN" dirty="0"/>
                    </a:p>
                  </a:txBody>
                  <a:tcPr/>
                </a:tc>
                <a:tc>
                  <a:txBody>
                    <a:bodyPr/>
                    <a:lstStyle/>
                    <a:p>
                      <a:r>
                        <a:rPr lang="en-IN" dirty="0" smtClean="0"/>
                        <a:t>dynamic</a:t>
                      </a:r>
                      <a:endParaRPr lang="en-IN" dirty="0"/>
                    </a:p>
                  </a:txBody>
                  <a:tcPr/>
                </a:tc>
                <a:tc>
                  <a:txBody>
                    <a:bodyPr/>
                    <a:lstStyle/>
                    <a:p>
                      <a:r>
                        <a:rPr lang="en-IN" dirty="0" smtClean="0"/>
                        <a:t>continuous</a:t>
                      </a:r>
                      <a:endParaRPr lang="en-IN" dirty="0"/>
                    </a:p>
                  </a:txBody>
                  <a:tcPr/>
                </a:tc>
                <a:extLst>
                  <a:ext uri="{0D108BD9-81ED-4DB2-BD59-A6C34878D82A}">
                    <a16:rowId xmlns:a16="http://schemas.microsoft.com/office/drawing/2014/main" val="1208421345"/>
                  </a:ext>
                </a:extLst>
              </a:tr>
              <a:tr h="815756">
                <a:tc>
                  <a:txBody>
                    <a:bodyPr/>
                    <a:lstStyle/>
                    <a:p>
                      <a:r>
                        <a:rPr lang="en-IN" dirty="0" smtClean="0"/>
                        <a:t>Crossword Puzzle</a:t>
                      </a:r>
                      <a:endParaRPr lang="en-IN" dirty="0"/>
                    </a:p>
                  </a:txBody>
                  <a:tcPr/>
                </a:tc>
                <a:tc>
                  <a:txBody>
                    <a:bodyPr/>
                    <a:lstStyle/>
                    <a:p>
                      <a:r>
                        <a:rPr lang="en-IN" dirty="0" smtClean="0"/>
                        <a:t>Fully</a:t>
                      </a:r>
                      <a:endParaRPr lang="en-IN" dirty="0"/>
                    </a:p>
                  </a:txBody>
                  <a:tcPr/>
                </a:tc>
                <a:tc>
                  <a:txBody>
                    <a:bodyPr/>
                    <a:lstStyle/>
                    <a:p>
                      <a:r>
                        <a:rPr lang="en-IN" dirty="0" smtClean="0"/>
                        <a:t>single</a:t>
                      </a:r>
                      <a:endParaRPr lang="en-IN" dirty="0"/>
                    </a:p>
                  </a:txBody>
                  <a:tcPr/>
                </a:tc>
                <a:tc>
                  <a:txBody>
                    <a:bodyPr/>
                    <a:lstStyle/>
                    <a:p>
                      <a:r>
                        <a:rPr lang="en-IN" dirty="0" smtClean="0"/>
                        <a:t>deterministic</a:t>
                      </a:r>
                      <a:endParaRPr lang="en-IN" dirty="0"/>
                    </a:p>
                  </a:txBody>
                  <a:tcPr/>
                </a:tc>
                <a:tc>
                  <a:txBody>
                    <a:bodyPr/>
                    <a:lstStyle/>
                    <a:p>
                      <a:r>
                        <a:rPr lang="en-IN" dirty="0" smtClean="0"/>
                        <a:t>sequential</a:t>
                      </a:r>
                      <a:endParaRPr lang="en-IN" dirty="0"/>
                    </a:p>
                  </a:txBody>
                  <a:tcPr/>
                </a:tc>
                <a:tc>
                  <a:txBody>
                    <a:bodyPr/>
                    <a:lstStyle/>
                    <a:p>
                      <a:r>
                        <a:rPr lang="en-IN" dirty="0" smtClean="0"/>
                        <a:t>static</a:t>
                      </a:r>
                      <a:endParaRPr lang="en-IN" dirty="0"/>
                    </a:p>
                  </a:txBody>
                  <a:tcPr/>
                </a:tc>
                <a:tc>
                  <a:txBody>
                    <a:bodyPr/>
                    <a:lstStyle/>
                    <a:p>
                      <a:r>
                        <a:rPr lang="en-IN" dirty="0" smtClean="0"/>
                        <a:t>discrete</a:t>
                      </a:r>
                      <a:endParaRPr lang="en-IN" dirty="0"/>
                    </a:p>
                  </a:txBody>
                  <a:tcPr/>
                </a:tc>
                <a:extLst>
                  <a:ext uri="{0D108BD9-81ED-4DB2-BD59-A6C34878D82A}">
                    <a16:rowId xmlns:a16="http://schemas.microsoft.com/office/drawing/2014/main" val="1308286258"/>
                  </a:ext>
                </a:extLst>
              </a:tr>
              <a:tr h="815756">
                <a:tc>
                  <a:txBody>
                    <a:bodyPr/>
                    <a:lstStyle/>
                    <a:p>
                      <a:r>
                        <a:rPr lang="en-IN" dirty="0" smtClean="0"/>
                        <a:t>Chess with a Clock</a:t>
                      </a:r>
                      <a:endParaRPr lang="en-IN" dirty="0"/>
                    </a:p>
                  </a:txBody>
                  <a:tcPr/>
                </a:tc>
                <a:tc>
                  <a:txBody>
                    <a:bodyPr/>
                    <a:lstStyle/>
                    <a:p>
                      <a:r>
                        <a:rPr lang="en-IN" dirty="0" smtClean="0"/>
                        <a:t>Fully</a:t>
                      </a:r>
                      <a:endParaRPr lang="en-IN" dirty="0"/>
                    </a:p>
                  </a:txBody>
                  <a:tcPr/>
                </a:tc>
                <a:tc>
                  <a:txBody>
                    <a:bodyPr/>
                    <a:lstStyle/>
                    <a:p>
                      <a:r>
                        <a:rPr lang="en-IN" dirty="0" smtClean="0"/>
                        <a:t>multi</a:t>
                      </a:r>
                      <a:endParaRPr lang="en-IN" dirty="0"/>
                    </a:p>
                  </a:txBody>
                  <a:tcPr/>
                </a:tc>
                <a:tc>
                  <a:txBody>
                    <a:bodyPr/>
                    <a:lstStyle/>
                    <a:p>
                      <a:r>
                        <a:rPr lang="en-IN" dirty="0" smtClean="0"/>
                        <a:t>deterministic</a:t>
                      </a:r>
                      <a:endParaRPr lang="en-IN" dirty="0"/>
                    </a:p>
                  </a:txBody>
                  <a:tcPr/>
                </a:tc>
                <a:tc>
                  <a:txBody>
                    <a:bodyPr/>
                    <a:lstStyle/>
                    <a:p>
                      <a:r>
                        <a:rPr lang="en-IN" dirty="0" smtClean="0"/>
                        <a:t>sequential</a:t>
                      </a:r>
                      <a:endParaRPr lang="en-IN" dirty="0"/>
                    </a:p>
                  </a:txBody>
                  <a:tcPr/>
                </a:tc>
                <a:tc>
                  <a:txBody>
                    <a:bodyPr/>
                    <a:lstStyle/>
                    <a:p>
                      <a:r>
                        <a:rPr lang="en-IN" dirty="0" smtClean="0"/>
                        <a:t>Semi-dynamic</a:t>
                      </a:r>
                      <a:endParaRPr lang="en-IN" dirty="0"/>
                    </a:p>
                  </a:txBody>
                  <a:tcPr/>
                </a:tc>
                <a:tc>
                  <a:txBody>
                    <a:bodyPr/>
                    <a:lstStyle/>
                    <a:p>
                      <a:r>
                        <a:rPr lang="en-IN" dirty="0" smtClean="0"/>
                        <a:t>discrete</a:t>
                      </a:r>
                      <a:endParaRPr lang="en-IN" dirty="0"/>
                    </a:p>
                  </a:txBody>
                  <a:tcPr/>
                </a:tc>
                <a:extLst>
                  <a:ext uri="{0D108BD9-81ED-4DB2-BD59-A6C34878D82A}">
                    <a16:rowId xmlns:a16="http://schemas.microsoft.com/office/drawing/2014/main" val="3616855164"/>
                  </a:ext>
                </a:extLst>
              </a:tr>
              <a:tr h="815756">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95279121"/>
                  </a:ext>
                </a:extLst>
              </a:tr>
            </a:tbl>
          </a:graphicData>
        </a:graphic>
      </p:graphicFrame>
    </p:spTree>
    <p:extLst>
      <p:ext uri="{BB962C8B-B14F-4D97-AF65-F5344CB8AC3E}">
        <p14:creationId xmlns:p14="http://schemas.microsoft.com/office/powerpoint/2010/main" val="317943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Structure of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Agent Function – Agent Behaviour + Agent Program</a:t>
            </a:r>
          </a:p>
          <a:p>
            <a:r>
              <a:rPr lang="en-IN" sz="1800" dirty="0" smtClean="0">
                <a:latin typeface="Book Antiqua" panose="02040602050305030304" pitchFamily="18" charset="0"/>
              </a:rPr>
              <a:t>Agent Programs</a:t>
            </a:r>
          </a:p>
          <a:p>
            <a:r>
              <a:rPr lang="en-IN" sz="1800" dirty="0" smtClean="0">
                <a:latin typeface="Book Antiqua" panose="02040602050305030304" pitchFamily="18" charset="0"/>
              </a:rPr>
              <a:t>Trivial agent program</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	Current percept/input from sensors  </a:t>
            </a:r>
            <a:r>
              <a:rPr lang="en-IN" sz="1800" dirty="0" smtClean="0">
                <a:latin typeface="Book Antiqua" panose="02040602050305030304" pitchFamily="18" charset="0"/>
                <a:sym typeface="Wingdings" panose="05000000000000000000" pitchFamily="2" charset="2"/>
              </a:rPr>
              <a:t> Agent program  returns an action to actuators</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remembrance of </a:t>
            </a:r>
            <a:r>
              <a:rPr lang="en-IN" sz="1800" dirty="0" err="1" smtClean="0">
                <a:latin typeface="Book Antiqua" panose="02040602050305030304" pitchFamily="18" charset="0"/>
                <a:sym typeface="Wingdings" panose="05000000000000000000" pitchFamily="2" charset="2"/>
              </a:rPr>
              <a:t>percepts</a:t>
            </a:r>
            <a:r>
              <a:rPr lang="en-IN" sz="1800" dirty="0" smtClean="0">
                <a:latin typeface="Book Antiqua" panose="02040602050305030304" pitchFamily="18" charset="0"/>
                <a:sym typeface="Wingdings" panose="05000000000000000000" pitchFamily="2" charset="2"/>
              </a:rPr>
              <a:t>, action -  complete agent function</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A trivial agent program  keeps track of the percept sequence and then uses it to index </a:t>
            </a:r>
            <a:br>
              <a:rPr lang="en-IN" sz="1800" dirty="0" smtClean="0">
                <a:latin typeface="Book Antiqua" panose="02040602050305030304" pitchFamily="18" charset="0"/>
                <a:sym typeface="Wingdings" panose="05000000000000000000" pitchFamily="2" charset="2"/>
              </a:rPr>
            </a:br>
            <a:r>
              <a:rPr lang="en-IN" sz="1800" dirty="0" smtClean="0">
                <a:latin typeface="Book Antiqua" panose="02040602050305030304" pitchFamily="18" charset="0"/>
                <a:sym typeface="Wingdings" panose="05000000000000000000" pitchFamily="2" charset="2"/>
              </a:rPr>
              <a:t>               into a table of actions to decide what to do.</a:t>
            </a:r>
          </a:p>
          <a:p>
            <a:pPr marL="0" indent="0">
              <a:buNone/>
            </a:pPr>
            <a:r>
              <a:rPr lang="en-IN" sz="1800" dirty="0" smtClean="0">
                <a:latin typeface="Book Antiqua" panose="02040602050305030304" pitchFamily="18" charset="0"/>
                <a:sym typeface="Wingdings" panose="05000000000000000000" pitchFamily="2" charset="2"/>
              </a:rPr>
              <a:t>             </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Agent function is represented by the table and is implemented by the agent program</a:t>
            </a:r>
          </a:p>
          <a:p>
            <a:r>
              <a:rPr lang="en-IN" sz="1800" dirty="0" smtClean="0">
                <a:latin typeface="Book Antiqua" panose="02040602050305030304" pitchFamily="18" charset="0"/>
              </a:rPr>
              <a:t>To build a  Trivial  Table driven rational agent  designer must construct a table that contains the appropriate action for every possible percept sequence</a:t>
            </a:r>
            <a:endParaRPr lang="en-IN" sz="1800" dirty="0">
              <a:latin typeface="Book Antiqua" panose="02040602050305030304" pitchFamily="18" charset="0"/>
            </a:endParaRPr>
          </a:p>
        </p:txBody>
      </p:sp>
    </p:spTree>
    <p:extLst>
      <p:ext uri="{BB962C8B-B14F-4D97-AF65-F5344CB8AC3E}">
        <p14:creationId xmlns:p14="http://schemas.microsoft.com/office/powerpoint/2010/main" val="2068352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Table Driven Agent</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 function  Table-Driven-Agent ( percept) returns  an action</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persistent: </a:t>
            </a:r>
            <a:r>
              <a:rPr lang="en-IN" sz="1600" b="1" dirty="0" err="1" smtClean="0">
                <a:latin typeface="Book Antiqua" panose="02040602050305030304" pitchFamily="18" charset="0"/>
              </a:rPr>
              <a:t>percepts</a:t>
            </a:r>
            <a:r>
              <a:rPr lang="en-IN" sz="1600" b="1" dirty="0" smtClean="0">
                <a:latin typeface="Book Antiqua" panose="02040602050305030304" pitchFamily="18" charset="0"/>
              </a:rPr>
              <a:t>,</a:t>
            </a:r>
            <a:r>
              <a:rPr lang="en-IN" sz="1600" dirty="0" smtClean="0">
                <a:latin typeface="Book Antiqua" panose="02040602050305030304" pitchFamily="18" charset="0"/>
              </a:rPr>
              <a:t>     a sequence, initially empty</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t>
            </a:r>
            <a:r>
              <a:rPr lang="en-IN" sz="1600" b="1" dirty="0" smtClean="0">
                <a:latin typeface="Book Antiqua" panose="02040602050305030304" pitchFamily="18" charset="0"/>
              </a:rPr>
              <a:t>table, </a:t>
            </a:r>
            <a:r>
              <a:rPr lang="en-IN" sz="1600" dirty="0" smtClean="0">
                <a:latin typeface="Book Antiqua" panose="02040602050305030304" pitchFamily="18" charset="0"/>
              </a:rPr>
              <a:t>           a table of actions indexed by percept sequences, initially fully specified</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append percept to the end of </a:t>
            </a:r>
            <a:r>
              <a:rPr lang="en-IN" sz="1600" dirty="0" err="1" smtClean="0">
                <a:latin typeface="Book Antiqua" panose="02040602050305030304" pitchFamily="18" charset="0"/>
              </a:rPr>
              <a:t>percepts</a:t>
            </a:r>
            <a:endParaRPr lang="en-IN" sz="1600" dirty="0" smtClean="0">
              <a:latin typeface="Book Antiqua" panose="02040602050305030304" pitchFamily="18" charset="0"/>
            </a:endParaRP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action  </a:t>
            </a:r>
            <a:r>
              <a:rPr lang="en-IN" sz="1600" dirty="0" smtClean="0">
                <a:latin typeface="Book Antiqua" panose="02040602050305030304" pitchFamily="18" charset="0"/>
                <a:sym typeface="Wingdings" panose="05000000000000000000" pitchFamily="2" charset="2"/>
              </a:rPr>
              <a:t> Lookup (</a:t>
            </a:r>
            <a:r>
              <a:rPr lang="en-IN" sz="1600" dirty="0" err="1" smtClean="0">
                <a:latin typeface="Book Antiqua" panose="02040602050305030304" pitchFamily="18" charset="0"/>
                <a:sym typeface="Wingdings" panose="05000000000000000000" pitchFamily="2" charset="2"/>
              </a:rPr>
              <a:t>percepts</a:t>
            </a:r>
            <a:r>
              <a:rPr lang="en-IN" sz="1600" dirty="0" smtClean="0">
                <a:latin typeface="Book Antiqua" panose="02040602050305030304" pitchFamily="18" charset="0"/>
                <a:sym typeface="Wingdings" panose="05000000000000000000" pitchFamily="2" charset="2"/>
              </a:rPr>
              <a:t>, table)</a:t>
            </a:r>
          </a:p>
          <a:p>
            <a:pPr marL="0" indent="0">
              <a:buNone/>
            </a:pPr>
            <a:r>
              <a:rPr lang="en-IN" sz="1600" dirty="0">
                <a:latin typeface="Book Antiqua" panose="02040602050305030304" pitchFamily="18" charset="0"/>
                <a:sym typeface="Wingdings" panose="05000000000000000000" pitchFamily="2" charset="2"/>
              </a:rPr>
              <a:t> </a:t>
            </a:r>
            <a:r>
              <a:rPr lang="en-IN" sz="1600" dirty="0" smtClean="0">
                <a:latin typeface="Book Antiqua" panose="02040602050305030304" pitchFamily="18" charset="0"/>
                <a:sym typeface="Wingdings" panose="05000000000000000000" pitchFamily="2" charset="2"/>
              </a:rPr>
              <a:t>                 return action</a:t>
            </a:r>
          </a:p>
          <a:p>
            <a:pPr marL="0" indent="0">
              <a:buNone/>
            </a:pPr>
            <a:r>
              <a:rPr lang="en-IN" sz="1600" dirty="0" smtClean="0">
                <a:latin typeface="Book Antiqua" panose="02040602050305030304" pitchFamily="18" charset="0"/>
                <a:sym typeface="Wingdings" panose="05000000000000000000" pitchFamily="2" charset="2"/>
              </a:rPr>
              <a:t>-------------------------------------------------------------------------------------------------------------------------------------------------</a:t>
            </a:r>
            <a:endParaRPr lang="en-IN" sz="1600" dirty="0">
              <a:latin typeface="Book Antiqua" panose="02040602050305030304" pitchFamily="18" charset="0"/>
              <a:sym typeface="Wingdings" panose="05000000000000000000" pitchFamily="2" charset="2"/>
            </a:endParaRPr>
          </a:p>
          <a:p>
            <a:pPr marL="0" indent="0">
              <a:buNone/>
            </a:pPr>
            <a:r>
              <a:rPr lang="en-IN" sz="1600" dirty="0" smtClean="0">
                <a:latin typeface="Book Antiqua" panose="02040602050305030304" pitchFamily="18" charset="0"/>
                <a:sym typeface="Wingdings" panose="05000000000000000000" pitchFamily="2" charset="2"/>
              </a:rPr>
              <a:t>Table-driven-agent program is invoked for each new percept and returns action each time. </a:t>
            </a:r>
          </a:p>
          <a:p>
            <a:pPr marL="0" indent="0">
              <a:buNone/>
            </a:pPr>
            <a:r>
              <a:rPr lang="en-IN" sz="1600" dirty="0" smtClean="0">
                <a:latin typeface="Book Antiqua" panose="02040602050305030304" pitchFamily="18" charset="0"/>
                <a:sym typeface="Wingdings" panose="05000000000000000000" pitchFamily="2" charset="2"/>
              </a:rPr>
              <a:t>It retains the complete percept sequence in memory</a:t>
            </a:r>
          </a:p>
          <a:p>
            <a:pPr marL="0" indent="0">
              <a:buNone/>
            </a:pPr>
            <a:r>
              <a:rPr lang="en-IN" sz="1600" dirty="0" smtClean="0">
                <a:latin typeface="Book Antiqua" panose="02040602050305030304" pitchFamily="18" charset="0"/>
                <a:sym typeface="Wingdings" panose="05000000000000000000" pitchFamily="2" charset="2"/>
              </a:rPr>
              <a:t>P: possible set of </a:t>
            </a:r>
            <a:r>
              <a:rPr lang="en-IN" sz="1600" dirty="0" err="1" smtClean="0">
                <a:latin typeface="Book Antiqua" panose="02040602050305030304" pitchFamily="18" charset="0"/>
                <a:sym typeface="Wingdings" panose="05000000000000000000" pitchFamily="2" charset="2"/>
              </a:rPr>
              <a:t>percepts</a:t>
            </a:r>
            <a:r>
              <a:rPr lang="en-IN" sz="1600" dirty="0" smtClean="0">
                <a:latin typeface="Book Antiqua" panose="02040602050305030304" pitchFamily="18" charset="0"/>
                <a:sym typeface="Wingdings" panose="05000000000000000000" pitchFamily="2" charset="2"/>
              </a:rPr>
              <a:t>, </a:t>
            </a:r>
          </a:p>
          <a:p>
            <a:pPr marL="0" indent="0">
              <a:buNone/>
            </a:pPr>
            <a:r>
              <a:rPr lang="en-IN" sz="1600" dirty="0" smtClean="0">
                <a:latin typeface="Book Antiqua" panose="02040602050305030304" pitchFamily="18" charset="0"/>
                <a:sym typeface="Wingdings" panose="05000000000000000000" pitchFamily="2" charset="2"/>
              </a:rPr>
              <a:t>T: Life time of the agent</a:t>
            </a:r>
          </a:p>
          <a:p>
            <a:pPr marL="0" indent="0">
              <a:buNone/>
            </a:pPr>
            <a:r>
              <a:rPr lang="en-IN" sz="1600" dirty="0" smtClean="0">
                <a:latin typeface="Book Antiqua" panose="02040602050305030304" pitchFamily="18" charset="0"/>
                <a:sym typeface="Wingdings" panose="05000000000000000000" pitchFamily="2" charset="2"/>
              </a:rPr>
              <a:t>Lookup table will contain  </a:t>
            </a:r>
            <a:r>
              <a:rPr lang="en-IN" sz="2000" dirty="0" err="1" smtClean="0">
                <a:latin typeface="Symbol" panose="05050102010706020507" pitchFamily="18" charset="2"/>
                <a:sym typeface="Wingdings" panose="05000000000000000000" pitchFamily="2" charset="2"/>
              </a:rPr>
              <a:t>S</a:t>
            </a:r>
            <a:r>
              <a:rPr lang="en-IN" sz="2000" baseline="30000" dirty="0" err="1" smtClean="0">
                <a:latin typeface="Symbol" panose="05050102010706020507" pitchFamily="18" charset="2"/>
                <a:sym typeface="Wingdings" panose="05000000000000000000" pitchFamily="2" charset="2"/>
              </a:rPr>
              <a:t>T</a:t>
            </a:r>
            <a:r>
              <a:rPr lang="en-IN" sz="2000" baseline="-25000" dirty="0" err="1" smtClean="0">
                <a:latin typeface="Book Antiqua" panose="02040602050305030304" pitchFamily="18" charset="0"/>
                <a:sym typeface="Wingdings" panose="05000000000000000000" pitchFamily="2" charset="2"/>
              </a:rPr>
              <a:t>t</a:t>
            </a:r>
            <a:r>
              <a:rPr lang="en-IN" sz="2000" baseline="-25000" dirty="0" smtClean="0">
                <a:latin typeface="Book Antiqua" panose="02040602050305030304" pitchFamily="18" charset="0"/>
                <a:sym typeface="Wingdings" panose="05000000000000000000" pitchFamily="2" charset="2"/>
              </a:rPr>
              <a:t>=1</a:t>
            </a:r>
            <a:r>
              <a:rPr lang="en-IN" sz="2000" dirty="0" smtClean="0">
                <a:latin typeface="Book Antiqua" panose="02040602050305030304" pitchFamily="18" charset="0"/>
                <a:sym typeface="Wingdings" panose="05000000000000000000" pitchFamily="2" charset="2"/>
              </a:rPr>
              <a:t> |</a:t>
            </a:r>
            <a:r>
              <a:rPr lang="en-IN" sz="2000" dirty="0" err="1" smtClean="0">
                <a:latin typeface="Book Antiqua" panose="02040602050305030304" pitchFamily="18" charset="0"/>
                <a:sym typeface="Wingdings" panose="05000000000000000000" pitchFamily="2" charset="2"/>
              </a:rPr>
              <a:t>P|</a:t>
            </a:r>
            <a:r>
              <a:rPr lang="en-IN" sz="2000" baseline="30000" dirty="0" err="1" smtClean="0">
                <a:latin typeface="Book Antiqua" panose="02040602050305030304" pitchFamily="18" charset="0"/>
                <a:sym typeface="Wingdings" panose="05000000000000000000" pitchFamily="2" charset="2"/>
              </a:rPr>
              <a:t>t</a:t>
            </a:r>
            <a:r>
              <a:rPr lang="en-IN" sz="2000" baseline="30000" dirty="0" smtClean="0">
                <a:latin typeface="Book Antiqua" panose="02040602050305030304" pitchFamily="18" charset="0"/>
                <a:sym typeface="Wingdings" panose="05000000000000000000" pitchFamily="2" charset="2"/>
              </a:rPr>
              <a:t>  </a:t>
            </a:r>
            <a:r>
              <a:rPr lang="en-IN" sz="1600" dirty="0" smtClean="0">
                <a:latin typeface="Book Antiqua" panose="02040602050305030304" pitchFamily="18" charset="0"/>
                <a:sym typeface="Wingdings" panose="05000000000000000000" pitchFamily="2" charset="2"/>
              </a:rPr>
              <a:t>entries. </a:t>
            </a:r>
          </a:p>
          <a:p>
            <a:pPr marL="0" indent="0">
              <a:buNone/>
            </a:pPr>
            <a:r>
              <a:rPr lang="en-IN" sz="1600" dirty="0" smtClean="0">
                <a:latin typeface="Book Antiqua" panose="02040602050305030304" pitchFamily="18" charset="0"/>
                <a:sym typeface="Wingdings" panose="05000000000000000000" pitchFamily="2" charset="2"/>
              </a:rPr>
              <a:t>Look up table for chess ~ 10 </a:t>
            </a:r>
            <a:r>
              <a:rPr lang="en-IN" sz="1600" baseline="30000" dirty="0" smtClean="0">
                <a:latin typeface="Book Antiqua" panose="02040602050305030304" pitchFamily="18" charset="0"/>
                <a:sym typeface="Wingdings" panose="05000000000000000000" pitchFamily="2" charset="2"/>
              </a:rPr>
              <a:t>150 </a:t>
            </a:r>
            <a:r>
              <a:rPr lang="en-IN" sz="1600" dirty="0" smtClean="0">
                <a:latin typeface="Book Antiqua" panose="02040602050305030304" pitchFamily="18" charset="0"/>
                <a:sym typeface="Wingdings" panose="05000000000000000000" pitchFamily="2" charset="2"/>
              </a:rPr>
              <a:t>entries</a:t>
            </a:r>
          </a:p>
          <a:p>
            <a:pPr marL="0" indent="0">
              <a:buNone/>
            </a:pPr>
            <a:r>
              <a:rPr lang="en-IN" sz="1600" dirty="0" smtClean="0">
                <a:latin typeface="Book Antiqua" panose="02040602050305030304" pitchFamily="18" charset="0"/>
                <a:sym typeface="Wingdings" panose="05000000000000000000" pitchFamily="2" charset="2"/>
              </a:rPr>
              <a:t>Table sizes are large. </a:t>
            </a:r>
          </a:p>
          <a:p>
            <a:pPr marL="0" indent="0">
              <a:buNone/>
            </a:pPr>
            <a:endParaRPr lang="en-IN" sz="1600" dirty="0">
              <a:latin typeface="Book Antiqua" panose="02040602050305030304" pitchFamily="18" charset="0"/>
            </a:endParaRPr>
          </a:p>
        </p:txBody>
      </p:sp>
    </p:spTree>
    <p:extLst>
      <p:ext uri="{BB962C8B-B14F-4D97-AF65-F5344CB8AC3E}">
        <p14:creationId xmlns:p14="http://schemas.microsoft.com/office/powerpoint/2010/main" val="2756728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Table Driven Agent</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Table-Driven-Agent  </a:t>
            </a:r>
            <a:r>
              <a:rPr lang="en-IN" sz="1800" dirty="0" smtClean="0">
                <a:latin typeface="Book Antiqua" panose="02040602050305030304" pitchFamily="18" charset="0"/>
              </a:rPr>
              <a:t>implements desired agent Function</a:t>
            </a:r>
          </a:p>
          <a:p>
            <a:r>
              <a:rPr lang="en-IN" sz="1800" dirty="0" smtClean="0">
                <a:latin typeface="Book Antiqua" panose="02040602050305030304" pitchFamily="18" charset="0"/>
              </a:rPr>
              <a:t>Issues:</a:t>
            </a:r>
          </a:p>
          <a:p>
            <a:pPr lvl="1"/>
            <a:r>
              <a:rPr lang="en-IN" sz="1400" dirty="0" smtClean="0">
                <a:latin typeface="Book Antiqua" panose="02040602050305030304" pitchFamily="18" charset="0"/>
              </a:rPr>
              <a:t>Storage space will be a problem for large Tables</a:t>
            </a:r>
          </a:p>
          <a:p>
            <a:pPr lvl="1"/>
            <a:r>
              <a:rPr lang="en-IN" sz="1400" dirty="0" smtClean="0">
                <a:latin typeface="Book Antiqua" panose="02040602050305030304" pitchFamily="18" charset="0"/>
              </a:rPr>
              <a:t>Time required for designer to create the table huge</a:t>
            </a:r>
          </a:p>
          <a:p>
            <a:pPr lvl="1"/>
            <a:r>
              <a:rPr lang="en-IN" sz="1400" dirty="0" smtClean="0">
                <a:latin typeface="Book Antiqua" panose="02040602050305030304" pitchFamily="18" charset="0"/>
              </a:rPr>
              <a:t>No agent could ever learn all the right table entries from its experience</a:t>
            </a:r>
          </a:p>
          <a:p>
            <a:pPr lvl="1"/>
            <a:r>
              <a:rPr lang="en-IN" sz="1400" dirty="0" smtClean="0">
                <a:latin typeface="Book Antiqua" panose="02040602050305030304" pitchFamily="18" charset="0"/>
              </a:rPr>
              <a:t>No guidance as to how to fill the table even for simple environments</a:t>
            </a:r>
          </a:p>
          <a:p>
            <a:r>
              <a:rPr lang="en-IN" sz="1800" dirty="0" smtClean="0">
                <a:latin typeface="Book Antiqua" panose="02040602050305030304" pitchFamily="18" charset="0"/>
              </a:rPr>
              <a:t>Challenge:</a:t>
            </a:r>
          </a:p>
          <a:p>
            <a:pPr lvl="1"/>
            <a:r>
              <a:rPr lang="en-IN" sz="1400" dirty="0" smtClean="0">
                <a:latin typeface="Book Antiqua" panose="02040602050305030304" pitchFamily="18" charset="0"/>
              </a:rPr>
              <a:t>How to write programs that to the extent possible, produce rational behaviour from a small program, rather than from a vast Table?</a:t>
            </a:r>
          </a:p>
          <a:p>
            <a:r>
              <a:rPr lang="en-IN" sz="1800" dirty="0" smtClean="0">
                <a:latin typeface="Book Antiqua" panose="02040602050305030304" pitchFamily="18" charset="0"/>
              </a:rPr>
              <a:t>(square root tables used by engineers are replaced by a program for Newton’s method on electronic calculators.)</a:t>
            </a:r>
          </a:p>
          <a:p>
            <a:r>
              <a:rPr lang="en-IN" sz="1800" dirty="0" smtClean="0">
                <a:latin typeface="Book Antiqua" panose="02040602050305030304" pitchFamily="18" charset="0"/>
              </a:rPr>
              <a:t>Can AI do this for general intelligent behaviour?</a:t>
            </a:r>
            <a:endParaRPr lang="en-IN" sz="1800" dirty="0">
              <a:latin typeface="Book Antiqua" panose="02040602050305030304" pitchFamily="18" charset="0"/>
            </a:endParaRPr>
          </a:p>
        </p:txBody>
      </p:sp>
    </p:spTree>
    <p:extLst>
      <p:ext uri="{BB962C8B-B14F-4D97-AF65-F5344CB8AC3E}">
        <p14:creationId xmlns:p14="http://schemas.microsoft.com/office/powerpoint/2010/main" val="4059555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Kinds of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Basic Kinds of Agents</a:t>
            </a:r>
          </a:p>
          <a:p>
            <a:pPr lvl="1"/>
            <a:r>
              <a:rPr lang="en-IN" sz="1400" dirty="0">
                <a:latin typeface="Book Antiqua" panose="02040602050305030304" pitchFamily="18" charset="0"/>
              </a:rPr>
              <a:t> </a:t>
            </a:r>
            <a:r>
              <a:rPr lang="en-IN" sz="1600" dirty="0">
                <a:latin typeface="Book Antiqua" panose="02040602050305030304" pitchFamily="18" charset="0"/>
              </a:rPr>
              <a:t>S</a:t>
            </a:r>
            <a:r>
              <a:rPr lang="en-IN" sz="1600" dirty="0" smtClean="0">
                <a:latin typeface="Book Antiqua" panose="02040602050305030304" pitchFamily="18" charset="0"/>
              </a:rPr>
              <a:t>imple reflex Agents</a:t>
            </a:r>
          </a:p>
          <a:p>
            <a:pPr lvl="1"/>
            <a:r>
              <a:rPr lang="en-IN" sz="1600" dirty="0" smtClean="0">
                <a:latin typeface="Book Antiqua" panose="02040602050305030304" pitchFamily="18" charset="0"/>
              </a:rPr>
              <a:t>Model-based Agents</a:t>
            </a:r>
          </a:p>
          <a:p>
            <a:pPr lvl="1"/>
            <a:r>
              <a:rPr lang="en-IN" sz="1600" dirty="0" smtClean="0">
                <a:latin typeface="Book Antiqua" panose="02040602050305030304" pitchFamily="18" charset="0"/>
              </a:rPr>
              <a:t>Goal-based Agents</a:t>
            </a:r>
          </a:p>
          <a:p>
            <a:pPr lvl="1"/>
            <a:r>
              <a:rPr lang="en-IN" sz="1600" dirty="0" smtClean="0">
                <a:latin typeface="Book Antiqua" panose="02040602050305030304" pitchFamily="18" charset="0"/>
              </a:rPr>
              <a:t>Utility–based Agents</a:t>
            </a:r>
          </a:p>
          <a:p>
            <a:endParaRPr lang="en-IN" sz="1800" dirty="0">
              <a:latin typeface="Book Antiqua" panose="02040602050305030304" pitchFamily="18" charset="0"/>
            </a:endParaRPr>
          </a:p>
        </p:txBody>
      </p:sp>
    </p:spTree>
    <p:extLst>
      <p:ext uri="{BB962C8B-B14F-4D97-AF65-F5344CB8AC3E}">
        <p14:creationId xmlns:p14="http://schemas.microsoft.com/office/powerpoint/2010/main" val="3363868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Simple Reflex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lnSpcReduction="10000"/>
          </a:bodyPr>
          <a:lstStyle/>
          <a:p>
            <a:pPr marL="0" indent="0">
              <a:buNone/>
            </a:pPr>
            <a:r>
              <a:rPr lang="en-IN" sz="1800" dirty="0" smtClean="0">
                <a:latin typeface="Book Antiqua" panose="02040602050305030304" pitchFamily="18" charset="0"/>
              </a:rPr>
              <a:t>  Function Reflex-Vacuum-Agent ([location, status])  return  action</a:t>
            </a:r>
          </a:p>
          <a:p>
            <a:pPr marL="0" indent="0">
              <a:buNone/>
            </a:pPr>
            <a:r>
              <a:rPr lang="en-IN" sz="1800" dirty="0" smtClean="0">
                <a:latin typeface="Book Antiqua" panose="02040602050305030304" pitchFamily="18" charset="0"/>
              </a:rPr>
              <a:t>	if status = dirty  then  return  Suck-dirt</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else if  location = A  then  return  Right</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else if  location = B   then  return  Left</a:t>
            </a:r>
          </a:p>
          <a:p>
            <a:pPr marL="0" indent="0">
              <a:buNone/>
            </a:pPr>
            <a:r>
              <a:rPr lang="en-IN" sz="1800" dirty="0" smtClean="0">
                <a:latin typeface="Book Antiqua" panose="02040602050305030304" pitchFamily="18" charset="0"/>
              </a:rPr>
              <a:t>-------------------------------------------------------------------------------------------------------------------------------</a:t>
            </a:r>
          </a:p>
          <a:p>
            <a:pPr marL="0" indent="0">
              <a:buNone/>
            </a:pPr>
            <a:r>
              <a:rPr lang="en-IN" sz="1800" dirty="0" smtClean="0">
                <a:latin typeface="Book Antiqua" panose="02040602050305030304" pitchFamily="18" charset="0"/>
              </a:rPr>
              <a:t>Agent program for a simple reflex agent in the two state vacuum environment</a:t>
            </a:r>
          </a:p>
          <a:p>
            <a:pPr marL="0" indent="0">
              <a:buNone/>
            </a:pPr>
            <a:endParaRPr lang="en-IN" sz="1800" dirty="0">
              <a:latin typeface="Book Antiqua" panose="02040602050305030304" pitchFamily="18" charset="0"/>
            </a:endParaRPr>
          </a:p>
          <a:p>
            <a:pPr marL="0" indent="0">
              <a:buNone/>
            </a:pPr>
            <a:r>
              <a:rPr lang="en-IN" sz="1800" dirty="0" smtClean="0">
                <a:latin typeface="Book Antiqua" panose="02040602050305030304" pitchFamily="18" charset="0"/>
              </a:rPr>
              <a:t>Simple reflex agents select actions on the basis of the current percept, </a:t>
            </a:r>
            <a:r>
              <a:rPr lang="en-IN" sz="1800" dirty="0">
                <a:latin typeface="Book Antiqua" panose="02040602050305030304" pitchFamily="18" charset="0"/>
              </a:rPr>
              <a:t>i</a:t>
            </a:r>
            <a:r>
              <a:rPr lang="en-IN" sz="1800" dirty="0" smtClean="0">
                <a:latin typeface="Book Antiqua" panose="02040602050305030304" pitchFamily="18" charset="0"/>
              </a:rPr>
              <a:t>gnoring the rest of the percept history</a:t>
            </a:r>
          </a:p>
          <a:p>
            <a:pPr marL="0" indent="0">
              <a:buNone/>
            </a:pPr>
            <a:r>
              <a:rPr lang="en-IN" sz="1800" dirty="0" smtClean="0">
                <a:latin typeface="Book Antiqua" panose="02040602050305030304" pitchFamily="18" charset="0"/>
              </a:rPr>
              <a:t>Ex: vacuum agent’s decision is based only on the current location and on whether that location contains dirt</a:t>
            </a:r>
          </a:p>
          <a:p>
            <a:pPr marL="0" indent="0">
              <a:buNone/>
            </a:pPr>
            <a:r>
              <a:rPr lang="en-IN" sz="1800" dirty="0" smtClean="0">
                <a:latin typeface="Book Antiqua" panose="02040602050305030304" pitchFamily="18" charset="0"/>
              </a:rPr>
              <a:t>Reduction from ignoring percept sequence, number of possible sequences cut down from 4</a:t>
            </a:r>
            <a:r>
              <a:rPr lang="en-IN" sz="1800" baseline="30000" dirty="0" smtClean="0">
                <a:latin typeface="Book Antiqua" panose="02040602050305030304" pitchFamily="18" charset="0"/>
              </a:rPr>
              <a:t>T</a:t>
            </a:r>
            <a:r>
              <a:rPr lang="en-IN" sz="1800" dirty="0" smtClean="0">
                <a:latin typeface="Book Antiqua" panose="02040602050305030304" pitchFamily="18" charset="0"/>
              </a:rPr>
              <a:t> </a:t>
            </a:r>
            <a:r>
              <a:rPr lang="en-IN" sz="1800" dirty="0" smtClean="0">
                <a:latin typeface="Book Antiqua" panose="02040602050305030304" pitchFamily="18" charset="0"/>
                <a:sym typeface="Wingdings" panose="05000000000000000000" pitchFamily="2" charset="2"/>
              </a:rPr>
              <a:t> 4</a:t>
            </a:r>
          </a:p>
          <a:p>
            <a:pPr marL="0" indent="0">
              <a:buNone/>
            </a:pPr>
            <a:r>
              <a:rPr lang="en-IN" sz="1800" dirty="0" smtClean="0">
                <a:latin typeface="Book Antiqua" panose="02040602050305030304" pitchFamily="18" charset="0"/>
                <a:sym typeface="Wingdings" panose="05000000000000000000" pitchFamily="2" charset="2"/>
              </a:rPr>
              <a:t>Simple reflex behaviours occur even in complex environments </a:t>
            </a:r>
          </a:p>
          <a:p>
            <a:pPr marL="0" indent="0">
              <a:buNone/>
            </a:pPr>
            <a:r>
              <a:rPr lang="en-IN" sz="1800" dirty="0" smtClean="0">
                <a:latin typeface="Book Antiqua" panose="02040602050305030304" pitchFamily="18" charset="0"/>
                <a:sym typeface="Wingdings" panose="05000000000000000000" pitchFamily="2" charset="2"/>
              </a:rPr>
              <a:t>Ex: if the brake lights of car in front  come on, notice them and initiate braking  </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Condition – Action Rule?</a:t>
            </a:r>
            <a:endParaRPr lang="en-IN" sz="1800" dirty="0">
              <a:latin typeface="Book Antiqua" panose="02040602050305030304" pitchFamily="18" charset="0"/>
            </a:endParaRPr>
          </a:p>
        </p:txBody>
      </p:sp>
    </p:spTree>
    <p:extLst>
      <p:ext uri="{BB962C8B-B14F-4D97-AF65-F5344CB8AC3E}">
        <p14:creationId xmlns:p14="http://schemas.microsoft.com/office/powerpoint/2010/main" val="1085604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Simple Reflex Agents</a:t>
            </a:r>
          </a:p>
        </p:txBody>
      </p:sp>
      <p:sp>
        <p:nvSpPr>
          <p:cNvPr id="5" name="Content Placeholder 4"/>
          <p:cNvSpPr>
            <a:spLocks noGrp="1"/>
          </p:cNvSpPr>
          <p:nvPr>
            <p:ph idx="1"/>
          </p:nvPr>
        </p:nvSpPr>
        <p:spPr>
          <a:xfrm>
            <a:off x="838200" y="1240971"/>
            <a:ext cx="10515600" cy="5263068"/>
          </a:xfrm>
        </p:spPr>
        <p:txBody>
          <a:bodyPr>
            <a:normAutofit/>
          </a:bodyPr>
          <a:lstStyle/>
          <a:p>
            <a:r>
              <a:rPr lang="en-IN" sz="1800" dirty="0" smtClean="0">
                <a:latin typeface="Book Antiqua" panose="02040602050305030304" pitchFamily="18" charset="0"/>
              </a:rPr>
              <a:t>Condition- Action Rule:</a:t>
            </a:r>
          </a:p>
          <a:p>
            <a:pPr lvl="1"/>
            <a:r>
              <a:rPr lang="en-IN" sz="1400" dirty="0" smtClean="0">
                <a:latin typeface="Book Antiqua" panose="02040602050305030304" pitchFamily="18" charset="0"/>
              </a:rPr>
              <a:t>If car-in-front-is-braking then initiate-braking</a:t>
            </a:r>
          </a:p>
          <a:p>
            <a:r>
              <a:rPr lang="en-IN" sz="1800" dirty="0" smtClean="0">
                <a:latin typeface="Book Antiqua" panose="02040602050305030304" pitchFamily="18" charset="0"/>
              </a:rPr>
              <a:t>Build a general purpose interpreter for condition-action rule sets for specific task environment</a:t>
            </a:r>
          </a:p>
          <a:p>
            <a:r>
              <a:rPr lang="en-IN" sz="1800" dirty="0" smtClean="0">
                <a:latin typeface="Book Antiqua" panose="02040602050305030304" pitchFamily="18" charset="0"/>
              </a:rPr>
              <a:t>Condition-action rules allow the agent to make the connection from percept to action</a:t>
            </a:r>
            <a:endParaRPr lang="en-IN" sz="14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p:txBody>
      </p:sp>
      <p:cxnSp>
        <p:nvCxnSpPr>
          <p:cNvPr id="18" name="Straight Arrow Connector 17"/>
          <p:cNvCxnSpPr>
            <a:stCxn id="12" idx="6"/>
            <a:endCxn id="10" idx="1"/>
          </p:cNvCxnSpPr>
          <p:nvPr/>
        </p:nvCxnSpPr>
        <p:spPr>
          <a:xfrm>
            <a:off x="3046772" y="5008236"/>
            <a:ext cx="339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409768" y="3082414"/>
            <a:ext cx="20352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185355" y="2882999"/>
            <a:ext cx="2802193" cy="30237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r>
              <a:rPr lang="en-IN" dirty="0" smtClean="0"/>
              <a:t>A simple  reflex agent. </a:t>
            </a:r>
          </a:p>
          <a:p>
            <a:pPr marL="285750" indent="-285750">
              <a:buFontTx/>
              <a:buChar char="-"/>
            </a:pPr>
            <a:r>
              <a:rPr lang="en-IN" dirty="0" smtClean="0"/>
              <a:t>acts according to a rule whose condition matches the current state as defined by the percept</a:t>
            </a:r>
          </a:p>
          <a:p>
            <a:pPr marL="285750" indent="-285750">
              <a:buFontTx/>
              <a:buChar char="-"/>
            </a:pPr>
            <a:endParaRPr lang="en-IN" dirty="0" smtClean="0"/>
          </a:p>
          <a:p>
            <a:r>
              <a:rPr lang="en-IN" dirty="0" smtClean="0"/>
              <a:t>Simple</a:t>
            </a:r>
          </a:p>
          <a:p>
            <a:r>
              <a:rPr lang="en-IN" dirty="0" smtClean="0"/>
              <a:t>But limited intelligence</a:t>
            </a:r>
            <a:endParaRPr lang="en-IN" dirty="0"/>
          </a:p>
        </p:txBody>
      </p:sp>
      <p:grpSp>
        <p:nvGrpSpPr>
          <p:cNvPr id="32" name="Group 31"/>
          <p:cNvGrpSpPr/>
          <p:nvPr/>
        </p:nvGrpSpPr>
        <p:grpSpPr>
          <a:xfrm>
            <a:off x="1053281" y="2757949"/>
            <a:ext cx="6712974" cy="3521831"/>
            <a:chOff x="838200" y="2772697"/>
            <a:chExt cx="6712974" cy="3521831"/>
          </a:xfrm>
        </p:grpSpPr>
        <p:grpSp>
          <p:nvGrpSpPr>
            <p:cNvPr id="29" name="Group 28"/>
            <p:cNvGrpSpPr/>
            <p:nvPr/>
          </p:nvGrpSpPr>
          <p:grpSpPr>
            <a:xfrm>
              <a:off x="838200" y="2772697"/>
              <a:ext cx="6712974" cy="3521831"/>
              <a:chOff x="838200" y="2772697"/>
              <a:chExt cx="6712974" cy="3521831"/>
            </a:xfrm>
          </p:grpSpPr>
          <p:sp>
            <p:nvSpPr>
              <p:cNvPr id="2" name="Rounded Rectangle 1"/>
              <p:cNvSpPr/>
              <p:nvPr/>
            </p:nvSpPr>
            <p:spPr>
              <a:xfrm>
                <a:off x="838200" y="2802194"/>
                <a:ext cx="4279490" cy="349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ounded Rectangle 2"/>
              <p:cNvSpPr/>
              <p:nvPr/>
            </p:nvSpPr>
            <p:spPr>
              <a:xfrm>
                <a:off x="5943600" y="2772697"/>
                <a:ext cx="1607574" cy="34042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8" name="TextBox 7"/>
              <p:cNvSpPr txBox="1"/>
              <p:nvPr/>
            </p:nvSpPr>
            <p:spPr>
              <a:xfrm>
                <a:off x="1091382" y="2882999"/>
                <a:ext cx="825909" cy="369332"/>
              </a:xfrm>
              <a:prstGeom prst="rect">
                <a:avLst/>
              </a:prstGeom>
              <a:noFill/>
              <a:ln>
                <a:noFill/>
              </a:ln>
            </p:spPr>
            <p:txBody>
              <a:bodyPr wrap="square" rtlCol="0">
                <a:spAutoFit/>
              </a:bodyPr>
              <a:lstStyle/>
              <a:p>
                <a:r>
                  <a:rPr lang="en-IN" dirty="0" smtClean="0"/>
                  <a:t>Agent</a:t>
                </a:r>
                <a:endParaRPr lang="en-IN" dirty="0"/>
              </a:p>
            </p:txBody>
          </p:sp>
          <p:sp>
            <p:nvSpPr>
              <p:cNvPr id="9" name="TextBox 8"/>
              <p:cNvSpPr txBox="1"/>
              <p:nvPr/>
            </p:nvSpPr>
            <p:spPr>
              <a:xfrm>
                <a:off x="3377381" y="2964426"/>
                <a:ext cx="1032387" cy="369332"/>
              </a:xfrm>
              <a:prstGeom prst="rect">
                <a:avLst/>
              </a:prstGeom>
              <a:noFill/>
              <a:ln>
                <a:noFill/>
              </a:ln>
            </p:spPr>
            <p:txBody>
              <a:bodyPr wrap="square" rtlCol="0">
                <a:spAutoFit/>
              </a:bodyPr>
              <a:lstStyle/>
              <a:p>
                <a:r>
                  <a:rPr lang="en-IN" dirty="0" smtClean="0"/>
                  <a:t>Sensors</a:t>
                </a:r>
                <a:endParaRPr lang="en-IN" dirty="0"/>
              </a:p>
            </p:txBody>
          </p:sp>
          <p:sp>
            <p:nvSpPr>
              <p:cNvPr id="10" name="TextBox 9"/>
              <p:cNvSpPr txBox="1"/>
              <p:nvPr/>
            </p:nvSpPr>
            <p:spPr>
              <a:xfrm>
                <a:off x="3170903" y="4699818"/>
                <a:ext cx="1740309" cy="646331"/>
              </a:xfrm>
              <a:prstGeom prst="rect">
                <a:avLst/>
              </a:prstGeom>
              <a:noFill/>
              <a:ln w="3175">
                <a:solidFill>
                  <a:schemeClr val="tx1"/>
                </a:solidFill>
              </a:ln>
            </p:spPr>
            <p:txBody>
              <a:bodyPr wrap="square" rtlCol="0">
                <a:spAutoFit/>
              </a:bodyPr>
              <a:lstStyle/>
              <a:p>
                <a:r>
                  <a:rPr lang="en-IN" dirty="0" smtClean="0"/>
                  <a:t>What action I should do now</a:t>
                </a:r>
                <a:endParaRPr lang="en-IN" dirty="0"/>
              </a:p>
            </p:txBody>
          </p:sp>
          <p:sp>
            <p:nvSpPr>
              <p:cNvPr id="11" name="TextBox 10"/>
              <p:cNvSpPr txBox="1"/>
              <p:nvPr/>
            </p:nvSpPr>
            <p:spPr>
              <a:xfrm>
                <a:off x="3190567" y="3751006"/>
                <a:ext cx="1740309" cy="646331"/>
              </a:xfrm>
              <a:prstGeom prst="rect">
                <a:avLst/>
              </a:prstGeom>
              <a:noFill/>
              <a:ln w="3175">
                <a:solidFill>
                  <a:schemeClr val="tx1"/>
                </a:solidFill>
              </a:ln>
            </p:spPr>
            <p:txBody>
              <a:bodyPr wrap="square" rtlCol="0">
                <a:spAutoFit/>
              </a:bodyPr>
              <a:lstStyle/>
              <a:p>
                <a:r>
                  <a:rPr lang="en-IN" dirty="0" smtClean="0"/>
                  <a:t>What the world is like now</a:t>
                </a:r>
                <a:endParaRPr lang="en-IN" dirty="0"/>
              </a:p>
            </p:txBody>
          </p:sp>
          <p:sp>
            <p:nvSpPr>
              <p:cNvPr id="12" name="Oval 11"/>
              <p:cNvSpPr/>
              <p:nvPr/>
            </p:nvSpPr>
            <p:spPr>
              <a:xfrm>
                <a:off x="1002891" y="4699818"/>
                <a:ext cx="1828800" cy="64633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Condition-action rules</a:t>
                </a:r>
                <a:endParaRPr lang="en-IN" dirty="0"/>
              </a:p>
            </p:txBody>
          </p:sp>
          <p:cxnSp>
            <p:nvCxnSpPr>
              <p:cNvPr id="14" name="Straight Arrow Connector 13"/>
              <p:cNvCxnSpPr/>
              <p:nvPr/>
            </p:nvCxnSpPr>
            <p:spPr>
              <a:xfrm>
                <a:off x="3893574" y="3333758"/>
                <a:ext cx="0" cy="33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78826" y="4397337"/>
                <a:ext cx="1" cy="30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93574" y="5346149"/>
                <a:ext cx="0" cy="3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77381" y="5699165"/>
                <a:ext cx="1150374" cy="369332"/>
              </a:xfrm>
              <a:prstGeom prst="rect">
                <a:avLst/>
              </a:prstGeom>
              <a:noFill/>
              <a:ln>
                <a:noFill/>
              </a:ln>
            </p:spPr>
            <p:txBody>
              <a:bodyPr wrap="square" rtlCol="0">
                <a:spAutoFit/>
              </a:bodyPr>
              <a:lstStyle/>
              <a:p>
                <a:r>
                  <a:rPr lang="en-IN" dirty="0" smtClean="0"/>
                  <a:t>Actuators</a:t>
                </a:r>
                <a:endParaRPr lang="en-IN" dirty="0"/>
              </a:p>
            </p:txBody>
          </p:sp>
          <p:cxnSp>
            <p:nvCxnSpPr>
              <p:cNvPr id="26" name="Straight Arrow Connector 25"/>
              <p:cNvCxnSpPr/>
              <p:nvPr/>
            </p:nvCxnSpPr>
            <p:spPr>
              <a:xfrm flipV="1">
                <a:off x="4527755" y="5884606"/>
                <a:ext cx="1818965"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H="1">
              <a:off x="4409768" y="3082414"/>
              <a:ext cx="1981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a:stCxn id="12" idx="6"/>
          </p:cNvCxnSpPr>
          <p:nvPr/>
        </p:nvCxnSpPr>
        <p:spPr>
          <a:xfrm>
            <a:off x="3046772" y="5008236"/>
            <a:ext cx="339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458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49275"/>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914400"/>
            <a:ext cx="10515600" cy="5581650"/>
          </a:xfrm>
        </p:spPr>
        <p:txBody>
          <a:bodyPr>
            <a:normAutofit/>
          </a:bodyPr>
          <a:lstStyle/>
          <a:p>
            <a:pPr marL="0" indent="0">
              <a:buNone/>
            </a:pPr>
            <a:r>
              <a:rPr lang="en-US" sz="1800" dirty="0">
                <a:latin typeface="Book Antiqua" panose="02040602050305030304" pitchFamily="18" charset="0"/>
              </a:rPr>
              <a:t> At any time, what </a:t>
            </a:r>
            <a:r>
              <a:rPr lang="en-US" sz="1800" dirty="0" smtClean="0">
                <a:latin typeface="Book Antiqua" panose="02040602050305030304" pitchFamily="18" charset="0"/>
              </a:rPr>
              <a:t>an agent </a:t>
            </a:r>
            <a:r>
              <a:rPr lang="en-US" sz="1800" dirty="0">
                <a:latin typeface="Book Antiqua" panose="02040602050305030304" pitchFamily="18" charset="0"/>
              </a:rPr>
              <a:t>does depends on its</a:t>
            </a:r>
          </a:p>
          <a:p>
            <a:pPr marL="0" indent="0">
              <a:buNone/>
            </a:pPr>
            <a:r>
              <a:rPr lang="en-US" sz="1800" dirty="0">
                <a:latin typeface="Book Antiqua" panose="02040602050305030304" pitchFamily="18" charset="0"/>
              </a:rPr>
              <a:t>• prior knowledge about the agent and the environment;</a:t>
            </a:r>
          </a:p>
          <a:p>
            <a:pPr marL="0" indent="0">
              <a:buNone/>
            </a:pPr>
            <a:r>
              <a:rPr lang="en-US" sz="1800" dirty="0">
                <a:latin typeface="Book Antiqua" panose="02040602050305030304" pitchFamily="18" charset="0"/>
              </a:rPr>
              <a:t>• history of interaction with the environment, which is composed of </a:t>
            </a:r>
            <a:r>
              <a:rPr lang="en-US" sz="1800" dirty="0" smtClean="0">
                <a:latin typeface="Book Antiqua" panose="02040602050305030304" pitchFamily="18" charset="0"/>
              </a:rPr>
              <a:t>observations </a:t>
            </a:r>
            <a:r>
              <a:rPr lang="en-US" sz="1800" dirty="0">
                <a:latin typeface="Book Antiqua" panose="02040602050305030304" pitchFamily="18" charset="0"/>
              </a:rPr>
              <a:t>of the current </a:t>
            </a:r>
            <a:r>
              <a:rPr lang="en-US" sz="1800" dirty="0" smtClean="0">
                <a:latin typeface="Book Antiqua" panose="02040602050305030304" pitchFamily="18" charset="0"/>
              </a:rPr>
              <a:t>  </a:t>
            </a:r>
            <a:br>
              <a:rPr lang="en-US" sz="1800" dirty="0" smtClean="0">
                <a:latin typeface="Book Antiqua" panose="02040602050305030304" pitchFamily="18" charset="0"/>
              </a:rPr>
            </a:br>
            <a:r>
              <a:rPr lang="en-US" sz="1800" dirty="0" smtClean="0">
                <a:latin typeface="Book Antiqua" panose="02040602050305030304" pitchFamily="18" charset="0"/>
              </a:rPr>
              <a:t>   environment </a:t>
            </a:r>
            <a:r>
              <a:rPr lang="en-US" sz="1800" dirty="0">
                <a:latin typeface="Book Antiqua" panose="02040602050305030304" pitchFamily="18" charset="0"/>
              </a:rPr>
              <a:t>and</a:t>
            </a:r>
          </a:p>
          <a:p>
            <a:pPr marL="0" indent="0">
              <a:buNone/>
            </a:pPr>
            <a:r>
              <a:rPr lang="en-US" sz="1800" dirty="0">
                <a:latin typeface="Book Antiqua" panose="02040602050305030304" pitchFamily="18" charset="0"/>
              </a:rPr>
              <a:t>• past </a:t>
            </a:r>
            <a:r>
              <a:rPr lang="en-US" sz="1800" dirty="0" smtClean="0">
                <a:latin typeface="Book Antiqua" panose="02040602050305030304" pitchFamily="18" charset="0"/>
              </a:rPr>
              <a:t>experiences </a:t>
            </a:r>
            <a:r>
              <a:rPr lang="en-US" sz="1800" dirty="0">
                <a:latin typeface="Book Antiqua" panose="02040602050305030304" pitchFamily="18" charset="0"/>
              </a:rPr>
              <a:t>of previous actions and observations, or other </a:t>
            </a:r>
            <a:r>
              <a:rPr lang="en-US" sz="1800" dirty="0" smtClean="0">
                <a:latin typeface="Book Antiqua" panose="02040602050305030304" pitchFamily="18" charset="0"/>
              </a:rPr>
              <a:t>data, from </a:t>
            </a:r>
            <a:r>
              <a:rPr lang="en-US" sz="1800" dirty="0">
                <a:latin typeface="Book Antiqua" panose="02040602050305030304" pitchFamily="18" charset="0"/>
              </a:rPr>
              <a:t>which it can learn</a:t>
            </a:r>
            <a:r>
              <a:rPr lang="en-US" sz="1800" dirty="0" smtClean="0">
                <a:latin typeface="Book Antiqua" panose="02040602050305030304" pitchFamily="18" charset="0"/>
              </a:rPr>
              <a:t>;</a:t>
            </a:r>
          </a:p>
          <a:p>
            <a:r>
              <a:rPr lang="en-US" sz="1800" dirty="0">
                <a:latin typeface="Book Antiqua" panose="02040602050305030304" pitchFamily="18" charset="0"/>
              </a:rPr>
              <a:t>goals that it must try to achieve or preferences over states of the world; and</a:t>
            </a:r>
          </a:p>
          <a:p>
            <a:pPr marL="0" indent="0">
              <a:buNone/>
            </a:pPr>
            <a:r>
              <a:rPr lang="en-US" sz="1800" dirty="0">
                <a:latin typeface="Book Antiqua" panose="02040602050305030304" pitchFamily="18" charset="0"/>
              </a:rPr>
              <a:t>• abilities, which are the primitive actions it is capable of </a:t>
            </a:r>
            <a:r>
              <a:rPr lang="en-US" sz="1800" dirty="0" smtClean="0">
                <a:latin typeface="Book Antiqua" panose="02040602050305030304" pitchFamily="18" charset="0"/>
              </a:rPr>
              <a:t>carrying </a:t>
            </a:r>
            <a:r>
              <a:rPr lang="en-US" sz="1800" dirty="0">
                <a:latin typeface="Book Antiqua" panose="02040602050305030304" pitchFamily="18" charset="0"/>
              </a:rPr>
              <a:t>out</a:t>
            </a:r>
            <a:r>
              <a:rPr lang="en-US" sz="1800" dirty="0" smtClean="0">
                <a:latin typeface="Book Antiqua" panose="02040602050305030304" pitchFamily="18" charset="0"/>
              </a:rPr>
              <a:t>.</a:t>
            </a:r>
          </a:p>
          <a:p>
            <a:pPr marL="0" indent="0">
              <a:buNone/>
            </a:pPr>
            <a:endParaRPr lang="en-US" sz="1800" dirty="0" smtClean="0">
              <a:latin typeface="Book Antiqua" panose="02040602050305030304" pitchFamily="18" charset="0"/>
            </a:endParaRPr>
          </a:p>
          <a:p>
            <a:pPr marL="0" indent="0">
              <a:buNone/>
            </a:pPr>
            <a:endParaRPr lang="en-IN" sz="1800" dirty="0">
              <a:latin typeface="Book Antiqua" panose="02040602050305030304" pitchFamily="18" charset="0"/>
            </a:endParaRPr>
          </a:p>
        </p:txBody>
      </p:sp>
      <p:pic>
        <p:nvPicPr>
          <p:cNvPr id="7" name="Picture 6"/>
          <p:cNvPicPr>
            <a:picLocks noChangeAspect="1"/>
          </p:cNvPicPr>
          <p:nvPr/>
        </p:nvPicPr>
        <p:blipFill>
          <a:blip r:embed="rId2"/>
          <a:stretch>
            <a:fillRect/>
          </a:stretch>
        </p:blipFill>
        <p:spPr>
          <a:xfrm>
            <a:off x="2609850" y="3371850"/>
            <a:ext cx="7219950" cy="3124200"/>
          </a:xfrm>
          <a:prstGeom prst="rect">
            <a:avLst/>
          </a:prstGeom>
        </p:spPr>
      </p:pic>
    </p:spTree>
    <p:extLst>
      <p:ext uri="{BB962C8B-B14F-4D97-AF65-F5344CB8AC3E}">
        <p14:creationId xmlns:p14="http://schemas.microsoft.com/office/powerpoint/2010/main" val="1121092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Simple Reflex Agents</a:t>
            </a: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a:latin typeface="Book Antiqua" panose="02040602050305030304" pitchFamily="18" charset="0"/>
              </a:rPr>
              <a:t> </a:t>
            </a:r>
            <a:r>
              <a:rPr lang="en-IN" sz="1800" dirty="0">
                <a:latin typeface="Book Antiqua" panose="02040602050305030304" pitchFamily="18" charset="0"/>
              </a:rPr>
              <a:t>Function </a:t>
            </a:r>
            <a:r>
              <a:rPr lang="en-IN" sz="1800" dirty="0" smtClean="0">
                <a:latin typeface="Book Antiqua" panose="02040602050305030304" pitchFamily="18" charset="0"/>
              </a:rPr>
              <a:t>Simple-Reflex-Agent  (percept)  </a:t>
            </a:r>
            <a:r>
              <a:rPr lang="en-IN" sz="1800" dirty="0">
                <a:latin typeface="Book Antiqua" panose="02040602050305030304" pitchFamily="18" charset="0"/>
              </a:rPr>
              <a:t>return  </a:t>
            </a:r>
            <a:r>
              <a:rPr lang="en-IN" sz="1800" dirty="0" smtClean="0">
                <a:latin typeface="Book Antiqua" panose="02040602050305030304" pitchFamily="18" charset="0"/>
              </a:rPr>
              <a:t>action</a:t>
            </a:r>
          </a:p>
          <a:p>
            <a:pPr marL="0" indent="0">
              <a:buNone/>
            </a:pPr>
            <a:r>
              <a:rPr lang="en-IN" sz="1800" dirty="0" smtClean="0">
                <a:latin typeface="Book Antiqua" panose="02040602050305030304" pitchFamily="18" charset="0"/>
              </a:rPr>
              <a:t>      persistent: </a:t>
            </a:r>
            <a:r>
              <a:rPr lang="en-IN" sz="1800" b="1" dirty="0" smtClean="0">
                <a:latin typeface="Book Antiqua" panose="02040602050305030304" pitchFamily="18" charset="0"/>
              </a:rPr>
              <a:t>rules</a:t>
            </a:r>
            <a:r>
              <a:rPr lang="en-IN" sz="1800" dirty="0" smtClean="0">
                <a:latin typeface="Book Antiqua" panose="02040602050305030304" pitchFamily="18" charset="0"/>
              </a:rPr>
              <a:t>,    a set of condition-action rules     </a:t>
            </a:r>
          </a:p>
          <a:p>
            <a:pPr marL="0" indent="0">
              <a:buNone/>
            </a:pPr>
            <a:r>
              <a:rPr lang="en-IN" sz="1800" dirty="0" smtClean="0">
                <a:latin typeface="Book Antiqua" panose="02040602050305030304" pitchFamily="18" charset="0"/>
              </a:rPr>
              <a:t>      State  </a:t>
            </a:r>
            <a:r>
              <a:rPr lang="en-IN" sz="1800" dirty="0" smtClean="0">
                <a:latin typeface="Book Antiqua" panose="02040602050305030304" pitchFamily="18" charset="0"/>
                <a:sym typeface="Wingdings" panose="05000000000000000000" pitchFamily="2" charset="2"/>
              </a:rPr>
              <a:t>  Interpret-Input (percept)</a:t>
            </a:r>
          </a:p>
          <a:p>
            <a:pPr marL="0" indent="0">
              <a:buNone/>
            </a:pPr>
            <a:r>
              <a:rPr lang="en-IN" sz="1800" dirty="0" smtClean="0">
                <a:latin typeface="Book Antiqua" panose="02040602050305030304" pitchFamily="18" charset="0"/>
                <a:sym typeface="Wingdings" panose="05000000000000000000" pitchFamily="2" charset="2"/>
              </a:rPr>
              <a:t>      rule  Rule-Match ( state, rules)</a:t>
            </a:r>
          </a:p>
          <a:p>
            <a:pPr marL="0" indent="0">
              <a:buNone/>
            </a:pPr>
            <a:r>
              <a:rPr lang="en-IN" sz="1800" dirty="0" smtClean="0">
                <a:latin typeface="Book Antiqua" panose="02040602050305030304" pitchFamily="18" charset="0"/>
              </a:rPr>
              <a:t>      action </a:t>
            </a:r>
            <a:r>
              <a:rPr lang="en-IN" sz="1800" dirty="0" smtClean="0">
                <a:latin typeface="Book Antiqua" panose="02040602050305030304" pitchFamily="18" charset="0"/>
                <a:sym typeface="Wingdings" panose="05000000000000000000" pitchFamily="2" charset="2"/>
              </a:rPr>
              <a:t> </a:t>
            </a:r>
            <a:r>
              <a:rPr lang="en-IN" sz="1800" dirty="0" err="1" smtClean="0">
                <a:latin typeface="Book Antiqua" panose="02040602050305030304" pitchFamily="18" charset="0"/>
                <a:sym typeface="Wingdings" panose="05000000000000000000" pitchFamily="2" charset="2"/>
              </a:rPr>
              <a:t>rule.action</a:t>
            </a:r>
            <a:endParaRPr lang="en-IN" sz="1800" dirty="0" smtClean="0">
              <a:latin typeface="Book Antiqua" panose="02040602050305030304" pitchFamily="18" charset="0"/>
              <a:sym typeface="Wingdings" panose="05000000000000000000" pitchFamily="2" charset="2"/>
            </a:endParaRP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return action</a:t>
            </a:r>
            <a:endParaRPr lang="en-IN" sz="1800" dirty="0" smtClean="0">
              <a:latin typeface="Book Antiqua" panose="02040602050305030304" pitchFamily="18" charset="0"/>
            </a:endParaRPr>
          </a:p>
          <a:p>
            <a:pPr marL="0" indent="0">
              <a:buNone/>
            </a:pPr>
            <a:r>
              <a:rPr lang="en-IN" sz="1600" dirty="0" smtClean="0">
                <a:latin typeface="Book Antiqua" panose="02040602050305030304" pitchFamily="18" charset="0"/>
              </a:rPr>
              <a:t>-------------------------------------------------------------------------------------------------------------------------------</a:t>
            </a:r>
            <a:endParaRPr lang="en-IN" sz="1600" dirty="0">
              <a:latin typeface="Book Antiqua" panose="02040602050305030304" pitchFamily="18" charset="0"/>
            </a:endParaRPr>
          </a:p>
          <a:p>
            <a:r>
              <a:rPr lang="en-IN" sz="1600" dirty="0" smtClean="0">
                <a:latin typeface="Book Antiqua" panose="02040602050305030304" pitchFamily="18" charset="0"/>
              </a:rPr>
              <a:t>Simple reflex agent works only if the correct decision can be made on the basis of the current percept -  that is only if the environment is fully observable</a:t>
            </a:r>
          </a:p>
          <a:p>
            <a:r>
              <a:rPr lang="en-IN" sz="1600" dirty="0" smtClean="0">
                <a:latin typeface="Book Antiqua" panose="02040602050305030304" pitchFamily="18" charset="0"/>
              </a:rPr>
              <a:t>Ex: autonomous taxi – single image of braking  may not be sufficient, vacuum cleaner without  location sensor can not move left or right</a:t>
            </a:r>
          </a:p>
          <a:p>
            <a:r>
              <a:rPr lang="en-IN" sz="1600" dirty="0" smtClean="0">
                <a:latin typeface="Book Antiqua" panose="02040602050305030304" pitchFamily="18" charset="0"/>
              </a:rPr>
              <a:t>In partially observable environments, randomized actions can avoid infinite loops  - vacuum cleaner without location sensor can randomly move left or right, instead of failing  in moving left or right when [clean] is seen.</a:t>
            </a:r>
          </a:p>
          <a:p>
            <a:r>
              <a:rPr lang="en-IN" sz="1600" dirty="0" smtClean="0">
                <a:latin typeface="Book Antiqua" panose="02040602050305030304" pitchFamily="18" charset="0"/>
              </a:rPr>
              <a:t>A randomized simple reflex agent might outperform a deterministic simple reflex agent</a:t>
            </a:r>
          </a:p>
          <a:p>
            <a:endParaRPr lang="en-IN" sz="1600" dirty="0">
              <a:latin typeface="Book Antiqua" panose="02040602050305030304" pitchFamily="18" charset="0"/>
            </a:endParaRPr>
          </a:p>
        </p:txBody>
      </p:sp>
    </p:spTree>
    <p:extLst>
      <p:ext uri="{BB962C8B-B14F-4D97-AF65-F5344CB8AC3E}">
        <p14:creationId xmlns:p14="http://schemas.microsoft.com/office/powerpoint/2010/main" val="638711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Model </a:t>
            </a:r>
            <a:r>
              <a:rPr lang="en-IN" sz="2400" dirty="0" smtClean="0">
                <a:latin typeface="Book Antiqua" panose="02040602050305030304" pitchFamily="18" charset="0"/>
              </a:rPr>
              <a:t>based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Agent should maintain some sort of </a:t>
            </a:r>
            <a:r>
              <a:rPr lang="en-IN" sz="1800" b="1" dirty="0" smtClean="0">
                <a:latin typeface="Book Antiqua" panose="02040602050305030304" pitchFamily="18" charset="0"/>
              </a:rPr>
              <a:t>internal-state </a:t>
            </a:r>
            <a:r>
              <a:rPr lang="en-IN" sz="1800" dirty="0" smtClean="0">
                <a:latin typeface="Book Antiqua" panose="02040602050305030304" pitchFamily="18" charset="0"/>
              </a:rPr>
              <a:t>that depends on the percept history reflecting at least some of the unobserved aspects of the current state.</a:t>
            </a:r>
          </a:p>
          <a:p>
            <a:pPr lvl="1"/>
            <a:r>
              <a:rPr lang="en-IN" sz="1400" dirty="0" smtClean="0">
                <a:latin typeface="Book Antiqua" panose="02040602050305030304" pitchFamily="18" charset="0"/>
              </a:rPr>
              <a:t>Ex: for braking, previous image frames to detect brake lights going on-off simultaneously </a:t>
            </a:r>
          </a:p>
          <a:p>
            <a:r>
              <a:rPr lang="en-IN" sz="1800" dirty="0" smtClean="0">
                <a:latin typeface="Book Antiqua" panose="02040602050305030304" pitchFamily="18" charset="0"/>
              </a:rPr>
              <a:t>Updating internal state information as time goes by, requires  two kinds of knowledge  to be encoded in the agent Program   - Model of the world</a:t>
            </a:r>
          </a:p>
          <a:p>
            <a:pPr lvl="1"/>
            <a:r>
              <a:rPr lang="en-IN" sz="1400" dirty="0" smtClean="0">
                <a:latin typeface="Book Antiqua" panose="02040602050305030304" pitchFamily="18" charset="0"/>
              </a:rPr>
              <a:t>How the world evolves independent of the agent?</a:t>
            </a:r>
          </a:p>
          <a:p>
            <a:pPr lvl="1"/>
            <a:r>
              <a:rPr lang="en-IN" sz="1400" dirty="0" smtClean="0">
                <a:latin typeface="Book Antiqua" panose="02040602050305030304" pitchFamily="18" charset="0"/>
              </a:rPr>
              <a:t>How agent actions affect the world?</a:t>
            </a:r>
          </a:p>
          <a:p>
            <a:r>
              <a:rPr lang="en-IN" sz="1800" dirty="0" smtClean="0">
                <a:latin typeface="Book Antiqua" panose="02040602050305030304" pitchFamily="18" charset="0"/>
              </a:rPr>
              <a:t>Model based agent: An agent that uses a model of the world</a:t>
            </a:r>
          </a:p>
          <a:p>
            <a:pPr lvl="1"/>
            <a:r>
              <a:rPr lang="en-IN" sz="1400" dirty="0" smtClean="0">
                <a:latin typeface="Book Antiqua" panose="02040602050305030304" pitchFamily="18" charset="0"/>
              </a:rPr>
              <a:t>Current percept is combined with old internal state to generate the updated description of  the current state based on the agent’s model of ‘how the world works’</a:t>
            </a:r>
          </a:p>
          <a:p>
            <a:r>
              <a:rPr lang="en-IN" sz="1800" dirty="0" smtClean="0">
                <a:latin typeface="Book Antiqua" panose="02040602050305030304" pitchFamily="18" charset="0"/>
              </a:rPr>
              <a:t>Uncertainty about the current state may be unavoidable, but the agent still has to take  a decision</a:t>
            </a:r>
          </a:p>
          <a:p>
            <a:endParaRPr lang="en-IN" sz="1800" dirty="0" smtClean="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a:latin typeface="Book Antiqua" panose="02040602050305030304" pitchFamily="18" charset="0"/>
            </a:endParaRPr>
          </a:p>
        </p:txBody>
      </p:sp>
    </p:spTree>
    <p:extLst>
      <p:ext uri="{BB962C8B-B14F-4D97-AF65-F5344CB8AC3E}">
        <p14:creationId xmlns:p14="http://schemas.microsoft.com/office/powerpoint/2010/main" val="2218866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Model based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448235" y="1440779"/>
            <a:ext cx="9987312" cy="5150649"/>
          </a:xfrm>
        </p:spPr>
        <p:txBody>
          <a:bodyPr>
            <a:normAutofit/>
          </a:bodyPr>
          <a:lstStyle/>
          <a:p>
            <a:endParaRPr lang="en-IN" sz="1800" dirty="0" smtClean="0">
              <a:latin typeface="Book Antiqua" panose="02040602050305030304" pitchFamily="18" charset="0"/>
            </a:endParaRPr>
          </a:p>
          <a:p>
            <a:endParaRPr lang="en-IN" sz="1800" dirty="0" smtClean="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a:latin typeface="Book Antiqua" panose="02040602050305030304" pitchFamily="18" charset="0"/>
            </a:endParaRPr>
          </a:p>
        </p:txBody>
      </p:sp>
      <p:grpSp>
        <p:nvGrpSpPr>
          <p:cNvPr id="36" name="Group 35"/>
          <p:cNvGrpSpPr/>
          <p:nvPr/>
        </p:nvGrpSpPr>
        <p:grpSpPr>
          <a:xfrm>
            <a:off x="838200" y="1873046"/>
            <a:ext cx="8836742" cy="4303918"/>
            <a:chOff x="838200" y="1873046"/>
            <a:chExt cx="8836742" cy="4303918"/>
          </a:xfrm>
        </p:grpSpPr>
        <p:grpSp>
          <p:nvGrpSpPr>
            <p:cNvPr id="6" name="Group 5"/>
            <p:cNvGrpSpPr/>
            <p:nvPr/>
          </p:nvGrpSpPr>
          <p:grpSpPr>
            <a:xfrm>
              <a:off x="838200" y="1873046"/>
              <a:ext cx="8836742" cy="4303918"/>
              <a:chOff x="838200" y="2772697"/>
              <a:chExt cx="6712974" cy="3566077"/>
            </a:xfrm>
          </p:grpSpPr>
          <p:grpSp>
            <p:nvGrpSpPr>
              <p:cNvPr id="7" name="Group 6"/>
              <p:cNvGrpSpPr/>
              <p:nvPr/>
            </p:nvGrpSpPr>
            <p:grpSpPr>
              <a:xfrm>
                <a:off x="838200" y="2772697"/>
                <a:ext cx="6712974" cy="3566077"/>
                <a:chOff x="838200" y="2772697"/>
                <a:chExt cx="6712974" cy="3566077"/>
              </a:xfrm>
            </p:grpSpPr>
            <p:sp>
              <p:nvSpPr>
                <p:cNvPr id="9" name="Rounded Rectangle 8"/>
                <p:cNvSpPr/>
                <p:nvPr/>
              </p:nvSpPr>
              <p:spPr>
                <a:xfrm>
                  <a:off x="838200" y="2802194"/>
                  <a:ext cx="4279490" cy="349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ounded Rectangle 9"/>
                <p:cNvSpPr/>
                <p:nvPr/>
              </p:nvSpPr>
              <p:spPr>
                <a:xfrm>
                  <a:off x="5943600" y="2772697"/>
                  <a:ext cx="1607574" cy="34042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11" name="TextBox 10"/>
                <p:cNvSpPr txBox="1"/>
                <p:nvPr/>
              </p:nvSpPr>
              <p:spPr>
                <a:xfrm>
                  <a:off x="1090153" y="5969442"/>
                  <a:ext cx="825909" cy="369332"/>
                </a:xfrm>
                <a:prstGeom prst="rect">
                  <a:avLst/>
                </a:prstGeom>
                <a:noFill/>
                <a:ln>
                  <a:noFill/>
                </a:ln>
              </p:spPr>
              <p:txBody>
                <a:bodyPr wrap="square" rtlCol="0">
                  <a:spAutoFit/>
                </a:bodyPr>
                <a:lstStyle/>
                <a:p>
                  <a:r>
                    <a:rPr lang="en-IN" dirty="0" smtClean="0"/>
                    <a:t>Agent</a:t>
                  </a:r>
                  <a:endParaRPr lang="en-IN" dirty="0"/>
                </a:p>
              </p:txBody>
            </p:sp>
            <p:sp>
              <p:nvSpPr>
                <p:cNvPr id="12" name="TextBox 11"/>
                <p:cNvSpPr txBox="1"/>
                <p:nvPr/>
              </p:nvSpPr>
              <p:spPr>
                <a:xfrm>
                  <a:off x="3377381" y="2964426"/>
                  <a:ext cx="1032387" cy="369332"/>
                </a:xfrm>
                <a:prstGeom prst="rect">
                  <a:avLst/>
                </a:prstGeom>
                <a:noFill/>
                <a:ln>
                  <a:noFill/>
                </a:ln>
              </p:spPr>
              <p:txBody>
                <a:bodyPr wrap="square" rtlCol="0">
                  <a:spAutoFit/>
                </a:bodyPr>
                <a:lstStyle/>
                <a:p>
                  <a:r>
                    <a:rPr lang="en-IN" dirty="0" smtClean="0"/>
                    <a:t>Sensors</a:t>
                  </a:r>
                  <a:endParaRPr lang="en-IN" dirty="0"/>
                </a:p>
              </p:txBody>
            </p:sp>
            <p:sp>
              <p:nvSpPr>
                <p:cNvPr id="13" name="TextBox 12"/>
                <p:cNvSpPr txBox="1"/>
                <p:nvPr/>
              </p:nvSpPr>
              <p:spPr>
                <a:xfrm>
                  <a:off x="3170903" y="4699818"/>
                  <a:ext cx="1740309" cy="646331"/>
                </a:xfrm>
                <a:prstGeom prst="rect">
                  <a:avLst/>
                </a:prstGeom>
                <a:noFill/>
                <a:ln w="3175">
                  <a:solidFill>
                    <a:schemeClr val="tx1"/>
                  </a:solidFill>
                </a:ln>
              </p:spPr>
              <p:txBody>
                <a:bodyPr wrap="square" rtlCol="0">
                  <a:spAutoFit/>
                </a:bodyPr>
                <a:lstStyle/>
                <a:p>
                  <a:r>
                    <a:rPr lang="en-IN" dirty="0" smtClean="0"/>
                    <a:t>What action I should do now</a:t>
                  </a:r>
                  <a:endParaRPr lang="en-IN" dirty="0"/>
                </a:p>
              </p:txBody>
            </p:sp>
            <p:sp>
              <p:nvSpPr>
                <p:cNvPr id="14" name="TextBox 13"/>
                <p:cNvSpPr txBox="1"/>
                <p:nvPr/>
              </p:nvSpPr>
              <p:spPr>
                <a:xfrm>
                  <a:off x="3190567" y="3751006"/>
                  <a:ext cx="1740309" cy="646331"/>
                </a:xfrm>
                <a:prstGeom prst="rect">
                  <a:avLst/>
                </a:prstGeom>
                <a:noFill/>
                <a:ln w="3175">
                  <a:solidFill>
                    <a:schemeClr val="tx1"/>
                  </a:solidFill>
                </a:ln>
              </p:spPr>
              <p:txBody>
                <a:bodyPr wrap="square" rtlCol="0">
                  <a:spAutoFit/>
                </a:bodyPr>
                <a:lstStyle/>
                <a:p>
                  <a:r>
                    <a:rPr lang="en-IN" dirty="0" smtClean="0"/>
                    <a:t>What the world is like now</a:t>
                  </a:r>
                  <a:endParaRPr lang="en-IN" dirty="0"/>
                </a:p>
              </p:txBody>
            </p:sp>
            <p:sp>
              <p:nvSpPr>
                <p:cNvPr id="15" name="Oval 14"/>
                <p:cNvSpPr/>
                <p:nvPr/>
              </p:nvSpPr>
              <p:spPr>
                <a:xfrm>
                  <a:off x="1002891" y="4699818"/>
                  <a:ext cx="1828800" cy="64633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Condition-action rules</a:t>
                  </a:r>
                  <a:endParaRPr lang="en-IN" dirty="0"/>
                </a:p>
              </p:txBody>
            </p:sp>
            <p:cxnSp>
              <p:nvCxnSpPr>
                <p:cNvPr id="16" name="Straight Arrow Connector 15"/>
                <p:cNvCxnSpPr/>
                <p:nvPr/>
              </p:nvCxnSpPr>
              <p:spPr>
                <a:xfrm>
                  <a:off x="3893574" y="3333758"/>
                  <a:ext cx="0" cy="33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78826" y="4397337"/>
                  <a:ext cx="1" cy="30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93574" y="5346149"/>
                  <a:ext cx="0" cy="3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77381" y="5699165"/>
                  <a:ext cx="1150374" cy="369332"/>
                </a:xfrm>
                <a:prstGeom prst="rect">
                  <a:avLst/>
                </a:prstGeom>
                <a:noFill/>
                <a:ln>
                  <a:noFill/>
                </a:ln>
              </p:spPr>
              <p:txBody>
                <a:bodyPr wrap="square" rtlCol="0">
                  <a:spAutoFit/>
                </a:bodyPr>
                <a:lstStyle/>
                <a:p>
                  <a:r>
                    <a:rPr lang="en-IN" dirty="0" smtClean="0"/>
                    <a:t>Actuators</a:t>
                  </a:r>
                  <a:endParaRPr lang="en-IN" dirty="0"/>
                </a:p>
              </p:txBody>
            </p:sp>
            <p:cxnSp>
              <p:nvCxnSpPr>
                <p:cNvPr id="20" name="Straight Arrow Connector 19"/>
                <p:cNvCxnSpPr/>
                <p:nvPr/>
              </p:nvCxnSpPr>
              <p:spPr>
                <a:xfrm flipV="1">
                  <a:off x="4527755" y="5884606"/>
                  <a:ext cx="1818965"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 name="Straight Arrow Connector 7"/>
              <p:cNvCxnSpPr/>
              <p:nvPr/>
            </p:nvCxnSpPr>
            <p:spPr>
              <a:xfrm flipH="1">
                <a:off x="4409768" y="3082414"/>
                <a:ext cx="1981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Oval 1"/>
            <p:cNvSpPr/>
            <p:nvPr/>
          </p:nvSpPr>
          <p:spPr>
            <a:xfrm>
              <a:off x="1530762" y="2242271"/>
              <a:ext cx="1061884" cy="4424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smtClean="0"/>
                <a:t>state</a:t>
              </a:r>
              <a:endParaRPr lang="en-IN" dirty="0"/>
            </a:p>
          </p:txBody>
        </p:sp>
        <p:sp>
          <p:nvSpPr>
            <p:cNvPr id="22" name="Oval 21"/>
            <p:cNvSpPr/>
            <p:nvPr/>
          </p:nvSpPr>
          <p:spPr>
            <a:xfrm>
              <a:off x="838201" y="2802287"/>
              <a:ext cx="2199968" cy="611371"/>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How the world evolves</a:t>
              </a:r>
              <a:endParaRPr lang="en-IN" sz="1400" dirty="0"/>
            </a:p>
          </p:txBody>
        </p:sp>
        <p:sp>
          <p:nvSpPr>
            <p:cNvPr id="23" name="Oval 22"/>
            <p:cNvSpPr/>
            <p:nvPr/>
          </p:nvSpPr>
          <p:spPr>
            <a:xfrm>
              <a:off x="1002890" y="3530785"/>
              <a:ext cx="1843551" cy="550548"/>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What my actions do</a:t>
              </a:r>
              <a:endParaRPr lang="en-IN" sz="1400" dirty="0"/>
            </a:p>
          </p:txBody>
        </p:sp>
        <p:cxnSp>
          <p:nvCxnSpPr>
            <p:cNvPr id="24" name="Straight Arrow Connector 23"/>
            <p:cNvCxnSpPr/>
            <p:nvPr/>
          </p:nvCxnSpPr>
          <p:spPr>
            <a:xfrm>
              <a:off x="2698955" y="2550194"/>
              <a:ext cx="1235825" cy="468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a:off x="2592647" y="2301517"/>
              <a:ext cx="1588049" cy="698856"/>
            </a:xfrm>
            <a:prstGeom prst="curvedConnector3">
              <a:avLst>
                <a:gd name="adj1" fmla="val 9137"/>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038169" y="3053773"/>
              <a:ext cx="870726" cy="359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846441" y="3665751"/>
              <a:ext cx="1088338" cy="16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3" idx="1"/>
            </p:cNvCxnSpPr>
            <p:nvPr/>
          </p:nvCxnSpPr>
          <p:spPr>
            <a:xfrm>
              <a:off x="3462367" y="4586748"/>
              <a:ext cx="446528" cy="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45889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Model </a:t>
            </a:r>
            <a:r>
              <a:rPr lang="en-IN" sz="2400" dirty="0" smtClean="0">
                <a:latin typeface="Book Antiqua" panose="02040602050305030304" pitchFamily="18" charset="0"/>
              </a:rPr>
              <a:t>based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a:latin typeface="Book Antiqua" panose="02040602050305030304" pitchFamily="18" charset="0"/>
              </a:rPr>
              <a:t> </a:t>
            </a:r>
            <a:r>
              <a:rPr lang="en-IN" sz="1800" dirty="0" smtClean="0">
                <a:latin typeface="Book Antiqua" panose="02040602050305030304" pitchFamily="18" charset="0"/>
              </a:rPr>
              <a:t>Function Model-Reflex--Agent (percept)  </a:t>
            </a:r>
            <a:r>
              <a:rPr lang="en-IN" sz="1800" dirty="0">
                <a:latin typeface="Book Antiqua" panose="02040602050305030304" pitchFamily="18" charset="0"/>
              </a:rPr>
              <a:t>return  action</a:t>
            </a:r>
          </a:p>
          <a:p>
            <a:pPr marL="0" indent="0">
              <a:spcBef>
                <a:spcPts val="0"/>
              </a:spcBef>
              <a:buNone/>
            </a:pPr>
            <a:r>
              <a:rPr lang="en-IN" sz="1800" dirty="0">
                <a:latin typeface="Book Antiqua" panose="02040602050305030304" pitchFamily="18" charset="0"/>
              </a:rPr>
              <a:t>      persistent: </a:t>
            </a:r>
            <a:r>
              <a:rPr lang="en-IN" sz="1800" dirty="0" smtClean="0">
                <a:latin typeface="Book Antiqua" panose="02040602050305030304" pitchFamily="18" charset="0"/>
              </a:rPr>
              <a:t>	</a:t>
            </a:r>
            <a:r>
              <a:rPr lang="en-IN" sz="1800" b="1" dirty="0" smtClean="0">
                <a:latin typeface="Book Antiqua" panose="02040602050305030304" pitchFamily="18" charset="0"/>
              </a:rPr>
              <a:t>state</a:t>
            </a:r>
            <a:r>
              <a:rPr lang="en-IN" sz="1800" dirty="0" smtClean="0">
                <a:latin typeface="Book Antiqua" panose="02040602050305030304" pitchFamily="18" charset="0"/>
              </a:rPr>
              <a:t>,       the agent’s current conception of the world state</a:t>
            </a:r>
          </a:p>
          <a:p>
            <a:pPr marL="0" indent="0">
              <a:spcBef>
                <a:spcPts val="0"/>
              </a:spcBef>
              <a:buNone/>
            </a:pPr>
            <a:r>
              <a:rPr lang="en-IN" sz="1800" dirty="0">
                <a:latin typeface="Book Antiqua" panose="02040602050305030304" pitchFamily="18" charset="0"/>
              </a:rPr>
              <a:t>	</a:t>
            </a:r>
            <a:r>
              <a:rPr lang="en-IN" sz="1800" dirty="0" smtClean="0">
                <a:latin typeface="Book Antiqua" panose="02040602050305030304" pitchFamily="18" charset="0"/>
              </a:rPr>
              <a:t>	</a:t>
            </a:r>
            <a:r>
              <a:rPr lang="en-IN" sz="1800" b="1" dirty="0">
                <a:latin typeface="Book Antiqua" panose="02040602050305030304" pitchFamily="18" charset="0"/>
              </a:rPr>
              <a:t>model</a:t>
            </a:r>
            <a:r>
              <a:rPr lang="en-IN" sz="1800" dirty="0" smtClean="0">
                <a:latin typeface="Book Antiqua" panose="02040602050305030304" pitchFamily="18" charset="0"/>
              </a:rPr>
              <a:t>,    a description of how the next state depends on current state and action</a:t>
            </a:r>
          </a:p>
          <a:p>
            <a:pPr marL="0" indent="0">
              <a:spcBef>
                <a:spcPts val="0"/>
              </a:spcBef>
              <a:buNone/>
            </a:pPr>
            <a:r>
              <a:rPr lang="en-IN" sz="1800" b="1" dirty="0">
                <a:latin typeface="Book Antiqua" panose="02040602050305030304" pitchFamily="18" charset="0"/>
              </a:rPr>
              <a:t>	</a:t>
            </a:r>
            <a:r>
              <a:rPr lang="en-IN" sz="1800" b="1" dirty="0" smtClean="0">
                <a:latin typeface="Book Antiqua" panose="02040602050305030304" pitchFamily="18" charset="0"/>
              </a:rPr>
              <a:t>	rules</a:t>
            </a:r>
            <a:r>
              <a:rPr lang="en-IN" sz="1800" dirty="0">
                <a:latin typeface="Book Antiqua" panose="02040602050305030304" pitchFamily="18" charset="0"/>
              </a:rPr>
              <a:t>, </a:t>
            </a:r>
            <a:r>
              <a:rPr lang="en-IN" sz="1800" dirty="0" smtClean="0">
                <a:latin typeface="Book Antiqua" panose="02040602050305030304" pitchFamily="18" charset="0"/>
              </a:rPr>
              <a:t>     a </a:t>
            </a:r>
            <a:r>
              <a:rPr lang="en-IN" sz="1800" dirty="0">
                <a:latin typeface="Book Antiqua" panose="02040602050305030304" pitchFamily="18" charset="0"/>
              </a:rPr>
              <a:t>set of condition-action rules     </a:t>
            </a:r>
            <a:endParaRPr lang="en-IN" sz="1800" dirty="0" smtClean="0">
              <a:latin typeface="Book Antiqua" panose="02040602050305030304" pitchFamily="18" charset="0"/>
            </a:endParaRPr>
          </a:p>
          <a:p>
            <a:pPr marL="0" indent="0">
              <a:spcBef>
                <a:spcPts val="0"/>
              </a:spcBef>
              <a:buNone/>
            </a:pPr>
            <a:r>
              <a:rPr lang="en-IN" sz="1800" dirty="0">
                <a:latin typeface="Book Antiqua" panose="02040602050305030304" pitchFamily="18" charset="0"/>
              </a:rPr>
              <a:t>	</a:t>
            </a:r>
            <a:r>
              <a:rPr lang="en-IN" sz="1800" dirty="0" smtClean="0">
                <a:latin typeface="Book Antiqua" panose="02040602050305030304" pitchFamily="18" charset="0"/>
              </a:rPr>
              <a:t>	</a:t>
            </a:r>
            <a:r>
              <a:rPr lang="en-IN" sz="1800" b="1" dirty="0">
                <a:latin typeface="Book Antiqua" panose="02040602050305030304" pitchFamily="18" charset="0"/>
              </a:rPr>
              <a:t>action</a:t>
            </a:r>
            <a:r>
              <a:rPr lang="en-IN" sz="1800" dirty="0" smtClean="0">
                <a:latin typeface="Book Antiqua" panose="02040602050305030304" pitchFamily="18" charset="0"/>
              </a:rPr>
              <a:t>,    the most recent action. Initially none</a:t>
            </a:r>
            <a:endParaRPr lang="en-IN" sz="1800" dirty="0">
              <a:latin typeface="Book Antiqua" panose="02040602050305030304" pitchFamily="18" charset="0"/>
            </a:endParaRPr>
          </a:p>
          <a:p>
            <a:pPr marL="0" indent="0">
              <a:buNone/>
            </a:pPr>
            <a:r>
              <a:rPr lang="en-IN" sz="1800" dirty="0">
                <a:latin typeface="Book Antiqua" panose="02040602050305030304" pitchFamily="18" charset="0"/>
              </a:rPr>
              <a:t>      State  </a:t>
            </a: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update-state(state, action, percept, model)</a:t>
            </a:r>
            <a:endParaRPr lang="en-IN" sz="1800" dirty="0">
              <a:latin typeface="Book Antiqua" panose="02040602050305030304" pitchFamily="18" charset="0"/>
              <a:sym typeface="Wingdings" panose="05000000000000000000" pitchFamily="2" charset="2"/>
            </a:endParaRPr>
          </a:p>
          <a:p>
            <a:pPr marL="0" indent="0">
              <a:buNone/>
            </a:pPr>
            <a:r>
              <a:rPr lang="en-IN" sz="1800" dirty="0">
                <a:latin typeface="Book Antiqua" panose="02040602050305030304" pitchFamily="18" charset="0"/>
                <a:sym typeface="Wingdings" panose="05000000000000000000" pitchFamily="2" charset="2"/>
              </a:rPr>
              <a:t>      rule  Rule-Match ( state, rules)</a:t>
            </a:r>
          </a:p>
          <a:p>
            <a:pPr marL="0" indent="0">
              <a:buNone/>
            </a:pPr>
            <a:r>
              <a:rPr lang="en-IN" sz="1800" dirty="0">
                <a:latin typeface="Book Antiqua" panose="02040602050305030304" pitchFamily="18" charset="0"/>
              </a:rPr>
              <a:t>      action </a:t>
            </a:r>
            <a:r>
              <a:rPr lang="en-IN" sz="1800" dirty="0">
                <a:latin typeface="Book Antiqua" panose="02040602050305030304" pitchFamily="18" charset="0"/>
                <a:sym typeface="Wingdings" panose="05000000000000000000" pitchFamily="2" charset="2"/>
              </a:rPr>
              <a:t> </a:t>
            </a:r>
            <a:r>
              <a:rPr lang="en-IN" sz="1800" dirty="0" err="1">
                <a:latin typeface="Book Antiqua" panose="02040602050305030304" pitchFamily="18" charset="0"/>
                <a:sym typeface="Wingdings" panose="05000000000000000000" pitchFamily="2" charset="2"/>
              </a:rPr>
              <a:t>rule.action</a:t>
            </a:r>
            <a:endParaRPr lang="en-IN" sz="1800" dirty="0">
              <a:latin typeface="Book Antiqua" panose="02040602050305030304" pitchFamily="18" charset="0"/>
              <a:sym typeface="Wingdings" panose="05000000000000000000" pitchFamily="2" charset="2"/>
            </a:endParaRPr>
          </a:p>
          <a:p>
            <a:pPr marL="0" indent="0">
              <a:buNone/>
            </a:pPr>
            <a:r>
              <a:rPr lang="en-IN" sz="1800" dirty="0">
                <a:latin typeface="Book Antiqua" panose="02040602050305030304" pitchFamily="18" charset="0"/>
                <a:sym typeface="Wingdings" panose="05000000000000000000" pitchFamily="2" charset="2"/>
              </a:rPr>
              <a:t>      return action</a:t>
            </a:r>
            <a:endParaRPr lang="en-IN" sz="1800" dirty="0">
              <a:latin typeface="Book Antiqua" panose="02040602050305030304" pitchFamily="18" charset="0"/>
            </a:endParaRPr>
          </a:p>
          <a:p>
            <a:pPr marL="0" indent="0">
              <a:buNone/>
            </a:pPr>
            <a:r>
              <a:rPr lang="en-IN" sz="1600" dirty="0">
                <a:latin typeface="Book Antiqua" panose="02040602050305030304" pitchFamily="18" charset="0"/>
              </a:rPr>
              <a:t>-------------------------------------------------------------------------------------------------------------------------------</a:t>
            </a:r>
          </a:p>
          <a:p>
            <a:pPr marL="0" indent="0">
              <a:buNone/>
            </a:pPr>
            <a:r>
              <a:rPr lang="en-IN" sz="1800" dirty="0" smtClean="0">
                <a:latin typeface="Book Antiqua" panose="02040602050305030304" pitchFamily="18" charset="0"/>
              </a:rPr>
              <a:t>Agent program for a model-based reflex agent – </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keeps track of current state of the world, using an internal model. </a:t>
            </a: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chooses the action the same way as the reflex agent</a:t>
            </a:r>
          </a:p>
          <a:p>
            <a:pPr marL="0" indent="0">
              <a:buNone/>
            </a:pPr>
            <a:r>
              <a:rPr lang="en-IN" sz="1800" dirty="0" smtClean="0">
                <a:latin typeface="Book Antiqua" panose="02040602050305030304" pitchFamily="18" charset="0"/>
              </a:rPr>
              <a:t>‘What the world is like, now’  represents agent’s best guess</a:t>
            </a:r>
            <a:endParaRPr lang="en-IN" sz="1800" dirty="0">
              <a:latin typeface="Book Antiqua" panose="02040602050305030304" pitchFamily="18" charset="0"/>
            </a:endParaRPr>
          </a:p>
        </p:txBody>
      </p:sp>
    </p:spTree>
    <p:extLst>
      <p:ext uri="{BB962C8B-B14F-4D97-AF65-F5344CB8AC3E}">
        <p14:creationId xmlns:p14="http://schemas.microsoft.com/office/powerpoint/2010/main" val="1430861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Goal based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Knowing  about current state  of the environment – not always enough to decide what to do</a:t>
            </a:r>
          </a:p>
          <a:p>
            <a:r>
              <a:rPr lang="en-IN" sz="1800" dirty="0" smtClean="0">
                <a:latin typeface="Book Antiqua" panose="02040602050305030304" pitchFamily="18" charset="0"/>
              </a:rPr>
              <a:t>The agent needs some sort of goal information that describes situations that are desirable</a:t>
            </a:r>
          </a:p>
          <a:p>
            <a:pPr lvl="1"/>
            <a:r>
              <a:rPr lang="en-IN" sz="1400" dirty="0" smtClean="0">
                <a:latin typeface="Book Antiqua" panose="02040602050305030304" pitchFamily="18" charset="0"/>
              </a:rPr>
              <a:t>Choose actions that achieve the goal</a:t>
            </a:r>
          </a:p>
          <a:p>
            <a:pPr lvl="1"/>
            <a:r>
              <a:rPr lang="en-IN" sz="1400" dirty="0" smtClean="0">
                <a:latin typeface="Book Antiqua" panose="02040602050305030304" pitchFamily="18" charset="0"/>
              </a:rPr>
              <a:t>Goal may be achievable through single action or a sequence of actions</a:t>
            </a:r>
          </a:p>
          <a:p>
            <a:r>
              <a:rPr lang="en-IN" sz="1800" dirty="0" smtClean="0">
                <a:latin typeface="Book Antiqua" panose="02040602050305030304" pitchFamily="18" charset="0"/>
              </a:rPr>
              <a:t>Finding actions to achieve the agent’s goals  can be through ‘search and planning’</a:t>
            </a:r>
          </a:p>
          <a:p>
            <a:r>
              <a:rPr lang="en-IN" sz="1800" dirty="0" smtClean="0">
                <a:latin typeface="Book Antiqua" panose="02040602050305030304" pitchFamily="18" charset="0"/>
              </a:rPr>
              <a:t>A model based, goal based agent </a:t>
            </a:r>
          </a:p>
          <a:p>
            <a:pPr lvl="1"/>
            <a:r>
              <a:rPr lang="en-IN" sz="1400" dirty="0" smtClean="0">
                <a:latin typeface="Book Antiqua" panose="02040602050305030304" pitchFamily="18" charset="0"/>
              </a:rPr>
              <a:t>Keeps track of the world state</a:t>
            </a:r>
          </a:p>
          <a:p>
            <a:pPr lvl="1"/>
            <a:r>
              <a:rPr lang="en-IN" sz="1400" dirty="0" smtClean="0">
                <a:latin typeface="Book Antiqua" panose="02040602050305030304" pitchFamily="18" charset="0"/>
              </a:rPr>
              <a:t>A set of goals it is trying to achieve</a:t>
            </a:r>
          </a:p>
          <a:p>
            <a:pPr lvl="1"/>
            <a:r>
              <a:rPr lang="en-IN" sz="1400" dirty="0" smtClean="0">
                <a:latin typeface="Book Antiqua" panose="02040602050305030304" pitchFamily="18" charset="0"/>
              </a:rPr>
              <a:t>Chooses an action that will lead to the achievement of its goals</a:t>
            </a:r>
          </a:p>
          <a:p>
            <a:r>
              <a:rPr lang="en-IN" sz="1800" dirty="0" smtClean="0">
                <a:latin typeface="Book Antiqua" panose="02040602050305030304" pitchFamily="18" charset="0"/>
              </a:rPr>
              <a:t> goal based decision making  considers </a:t>
            </a:r>
          </a:p>
          <a:p>
            <a:pPr lvl="1"/>
            <a:r>
              <a:rPr lang="en-IN" sz="1400" dirty="0" smtClean="0">
                <a:latin typeface="Book Antiqua" panose="02040602050305030304" pitchFamily="18" charset="0"/>
              </a:rPr>
              <a:t>‘the future – ‘what will happen if I do this action’ </a:t>
            </a:r>
          </a:p>
          <a:p>
            <a:pPr marL="457200" lvl="1" indent="0">
              <a:buNone/>
            </a:pPr>
            <a:r>
              <a:rPr lang="en-IN" sz="1400" dirty="0" smtClean="0">
                <a:latin typeface="Book Antiqua" panose="02040602050305030304" pitchFamily="18" charset="0"/>
              </a:rPr>
              <a:t>                        - ‘ will that make me happy/ reach goal’</a:t>
            </a:r>
          </a:p>
          <a:p>
            <a:r>
              <a:rPr lang="en-IN" sz="1800" dirty="0" smtClean="0">
                <a:latin typeface="Book Antiqua" panose="02040602050305030304" pitchFamily="18" charset="0"/>
              </a:rPr>
              <a:t>Different  from  decision making using ‘condition-action’ </a:t>
            </a:r>
            <a:r>
              <a:rPr lang="en-IN" sz="1800" smtClean="0">
                <a:latin typeface="Book Antiqua" panose="02040602050305030304" pitchFamily="18" charset="0"/>
              </a:rPr>
              <a:t>rules of </a:t>
            </a:r>
            <a:r>
              <a:rPr lang="en-IN" sz="1800" dirty="0" smtClean="0">
                <a:latin typeface="Book Antiqua" panose="02040602050305030304" pitchFamily="18" charset="0"/>
              </a:rPr>
              <a:t>reflex agent </a:t>
            </a:r>
            <a:r>
              <a:rPr lang="en-IN" sz="1800" dirty="0" smtClean="0">
                <a:latin typeface="Book Antiqua" panose="02040602050305030304" pitchFamily="18" charset="0"/>
              </a:rPr>
              <a:t>designs.  In Goal based Agents, this </a:t>
            </a:r>
            <a:r>
              <a:rPr lang="en-IN" sz="1800" dirty="0" smtClean="0">
                <a:latin typeface="Book Antiqua" panose="02040602050305030304" pitchFamily="18" charset="0"/>
              </a:rPr>
              <a:t>information is not explicitly represented.  </a:t>
            </a:r>
            <a:endParaRPr lang="en-IN" sz="1800" dirty="0" smtClean="0">
              <a:latin typeface="Book Antiqua" panose="02040602050305030304" pitchFamily="18" charset="0"/>
            </a:endParaRPr>
          </a:p>
          <a:p>
            <a:pPr marL="0" indent="0">
              <a:buNone/>
            </a:pPr>
            <a:r>
              <a:rPr lang="en-IN" sz="1800" dirty="0">
                <a:latin typeface="Book Antiqua" panose="02040602050305030304" pitchFamily="18" charset="0"/>
              </a:rPr>
              <a:t> </a:t>
            </a:r>
            <a:r>
              <a:rPr lang="en-IN" sz="1800" dirty="0" smtClean="0">
                <a:latin typeface="Book Antiqua" panose="02040602050305030304" pitchFamily="18" charset="0"/>
              </a:rPr>
              <a:t>                     </a:t>
            </a:r>
            <a:r>
              <a:rPr lang="en-IN" sz="1800" dirty="0" smtClean="0">
                <a:latin typeface="Book Antiqua" panose="02040602050305030304" pitchFamily="18" charset="0"/>
              </a:rPr>
              <a:t>Built </a:t>
            </a:r>
            <a:r>
              <a:rPr lang="en-IN" sz="1800" dirty="0" smtClean="0">
                <a:latin typeface="Book Antiqua" panose="02040602050305030304" pitchFamily="18" charset="0"/>
              </a:rPr>
              <a:t>in rules map directly from </a:t>
            </a:r>
            <a:r>
              <a:rPr lang="en-IN" sz="1800" dirty="0" err="1" smtClean="0">
                <a:latin typeface="Book Antiqua" panose="02040602050305030304" pitchFamily="18" charset="0"/>
              </a:rPr>
              <a:t>percepts</a:t>
            </a:r>
            <a:r>
              <a:rPr lang="en-IN" sz="1800" dirty="0" smtClean="0">
                <a:latin typeface="Book Antiqua" panose="02040602050305030304" pitchFamily="18" charset="0"/>
              </a:rPr>
              <a:t>-to-actions</a:t>
            </a:r>
          </a:p>
          <a:p>
            <a:endParaRPr lang="en-IN" sz="1800" dirty="0">
              <a:latin typeface="Book Antiqua" panose="02040602050305030304" pitchFamily="18" charset="0"/>
            </a:endParaRPr>
          </a:p>
        </p:txBody>
      </p:sp>
    </p:spTree>
    <p:extLst>
      <p:ext uri="{BB962C8B-B14F-4D97-AF65-F5344CB8AC3E}">
        <p14:creationId xmlns:p14="http://schemas.microsoft.com/office/powerpoint/2010/main" val="508721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Goal  based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416268" y="1315240"/>
            <a:ext cx="10763865" cy="4935992"/>
          </a:xfrm>
        </p:spPr>
        <p:txBody>
          <a:bodyPr>
            <a:normAutofit/>
          </a:bodyPr>
          <a:lstStyle/>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a:latin typeface="Book Antiqua" panose="02040602050305030304" pitchFamily="18" charset="0"/>
            </a:endParaRPr>
          </a:p>
        </p:txBody>
      </p:sp>
      <p:grpSp>
        <p:nvGrpSpPr>
          <p:cNvPr id="37" name="Group 36"/>
          <p:cNvGrpSpPr/>
          <p:nvPr/>
        </p:nvGrpSpPr>
        <p:grpSpPr>
          <a:xfrm>
            <a:off x="837542" y="1580680"/>
            <a:ext cx="8837399" cy="4405112"/>
            <a:chOff x="837542" y="1580680"/>
            <a:chExt cx="8837399" cy="4405112"/>
          </a:xfrm>
        </p:grpSpPr>
        <p:sp>
          <p:nvSpPr>
            <p:cNvPr id="9" name="Rounded Rectangle 8"/>
            <p:cNvSpPr/>
            <p:nvPr/>
          </p:nvSpPr>
          <p:spPr>
            <a:xfrm>
              <a:off x="837542" y="1580680"/>
              <a:ext cx="5633382" cy="4405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0" dirty="0"/>
            </a:p>
          </p:txBody>
        </p:sp>
        <p:sp>
          <p:nvSpPr>
            <p:cNvPr id="10" name="Rounded Rectangle 9"/>
            <p:cNvSpPr/>
            <p:nvPr/>
          </p:nvSpPr>
          <p:spPr>
            <a:xfrm>
              <a:off x="7558783" y="1681874"/>
              <a:ext cx="2116158" cy="41086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11" name="TextBox 10"/>
            <p:cNvSpPr txBox="1"/>
            <p:nvPr/>
          </p:nvSpPr>
          <p:spPr>
            <a:xfrm>
              <a:off x="1169862" y="5540043"/>
              <a:ext cx="1087200" cy="445749"/>
            </a:xfrm>
            <a:prstGeom prst="rect">
              <a:avLst/>
            </a:prstGeom>
            <a:noFill/>
            <a:ln>
              <a:noFill/>
            </a:ln>
          </p:spPr>
          <p:txBody>
            <a:bodyPr wrap="square" rtlCol="0">
              <a:spAutoFit/>
            </a:bodyPr>
            <a:lstStyle/>
            <a:p>
              <a:r>
                <a:rPr lang="en-IN" dirty="0" smtClean="0"/>
                <a:t>Agent</a:t>
              </a:r>
              <a:endParaRPr lang="en-IN" dirty="0"/>
            </a:p>
          </p:txBody>
        </p:sp>
        <p:sp>
          <p:nvSpPr>
            <p:cNvPr id="12" name="TextBox 11"/>
            <p:cNvSpPr txBox="1"/>
            <p:nvPr/>
          </p:nvSpPr>
          <p:spPr>
            <a:xfrm>
              <a:off x="4439200" y="1914191"/>
              <a:ext cx="1359001" cy="445749"/>
            </a:xfrm>
            <a:prstGeom prst="rect">
              <a:avLst/>
            </a:prstGeom>
            <a:noFill/>
            <a:ln>
              <a:noFill/>
            </a:ln>
          </p:spPr>
          <p:txBody>
            <a:bodyPr wrap="square" rtlCol="0">
              <a:spAutoFit/>
            </a:bodyPr>
            <a:lstStyle/>
            <a:p>
              <a:r>
                <a:rPr lang="en-IN" dirty="0" smtClean="0"/>
                <a:t>Sensors</a:t>
              </a:r>
              <a:endParaRPr lang="en-IN" dirty="0"/>
            </a:p>
          </p:txBody>
        </p:sp>
        <p:sp>
          <p:nvSpPr>
            <p:cNvPr id="13" name="TextBox 12"/>
            <p:cNvSpPr txBox="1"/>
            <p:nvPr/>
          </p:nvSpPr>
          <p:spPr>
            <a:xfrm>
              <a:off x="3934779" y="4536706"/>
              <a:ext cx="2290887" cy="523220"/>
            </a:xfrm>
            <a:prstGeom prst="rect">
              <a:avLst/>
            </a:prstGeom>
            <a:noFill/>
            <a:ln w="3175">
              <a:solidFill>
                <a:schemeClr val="tx1"/>
              </a:solidFill>
            </a:ln>
          </p:spPr>
          <p:txBody>
            <a:bodyPr wrap="square" rtlCol="0">
              <a:spAutoFit/>
            </a:bodyPr>
            <a:lstStyle/>
            <a:p>
              <a:r>
                <a:rPr lang="en-IN" sz="1400" dirty="0" smtClean="0"/>
                <a:t>What action I should do now</a:t>
              </a:r>
            </a:p>
            <a:p>
              <a:endParaRPr lang="en-IN" sz="1400" dirty="0"/>
            </a:p>
          </p:txBody>
        </p:sp>
        <p:sp>
          <p:nvSpPr>
            <p:cNvPr id="14" name="TextBox 13"/>
            <p:cNvSpPr txBox="1"/>
            <p:nvPr/>
          </p:nvSpPr>
          <p:spPr>
            <a:xfrm>
              <a:off x="3862636" y="2773590"/>
              <a:ext cx="2290887" cy="523220"/>
            </a:xfrm>
            <a:prstGeom prst="rect">
              <a:avLst/>
            </a:prstGeom>
            <a:noFill/>
            <a:ln w="3175">
              <a:solidFill>
                <a:schemeClr val="tx1"/>
              </a:solidFill>
            </a:ln>
          </p:spPr>
          <p:txBody>
            <a:bodyPr wrap="square" rtlCol="0">
              <a:spAutoFit/>
            </a:bodyPr>
            <a:lstStyle/>
            <a:p>
              <a:r>
                <a:rPr lang="en-IN" sz="1400" dirty="0" smtClean="0"/>
                <a:t>What the world is like now</a:t>
              </a:r>
            </a:p>
            <a:p>
              <a:endParaRPr lang="en-IN" sz="1400" dirty="0"/>
            </a:p>
          </p:txBody>
        </p:sp>
        <p:cxnSp>
          <p:nvCxnSpPr>
            <p:cNvPr id="16" name="Straight Arrow Connector 15"/>
            <p:cNvCxnSpPr/>
            <p:nvPr/>
          </p:nvCxnSpPr>
          <p:spPr>
            <a:xfrm>
              <a:off x="4860195" y="2359022"/>
              <a:ext cx="0" cy="40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81720" y="3348252"/>
              <a:ext cx="1" cy="36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60195" y="5059926"/>
              <a:ext cx="0" cy="377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80695" y="5332344"/>
              <a:ext cx="1514315" cy="445749"/>
            </a:xfrm>
            <a:prstGeom prst="rect">
              <a:avLst/>
            </a:prstGeom>
            <a:noFill/>
            <a:ln>
              <a:noFill/>
            </a:ln>
          </p:spPr>
          <p:txBody>
            <a:bodyPr wrap="square" rtlCol="0">
              <a:spAutoFit/>
            </a:bodyPr>
            <a:lstStyle/>
            <a:p>
              <a:r>
                <a:rPr lang="en-IN" dirty="0" smtClean="0"/>
                <a:t>Actuators</a:t>
              </a:r>
              <a:endParaRPr lang="en-IN" dirty="0"/>
            </a:p>
          </p:txBody>
        </p:sp>
        <p:cxnSp>
          <p:nvCxnSpPr>
            <p:cNvPr id="20" name="Straight Arrow Connector 19"/>
            <p:cNvCxnSpPr/>
            <p:nvPr/>
          </p:nvCxnSpPr>
          <p:spPr>
            <a:xfrm flipV="1">
              <a:off x="5695010" y="5437654"/>
              <a:ext cx="2394427" cy="5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539697" y="2246845"/>
              <a:ext cx="2607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530762" y="2242271"/>
              <a:ext cx="1061884" cy="4424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smtClean="0"/>
                <a:t>state</a:t>
              </a:r>
              <a:endParaRPr lang="en-IN" dirty="0"/>
            </a:p>
          </p:txBody>
        </p:sp>
        <p:sp>
          <p:nvSpPr>
            <p:cNvPr id="22" name="Oval 21"/>
            <p:cNvSpPr/>
            <p:nvPr/>
          </p:nvSpPr>
          <p:spPr>
            <a:xfrm>
              <a:off x="838201" y="2947566"/>
              <a:ext cx="2199968" cy="611371"/>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How the world evolves</a:t>
              </a:r>
              <a:endParaRPr lang="en-IN" sz="1400" dirty="0"/>
            </a:p>
          </p:txBody>
        </p:sp>
        <p:sp>
          <p:nvSpPr>
            <p:cNvPr id="23" name="Oval 22"/>
            <p:cNvSpPr/>
            <p:nvPr/>
          </p:nvSpPr>
          <p:spPr>
            <a:xfrm>
              <a:off x="1033230" y="3801079"/>
              <a:ext cx="1843551" cy="550548"/>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What my actions do</a:t>
              </a:r>
              <a:endParaRPr lang="en-IN" sz="1400" dirty="0"/>
            </a:p>
          </p:txBody>
        </p:sp>
        <p:cxnSp>
          <p:nvCxnSpPr>
            <p:cNvPr id="24" name="Straight Arrow Connector 23"/>
            <p:cNvCxnSpPr>
              <a:stCxn id="2" idx="5"/>
            </p:cNvCxnSpPr>
            <p:nvPr/>
          </p:nvCxnSpPr>
          <p:spPr>
            <a:xfrm>
              <a:off x="2437137" y="2619927"/>
              <a:ext cx="1465396" cy="292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2" idx="7"/>
            </p:cNvCxnSpPr>
            <p:nvPr/>
          </p:nvCxnSpPr>
          <p:spPr>
            <a:xfrm rot="10800000">
              <a:off x="2437137" y="2307067"/>
              <a:ext cx="1673908" cy="449328"/>
            </a:xfrm>
            <a:prstGeom prst="curvedConnector4">
              <a:avLst>
                <a:gd name="adj1" fmla="val 40950"/>
                <a:gd name="adj2" fmla="val 150876"/>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065107" y="3027073"/>
              <a:ext cx="815795" cy="14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746482" y="3171339"/>
              <a:ext cx="1134420" cy="80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80902" y="3724804"/>
              <a:ext cx="2290887" cy="523220"/>
            </a:xfrm>
            <a:prstGeom prst="rect">
              <a:avLst/>
            </a:prstGeom>
            <a:noFill/>
            <a:ln w="3175">
              <a:solidFill>
                <a:schemeClr val="tx1"/>
              </a:solidFill>
            </a:ln>
          </p:spPr>
          <p:txBody>
            <a:bodyPr wrap="square" rtlCol="0">
              <a:spAutoFit/>
            </a:bodyPr>
            <a:lstStyle/>
            <a:p>
              <a:r>
                <a:rPr lang="en-IN" sz="1400" dirty="0" smtClean="0"/>
                <a:t>What it will be like if I do action A</a:t>
              </a:r>
              <a:endParaRPr lang="en-IN" sz="1400" dirty="0"/>
            </a:p>
          </p:txBody>
        </p:sp>
        <p:cxnSp>
          <p:nvCxnSpPr>
            <p:cNvPr id="29" name="Straight Arrow Connector 28"/>
            <p:cNvCxnSpPr/>
            <p:nvPr/>
          </p:nvCxnSpPr>
          <p:spPr>
            <a:xfrm>
              <a:off x="4842593" y="4239597"/>
              <a:ext cx="0" cy="297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873619" y="3412558"/>
              <a:ext cx="1007283" cy="393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6"/>
            </p:cNvCxnSpPr>
            <p:nvPr/>
          </p:nvCxnSpPr>
          <p:spPr>
            <a:xfrm flipV="1">
              <a:off x="2876781" y="4053425"/>
              <a:ext cx="987300" cy="2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4375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Goal based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Ex.</a:t>
            </a:r>
          </a:p>
          <a:p>
            <a:r>
              <a:rPr lang="en-IN" sz="1400" dirty="0" smtClean="0">
                <a:latin typeface="Book Antiqua" panose="02040602050305030304" pitchFamily="18" charset="0"/>
              </a:rPr>
              <a:t>Reflex agent brakes when it sees brake lights</a:t>
            </a:r>
          </a:p>
          <a:p>
            <a:r>
              <a:rPr lang="en-IN" sz="1400" dirty="0" smtClean="0">
                <a:latin typeface="Book Antiqua" panose="02040602050305030304" pitchFamily="18" charset="0"/>
              </a:rPr>
              <a:t>A goal based agent, in principle could reason that</a:t>
            </a:r>
          </a:p>
          <a:p>
            <a:pPr lvl="1"/>
            <a:r>
              <a:rPr lang="en-IN" sz="1400" dirty="0" smtClean="0">
                <a:latin typeface="Book Antiqua" panose="02040602050305030304" pitchFamily="18" charset="0"/>
              </a:rPr>
              <a:t>If the car in front has brake lights on, it will slow down, </a:t>
            </a:r>
          </a:p>
          <a:p>
            <a:pPr lvl="1"/>
            <a:r>
              <a:rPr lang="en-IN" sz="1400" dirty="0" smtClean="0">
                <a:latin typeface="Book Antiqua" panose="02040602050305030304" pitchFamily="18" charset="0"/>
              </a:rPr>
              <a:t>given the way the world usually evolves, the only action that will achieve the goal of not hitting other cars is to brake!</a:t>
            </a:r>
          </a:p>
          <a:p>
            <a:r>
              <a:rPr lang="en-IN" sz="1400" dirty="0" smtClean="0">
                <a:latin typeface="Book Antiqua" panose="02040602050305030304" pitchFamily="18" charset="0"/>
              </a:rPr>
              <a:t>Goal based looks less efficient?   -</a:t>
            </a:r>
          </a:p>
          <a:p>
            <a:pPr marL="457200" lvl="1" indent="0">
              <a:buNone/>
            </a:pPr>
            <a:r>
              <a:rPr lang="en-IN" sz="1400" dirty="0" smtClean="0">
                <a:latin typeface="Book Antiqua" panose="02040602050305030304" pitchFamily="18" charset="0"/>
              </a:rPr>
              <a:t> It is more flexible – the knowledge that supports its decisions is represented explicitly and can be modified</a:t>
            </a:r>
          </a:p>
          <a:p>
            <a:pPr marL="457200" lvl="1" indent="0">
              <a:buNone/>
            </a:pPr>
            <a:r>
              <a:rPr lang="en-IN" sz="1400" dirty="0" smtClean="0">
                <a:latin typeface="Book Antiqua" panose="02040602050305030304" pitchFamily="18" charset="0"/>
              </a:rPr>
              <a:t> -If it starts to rain, </a:t>
            </a:r>
          </a:p>
          <a:p>
            <a:pPr lvl="1"/>
            <a:r>
              <a:rPr lang="en-IN" sz="1400" dirty="0" smtClean="0">
                <a:latin typeface="Book Antiqua" panose="02040602050305030304" pitchFamily="18" charset="0"/>
              </a:rPr>
              <a:t>the agent can update its knowledge of  how effectively its brakes will operate</a:t>
            </a:r>
          </a:p>
          <a:p>
            <a:pPr lvl="1"/>
            <a:r>
              <a:rPr lang="en-IN" sz="1400" dirty="0">
                <a:latin typeface="Book Antiqua" panose="02040602050305030304" pitchFamily="18" charset="0"/>
              </a:rPr>
              <a:t> </a:t>
            </a:r>
            <a:r>
              <a:rPr lang="en-IN" sz="1400" dirty="0" smtClean="0">
                <a:latin typeface="Book Antiqua" panose="02040602050305030304" pitchFamily="18" charset="0"/>
              </a:rPr>
              <a:t>and the knowledge automatically causes all the relevant behaviours to be altered to suit the new conditions</a:t>
            </a:r>
          </a:p>
          <a:p>
            <a:pPr marL="0" indent="0">
              <a:buNone/>
            </a:pPr>
            <a:r>
              <a:rPr lang="en-IN" sz="1400" dirty="0" smtClean="0">
                <a:latin typeface="Book Antiqua" panose="02040602050305030304" pitchFamily="18" charset="0"/>
              </a:rPr>
              <a:t>A reflex agent needs that the designer would have to re-write  many condition –action rules to suit the new conditions</a:t>
            </a:r>
          </a:p>
          <a:p>
            <a:pPr>
              <a:buFontTx/>
              <a:buChar char="-"/>
            </a:pPr>
            <a:r>
              <a:rPr lang="en-IN" sz="1400" dirty="0" smtClean="0">
                <a:latin typeface="Book Antiqua" panose="02040602050305030304" pitchFamily="18" charset="0"/>
              </a:rPr>
              <a:t>In order to go to a different destination, goal based agent’s behaviour can easily be changed, by simply specifying that </a:t>
            </a:r>
            <a:br>
              <a:rPr lang="en-IN" sz="1400" dirty="0" smtClean="0">
                <a:latin typeface="Book Antiqua" panose="02040602050305030304" pitchFamily="18" charset="0"/>
              </a:rPr>
            </a:br>
            <a:r>
              <a:rPr lang="en-IN" sz="1400" dirty="0" smtClean="0">
                <a:latin typeface="Book Antiqua" panose="02040602050305030304" pitchFamily="18" charset="0"/>
              </a:rPr>
              <a:t>          destination as the goal.       </a:t>
            </a:r>
          </a:p>
          <a:p>
            <a:pPr marL="0" indent="0">
              <a:buNone/>
            </a:pPr>
            <a:r>
              <a:rPr lang="en-IN" sz="1400" dirty="0" smtClean="0">
                <a:latin typeface="Book Antiqua" panose="02040602050305030304" pitchFamily="18" charset="0"/>
              </a:rPr>
              <a:t>The reflex agent’s rules for when to turn left and when to go straight will work only for one destination. The need to be replaced to go somewhere new!</a:t>
            </a:r>
          </a:p>
          <a:p>
            <a:pPr lvl="1"/>
            <a:endParaRPr lang="en-IN" sz="1400" dirty="0" smtClean="0">
              <a:latin typeface="Book Antiqua" panose="02040602050305030304" pitchFamily="18" charset="0"/>
            </a:endParaRPr>
          </a:p>
          <a:p>
            <a:pPr lvl="2"/>
            <a:endParaRPr lang="en-IN" sz="1400" dirty="0" smtClean="0">
              <a:latin typeface="Book Antiqua" panose="02040602050305030304" pitchFamily="18" charset="0"/>
            </a:endParaRPr>
          </a:p>
          <a:p>
            <a:pPr lvl="2"/>
            <a:endParaRPr lang="en-IN" sz="1400" dirty="0">
              <a:latin typeface="Book Antiqua" panose="02040602050305030304" pitchFamily="18" charset="0"/>
            </a:endParaRPr>
          </a:p>
        </p:txBody>
      </p:sp>
    </p:spTree>
    <p:extLst>
      <p:ext uri="{BB962C8B-B14F-4D97-AF65-F5344CB8AC3E}">
        <p14:creationId xmlns:p14="http://schemas.microsoft.com/office/powerpoint/2010/main" val="1186745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Utility- based </a:t>
            </a:r>
            <a:r>
              <a:rPr lang="en-IN" sz="2400" dirty="0" smtClean="0">
                <a:latin typeface="Book Antiqua" panose="02040602050305030304" pitchFamily="18" charset="0"/>
              </a:rPr>
              <a:t>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Goals are not enough for better behaviour in most environments</a:t>
            </a:r>
          </a:p>
          <a:p>
            <a:r>
              <a:rPr lang="en-IN" sz="1600" dirty="0" smtClean="0">
                <a:latin typeface="Book Antiqua" panose="02040602050305030304" pitchFamily="18" charset="0"/>
              </a:rPr>
              <a:t>Ex: many action sequences ( paths) will get the taxi to destination, there by achieving the goal</a:t>
            </a:r>
          </a:p>
          <a:p>
            <a:pPr lvl="1"/>
            <a:r>
              <a:rPr lang="en-IN" sz="1600" dirty="0" smtClean="0">
                <a:latin typeface="Book Antiqua" panose="02040602050305030304" pitchFamily="18" charset="0"/>
              </a:rPr>
              <a:t>Some are quicker, safer, more reliable or cheaper than others</a:t>
            </a:r>
          </a:p>
          <a:p>
            <a:r>
              <a:rPr lang="en-IN" sz="1600" dirty="0" smtClean="0">
                <a:latin typeface="Book Antiqua" panose="02040602050305030304" pitchFamily="18" charset="0"/>
              </a:rPr>
              <a:t>Performance measure is not just binary –  reached destination  or not </a:t>
            </a:r>
          </a:p>
          <a:p>
            <a:r>
              <a:rPr lang="en-IN" sz="1600" dirty="0" smtClean="0">
                <a:latin typeface="Book Antiqua" panose="02040602050305030304" pitchFamily="18" charset="0"/>
              </a:rPr>
              <a:t>Performance measure needs to allow comparison of different world states according to exactly </a:t>
            </a:r>
          </a:p>
          <a:p>
            <a:pPr lvl="1"/>
            <a:r>
              <a:rPr lang="en-IN" sz="1600" dirty="0" smtClean="0">
                <a:latin typeface="Book Antiqua" panose="02040602050305030304" pitchFamily="18" charset="0"/>
              </a:rPr>
              <a:t>‘ how happy they would make the agent   -</a:t>
            </a:r>
            <a:r>
              <a:rPr lang="en-IN" sz="1600" b="1" dirty="0" smtClean="0">
                <a:latin typeface="Book Antiqua" panose="02040602050305030304" pitchFamily="18" charset="0"/>
              </a:rPr>
              <a:t> utility </a:t>
            </a:r>
            <a:r>
              <a:rPr lang="en-IN" sz="1600" dirty="0" smtClean="0">
                <a:latin typeface="Book Antiqua" panose="02040602050305030304" pitchFamily="18" charset="0"/>
              </a:rPr>
              <a:t>value maximization</a:t>
            </a:r>
          </a:p>
          <a:p>
            <a:r>
              <a:rPr lang="en-IN" sz="1600" dirty="0" smtClean="0">
                <a:latin typeface="Book Antiqua" panose="02040602050305030304" pitchFamily="18" charset="0"/>
              </a:rPr>
              <a:t>Performance measure can assign a score to any given sequence of environment states</a:t>
            </a:r>
          </a:p>
          <a:p>
            <a:pPr lvl="1"/>
            <a:r>
              <a:rPr lang="en-IN" sz="1600" dirty="0" smtClean="0">
                <a:latin typeface="Book Antiqua" panose="02040602050305030304" pitchFamily="18" charset="0"/>
              </a:rPr>
              <a:t>To distinguish between more and less desirable ways of getting to the destination</a:t>
            </a:r>
          </a:p>
          <a:p>
            <a:r>
              <a:rPr lang="en-IN" sz="1600" dirty="0" smtClean="0">
                <a:latin typeface="Book Antiqua" panose="02040602050305030304" pitchFamily="18" charset="0"/>
              </a:rPr>
              <a:t>Utility Function: </a:t>
            </a:r>
          </a:p>
          <a:p>
            <a:pPr lvl="1"/>
            <a:r>
              <a:rPr lang="en-IN" sz="1600" dirty="0" smtClean="0">
                <a:latin typeface="Book Antiqua" panose="02040602050305030304" pitchFamily="18" charset="0"/>
              </a:rPr>
              <a:t>an Agent’s utility function is essentially an internalization of the performance measure. If the internal utility function and the external performance measure are in agreement, then the agent that chooses actions to maximize its utility will rational according to the external performance measure</a:t>
            </a:r>
          </a:p>
          <a:p>
            <a:r>
              <a:rPr lang="en-IN" sz="1600" dirty="0" smtClean="0">
                <a:latin typeface="Book Antiqua" panose="02040602050305030304" pitchFamily="18" charset="0"/>
              </a:rPr>
              <a:t>( this is not the only way to be rational! A rational agent program for vacuum world has no idea what its utility function is)</a:t>
            </a:r>
          </a:p>
          <a:p>
            <a:r>
              <a:rPr lang="en-IN" sz="1600" dirty="0" smtClean="0">
                <a:latin typeface="Book Antiqua" panose="02040602050305030304" pitchFamily="18" charset="0"/>
              </a:rPr>
              <a:t>Both goal based and utility based agents have the advantage of flexibility and learning compared to reflex agents </a:t>
            </a:r>
          </a:p>
          <a:p>
            <a:pPr marL="0" indent="0">
              <a:buNone/>
            </a:pPr>
            <a:endParaRPr lang="en-IN" sz="1600" dirty="0">
              <a:latin typeface="Book Antiqua" panose="02040602050305030304" pitchFamily="18" charset="0"/>
            </a:endParaRPr>
          </a:p>
        </p:txBody>
      </p:sp>
    </p:spTree>
    <p:extLst>
      <p:ext uri="{BB962C8B-B14F-4D97-AF65-F5344CB8AC3E}">
        <p14:creationId xmlns:p14="http://schemas.microsoft.com/office/powerpoint/2010/main" val="37331531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Utility- based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622124" y="1268191"/>
            <a:ext cx="10515600" cy="4935992"/>
          </a:xfrm>
        </p:spPr>
        <p:txBody>
          <a:bodyPr>
            <a:normAutofit/>
          </a:bodyPr>
          <a:lstStyle/>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a:latin typeface="Book Antiqua" panose="02040602050305030304" pitchFamily="18" charset="0"/>
            </a:endParaRPr>
          </a:p>
        </p:txBody>
      </p:sp>
      <p:grpSp>
        <p:nvGrpSpPr>
          <p:cNvPr id="52" name="Group 51"/>
          <p:cNvGrpSpPr/>
          <p:nvPr/>
        </p:nvGrpSpPr>
        <p:grpSpPr>
          <a:xfrm>
            <a:off x="837542" y="1580680"/>
            <a:ext cx="8837399" cy="4405112"/>
            <a:chOff x="837542" y="1580680"/>
            <a:chExt cx="8837399" cy="4405112"/>
          </a:xfrm>
        </p:grpSpPr>
        <p:grpSp>
          <p:nvGrpSpPr>
            <p:cNvPr id="37" name="Group 36"/>
            <p:cNvGrpSpPr/>
            <p:nvPr/>
          </p:nvGrpSpPr>
          <p:grpSpPr>
            <a:xfrm>
              <a:off x="837542" y="1580680"/>
              <a:ext cx="8837399" cy="4405112"/>
              <a:chOff x="837542" y="1580680"/>
              <a:chExt cx="8837399" cy="4405112"/>
            </a:xfrm>
          </p:grpSpPr>
          <p:sp>
            <p:nvSpPr>
              <p:cNvPr id="9" name="Rounded Rectangle 8"/>
              <p:cNvSpPr/>
              <p:nvPr/>
            </p:nvSpPr>
            <p:spPr>
              <a:xfrm>
                <a:off x="837542" y="1580680"/>
                <a:ext cx="5633382" cy="4405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0" dirty="0"/>
              </a:p>
            </p:txBody>
          </p:sp>
          <p:sp>
            <p:nvSpPr>
              <p:cNvPr id="10" name="Rounded Rectangle 9"/>
              <p:cNvSpPr/>
              <p:nvPr/>
            </p:nvSpPr>
            <p:spPr>
              <a:xfrm>
                <a:off x="7558783" y="1681874"/>
                <a:ext cx="2116158" cy="41086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11" name="TextBox 10"/>
              <p:cNvSpPr txBox="1"/>
              <p:nvPr/>
            </p:nvSpPr>
            <p:spPr>
              <a:xfrm>
                <a:off x="1169862" y="5540043"/>
                <a:ext cx="1087200" cy="445749"/>
              </a:xfrm>
              <a:prstGeom prst="rect">
                <a:avLst/>
              </a:prstGeom>
              <a:noFill/>
              <a:ln>
                <a:noFill/>
              </a:ln>
            </p:spPr>
            <p:txBody>
              <a:bodyPr wrap="square" rtlCol="0">
                <a:spAutoFit/>
              </a:bodyPr>
              <a:lstStyle/>
              <a:p>
                <a:r>
                  <a:rPr lang="en-IN" dirty="0" smtClean="0"/>
                  <a:t>Agent</a:t>
                </a:r>
                <a:endParaRPr lang="en-IN" dirty="0"/>
              </a:p>
            </p:txBody>
          </p:sp>
          <p:sp>
            <p:nvSpPr>
              <p:cNvPr id="12" name="TextBox 11"/>
              <p:cNvSpPr txBox="1"/>
              <p:nvPr/>
            </p:nvSpPr>
            <p:spPr>
              <a:xfrm>
                <a:off x="4400721" y="1675086"/>
                <a:ext cx="1359001" cy="307777"/>
              </a:xfrm>
              <a:prstGeom prst="rect">
                <a:avLst/>
              </a:prstGeom>
              <a:noFill/>
              <a:ln>
                <a:noFill/>
              </a:ln>
            </p:spPr>
            <p:txBody>
              <a:bodyPr wrap="square" rtlCol="0">
                <a:spAutoFit/>
              </a:bodyPr>
              <a:lstStyle/>
              <a:p>
                <a:r>
                  <a:rPr lang="en-IN" sz="1400" dirty="0" smtClean="0"/>
                  <a:t>Sensors</a:t>
                </a:r>
                <a:endParaRPr lang="en-IN" sz="1400" dirty="0"/>
              </a:p>
            </p:txBody>
          </p:sp>
          <p:sp>
            <p:nvSpPr>
              <p:cNvPr id="13" name="TextBox 12"/>
              <p:cNvSpPr txBox="1"/>
              <p:nvPr/>
            </p:nvSpPr>
            <p:spPr>
              <a:xfrm>
                <a:off x="4004856" y="4792044"/>
                <a:ext cx="2290887" cy="523220"/>
              </a:xfrm>
              <a:prstGeom prst="rect">
                <a:avLst/>
              </a:prstGeom>
              <a:noFill/>
              <a:ln w="3175">
                <a:solidFill>
                  <a:schemeClr val="tx1"/>
                </a:solidFill>
              </a:ln>
            </p:spPr>
            <p:txBody>
              <a:bodyPr wrap="square" rtlCol="0">
                <a:spAutoFit/>
              </a:bodyPr>
              <a:lstStyle/>
              <a:p>
                <a:r>
                  <a:rPr lang="en-IN" sz="1400" dirty="0" smtClean="0"/>
                  <a:t>What action I should do now</a:t>
                </a:r>
              </a:p>
              <a:p>
                <a:endParaRPr lang="en-IN" sz="1400" dirty="0"/>
              </a:p>
            </p:txBody>
          </p:sp>
          <p:sp>
            <p:nvSpPr>
              <p:cNvPr id="14" name="TextBox 13"/>
              <p:cNvSpPr txBox="1"/>
              <p:nvPr/>
            </p:nvSpPr>
            <p:spPr>
              <a:xfrm>
                <a:off x="3965938" y="2419673"/>
                <a:ext cx="2290887" cy="523220"/>
              </a:xfrm>
              <a:prstGeom prst="rect">
                <a:avLst/>
              </a:prstGeom>
              <a:noFill/>
              <a:ln w="3175">
                <a:solidFill>
                  <a:schemeClr val="tx1"/>
                </a:solidFill>
              </a:ln>
            </p:spPr>
            <p:txBody>
              <a:bodyPr wrap="square" rtlCol="0">
                <a:spAutoFit/>
              </a:bodyPr>
              <a:lstStyle/>
              <a:p>
                <a:r>
                  <a:rPr lang="en-IN" sz="1400" dirty="0" smtClean="0"/>
                  <a:t>What the world is like now</a:t>
                </a:r>
              </a:p>
              <a:p>
                <a:endParaRPr lang="en-IN" sz="1400" dirty="0"/>
              </a:p>
            </p:txBody>
          </p:sp>
          <p:sp>
            <p:nvSpPr>
              <p:cNvPr id="15" name="Oval 14"/>
              <p:cNvSpPr/>
              <p:nvPr/>
            </p:nvSpPr>
            <p:spPr>
              <a:xfrm>
                <a:off x="1169862" y="4115816"/>
                <a:ext cx="1514768" cy="44057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Utility</a:t>
                </a:r>
                <a:endParaRPr lang="en-IN" sz="1400" dirty="0"/>
              </a:p>
            </p:txBody>
          </p:sp>
          <p:cxnSp>
            <p:nvCxnSpPr>
              <p:cNvPr id="16" name="Straight Arrow Connector 15"/>
              <p:cNvCxnSpPr/>
              <p:nvPr/>
            </p:nvCxnSpPr>
            <p:spPr>
              <a:xfrm>
                <a:off x="4834096" y="2011672"/>
                <a:ext cx="0" cy="40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34096" y="3008506"/>
                <a:ext cx="2" cy="237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42593" y="5239144"/>
                <a:ext cx="7976" cy="27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65609" y="5433473"/>
                <a:ext cx="1514315" cy="307777"/>
              </a:xfrm>
              <a:prstGeom prst="rect">
                <a:avLst/>
              </a:prstGeom>
              <a:noFill/>
              <a:ln>
                <a:noFill/>
              </a:ln>
            </p:spPr>
            <p:txBody>
              <a:bodyPr wrap="square" rtlCol="0">
                <a:spAutoFit/>
              </a:bodyPr>
              <a:lstStyle/>
              <a:p>
                <a:r>
                  <a:rPr lang="en-IN" sz="1400" dirty="0" smtClean="0"/>
                  <a:t>Actuators</a:t>
                </a:r>
                <a:endParaRPr lang="en-IN" sz="1400" dirty="0"/>
              </a:p>
            </p:txBody>
          </p:sp>
          <p:cxnSp>
            <p:nvCxnSpPr>
              <p:cNvPr id="20" name="Straight Arrow Connector 19"/>
              <p:cNvCxnSpPr/>
              <p:nvPr/>
            </p:nvCxnSpPr>
            <p:spPr>
              <a:xfrm flipV="1">
                <a:off x="5695010" y="5513342"/>
                <a:ext cx="2394427" cy="5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481452" y="1907720"/>
                <a:ext cx="2607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1668320" y="1946875"/>
                <a:ext cx="1061884" cy="4424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smtClean="0"/>
                  <a:t>state</a:t>
                </a:r>
                <a:endParaRPr lang="en-IN" dirty="0"/>
              </a:p>
            </p:txBody>
          </p:sp>
          <p:sp>
            <p:nvSpPr>
              <p:cNvPr id="22" name="Oval 21"/>
              <p:cNvSpPr/>
              <p:nvPr/>
            </p:nvSpPr>
            <p:spPr>
              <a:xfrm>
                <a:off x="1002890" y="2537203"/>
                <a:ext cx="2199968" cy="611371"/>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How the world evolves</a:t>
                </a:r>
                <a:endParaRPr lang="en-IN" sz="1400" dirty="0"/>
              </a:p>
            </p:txBody>
          </p:sp>
          <p:sp>
            <p:nvSpPr>
              <p:cNvPr id="23" name="Oval 22"/>
              <p:cNvSpPr/>
              <p:nvPr/>
            </p:nvSpPr>
            <p:spPr>
              <a:xfrm>
                <a:off x="1161437" y="3266962"/>
                <a:ext cx="1843551" cy="550548"/>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r>
                  <a:rPr lang="en-IN" sz="1400" dirty="0" smtClean="0"/>
                  <a:t>What my actions do</a:t>
                </a:r>
                <a:endParaRPr lang="en-IN" sz="1400" dirty="0"/>
              </a:p>
            </p:txBody>
          </p:sp>
          <p:cxnSp>
            <p:nvCxnSpPr>
              <p:cNvPr id="24" name="Straight Arrow Connector 23"/>
              <p:cNvCxnSpPr/>
              <p:nvPr/>
            </p:nvCxnSpPr>
            <p:spPr>
              <a:xfrm>
                <a:off x="2771703" y="2211008"/>
                <a:ext cx="1287245" cy="32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2" idx="7"/>
              </p:cNvCxnSpPr>
              <p:nvPr/>
            </p:nvCxnSpPr>
            <p:spPr>
              <a:xfrm rot="10800000">
                <a:off x="2574695" y="2011672"/>
                <a:ext cx="1790914" cy="421683"/>
              </a:xfrm>
              <a:prstGeom prst="curvedConnector4">
                <a:avLst>
                  <a:gd name="adj1" fmla="val 29188"/>
                  <a:gd name="adj2" fmla="val 15421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00767" y="2732327"/>
                <a:ext cx="842733" cy="2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09039" y="2831732"/>
                <a:ext cx="1034461" cy="66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6"/>
                <a:endCxn id="40" idx="1"/>
              </p:cNvCxnSpPr>
              <p:nvPr/>
            </p:nvCxnSpPr>
            <p:spPr>
              <a:xfrm flipV="1">
                <a:off x="2684630" y="4305414"/>
                <a:ext cx="1320226" cy="3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977321" y="3255827"/>
                <a:ext cx="2290887" cy="523220"/>
              </a:xfrm>
              <a:prstGeom prst="rect">
                <a:avLst/>
              </a:prstGeom>
              <a:noFill/>
              <a:ln w="3175">
                <a:solidFill>
                  <a:schemeClr val="tx1"/>
                </a:solidFill>
              </a:ln>
            </p:spPr>
            <p:txBody>
              <a:bodyPr wrap="square" rtlCol="0">
                <a:spAutoFit/>
              </a:bodyPr>
              <a:lstStyle/>
              <a:p>
                <a:r>
                  <a:rPr lang="en-IN" sz="1400" dirty="0" smtClean="0"/>
                  <a:t>What it will be like if I do action A</a:t>
                </a:r>
                <a:endParaRPr lang="en-IN" sz="1400" dirty="0"/>
              </a:p>
            </p:txBody>
          </p:sp>
          <p:cxnSp>
            <p:nvCxnSpPr>
              <p:cNvPr id="29" name="Straight Arrow Connector 28"/>
              <p:cNvCxnSpPr/>
              <p:nvPr/>
            </p:nvCxnSpPr>
            <p:spPr>
              <a:xfrm>
                <a:off x="4834096" y="4556394"/>
                <a:ext cx="0" cy="297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009039" y="3010400"/>
                <a:ext cx="973495" cy="36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59572" y="3595158"/>
                <a:ext cx="1113698" cy="104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04856" y="4043804"/>
              <a:ext cx="2290887" cy="523220"/>
            </a:xfrm>
            <a:prstGeom prst="rect">
              <a:avLst/>
            </a:prstGeom>
            <a:noFill/>
            <a:ln w="3175">
              <a:solidFill>
                <a:schemeClr val="tx1"/>
              </a:solidFill>
            </a:ln>
          </p:spPr>
          <p:txBody>
            <a:bodyPr wrap="square" rtlCol="0">
              <a:spAutoFit/>
            </a:bodyPr>
            <a:lstStyle/>
            <a:p>
              <a:r>
                <a:rPr lang="en-IN" sz="1400" dirty="0" smtClean="0"/>
                <a:t>How happy I will be in such a state</a:t>
              </a:r>
            </a:p>
          </p:txBody>
        </p:sp>
        <p:cxnSp>
          <p:nvCxnSpPr>
            <p:cNvPr id="42" name="Straight Arrow Connector 41"/>
            <p:cNvCxnSpPr/>
            <p:nvPr/>
          </p:nvCxnSpPr>
          <p:spPr>
            <a:xfrm>
              <a:off x="4834096" y="3817510"/>
              <a:ext cx="0" cy="18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3380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a:latin typeface="Book Antiqua" panose="02040602050305030304" pitchFamily="18" charset="0"/>
              </a:rPr>
              <a:t>Utility- based  Agents</a:t>
            </a: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Goals are inadequate when </a:t>
            </a:r>
          </a:p>
          <a:p>
            <a:pPr lvl="1"/>
            <a:r>
              <a:rPr lang="en-IN" sz="1400" dirty="0" smtClean="0">
                <a:latin typeface="Book Antiqua" panose="02040602050305030304" pitchFamily="18" charset="0"/>
              </a:rPr>
              <a:t>there are conflicting goals,  only some of  which  can be achieved ( ex: speed and safety)</a:t>
            </a:r>
          </a:p>
          <a:p>
            <a:pPr lvl="1"/>
            <a:r>
              <a:rPr lang="en-IN" sz="1400" dirty="0" smtClean="0">
                <a:latin typeface="Book Antiqua" panose="02040602050305030304" pitchFamily="18" charset="0"/>
              </a:rPr>
              <a:t>There are several goals that the agent can aim for, none of which can be achieved with certainty</a:t>
            </a:r>
          </a:p>
          <a:p>
            <a:r>
              <a:rPr lang="en-IN" sz="1800" dirty="0" smtClean="0">
                <a:latin typeface="Book Antiqua" panose="02040602050305030304" pitchFamily="18" charset="0"/>
              </a:rPr>
              <a:t>Utility based agent can make rational decisions in both the above cases</a:t>
            </a:r>
          </a:p>
          <a:p>
            <a:pPr lvl="1"/>
            <a:r>
              <a:rPr lang="en-IN" sz="1400" dirty="0" smtClean="0">
                <a:latin typeface="Book Antiqua" panose="02040602050305030304" pitchFamily="18" charset="0"/>
              </a:rPr>
              <a:t>Utility function specifies appropriate trade off for conflicting goals</a:t>
            </a:r>
          </a:p>
          <a:p>
            <a:pPr lvl="1"/>
            <a:r>
              <a:rPr lang="en-IN" sz="1400" dirty="0" smtClean="0">
                <a:latin typeface="Book Antiqua" panose="02040602050305030304" pitchFamily="18" charset="0"/>
              </a:rPr>
              <a:t>Utility function provides a way in which the likelihood ness of success can be weighed against importance of the goals</a:t>
            </a:r>
          </a:p>
          <a:p>
            <a:pPr marL="0" indent="0">
              <a:buNone/>
            </a:pPr>
            <a:r>
              <a:rPr lang="en-IN" sz="1800" dirty="0" smtClean="0">
                <a:latin typeface="Book Antiqua" panose="02040602050305030304" pitchFamily="18" charset="0"/>
              </a:rPr>
              <a:t>“Partial Observability, </a:t>
            </a:r>
            <a:r>
              <a:rPr lang="en-IN" sz="1800" dirty="0" err="1" smtClean="0">
                <a:latin typeface="Book Antiqua" panose="02040602050305030304" pitchFamily="18" charset="0"/>
              </a:rPr>
              <a:t>Stochasticity</a:t>
            </a:r>
            <a:r>
              <a:rPr lang="en-IN" sz="1800" dirty="0" smtClean="0">
                <a:latin typeface="Book Antiqua" panose="02040602050305030304" pitchFamily="18" charset="0"/>
              </a:rPr>
              <a:t>  are ubiquitous in the real world, and so, therefore,  is decision making under uncertainty”</a:t>
            </a:r>
          </a:p>
          <a:p>
            <a:pPr marL="0" indent="0">
              <a:buNone/>
            </a:pPr>
            <a:r>
              <a:rPr lang="en-IN" sz="1800" dirty="0" smtClean="0">
                <a:latin typeface="Book Antiqua" panose="02040602050305030304" pitchFamily="18" charset="0"/>
              </a:rPr>
              <a:t>A rational utility based agent chooses the action that maximizes the expected utility of the action outcomes – the utility agent expects to derive, on average, given the probabilities and utilities of each outcome.</a:t>
            </a:r>
          </a:p>
          <a:p>
            <a:pPr marL="0" indent="0">
              <a:buNone/>
            </a:pPr>
            <a:r>
              <a:rPr lang="en-IN" sz="1800" dirty="0">
                <a:latin typeface="Book Antiqua" panose="02040602050305030304" pitchFamily="18" charset="0"/>
              </a:rPr>
              <a:t>Utility based model agent has to model and keep track of its environment – requires perception, representation, reasoning, learning</a:t>
            </a:r>
          </a:p>
          <a:p>
            <a:pPr marL="0" indent="0">
              <a:buNone/>
            </a:pPr>
            <a:r>
              <a:rPr lang="en-IN" sz="1800" dirty="0" smtClean="0">
                <a:latin typeface="Book Antiqua" panose="02040602050305030304" pitchFamily="18" charset="0"/>
              </a:rPr>
              <a:t>Choosing utility maximizing course of action is also a difficult task – requires ingenious algorithms </a:t>
            </a:r>
            <a:endParaRPr lang="en-IN" sz="1800" dirty="0">
              <a:latin typeface="Book Antiqua" panose="02040602050305030304" pitchFamily="18" charset="0"/>
            </a:endParaRPr>
          </a:p>
        </p:txBody>
      </p:sp>
    </p:spTree>
    <p:extLst>
      <p:ext uri="{BB962C8B-B14F-4D97-AF65-F5344CB8AC3E}">
        <p14:creationId xmlns:p14="http://schemas.microsoft.com/office/powerpoint/2010/main" val="2925792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49275"/>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914400"/>
            <a:ext cx="10515600" cy="5581650"/>
          </a:xfrm>
        </p:spPr>
        <p:txBody>
          <a:bodyPr>
            <a:normAutofit/>
          </a:bodyPr>
          <a:lstStyle/>
          <a:p>
            <a:pPr marL="0" indent="0">
              <a:buNone/>
            </a:pP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Each </a:t>
            </a:r>
            <a:r>
              <a:rPr lang="en-US" sz="1800" dirty="0">
                <a:latin typeface="Book Antiqua" panose="02040602050305030304" pitchFamily="18" charset="0"/>
              </a:rPr>
              <a:t>agent has some internal state that can encode beliefs about its environment and itself.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It </a:t>
            </a:r>
            <a:r>
              <a:rPr lang="en-US" sz="1800" dirty="0">
                <a:latin typeface="Book Antiqua" panose="02040602050305030304" pitchFamily="18" charset="0"/>
              </a:rPr>
              <a:t>may have goals to achieve, ways to act in the </a:t>
            </a:r>
            <a:r>
              <a:rPr lang="en-US" sz="1800" dirty="0" smtClean="0">
                <a:latin typeface="Book Antiqua" panose="02040602050305030304" pitchFamily="18" charset="0"/>
              </a:rPr>
              <a:t>environment to </a:t>
            </a:r>
            <a:r>
              <a:rPr lang="en-US" sz="1800" dirty="0">
                <a:latin typeface="Book Antiqua" panose="02040602050305030304" pitchFamily="18" charset="0"/>
              </a:rPr>
              <a:t>achieve those goals, and </a:t>
            </a:r>
            <a:endParaRPr lang="en-US" sz="1800" dirty="0" smtClean="0">
              <a:latin typeface="Book Antiqua" panose="02040602050305030304" pitchFamily="18" charset="0"/>
            </a:endParaRPr>
          </a:p>
          <a:p>
            <a:pPr marL="0" indent="0">
              <a:buNone/>
            </a:pPr>
            <a:r>
              <a:rPr lang="en-US" sz="1800" dirty="0" smtClean="0">
                <a:latin typeface="Book Antiqua" panose="02040602050305030304" pitchFamily="18" charset="0"/>
              </a:rPr>
              <a:t>various </a:t>
            </a:r>
            <a:r>
              <a:rPr lang="en-US" sz="1800" dirty="0">
                <a:latin typeface="Book Antiqua" panose="02040602050305030304" pitchFamily="18" charset="0"/>
              </a:rPr>
              <a:t>means to modify its beliefs by  </a:t>
            </a:r>
            <a:r>
              <a:rPr lang="en-US" sz="1800" dirty="0" smtClean="0">
                <a:latin typeface="Book Antiqua" panose="02040602050305030304" pitchFamily="18" charset="0"/>
              </a:rPr>
              <a:t>reasoning, perception</a:t>
            </a:r>
            <a:r>
              <a:rPr lang="en-US" sz="1800" dirty="0">
                <a:latin typeface="Book Antiqua" panose="02040602050305030304" pitchFamily="18" charset="0"/>
              </a:rPr>
              <a:t>, and learning. </a:t>
            </a:r>
            <a:endParaRPr lang="en-US" sz="1800" dirty="0" smtClean="0">
              <a:latin typeface="Book Antiqua" panose="02040602050305030304" pitchFamily="18" charset="0"/>
            </a:endParaRPr>
          </a:p>
          <a:p>
            <a:pPr marL="0" indent="0">
              <a:buNone/>
            </a:pPr>
            <a:r>
              <a:rPr lang="en-US" sz="1800" dirty="0">
                <a:latin typeface="Book Antiqua" panose="02040602050305030304" pitchFamily="18" charset="0"/>
              </a:rPr>
              <a:t>This is an all-encompassing view of intelligent </a:t>
            </a:r>
            <a:r>
              <a:rPr lang="en-US" sz="1800" dirty="0" smtClean="0">
                <a:latin typeface="Book Antiqua" panose="02040602050305030304" pitchFamily="18" charset="0"/>
              </a:rPr>
              <a:t>agents</a:t>
            </a:r>
          </a:p>
        </p:txBody>
      </p:sp>
      <p:pic>
        <p:nvPicPr>
          <p:cNvPr id="7" name="Picture 6"/>
          <p:cNvPicPr>
            <a:picLocks noChangeAspect="1"/>
          </p:cNvPicPr>
          <p:nvPr/>
        </p:nvPicPr>
        <p:blipFill>
          <a:blip r:embed="rId2"/>
          <a:stretch>
            <a:fillRect/>
          </a:stretch>
        </p:blipFill>
        <p:spPr>
          <a:xfrm>
            <a:off x="4095749" y="2967335"/>
            <a:ext cx="6943725" cy="3124200"/>
          </a:xfrm>
          <a:prstGeom prst="rect">
            <a:avLst/>
          </a:prstGeom>
        </p:spPr>
      </p:pic>
      <p:sp>
        <p:nvSpPr>
          <p:cNvPr id="2" name="Rectangle 1"/>
          <p:cNvSpPr/>
          <p:nvPr/>
        </p:nvSpPr>
        <p:spPr>
          <a:xfrm>
            <a:off x="838200" y="2967335"/>
            <a:ext cx="2943223" cy="3452227"/>
          </a:xfrm>
          <a:prstGeom prst="rect">
            <a:avLst/>
          </a:prstGeom>
        </p:spPr>
        <p:txBody>
          <a:bodyPr wrap="square">
            <a:spAutoFit/>
          </a:bodyPr>
          <a:lstStyle/>
          <a:p>
            <a:pPr>
              <a:lnSpc>
                <a:spcPct val="150000"/>
              </a:lnSpc>
              <a:spcBef>
                <a:spcPts val="1000"/>
              </a:spcBef>
            </a:pPr>
            <a:r>
              <a:rPr lang="en-US" sz="2000" dirty="0">
                <a:latin typeface="Book Antiqua" panose="02040602050305030304" pitchFamily="18" charset="0"/>
              </a:rPr>
              <a:t>intelligent agents varying in complexity </a:t>
            </a:r>
            <a:endParaRPr lang="en-US" sz="2000" dirty="0" smtClean="0">
              <a:latin typeface="Book Antiqua" panose="02040602050305030304" pitchFamily="18" charset="0"/>
            </a:endParaRPr>
          </a:p>
          <a:p>
            <a:pPr>
              <a:lnSpc>
                <a:spcPct val="150000"/>
              </a:lnSpc>
              <a:spcBef>
                <a:spcPts val="1000"/>
              </a:spcBef>
            </a:pPr>
            <a:r>
              <a:rPr lang="en-US" sz="2000" dirty="0" smtClean="0">
                <a:latin typeface="Book Antiqua" panose="02040602050305030304" pitchFamily="18" charset="0"/>
              </a:rPr>
              <a:t>from </a:t>
            </a:r>
            <a:r>
              <a:rPr lang="en-US" sz="2000" dirty="0">
                <a:latin typeface="Book Antiqua" panose="02040602050305030304" pitchFamily="18" charset="0"/>
              </a:rPr>
              <a:t>a simple </a:t>
            </a:r>
            <a:r>
              <a:rPr lang="en-US" sz="2000" dirty="0" smtClean="0">
                <a:latin typeface="Book Antiqua" panose="02040602050305030304" pitchFamily="18" charset="0"/>
              </a:rPr>
              <a:t>thermostat </a:t>
            </a:r>
            <a:r>
              <a:rPr lang="en-US" sz="2000" dirty="0">
                <a:latin typeface="Book Antiqua" panose="02040602050305030304" pitchFamily="18" charset="0"/>
              </a:rPr>
              <a:t>to a team of mobile </a:t>
            </a:r>
            <a:r>
              <a:rPr lang="en-US" sz="2000" dirty="0" smtClean="0">
                <a:latin typeface="Book Antiqua" panose="02040602050305030304" pitchFamily="18" charset="0"/>
              </a:rPr>
              <a:t>robots </a:t>
            </a:r>
            <a:r>
              <a:rPr lang="en-US" sz="2000" dirty="0">
                <a:latin typeface="Book Antiqua" panose="02040602050305030304" pitchFamily="18" charset="0"/>
              </a:rPr>
              <a:t>to a diagnostic advising </a:t>
            </a:r>
            <a:r>
              <a:rPr lang="en-US" sz="2000" dirty="0" smtClean="0">
                <a:latin typeface="Book Antiqua" panose="02040602050305030304" pitchFamily="18" charset="0"/>
              </a:rPr>
              <a:t>system</a:t>
            </a:r>
            <a:endParaRPr lang="en-US" sz="2000" dirty="0">
              <a:latin typeface="Book Antiqua" panose="02040602050305030304" pitchFamily="18" charset="0"/>
            </a:endParaRPr>
          </a:p>
        </p:txBody>
      </p:sp>
    </p:spTree>
    <p:extLst>
      <p:ext uri="{BB962C8B-B14F-4D97-AF65-F5344CB8AC3E}">
        <p14:creationId xmlns:p14="http://schemas.microsoft.com/office/powerpoint/2010/main" val="1690690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Learning  </a:t>
            </a:r>
            <a:r>
              <a:rPr lang="en-IN" sz="2400" dirty="0">
                <a:latin typeface="Book Antiqua" panose="02040602050305030304" pitchFamily="18" charset="0"/>
              </a:rPr>
              <a:t>Agents</a:t>
            </a:r>
          </a:p>
        </p:txBody>
      </p:sp>
      <p:sp>
        <p:nvSpPr>
          <p:cNvPr id="5" name="Content Placeholder 4"/>
          <p:cNvSpPr>
            <a:spLocks noGrp="1"/>
          </p:cNvSpPr>
          <p:nvPr>
            <p:ph idx="1"/>
          </p:nvPr>
        </p:nvSpPr>
        <p:spPr>
          <a:xfrm>
            <a:off x="838200" y="1240971"/>
            <a:ext cx="10515600" cy="4935992"/>
          </a:xfrm>
        </p:spPr>
        <p:txBody>
          <a:bodyPr>
            <a:normAutofit/>
          </a:bodyPr>
          <a:lstStyle/>
          <a:p>
            <a:pPr lvl="1"/>
            <a:r>
              <a:rPr lang="en-IN" sz="1400" dirty="0" smtClean="0">
                <a:latin typeface="Book Antiqua" panose="02040602050305030304" pitchFamily="18" charset="0"/>
              </a:rPr>
              <a:t>Build learning machines and teach them</a:t>
            </a:r>
          </a:p>
          <a:p>
            <a:pPr lvl="1"/>
            <a:r>
              <a:rPr lang="en-IN" sz="1400" dirty="0" smtClean="0">
                <a:latin typeface="Book Antiqua" panose="02040602050305030304" pitchFamily="18" charset="0"/>
              </a:rPr>
              <a:t>Allows agents to operate in initially unknown environments and to become more competent than its initial knowledge alone might allow.</a:t>
            </a:r>
            <a:endParaRPr lang="en-IN" sz="1400" dirty="0">
              <a:latin typeface="Book Antiqua" panose="02040602050305030304" pitchFamily="18" charset="0"/>
            </a:endParaRPr>
          </a:p>
        </p:txBody>
      </p:sp>
    </p:spTree>
    <p:extLst>
      <p:ext uri="{BB962C8B-B14F-4D97-AF65-F5344CB8AC3E}">
        <p14:creationId xmlns:p14="http://schemas.microsoft.com/office/powerpoint/2010/main" val="21091538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smtClean="0">
                <a:latin typeface="Book Antiqua" panose="02040602050305030304" pitchFamily="18" charset="0"/>
              </a:rPr>
              <a:t>Learning  </a:t>
            </a:r>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622124" y="1268191"/>
            <a:ext cx="10515600" cy="4935992"/>
          </a:xfrm>
        </p:spPr>
        <p:txBody>
          <a:bodyPr>
            <a:normAutofit/>
          </a:bodyPr>
          <a:lstStyle/>
          <a:p>
            <a:r>
              <a:rPr lang="en-IN" sz="1800" dirty="0" smtClean="0">
                <a:latin typeface="Book Antiqua" panose="02040602050305030304" pitchFamily="18" charset="0"/>
              </a:rPr>
              <a:t>              Performance Standard</a:t>
            </a: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a:latin typeface="Book Antiqua" panose="02040602050305030304" pitchFamily="18" charset="0"/>
            </a:endParaRPr>
          </a:p>
        </p:txBody>
      </p:sp>
      <p:grpSp>
        <p:nvGrpSpPr>
          <p:cNvPr id="52" name="Group 51"/>
          <p:cNvGrpSpPr/>
          <p:nvPr/>
        </p:nvGrpSpPr>
        <p:grpSpPr>
          <a:xfrm>
            <a:off x="955529" y="1570549"/>
            <a:ext cx="8837399" cy="4331275"/>
            <a:chOff x="837542" y="1654517"/>
            <a:chExt cx="8837399" cy="4331275"/>
          </a:xfrm>
        </p:grpSpPr>
        <p:grpSp>
          <p:nvGrpSpPr>
            <p:cNvPr id="37" name="Group 36"/>
            <p:cNvGrpSpPr/>
            <p:nvPr/>
          </p:nvGrpSpPr>
          <p:grpSpPr>
            <a:xfrm>
              <a:off x="837542" y="1681874"/>
              <a:ext cx="8837399" cy="4303918"/>
              <a:chOff x="837542" y="1681874"/>
              <a:chExt cx="8837399" cy="4303918"/>
            </a:xfrm>
          </p:grpSpPr>
          <p:sp>
            <p:nvSpPr>
              <p:cNvPr id="9" name="Rounded Rectangle 8"/>
              <p:cNvSpPr/>
              <p:nvPr/>
            </p:nvSpPr>
            <p:spPr>
              <a:xfrm>
                <a:off x="837542" y="1799302"/>
                <a:ext cx="5563258" cy="41864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400" dirty="0"/>
              </a:p>
            </p:txBody>
          </p:sp>
          <p:sp>
            <p:nvSpPr>
              <p:cNvPr id="10" name="Rounded Rectangle 9"/>
              <p:cNvSpPr/>
              <p:nvPr/>
            </p:nvSpPr>
            <p:spPr>
              <a:xfrm>
                <a:off x="7558783" y="1681874"/>
                <a:ext cx="2116158" cy="41086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11" name="TextBox 10"/>
              <p:cNvSpPr txBox="1"/>
              <p:nvPr/>
            </p:nvSpPr>
            <p:spPr>
              <a:xfrm>
                <a:off x="1169862" y="5540043"/>
                <a:ext cx="1087200" cy="445749"/>
              </a:xfrm>
              <a:prstGeom prst="rect">
                <a:avLst/>
              </a:prstGeom>
              <a:noFill/>
              <a:ln>
                <a:noFill/>
              </a:ln>
            </p:spPr>
            <p:txBody>
              <a:bodyPr wrap="square" rtlCol="0">
                <a:spAutoFit/>
              </a:bodyPr>
              <a:lstStyle/>
              <a:p>
                <a:r>
                  <a:rPr lang="en-IN" dirty="0" smtClean="0"/>
                  <a:t>Agent</a:t>
                </a:r>
                <a:endParaRPr lang="en-IN" dirty="0"/>
              </a:p>
            </p:txBody>
          </p:sp>
          <p:sp>
            <p:nvSpPr>
              <p:cNvPr id="12" name="TextBox 11"/>
              <p:cNvSpPr txBox="1"/>
              <p:nvPr/>
            </p:nvSpPr>
            <p:spPr>
              <a:xfrm>
                <a:off x="4520923" y="2089457"/>
                <a:ext cx="1359001" cy="307777"/>
              </a:xfrm>
              <a:prstGeom prst="rect">
                <a:avLst/>
              </a:prstGeom>
              <a:noFill/>
              <a:ln>
                <a:noFill/>
              </a:ln>
            </p:spPr>
            <p:txBody>
              <a:bodyPr wrap="square" rtlCol="0">
                <a:spAutoFit/>
              </a:bodyPr>
              <a:lstStyle/>
              <a:p>
                <a:r>
                  <a:rPr lang="en-IN" sz="1400" dirty="0" smtClean="0"/>
                  <a:t>Sensors</a:t>
                </a:r>
                <a:endParaRPr lang="en-IN" sz="1400" dirty="0"/>
              </a:p>
            </p:txBody>
          </p:sp>
          <p:sp>
            <p:nvSpPr>
              <p:cNvPr id="13" name="TextBox 12"/>
              <p:cNvSpPr txBox="1"/>
              <p:nvPr/>
            </p:nvSpPr>
            <p:spPr>
              <a:xfrm>
                <a:off x="1633156" y="4456631"/>
                <a:ext cx="1687642" cy="523220"/>
              </a:xfrm>
              <a:prstGeom prst="rect">
                <a:avLst/>
              </a:prstGeom>
              <a:noFill/>
              <a:ln w="3175">
                <a:solidFill>
                  <a:schemeClr val="tx1"/>
                </a:solidFill>
              </a:ln>
            </p:spPr>
            <p:txBody>
              <a:bodyPr wrap="square" rtlCol="0">
                <a:spAutoFit/>
              </a:bodyPr>
              <a:lstStyle/>
              <a:p>
                <a:r>
                  <a:rPr lang="en-IN" sz="1400" dirty="0" smtClean="0"/>
                  <a:t>Problem Generator</a:t>
                </a:r>
              </a:p>
              <a:p>
                <a:endParaRPr lang="en-IN" sz="1400" dirty="0"/>
              </a:p>
            </p:txBody>
          </p:sp>
          <p:sp>
            <p:nvSpPr>
              <p:cNvPr id="14" name="TextBox 13"/>
              <p:cNvSpPr txBox="1"/>
              <p:nvPr/>
            </p:nvSpPr>
            <p:spPr>
              <a:xfrm>
                <a:off x="1678157" y="2184276"/>
                <a:ext cx="1477561" cy="307777"/>
              </a:xfrm>
              <a:prstGeom prst="rect">
                <a:avLst/>
              </a:prstGeom>
              <a:noFill/>
              <a:ln w="3175">
                <a:solidFill>
                  <a:schemeClr val="tx1"/>
                </a:solidFill>
              </a:ln>
            </p:spPr>
            <p:txBody>
              <a:bodyPr wrap="square" rtlCol="0">
                <a:spAutoFit/>
              </a:bodyPr>
              <a:lstStyle/>
              <a:p>
                <a:r>
                  <a:rPr lang="en-IN" sz="1400" dirty="0" smtClean="0"/>
                  <a:t>Critic</a:t>
                </a:r>
                <a:endParaRPr lang="en-IN" sz="1400" dirty="0"/>
              </a:p>
            </p:txBody>
          </p:sp>
          <p:cxnSp>
            <p:nvCxnSpPr>
              <p:cNvPr id="16" name="Straight Arrow Connector 15"/>
              <p:cNvCxnSpPr/>
              <p:nvPr/>
            </p:nvCxnSpPr>
            <p:spPr>
              <a:xfrm>
                <a:off x="4850569" y="2616318"/>
                <a:ext cx="0" cy="40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291537" y="2509271"/>
                <a:ext cx="1" cy="6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903767" y="4678661"/>
                <a:ext cx="7976" cy="27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87540" y="5093898"/>
                <a:ext cx="1514315" cy="307777"/>
              </a:xfrm>
              <a:prstGeom prst="rect">
                <a:avLst/>
              </a:prstGeom>
              <a:noFill/>
              <a:ln>
                <a:noFill/>
              </a:ln>
            </p:spPr>
            <p:txBody>
              <a:bodyPr wrap="square" rtlCol="0">
                <a:spAutoFit/>
              </a:bodyPr>
              <a:lstStyle/>
              <a:p>
                <a:r>
                  <a:rPr lang="en-IN" sz="1400" dirty="0" smtClean="0"/>
                  <a:t>Actuators</a:t>
                </a:r>
                <a:endParaRPr lang="en-IN" sz="1400" dirty="0"/>
              </a:p>
            </p:txBody>
          </p:sp>
          <p:cxnSp>
            <p:nvCxnSpPr>
              <p:cNvPr id="20" name="Straight Arrow Connector 19"/>
              <p:cNvCxnSpPr/>
              <p:nvPr/>
            </p:nvCxnSpPr>
            <p:spPr>
              <a:xfrm flipV="1">
                <a:off x="5695008" y="5194385"/>
                <a:ext cx="2394427" cy="5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588230" y="2225649"/>
                <a:ext cx="2607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3477195" y="2243345"/>
                <a:ext cx="9760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20798" y="3847054"/>
                <a:ext cx="1044811" cy="60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93397" y="3294609"/>
                <a:ext cx="1902603" cy="523220"/>
              </a:xfrm>
              <a:prstGeom prst="rect">
                <a:avLst/>
              </a:prstGeom>
              <a:noFill/>
              <a:ln w="3175">
                <a:solidFill>
                  <a:schemeClr val="tx1"/>
                </a:solidFill>
              </a:ln>
            </p:spPr>
            <p:txBody>
              <a:bodyPr wrap="square" rtlCol="0">
                <a:spAutoFit/>
              </a:bodyPr>
              <a:lstStyle/>
              <a:p>
                <a:r>
                  <a:rPr lang="en-IN" sz="1400" dirty="0" smtClean="0"/>
                  <a:t>Performance element</a:t>
                </a:r>
              </a:p>
              <a:p>
                <a:endParaRPr lang="en-IN" sz="1400" dirty="0"/>
              </a:p>
            </p:txBody>
          </p:sp>
          <p:cxnSp>
            <p:nvCxnSpPr>
              <p:cNvPr id="29" name="Straight Arrow Connector 28"/>
              <p:cNvCxnSpPr/>
              <p:nvPr/>
            </p:nvCxnSpPr>
            <p:spPr>
              <a:xfrm flipH="1">
                <a:off x="2257062" y="3852823"/>
                <a:ext cx="6004" cy="596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241268" y="3382561"/>
                <a:ext cx="839161" cy="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280601" y="3686522"/>
                <a:ext cx="747264"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633156" y="3248139"/>
              <a:ext cx="1567564" cy="523220"/>
            </a:xfrm>
            <a:prstGeom prst="rect">
              <a:avLst/>
            </a:prstGeom>
            <a:noFill/>
            <a:ln w="3175">
              <a:solidFill>
                <a:schemeClr val="tx1"/>
              </a:solidFill>
            </a:ln>
          </p:spPr>
          <p:txBody>
            <a:bodyPr wrap="square" rtlCol="0">
              <a:spAutoFit/>
            </a:bodyPr>
            <a:lstStyle/>
            <a:p>
              <a:r>
                <a:rPr lang="en-IN" sz="1400" dirty="0" smtClean="0"/>
                <a:t>Learning Element</a:t>
              </a:r>
            </a:p>
            <a:p>
              <a:endParaRPr lang="en-IN" sz="1400" dirty="0" smtClean="0"/>
            </a:p>
          </p:txBody>
        </p:sp>
        <p:cxnSp>
          <p:nvCxnSpPr>
            <p:cNvPr id="42" name="Straight Arrow Connector 41"/>
            <p:cNvCxnSpPr/>
            <p:nvPr/>
          </p:nvCxnSpPr>
          <p:spPr>
            <a:xfrm>
              <a:off x="2219911" y="1654517"/>
              <a:ext cx="0" cy="396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403594" y="3826757"/>
            <a:ext cx="1359001" cy="307777"/>
          </a:xfrm>
          <a:prstGeom prst="rect">
            <a:avLst/>
          </a:prstGeom>
          <a:noFill/>
          <a:ln>
            <a:noFill/>
          </a:ln>
        </p:spPr>
        <p:txBody>
          <a:bodyPr wrap="square" rtlCol="0">
            <a:spAutoFit/>
          </a:bodyPr>
          <a:lstStyle/>
          <a:p>
            <a:r>
              <a:rPr lang="en-IN" sz="1400" dirty="0" smtClean="0"/>
              <a:t>Learning goals</a:t>
            </a:r>
            <a:endParaRPr lang="en-IN" sz="1400" dirty="0"/>
          </a:p>
        </p:txBody>
      </p:sp>
      <p:sp>
        <p:nvSpPr>
          <p:cNvPr id="58" name="TextBox 57"/>
          <p:cNvSpPr txBox="1"/>
          <p:nvPr/>
        </p:nvSpPr>
        <p:spPr>
          <a:xfrm>
            <a:off x="1477839" y="2667122"/>
            <a:ext cx="1359001" cy="307777"/>
          </a:xfrm>
          <a:prstGeom prst="rect">
            <a:avLst/>
          </a:prstGeom>
          <a:noFill/>
          <a:ln>
            <a:noFill/>
          </a:ln>
        </p:spPr>
        <p:txBody>
          <a:bodyPr wrap="square" rtlCol="0">
            <a:spAutoFit/>
          </a:bodyPr>
          <a:lstStyle/>
          <a:p>
            <a:r>
              <a:rPr lang="en-IN" sz="1400" dirty="0" smtClean="0"/>
              <a:t>feedback</a:t>
            </a:r>
            <a:endParaRPr lang="en-IN" sz="1400" dirty="0"/>
          </a:p>
        </p:txBody>
      </p:sp>
    </p:spTree>
    <p:extLst>
      <p:ext uri="{BB962C8B-B14F-4D97-AF65-F5344CB8AC3E}">
        <p14:creationId xmlns:p14="http://schemas.microsoft.com/office/powerpoint/2010/main" val="4142201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 Agents - states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lvl="1"/>
            <a:r>
              <a:rPr lang="en-IN" sz="1400" dirty="0" smtClean="0">
                <a:latin typeface="Book Antiqua" panose="02040602050305030304" pitchFamily="18" charset="0"/>
              </a:rPr>
              <a:t>Atomic</a:t>
            </a:r>
          </a:p>
          <a:p>
            <a:pPr lvl="1"/>
            <a:endParaRPr lang="en-IN" sz="1400" dirty="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smtClean="0">
              <a:latin typeface="Book Antiqua" panose="02040602050305030304" pitchFamily="18" charset="0"/>
            </a:endParaRPr>
          </a:p>
          <a:p>
            <a:pPr lvl="1"/>
            <a:r>
              <a:rPr lang="en-IN" sz="1400" dirty="0" smtClean="0">
                <a:latin typeface="Book Antiqua" panose="02040602050305030304" pitchFamily="18" charset="0"/>
              </a:rPr>
              <a:t>Factored</a:t>
            </a:r>
          </a:p>
          <a:p>
            <a:pPr lvl="1"/>
            <a:endParaRPr lang="en-IN" sz="1400" dirty="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a:latin typeface="Book Antiqua" panose="02040602050305030304" pitchFamily="18" charset="0"/>
            </a:endParaRPr>
          </a:p>
          <a:p>
            <a:pPr lvl="1"/>
            <a:endParaRPr lang="en-IN" sz="1400" dirty="0" smtClean="0">
              <a:latin typeface="Book Antiqua" panose="02040602050305030304" pitchFamily="18" charset="0"/>
            </a:endParaRPr>
          </a:p>
          <a:p>
            <a:pPr lvl="1"/>
            <a:endParaRPr lang="en-IN" sz="1400" dirty="0" smtClean="0">
              <a:latin typeface="Book Antiqua" panose="02040602050305030304" pitchFamily="18" charset="0"/>
            </a:endParaRPr>
          </a:p>
          <a:p>
            <a:pPr lvl="1"/>
            <a:r>
              <a:rPr lang="en-IN" sz="1400" dirty="0" smtClean="0">
                <a:latin typeface="Book Antiqua" panose="02040602050305030304" pitchFamily="18" charset="0"/>
              </a:rPr>
              <a:t>Structured </a:t>
            </a:r>
            <a:endParaRPr lang="en-IN" sz="1400" dirty="0">
              <a:latin typeface="Book Antiqua" panose="02040602050305030304" pitchFamily="18" charset="0"/>
            </a:endParaRPr>
          </a:p>
        </p:txBody>
      </p:sp>
      <p:sp>
        <p:nvSpPr>
          <p:cNvPr id="2" name="Rectangle 1"/>
          <p:cNvSpPr/>
          <p:nvPr/>
        </p:nvSpPr>
        <p:spPr>
          <a:xfrm>
            <a:off x="1985554" y="1619794"/>
            <a:ext cx="1149532" cy="522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6" name="Rectangle 5"/>
          <p:cNvSpPr/>
          <p:nvPr/>
        </p:nvSpPr>
        <p:spPr>
          <a:xfrm>
            <a:off x="3391989" y="1619794"/>
            <a:ext cx="1149532" cy="522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3" name="Rectangle 2"/>
          <p:cNvSpPr/>
          <p:nvPr/>
        </p:nvSpPr>
        <p:spPr>
          <a:xfrm>
            <a:off x="2103120" y="2612570"/>
            <a:ext cx="1288869" cy="1476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4" name="Group 23"/>
          <p:cNvGrpSpPr/>
          <p:nvPr/>
        </p:nvGrpSpPr>
        <p:grpSpPr>
          <a:xfrm>
            <a:off x="2303416" y="2670470"/>
            <a:ext cx="979716" cy="1280161"/>
            <a:chOff x="2303416" y="2670470"/>
            <a:chExt cx="979716" cy="1280161"/>
          </a:xfrm>
        </p:grpSpPr>
        <p:sp>
          <p:nvSpPr>
            <p:cNvPr id="10" name="Rectangle 9"/>
            <p:cNvSpPr/>
            <p:nvPr/>
          </p:nvSpPr>
          <p:spPr>
            <a:xfrm>
              <a:off x="2303416" y="2670470"/>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p:cNvSpPr/>
            <p:nvPr/>
          </p:nvSpPr>
          <p:spPr>
            <a:xfrm>
              <a:off x="2599506" y="2983422"/>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p:cNvSpPr/>
            <p:nvPr/>
          </p:nvSpPr>
          <p:spPr>
            <a:xfrm>
              <a:off x="2599506" y="3369661"/>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p:cNvSpPr/>
            <p:nvPr/>
          </p:nvSpPr>
          <p:spPr>
            <a:xfrm>
              <a:off x="2987039" y="3681957"/>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5" name="Straight Connector 14"/>
            <p:cNvCxnSpPr>
              <a:stCxn id="10" idx="2"/>
            </p:cNvCxnSpPr>
            <p:nvPr/>
          </p:nvCxnSpPr>
          <p:spPr>
            <a:xfrm flipH="1">
              <a:off x="2451462" y="2939144"/>
              <a:ext cx="1" cy="683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51462" y="3172006"/>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51462" y="3503998"/>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7552" y="3638335"/>
              <a:ext cx="0" cy="177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47552" y="3816294"/>
              <a:ext cx="2394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4069078" y="2619101"/>
            <a:ext cx="1288869" cy="1476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6" name="Group 25"/>
          <p:cNvGrpSpPr/>
          <p:nvPr/>
        </p:nvGrpSpPr>
        <p:grpSpPr>
          <a:xfrm>
            <a:off x="4223655" y="2768439"/>
            <a:ext cx="979716" cy="1280161"/>
            <a:chOff x="2303416" y="2670470"/>
            <a:chExt cx="979716" cy="1280161"/>
          </a:xfrm>
        </p:grpSpPr>
        <p:sp>
          <p:nvSpPr>
            <p:cNvPr id="27" name="Rectangle 26"/>
            <p:cNvSpPr/>
            <p:nvPr/>
          </p:nvSpPr>
          <p:spPr>
            <a:xfrm>
              <a:off x="2303416" y="2670470"/>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Rectangle 27"/>
            <p:cNvSpPr/>
            <p:nvPr/>
          </p:nvSpPr>
          <p:spPr>
            <a:xfrm>
              <a:off x="2599506" y="2983422"/>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Rectangle 28"/>
            <p:cNvSpPr/>
            <p:nvPr/>
          </p:nvSpPr>
          <p:spPr>
            <a:xfrm>
              <a:off x="2599506" y="3369661"/>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Rectangle 29"/>
            <p:cNvSpPr/>
            <p:nvPr/>
          </p:nvSpPr>
          <p:spPr>
            <a:xfrm>
              <a:off x="2987039" y="3681957"/>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31" name="Straight Connector 30"/>
            <p:cNvCxnSpPr>
              <a:stCxn id="27" idx="2"/>
            </p:cNvCxnSpPr>
            <p:nvPr/>
          </p:nvCxnSpPr>
          <p:spPr>
            <a:xfrm flipH="1">
              <a:off x="2451462" y="2939144"/>
              <a:ext cx="1" cy="683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51462" y="3172006"/>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451462" y="3503998"/>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747552" y="3638335"/>
              <a:ext cx="0" cy="177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47552" y="3816294"/>
              <a:ext cx="2394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2092235" y="4573386"/>
            <a:ext cx="1288869" cy="1476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Rectangle 37"/>
          <p:cNvSpPr/>
          <p:nvPr/>
        </p:nvSpPr>
        <p:spPr>
          <a:xfrm>
            <a:off x="2257694" y="4707722"/>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Rectangle 38"/>
          <p:cNvSpPr/>
          <p:nvPr/>
        </p:nvSpPr>
        <p:spPr>
          <a:xfrm>
            <a:off x="2553784" y="5020674"/>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Rectangle 39"/>
          <p:cNvSpPr/>
          <p:nvPr/>
        </p:nvSpPr>
        <p:spPr>
          <a:xfrm>
            <a:off x="2553784" y="5406913"/>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Rectangle 40"/>
          <p:cNvSpPr/>
          <p:nvPr/>
        </p:nvSpPr>
        <p:spPr>
          <a:xfrm>
            <a:off x="2941317" y="5719209"/>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3" name="Straight Connector 42"/>
          <p:cNvCxnSpPr/>
          <p:nvPr/>
        </p:nvCxnSpPr>
        <p:spPr>
          <a:xfrm>
            <a:off x="2405740" y="5209258"/>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405740" y="5541250"/>
            <a:ext cx="10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01830" y="5675587"/>
            <a:ext cx="0" cy="177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01830" y="5853546"/>
            <a:ext cx="239487"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151014" y="5604568"/>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8" name="Rectangle 47"/>
          <p:cNvSpPr/>
          <p:nvPr/>
        </p:nvSpPr>
        <p:spPr>
          <a:xfrm>
            <a:off x="2954378" y="4698550"/>
            <a:ext cx="296093" cy="26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0" name="Straight Connector 49"/>
          <p:cNvCxnSpPr/>
          <p:nvPr/>
        </p:nvCxnSpPr>
        <p:spPr>
          <a:xfrm flipV="1">
            <a:off x="2578828" y="4846597"/>
            <a:ext cx="315681" cy="370"/>
          </a:xfrm>
          <a:prstGeom prst="line">
            <a:avLst/>
          </a:prstGeom>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2168434" y="4820194"/>
            <a:ext cx="1201783" cy="809897"/>
          </a:xfrm>
          <a:custGeom>
            <a:avLst/>
            <a:gdLst>
              <a:gd name="connsiteX0" fmla="*/ 1084217 w 1201783"/>
              <a:gd name="connsiteY0" fmla="*/ 0 h 809897"/>
              <a:gd name="connsiteX1" fmla="*/ 1188720 w 1201783"/>
              <a:gd name="connsiteY1" fmla="*/ 91440 h 809897"/>
              <a:gd name="connsiteX2" fmla="*/ 1201783 w 1201783"/>
              <a:gd name="connsiteY2" fmla="*/ 130629 h 809897"/>
              <a:gd name="connsiteX3" fmla="*/ 1188720 w 1201783"/>
              <a:gd name="connsiteY3" fmla="*/ 235132 h 809897"/>
              <a:gd name="connsiteX4" fmla="*/ 1149532 w 1201783"/>
              <a:gd name="connsiteY4" fmla="*/ 261257 h 809897"/>
              <a:gd name="connsiteX5" fmla="*/ 1110343 w 1201783"/>
              <a:gd name="connsiteY5" fmla="*/ 300446 h 809897"/>
              <a:gd name="connsiteX6" fmla="*/ 1071155 w 1201783"/>
              <a:gd name="connsiteY6" fmla="*/ 313509 h 809897"/>
              <a:gd name="connsiteX7" fmla="*/ 1018903 w 1201783"/>
              <a:gd name="connsiteY7" fmla="*/ 339635 h 809897"/>
              <a:gd name="connsiteX8" fmla="*/ 875212 w 1201783"/>
              <a:gd name="connsiteY8" fmla="*/ 431075 h 809897"/>
              <a:gd name="connsiteX9" fmla="*/ 822960 w 1201783"/>
              <a:gd name="connsiteY9" fmla="*/ 457200 h 809897"/>
              <a:gd name="connsiteX10" fmla="*/ 783772 w 1201783"/>
              <a:gd name="connsiteY10" fmla="*/ 483326 h 809897"/>
              <a:gd name="connsiteX11" fmla="*/ 718457 w 1201783"/>
              <a:gd name="connsiteY11" fmla="*/ 496389 h 809897"/>
              <a:gd name="connsiteX12" fmla="*/ 679269 w 1201783"/>
              <a:gd name="connsiteY12" fmla="*/ 509452 h 809897"/>
              <a:gd name="connsiteX13" fmla="*/ 640080 w 1201783"/>
              <a:gd name="connsiteY13" fmla="*/ 535577 h 809897"/>
              <a:gd name="connsiteX14" fmla="*/ 444137 w 1201783"/>
              <a:gd name="connsiteY14" fmla="*/ 561703 h 809897"/>
              <a:gd name="connsiteX15" fmla="*/ 404949 w 1201783"/>
              <a:gd name="connsiteY15" fmla="*/ 574766 h 809897"/>
              <a:gd name="connsiteX16" fmla="*/ 365760 w 1201783"/>
              <a:gd name="connsiteY16" fmla="*/ 600892 h 809897"/>
              <a:gd name="connsiteX17" fmla="*/ 300446 w 1201783"/>
              <a:gd name="connsiteY17" fmla="*/ 613955 h 809897"/>
              <a:gd name="connsiteX18" fmla="*/ 0 w 1201783"/>
              <a:gd name="connsiteY18" fmla="*/ 627017 h 809897"/>
              <a:gd name="connsiteX19" fmla="*/ 39189 w 1201783"/>
              <a:gd name="connsiteY19" fmla="*/ 757646 h 809897"/>
              <a:gd name="connsiteX20" fmla="*/ 78377 w 1201783"/>
              <a:gd name="connsiteY20" fmla="*/ 796835 h 809897"/>
              <a:gd name="connsiteX21" fmla="*/ 117566 w 1201783"/>
              <a:gd name="connsiteY21" fmla="*/ 809897 h 80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01783" h="809897">
                <a:moveTo>
                  <a:pt x="1084217" y="0"/>
                </a:moveTo>
                <a:cubicBezTo>
                  <a:pt x="1100457" y="12992"/>
                  <a:pt x="1171891" y="66196"/>
                  <a:pt x="1188720" y="91440"/>
                </a:cubicBezTo>
                <a:cubicBezTo>
                  <a:pt x="1196358" y="102897"/>
                  <a:pt x="1197429" y="117566"/>
                  <a:pt x="1201783" y="130629"/>
                </a:cubicBezTo>
                <a:cubicBezTo>
                  <a:pt x="1197429" y="165463"/>
                  <a:pt x="1201758" y="202537"/>
                  <a:pt x="1188720" y="235132"/>
                </a:cubicBezTo>
                <a:cubicBezTo>
                  <a:pt x="1182889" y="249708"/>
                  <a:pt x="1161593" y="251207"/>
                  <a:pt x="1149532" y="261257"/>
                </a:cubicBezTo>
                <a:cubicBezTo>
                  <a:pt x="1135340" y="273084"/>
                  <a:pt x="1125714" y="290198"/>
                  <a:pt x="1110343" y="300446"/>
                </a:cubicBezTo>
                <a:cubicBezTo>
                  <a:pt x="1098886" y="308084"/>
                  <a:pt x="1083811" y="308085"/>
                  <a:pt x="1071155" y="313509"/>
                </a:cubicBezTo>
                <a:cubicBezTo>
                  <a:pt x="1053256" y="321180"/>
                  <a:pt x="1035601" y="329616"/>
                  <a:pt x="1018903" y="339635"/>
                </a:cubicBezTo>
                <a:cubicBezTo>
                  <a:pt x="970221" y="368844"/>
                  <a:pt x="925992" y="405686"/>
                  <a:pt x="875212" y="431075"/>
                </a:cubicBezTo>
                <a:cubicBezTo>
                  <a:pt x="857795" y="439783"/>
                  <a:pt x="839867" y="447539"/>
                  <a:pt x="822960" y="457200"/>
                </a:cubicBezTo>
                <a:cubicBezTo>
                  <a:pt x="809329" y="464989"/>
                  <a:pt x="798472" y="477813"/>
                  <a:pt x="783772" y="483326"/>
                </a:cubicBezTo>
                <a:cubicBezTo>
                  <a:pt x="762983" y="491122"/>
                  <a:pt x="739997" y="491004"/>
                  <a:pt x="718457" y="496389"/>
                </a:cubicBezTo>
                <a:cubicBezTo>
                  <a:pt x="705099" y="499729"/>
                  <a:pt x="691585" y="503294"/>
                  <a:pt x="679269" y="509452"/>
                </a:cubicBezTo>
                <a:cubicBezTo>
                  <a:pt x="665227" y="516473"/>
                  <a:pt x="655117" y="531066"/>
                  <a:pt x="640080" y="535577"/>
                </a:cubicBezTo>
                <a:cubicBezTo>
                  <a:pt x="627202" y="539440"/>
                  <a:pt x="449992" y="560971"/>
                  <a:pt x="444137" y="561703"/>
                </a:cubicBezTo>
                <a:cubicBezTo>
                  <a:pt x="431074" y="566057"/>
                  <a:pt x="417265" y="568608"/>
                  <a:pt x="404949" y="574766"/>
                </a:cubicBezTo>
                <a:cubicBezTo>
                  <a:pt x="390907" y="581787"/>
                  <a:pt x="380460" y="595379"/>
                  <a:pt x="365760" y="600892"/>
                </a:cubicBezTo>
                <a:cubicBezTo>
                  <a:pt x="344971" y="608688"/>
                  <a:pt x="322592" y="612373"/>
                  <a:pt x="300446" y="613955"/>
                </a:cubicBezTo>
                <a:cubicBezTo>
                  <a:pt x="200457" y="621097"/>
                  <a:pt x="100149" y="622663"/>
                  <a:pt x="0" y="627017"/>
                </a:cubicBezTo>
                <a:cubicBezTo>
                  <a:pt x="9528" y="684186"/>
                  <a:pt x="6170" y="711419"/>
                  <a:pt x="39189" y="757646"/>
                </a:cubicBezTo>
                <a:cubicBezTo>
                  <a:pt x="49927" y="772679"/>
                  <a:pt x="63006" y="786588"/>
                  <a:pt x="78377" y="796835"/>
                </a:cubicBezTo>
                <a:cubicBezTo>
                  <a:pt x="89834" y="804473"/>
                  <a:pt x="117566" y="809897"/>
                  <a:pt x="117566" y="8098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reeform 52"/>
          <p:cNvSpPr/>
          <p:nvPr/>
        </p:nvSpPr>
        <p:spPr>
          <a:xfrm>
            <a:off x="2416333" y="4963886"/>
            <a:ext cx="13358" cy="235131"/>
          </a:xfrm>
          <a:custGeom>
            <a:avLst/>
            <a:gdLst>
              <a:gd name="connsiteX0" fmla="*/ 296 w 13358"/>
              <a:gd name="connsiteY0" fmla="*/ 235131 h 235131"/>
              <a:gd name="connsiteX1" fmla="*/ 13358 w 13358"/>
              <a:gd name="connsiteY1" fmla="*/ 169817 h 235131"/>
              <a:gd name="connsiteX2" fmla="*/ 296 w 13358"/>
              <a:gd name="connsiteY2" fmla="*/ 26125 h 235131"/>
              <a:gd name="connsiteX3" fmla="*/ 296 w 13358"/>
              <a:gd name="connsiteY3" fmla="*/ 0 h 235131"/>
            </a:gdLst>
            <a:ahLst/>
            <a:cxnLst>
              <a:cxn ang="0">
                <a:pos x="connsiteX0" y="connsiteY0"/>
              </a:cxn>
              <a:cxn ang="0">
                <a:pos x="connsiteX1" y="connsiteY1"/>
              </a:cxn>
              <a:cxn ang="0">
                <a:pos x="connsiteX2" y="connsiteY2"/>
              </a:cxn>
              <a:cxn ang="0">
                <a:pos x="connsiteX3" y="connsiteY3"/>
              </a:cxn>
            </a:cxnLst>
            <a:rect l="l" t="t" r="r" b="b"/>
            <a:pathLst>
              <a:path w="13358" h="235131">
                <a:moveTo>
                  <a:pt x="296" y="235131"/>
                </a:moveTo>
                <a:cubicBezTo>
                  <a:pt x="4650" y="213360"/>
                  <a:pt x="13358" y="192019"/>
                  <a:pt x="13358" y="169817"/>
                </a:cubicBezTo>
                <a:cubicBezTo>
                  <a:pt x="13358" y="121722"/>
                  <a:pt x="3984" y="74078"/>
                  <a:pt x="296" y="26125"/>
                </a:cubicBezTo>
                <a:cubicBezTo>
                  <a:pt x="-372" y="17442"/>
                  <a:pt x="296" y="8708"/>
                  <a:pt x="29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reeform 53"/>
          <p:cNvSpPr/>
          <p:nvPr/>
        </p:nvSpPr>
        <p:spPr>
          <a:xfrm>
            <a:off x="2886891" y="5146766"/>
            <a:ext cx="403469" cy="627017"/>
          </a:xfrm>
          <a:custGeom>
            <a:avLst/>
            <a:gdLst>
              <a:gd name="connsiteX0" fmla="*/ 0 w 403469"/>
              <a:gd name="connsiteY0" fmla="*/ 0 h 627017"/>
              <a:gd name="connsiteX1" fmla="*/ 52252 w 403469"/>
              <a:gd name="connsiteY1" fmla="*/ 104503 h 627017"/>
              <a:gd name="connsiteX2" fmla="*/ 65315 w 403469"/>
              <a:gd name="connsiteY2" fmla="*/ 156754 h 627017"/>
              <a:gd name="connsiteX3" fmla="*/ 156755 w 403469"/>
              <a:gd name="connsiteY3" fmla="*/ 209005 h 627017"/>
              <a:gd name="connsiteX4" fmla="*/ 235132 w 403469"/>
              <a:gd name="connsiteY4" fmla="*/ 235131 h 627017"/>
              <a:gd name="connsiteX5" fmla="*/ 313509 w 403469"/>
              <a:gd name="connsiteY5" fmla="*/ 248194 h 627017"/>
              <a:gd name="connsiteX6" fmla="*/ 391886 w 403469"/>
              <a:gd name="connsiteY6" fmla="*/ 274320 h 627017"/>
              <a:gd name="connsiteX7" fmla="*/ 326572 w 403469"/>
              <a:gd name="connsiteY7" fmla="*/ 613954 h 627017"/>
              <a:gd name="connsiteX8" fmla="*/ 313509 w 403469"/>
              <a:gd name="connsiteY8" fmla="*/ 627017 h 62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469" h="627017">
                <a:moveTo>
                  <a:pt x="0" y="0"/>
                </a:moveTo>
                <a:cubicBezTo>
                  <a:pt x="31909" y="159543"/>
                  <a:pt x="-15303" y="-13717"/>
                  <a:pt x="52252" y="104503"/>
                </a:cubicBezTo>
                <a:cubicBezTo>
                  <a:pt x="61159" y="120091"/>
                  <a:pt x="56408" y="141166"/>
                  <a:pt x="65315" y="156754"/>
                </a:cubicBezTo>
                <a:cubicBezTo>
                  <a:pt x="92853" y="204946"/>
                  <a:pt x="110240" y="195051"/>
                  <a:pt x="156755" y="209005"/>
                </a:cubicBezTo>
                <a:cubicBezTo>
                  <a:pt x="183133" y="216918"/>
                  <a:pt x="207968" y="230604"/>
                  <a:pt x="235132" y="235131"/>
                </a:cubicBezTo>
                <a:cubicBezTo>
                  <a:pt x="261258" y="239485"/>
                  <a:pt x="287814" y="241770"/>
                  <a:pt x="313509" y="248194"/>
                </a:cubicBezTo>
                <a:cubicBezTo>
                  <a:pt x="340226" y="254873"/>
                  <a:pt x="391886" y="274320"/>
                  <a:pt x="391886" y="274320"/>
                </a:cubicBezTo>
                <a:cubicBezTo>
                  <a:pt x="376504" y="628104"/>
                  <a:pt x="459315" y="507758"/>
                  <a:pt x="326572" y="613954"/>
                </a:cubicBezTo>
                <a:cubicBezTo>
                  <a:pt x="321763" y="617801"/>
                  <a:pt x="317863" y="622663"/>
                  <a:pt x="313509" y="627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6940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720250601"/>
              </p:ext>
            </p:extLst>
          </p:nvPr>
        </p:nvGraphicFramePr>
        <p:xfrm>
          <a:off x="838200" y="1816189"/>
          <a:ext cx="9705390" cy="3474720"/>
        </p:xfrm>
        <a:graphic>
          <a:graphicData uri="http://schemas.openxmlformats.org/drawingml/2006/table">
            <a:tbl>
              <a:tblPr firstRow="1" bandRow="1">
                <a:tableStyleId>{5940675A-B579-460E-94D1-54222C63F5DA}</a:tableStyleId>
              </a:tblPr>
              <a:tblGrid>
                <a:gridCol w="1941078">
                  <a:extLst>
                    <a:ext uri="{9D8B030D-6E8A-4147-A177-3AD203B41FA5}">
                      <a16:colId xmlns:a16="http://schemas.microsoft.com/office/drawing/2014/main" val="450629532"/>
                    </a:ext>
                  </a:extLst>
                </a:gridCol>
                <a:gridCol w="1941078">
                  <a:extLst>
                    <a:ext uri="{9D8B030D-6E8A-4147-A177-3AD203B41FA5}">
                      <a16:colId xmlns:a16="http://schemas.microsoft.com/office/drawing/2014/main" val="469828854"/>
                    </a:ext>
                  </a:extLst>
                </a:gridCol>
                <a:gridCol w="1941078">
                  <a:extLst>
                    <a:ext uri="{9D8B030D-6E8A-4147-A177-3AD203B41FA5}">
                      <a16:colId xmlns:a16="http://schemas.microsoft.com/office/drawing/2014/main" val="900893902"/>
                    </a:ext>
                  </a:extLst>
                </a:gridCol>
                <a:gridCol w="1941078">
                  <a:extLst>
                    <a:ext uri="{9D8B030D-6E8A-4147-A177-3AD203B41FA5}">
                      <a16:colId xmlns:a16="http://schemas.microsoft.com/office/drawing/2014/main" val="1023427869"/>
                    </a:ext>
                  </a:extLst>
                </a:gridCol>
                <a:gridCol w="1941078">
                  <a:extLst>
                    <a:ext uri="{9D8B030D-6E8A-4147-A177-3AD203B41FA5}">
                      <a16:colId xmlns:a16="http://schemas.microsoft.com/office/drawing/2014/main" val="2815550564"/>
                    </a:ext>
                  </a:extLst>
                </a:gridCol>
              </a:tblGrid>
              <a:tr h="404858">
                <a:tc>
                  <a:txBody>
                    <a:bodyPr/>
                    <a:lstStyle/>
                    <a:p>
                      <a:r>
                        <a:rPr lang="en-IN" dirty="0" smtClean="0"/>
                        <a:t>Agent Type</a:t>
                      </a:r>
                      <a:endParaRPr lang="en-IN" dirty="0"/>
                    </a:p>
                  </a:txBody>
                  <a:tcPr/>
                </a:tc>
                <a:tc>
                  <a:txBody>
                    <a:bodyPr/>
                    <a:lstStyle/>
                    <a:p>
                      <a:r>
                        <a:rPr lang="en-IN" dirty="0" smtClean="0"/>
                        <a:t>Performance measure</a:t>
                      </a:r>
                      <a:endParaRPr lang="en-IN" dirty="0"/>
                    </a:p>
                  </a:txBody>
                  <a:tcPr/>
                </a:tc>
                <a:tc>
                  <a:txBody>
                    <a:bodyPr/>
                    <a:lstStyle/>
                    <a:p>
                      <a:r>
                        <a:rPr lang="en-IN" dirty="0" smtClean="0"/>
                        <a:t>Environment</a:t>
                      </a:r>
                      <a:endParaRPr lang="en-IN" dirty="0"/>
                    </a:p>
                  </a:txBody>
                  <a:tcPr/>
                </a:tc>
                <a:tc>
                  <a:txBody>
                    <a:bodyPr/>
                    <a:lstStyle/>
                    <a:p>
                      <a:r>
                        <a:rPr lang="en-IN" dirty="0" smtClean="0"/>
                        <a:t>Actuators</a:t>
                      </a:r>
                      <a:endParaRPr lang="en-IN" dirty="0"/>
                    </a:p>
                  </a:txBody>
                  <a:tcPr/>
                </a:tc>
                <a:tc>
                  <a:txBody>
                    <a:bodyPr/>
                    <a:lstStyle/>
                    <a:p>
                      <a:r>
                        <a:rPr lang="en-IN" dirty="0" smtClean="0"/>
                        <a:t>Sensors</a:t>
                      </a:r>
                      <a:endParaRPr lang="en-IN" dirty="0"/>
                    </a:p>
                  </a:txBody>
                  <a:tcPr/>
                </a:tc>
                <a:extLst>
                  <a:ext uri="{0D108BD9-81ED-4DB2-BD59-A6C34878D82A}">
                    <a16:rowId xmlns:a16="http://schemas.microsoft.com/office/drawing/2014/main" val="2481052181"/>
                  </a:ext>
                </a:extLst>
              </a:tr>
              <a:tr h="404858">
                <a:tc>
                  <a:txBody>
                    <a:bodyPr/>
                    <a:lstStyle/>
                    <a:p>
                      <a:r>
                        <a:rPr lang="en-IN" dirty="0" smtClean="0"/>
                        <a:t>Robot Soccer Player</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52331464"/>
                  </a:ext>
                </a:extLst>
              </a:tr>
              <a:tr h="404858">
                <a:tc>
                  <a:txBody>
                    <a:bodyPr/>
                    <a:lstStyle/>
                    <a:p>
                      <a:r>
                        <a:rPr lang="en-IN" dirty="0" smtClean="0"/>
                        <a:t>Internet book shopping agent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27864675"/>
                  </a:ext>
                </a:extLst>
              </a:tr>
              <a:tr h="404858">
                <a:tc>
                  <a:txBody>
                    <a:bodyPr/>
                    <a:lstStyle/>
                    <a:p>
                      <a:r>
                        <a:rPr lang="en-IN" dirty="0" smtClean="0"/>
                        <a:t>Autonomous Rover</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60611109"/>
                  </a:ext>
                </a:extLst>
              </a:tr>
              <a:tr h="404858">
                <a:tc>
                  <a:txBody>
                    <a:bodyPr/>
                    <a:lstStyle/>
                    <a:p>
                      <a:r>
                        <a:rPr lang="en-IN" dirty="0" smtClean="0"/>
                        <a:t>Mathematician’s  theorem-proving agent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08605443"/>
                  </a:ext>
                </a:extLst>
              </a:tr>
            </a:tbl>
          </a:graphicData>
        </a:graphic>
      </p:graphicFrame>
    </p:spTree>
    <p:extLst>
      <p:ext uri="{BB962C8B-B14F-4D97-AF65-F5344CB8AC3E}">
        <p14:creationId xmlns:p14="http://schemas.microsoft.com/office/powerpoint/2010/main" val="3745570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330704974"/>
              </p:ext>
            </p:extLst>
          </p:nvPr>
        </p:nvGraphicFramePr>
        <p:xfrm>
          <a:off x="838198" y="1816189"/>
          <a:ext cx="10115940" cy="6766560"/>
        </p:xfrm>
        <a:graphic>
          <a:graphicData uri="http://schemas.openxmlformats.org/drawingml/2006/table">
            <a:tbl>
              <a:tblPr firstRow="1" bandRow="1">
                <a:tableStyleId>{5940675A-B579-460E-94D1-54222C63F5DA}</a:tableStyleId>
              </a:tblPr>
              <a:tblGrid>
                <a:gridCol w="2023188">
                  <a:extLst>
                    <a:ext uri="{9D8B030D-6E8A-4147-A177-3AD203B41FA5}">
                      <a16:colId xmlns:a16="http://schemas.microsoft.com/office/drawing/2014/main" val="450629532"/>
                    </a:ext>
                  </a:extLst>
                </a:gridCol>
                <a:gridCol w="2023188">
                  <a:extLst>
                    <a:ext uri="{9D8B030D-6E8A-4147-A177-3AD203B41FA5}">
                      <a16:colId xmlns:a16="http://schemas.microsoft.com/office/drawing/2014/main" val="469828854"/>
                    </a:ext>
                  </a:extLst>
                </a:gridCol>
                <a:gridCol w="2023188">
                  <a:extLst>
                    <a:ext uri="{9D8B030D-6E8A-4147-A177-3AD203B41FA5}">
                      <a16:colId xmlns:a16="http://schemas.microsoft.com/office/drawing/2014/main" val="900893902"/>
                    </a:ext>
                  </a:extLst>
                </a:gridCol>
                <a:gridCol w="2023188">
                  <a:extLst>
                    <a:ext uri="{9D8B030D-6E8A-4147-A177-3AD203B41FA5}">
                      <a16:colId xmlns:a16="http://schemas.microsoft.com/office/drawing/2014/main" val="1023427869"/>
                    </a:ext>
                  </a:extLst>
                </a:gridCol>
                <a:gridCol w="2023188">
                  <a:extLst>
                    <a:ext uri="{9D8B030D-6E8A-4147-A177-3AD203B41FA5}">
                      <a16:colId xmlns:a16="http://schemas.microsoft.com/office/drawing/2014/main" val="2815550564"/>
                    </a:ext>
                  </a:extLst>
                </a:gridCol>
              </a:tblGrid>
              <a:tr h="404858">
                <a:tc>
                  <a:txBody>
                    <a:bodyPr/>
                    <a:lstStyle/>
                    <a:p>
                      <a:r>
                        <a:rPr lang="en-IN" dirty="0" smtClean="0"/>
                        <a:t>Agent Type</a:t>
                      </a:r>
                      <a:endParaRPr lang="en-IN" dirty="0"/>
                    </a:p>
                  </a:txBody>
                  <a:tcPr/>
                </a:tc>
                <a:tc>
                  <a:txBody>
                    <a:bodyPr/>
                    <a:lstStyle/>
                    <a:p>
                      <a:r>
                        <a:rPr lang="en-IN" dirty="0" smtClean="0"/>
                        <a:t>Performance measure</a:t>
                      </a:r>
                      <a:endParaRPr lang="en-IN" dirty="0"/>
                    </a:p>
                  </a:txBody>
                  <a:tcPr/>
                </a:tc>
                <a:tc>
                  <a:txBody>
                    <a:bodyPr/>
                    <a:lstStyle/>
                    <a:p>
                      <a:r>
                        <a:rPr lang="en-IN" dirty="0" smtClean="0"/>
                        <a:t>Environment</a:t>
                      </a:r>
                      <a:endParaRPr lang="en-IN" dirty="0"/>
                    </a:p>
                  </a:txBody>
                  <a:tcPr/>
                </a:tc>
                <a:tc>
                  <a:txBody>
                    <a:bodyPr/>
                    <a:lstStyle/>
                    <a:p>
                      <a:r>
                        <a:rPr lang="en-IN" dirty="0" smtClean="0"/>
                        <a:t>Actuators</a:t>
                      </a:r>
                      <a:endParaRPr lang="en-IN" dirty="0"/>
                    </a:p>
                  </a:txBody>
                  <a:tcPr/>
                </a:tc>
                <a:tc>
                  <a:txBody>
                    <a:bodyPr/>
                    <a:lstStyle/>
                    <a:p>
                      <a:r>
                        <a:rPr lang="en-IN" dirty="0" smtClean="0"/>
                        <a:t>Sensors</a:t>
                      </a:r>
                      <a:endParaRPr lang="en-IN" dirty="0"/>
                    </a:p>
                  </a:txBody>
                  <a:tcPr/>
                </a:tc>
                <a:extLst>
                  <a:ext uri="{0D108BD9-81ED-4DB2-BD59-A6C34878D82A}">
                    <a16:rowId xmlns:a16="http://schemas.microsoft.com/office/drawing/2014/main" val="2481052181"/>
                  </a:ext>
                </a:extLst>
              </a:tr>
              <a:tr h="404858">
                <a:tc>
                  <a:txBody>
                    <a:bodyPr/>
                    <a:lstStyle/>
                    <a:p>
                      <a:r>
                        <a:rPr lang="en-IN" dirty="0" smtClean="0"/>
                        <a:t>Robot Soccer Player</a:t>
                      </a:r>
                      <a:endParaRPr lang="en-IN" dirty="0"/>
                    </a:p>
                  </a:txBody>
                  <a:tcPr/>
                </a:tc>
                <a:tc>
                  <a:txBody>
                    <a:bodyPr/>
                    <a:lstStyle/>
                    <a:p>
                      <a:r>
                        <a:rPr lang="en-IN" dirty="0" smtClean="0"/>
                        <a:t>Winning game, goals for/against</a:t>
                      </a:r>
                      <a:endParaRPr lang="en-IN" dirty="0"/>
                    </a:p>
                  </a:txBody>
                  <a:tcPr/>
                </a:tc>
                <a:tc>
                  <a:txBody>
                    <a:bodyPr/>
                    <a:lstStyle/>
                    <a:p>
                      <a:r>
                        <a:rPr lang="en-IN" dirty="0" smtClean="0"/>
                        <a:t>Field, ball, own team, other</a:t>
                      </a:r>
                      <a:r>
                        <a:rPr lang="en-IN" baseline="0" dirty="0" smtClean="0"/>
                        <a:t> team, own body</a:t>
                      </a:r>
                      <a:endParaRPr lang="en-IN" dirty="0"/>
                    </a:p>
                  </a:txBody>
                  <a:tcPr/>
                </a:tc>
                <a:tc>
                  <a:txBody>
                    <a:bodyPr/>
                    <a:lstStyle/>
                    <a:p>
                      <a:r>
                        <a:rPr lang="en-IN" dirty="0" smtClean="0"/>
                        <a:t>Devices ( e.g., legs) for locomotion and kicking</a:t>
                      </a:r>
                      <a:endParaRPr lang="en-IN" dirty="0"/>
                    </a:p>
                  </a:txBody>
                  <a:tcPr/>
                </a:tc>
                <a:tc>
                  <a:txBody>
                    <a:bodyPr/>
                    <a:lstStyle/>
                    <a:p>
                      <a:r>
                        <a:rPr lang="en-IN" dirty="0" smtClean="0"/>
                        <a:t>Camera, touch sensors, accelerometers, orientation sensors, wheel, joint encoders</a:t>
                      </a:r>
                      <a:endParaRPr lang="en-IN" dirty="0"/>
                    </a:p>
                  </a:txBody>
                  <a:tcPr/>
                </a:tc>
                <a:extLst>
                  <a:ext uri="{0D108BD9-81ED-4DB2-BD59-A6C34878D82A}">
                    <a16:rowId xmlns:a16="http://schemas.microsoft.com/office/drawing/2014/main" val="3452331464"/>
                  </a:ext>
                </a:extLst>
              </a:tr>
              <a:tr h="404858">
                <a:tc>
                  <a:txBody>
                    <a:bodyPr/>
                    <a:lstStyle/>
                    <a:p>
                      <a:r>
                        <a:rPr lang="en-IN" dirty="0" smtClean="0"/>
                        <a:t>Internet book shopping agent</a:t>
                      </a:r>
                      <a:endParaRPr lang="en-IN" dirty="0"/>
                    </a:p>
                  </a:txBody>
                  <a:tcPr/>
                </a:tc>
                <a:tc>
                  <a:txBody>
                    <a:bodyPr/>
                    <a:lstStyle/>
                    <a:p>
                      <a:r>
                        <a:rPr lang="en-IN" dirty="0" smtClean="0"/>
                        <a:t>Obtain requested/interesting</a:t>
                      </a:r>
                      <a:r>
                        <a:rPr lang="en-IN" baseline="0" dirty="0" smtClean="0"/>
                        <a:t> books, minimize expenditure</a:t>
                      </a:r>
                      <a:endParaRPr lang="en-IN" dirty="0"/>
                    </a:p>
                  </a:txBody>
                  <a:tcPr/>
                </a:tc>
                <a:tc>
                  <a:txBody>
                    <a:bodyPr/>
                    <a:lstStyle/>
                    <a:p>
                      <a:r>
                        <a:rPr lang="en-IN" dirty="0" smtClean="0"/>
                        <a:t>Internet </a:t>
                      </a:r>
                      <a:endParaRPr lang="en-IN" dirty="0"/>
                    </a:p>
                  </a:txBody>
                  <a:tcPr/>
                </a:tc>
                <a:tc>
                  <a:txBody>
                    <a:bodyPr/>
                    <a:lstStyle/>
                    <a:p>
                      <a:r>
                        <a:rPr lang="en-IN" dirty="0" smtClean="0"/>
                        <a:t>Follow link, enter/submit data in fields, display to user</a:t>
                      </a:r>
                      <a:endParaRPr lang="en-IN" dirty="0"/>
                    </a:p>
                  </a:txBody>
                  <a:tcPr/>
                </a:tc>
                <a:tc>
                  <a:txBody>
                    <a:bodyPr/>
                    <a:lstStyle/>
                    <a:p>
                      <a:r>
                        <a:rPr lang="en-IN" dirty="0" smtClean="0"/>
                        <a:t>Web pages, user requests</a:t>
                      </a:r>
                      <a:endParaRPr lang="en-IN" dirty="0"/>
                    </a:p>
                  </a:txBody>
                  <a:tcPr/>
                </a:tc>
                <a:extLst>
                  <a:ext uri="{0D108BD9-81ED-4DB2-BD59-A6C34878D82A}">
                    <a16:rowId xmlns:a16="http://schemas.microsoft.com/office/drawing/2014/main" val="3227864675"/>
                  </a:ext>
                </a:extLst>
              </a:tr>
              <a:tr h="404858">
                <a:tc>
                  <a:txBody>
                    <a:bodyPr/>
                    <a:lstStyle/>
                    <a:p>
                      <a:r>
                        <a:rPr lang="en-IN" dirty="0" smtClean="0"/>
                        <a:t>Autonomous Rover</a:t>
                      </a:r>
                      <a:endParaRPr lang="en-IN" dirty="0"/>
                    </a:p>
                  </a:txBody>
                  <a:tcPr/>
                </a:tc>
                <a:tc>
                  <a:txBody>
                    <a:bodyPr/>
                    <a:lstStyle/>
                    <a:p>
                      <a:r>
                        <a:rPr lang="en-IN" dirty="0" smtClean="0"/>
                        <a:t>Terrain explored and reported, samples gathered and analysed</a:t>
                      </a:r>
                      <a:endParaRPr lang="en-IN" dirty="0"/>
                    </a:p>
                  </a:txBody>
                  <a:tcPr/>
                </a:tc>
                <a:tc>
                  <a:txBody>
                    <a:bodyPr/>
                    <a:lstStyle/>
                    <a:p>
                      <a:r>
                        <a:rPr lang="en-IN" dirty="0" smtClean="0"/>
                        <a:t>Launch vehicle, lander, Mars</a:t>
                      </a:r>
                      <a:endParaRPr lang="en-IN" dirty="0"/>
                    </a:p>
                  </a:txBody>
                  <a:tcPr/>
                </a:tc>
                <a:tc>
                  <a:txBody>
                    <a:bodyPr/>
                    <a:lstStyle/>
                    <a:p>
                      <a:r>
                        <a:rPr lang="en-IN" dirty="0" smtClean="0"/>
                        <a:t>Wheels/legs, sample collection device, analysis device, radio transmitter</a:t>
                      </a:r>
                      <a:endParaRPr lang="en-IN" dirty="0"/>
                    </a:p>
                  </a:txBody>
                  <a:tcPr/>
                </a:tc>
                <a:tc>
                  <a:txBody>
                    <a:bodyPr/>
                    <a:lstStyle/>
                    <a:p>
                      <a:r>
                        <a:rPr lang="en-IN" dirty="0" smtClean="0"/>
                        <a:t>Camera, touch sensors, accelerometers, orientation sensors, wheel/joint encoders, radio receiver</a:t>
                      </a:r>
                      <a:endParaRPr lang="en-IN" dirty="0"/>
                    </a:p>
                  </a:txBody>
                  <a:tcPr/>
                </a:tc>
                <a:extLst>
                  <a:ext uri="{0D108BD9-81ED-4DB2-BD59-A6C34878D82A}">
                    <a16:rowId xmlns:a16="http://schemas.microsoft.com/office/drawing/2014/main" val="2160611109"/>
                  </a:ext>
                </a:extLst>
              </a:tr>
              <a:tr h="404858">
                <a:tc>
                  <a:txBody>
                    <a:bodyPr/>
                    <a:lstStyle/>
                    <a:p>
                      <a:r>
                        <a:rPr lang="en-IN" dirty="0" smtClean="0"/>
                        <a:t>Mathematician’s  theorem-proving agent</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08605443"/>
                  </a:ext>
                </a:extLst>
              </a:tr>
            </a:tbl>
          </a:graphicData>
        </a:graphic>
      </p:graphicFrame>
    </p:spTree>
    <p:extLst>
      <p:ext uri="{BB962C8B-B14F-4D97-AF65-F5344CB8AC3E}">
        <p14:creationId xmlns:p14="http://schemas.microsoft.com/office/powerpoint/2010/main" val="3538892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br>
              <a:rPr lang="en-IN" sz="2400" dirty="0" smtClean="0">
                <a:latin typeface="Book Antiqua" panose="02040602050305030304" pitchFamily="18" charset="0"/>
              </a:rPr>
            </a:b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240672111"/>
              </p:ext>
            </p:extLst>
          </p:nvPr>
        </p:nvGraphicFramePr>
        <p:xfrm>
          <a:off x="838200" y="1241426"/>
          <a:ext cx="10515603" cy="4618198"/>
        </p:xfrm>
        <a:graphic>
          <a:graphicData uri="http://schemas.openxmlformats.org/drawingml/2006/table">
            <a:tbl>
              <a:tblPr firstRow="1" bandRow="1">
                <a:tableStyleId>{5940675A-B579-460E-94D1-54222C63F5DA}</a:tableStyleId>
              </a:tblPr>
              <a:tblGrid>
                <a:gridCol w="1867678">
                  <a:extLst>
                    <a:ext uri="{9D8B030D-6E8A-4147-A177-3AD203B41FA5}">
                      <a16:colId xmlns:a16="http://schemas.microsoft.com/office/drawing/2014/main" val="3208813952"/>
                    </a:ext>
                  </a:extLst>
                </a:gridCol>
                <a:gridCol w="1250302">
                  <a:extLst>
                    <a:ext uri="{9D8B030D-6E8A-4147-A177-3AD203B41FA5}">
                      <a16:colId xmlns:a16="http://schemas.microsoft.com/office/drawing/2014/main" val="3915859206"/>
                    </a:ext>
                  </a:extLst>
                </a:gridCol>
                <a:gridCol w="1530220">
                  <a:extLst>
                    <a:ext uri="{9D8B030D-6E8A-4147-A177-3AD203B41FA5}">
                      <a16:colId xmlns:a16="http://schemas.microsoft.com/office/drawing/2014/main" val="2900899721"/>
                    </a:ext>
                  </a:extLst>
                </a:gridCol>
                <a:gridCol w="1360716">
                  <a:extLst>
                    <a:ext uri="{9D8B030D-6E8A-4147-A177-3AD203B41FA5}">
                      <a16:colId xmlns:a16="http://schemas.microsoft.com/office/drawing/2014/main" val="2556748407"/>
                    </a:ext>
                  </a:extLst>
                </a:gridCol>
                <a:gridCol w="1502229">
                  <a:extLst>
                    <a:ext uri="{9D8B030D-6E8A-4147-A177-3AD203B41FA5}">
                      <a16:colId xmlns:a16="http://schemas.microsoft.com/office/drawing/2014/main" val="15988343"/>
                    </a:ext>
                  </a:extLst>
                </a:gridCol>
                <a:gridCol w="1502229">
                  <a:extLst>
                    <a:ext uri="{9D8B030D-6E8A-4147-A177-3AD203B41FA5}">
                      <a16:colId xmlns:a16="http://schemas.microsoft.com/office/drawing/2014/main" val="2456915696"/>
                    </a:ext>
                  </a:extLst>
                </a:gridCol>
                <a:gridCol w="1502229">
                  <a:extLst>
                    <a:ext uri="{9D8B030D-6E8A-4147-A177-3AD203B41FA5}">
                      <a16:colId xmlns:a16="http://schemas.microsoft.com/office/drawing/2014/main" val="2285552279"/>
                    </a:ext>
                  </a:extLst>
                </a:gridCol>
              </a:tblGrid>
              <a:tr h="1263208">
                <a:tc>
                  <a:txBody>
                    <a:bodyPr/>
                    <a:lstStyle/>
                    <a:p>
                      <a:r>
                        <a:rPr lang="en-IN" dirty="0" smtClean="0"/>
                        <a:t>Task environment</a:t>
                      </a:r>
                      <a:endParaRPr lang="en-IN" dirty="0"/>
                    </a:p>
                  </a:txBody>
                  <a:tcPr/>
                </a:tc>
                <a:tc>
                  <a:txBody>
                    <a:bodyPr/>
                    <a:lstStyle/>
                    <a:p>
                      <a:r>
                        <a:rPr lang="en-IN" dirty="0" smtClean="0"/>
                        <a:t>Observable</a:t>
                      </a:r>
                      <a:endParaRPr lang="en-IN" dirty="0"/>
                    </a:p>
                  </a:txBody>
                  <a:tcPr/>
                </a:tc>
                <a:tc>
                  <a:txBody>
                    <a:bodyPr/>
                    <a:lstStyle/>
                    <a:p>
                      <a:r>
                        <a:rPr lang="en-IN" dirty="0" smtClean="0"/>
                        <a:t>Deterministic</a:t>
                      </a:r>
                      <a:endParaRPr lang="en-IN" dirty="0"/>
                    </a:p>
                  </a:txBody>
                  <a:tcPr/>
                </a:tc>
                <a:tc>
                  <a:txBody>
                    <a:bodyPr/>
                    <a:lstStyle/>
                    <a:p>
                      <a:r>
                        <a:rPr lang="en-IN" dirty="0" smtClean="0"/>
                        <a:t>episodic</a:t>
                      </a:r>
                      <a:endParaRPr lang="en-IN" dirty="0"/>
                    </a:p>
                  </a:txBody>
                  <a:tcPr/>
                </a:tc>
                <a:tc>
                  <a:txBody>
                    <a:bodyPr/>
                    <a:lstStyle/>
                    <a:p>
                      <a:r>
                        <a:rPr lang="en-IN" dirty="0" smtClean="0"/>
                        <a:t>static</a:t>
                      </a:r>
                      <a:endParaRPr lang="en-IN" dirty="0"/>
                    </a:p>
                  </a:txBody>
                  <a:tcPr/>
                </a:tc>
                <a:tc>
                  <a:txBody>
                    <a:bodyPr/>
                    <a:lstStyle/>
                    <a:p>
                      <a:r>
                        <a:rPr lang="en-IN" dirty="0" smtClean="0"/>
                        <a:t>discrete</a:t>
                      </a:r>
                      <a:endParaRPr lang="en-IN" dirty="0"/>
                    </a:p>
                  </a:txBody>
                  <a:tcPr/>
                </a:tc>
                <a:tc>
                  <a:txBody>
                    <a:bodyPr/>
                    <a:lstStyle/>
                    <a:p>
                      <a:r>
                        <a:rPr lang="en-IN" dirty="0" smtClean="0"/>
                        <a:t>agents</a:t>
                      </a:r>
                      <a:endParaRPr lang="en-IN" dirty="0"/>
                    </a:p>
                  </a:txBody>
                  <a:tcPr/>
                </a:tc>
                <a:extLst>
                  <a:ext uri="{0D108BD9-81ED-4DB2-BD59-A6C34878D82A}">
                    <a16:rowId xmlns:a16="http://schemas.microsoft.com/office/drawing/2014/main" val="821306438"/>
                  </a:ext>
                </a:extLst>
              </a:tr>
              <a:tr h="762546">
                <a:tc>
                  <a:txBody>
                    <a:bodyPr/>
                    <a:lstStyle/>
                    <a:p>
                      <a:r>
                        <a:rPr lang="en-IN" dirty="0" smtClean="0"/>
                        <a:t>Robot- soccer</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00581636"/>
                  </a:ext>
                </a:extLst>
              </a:tr>
              <a:tr h="864148">
                <a:tc>
                  <a:txBody>
                    <a:bodyPr/>
                    <a:lstStyle/>
                    <a:p>
                      <a:r>
                        <a:rPr lang="en-IN" dirty="0" smtClean="0"/>
                        <a:t>Internet book-shopping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86131037"/>
                  </a:ext>
                </a:extLst>
              </a:tr>
              <a:tr h="864148">
                <a:tc>
                  <a:txBody>
                    <a:bodyPr/>
                    <a:lstStyle/>
                    <a:p>
                      <a:r>
                        <a:rPr lang="en-IN" dirty="0" smtClean="0"/>
                        <a:t>Autonomous Mars Rover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685499649"/>
                  </a:ext>
                </a:extLst>
              </a:tr>
              <a:tr h="864148">
                <a:tc>
                  <a:txBody>
                    <a:bodyPr/>
                    <a:lstStyle/>
                    <a:p>
                      <a:r>
                        <a:rPr lang="en-IN" dirty="0" smtClean="0"/>
                        <a:t>Mathematician’s assistant</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70790160"/>
                  </a:ext>
                </a:extLst>
              </a:tr>
            </a:tbl>
          </a:graphicData>
        </a:graphic>
      </p:graphicFrame>
    </p:spTree>
    <p:extLst>
      <p:ext uri="{BB962C8B-B14F-4D97-AF65-F5344CB8AC3E}">
        <p14:creationId xmlns:p14="http://schemas.microsoft.com/office/powerpoint/2010/main" val="39597695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br>
              <a:rPr lang="en-IN" sz="2400" dirty="0" smtClean="0">
                <a:latin typeface="Book Antiqua" panose="02040602050305030304" pitchFamily="18" charset="0"/>
              </a:rPr>
            </a:b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633676111"/>
              </p:ext>
            </p:extLst>
          </p:nvPr>
        </p:nvGraphicFramePr>
        <p:xfrm>
          <a:off x="838200" y="1241426"/>
          <a:ext cx="10515603" cy="4618198"/>
        </p:xfrm>
        <a:graphic>
          <a:graphicData uri="http://schemas.openxmlformats.org/drawingml/2006/table">
            <a:tbl>
              <a:tblPr firstRow="1" bandRow="1">
                <a:tableStyleId>{5940675A-B579-460E-94D1-54222C63F5DA}</a:tableStyleId>
              </a:tblPr>
              <a:tblGrid>
                <a:gridCol w="1867678">
                  <a:extLst>
                    <a:ext uri="{9D8B030D-6E8A-4147-A177-3AD203B41FA5}">
                      <a16:colId xmlns:a16="http://schemas.microsoft.com/office/drawing/2014/main" val="3208813952"/>
                    </a:ext>
                  </a:extLst>
                </a:gridCol>
                <a:gridCol w="1250302">
                  <a:extLst>
                    <a:ext uri="{9D8B030D-6E8A-4147-A177-3AD203B41FA5}">
                      <a16:colId xmlns:a16="http://schemas.microsoft.com/office/drawing/2014/main" val="3915859206"/>
                    </a:ext>
                  </a:extLst>
                </a:gridCol>
                <a:gridCol w="1530220">
                  <a:extLst>
                    <a:ext uri="{9D8B030D-6E8A-4147-A177-3AD203B41FA5}">
                      <a16:colId xmlns:a16="http://schemas.microsoft.com/office/drawing/2014/main" val="2900899721"/>
                    </a:ext>
                  </a:extLst>
                </a:gridCol>
                <a:gridCol w="1360716">
                  <a:extLst>
                    <a:ext uri="{9D8B030D-6E8A-4147-A177-3AD203B41FA5}">
                      <a16:colId xmlns:a16="http://schemas.microsoft.com/office/drawing/2014/main" val="2556748407"/>
                    </a:ext>
                  </a:extLst>
                </a:gridCol>
                <a:gridCol w="1502229">
                  <a:extLst>
                    <a:ext uri="{9D8B030D-6E8A-4147-A177-3AD203B41FA5}">
                      <a16:colId xmlns:a16="http://schemas.microsoft.com/office/drawing/2014/main" val="15988343"/>
                    </a:ext>
                  </a:extLst>
                </a:gridCol>
                <a:gridCol w="1502229">
                  <a:extLst>
                    <a:ext uri="{9D8B030D-6E8A-4147-A177-3AD203B41FA5}">
                      <a16:colId xmlns:a16="http://schemas.microsoft.com/office/drawing/2014/main" val="2456915696"/>
                    </a:ext>
                  </a:extLst>
                </a:gridCol>
                <a:gridCol w="1502229">
                  <a:extLst>
                    <a:ext uri="{9D8B030D-6E8A-4147-A177-3AD203B41FA5}">
                      <a16:colId xmlns:a16="http://schemas.microsoft.com/office/drawing/2014/main" val="2285552279"/>
                    </a:ext>
                  </a:extLst>
                </a:gridCol>
              </a:tblGrid>
              <a:tr h="1263208">
                <a:tc>
                  <a:txBody>
                    <a:bodyPr/>
                    <a:lstStyle/>
                    <a:p>
                      <a:r>
                        <a:rPr lang="en-IN" dirty="0" smtClean="0"/>
                        <a:t>Task environment</a:t>
                      </a:r>
                      <a:endParaRPr lang="en-IN" dirty="0"/>
                    </a:p>
                  </a:txBody>
                  <a:tcPr/>
                </a:tc>
                <a:tc>
                  <a:txBody>
                    <a:bodyPr/>
                    <a:lstStyle/>
                    <a:p>
                      <a:r>
                        <a:rPr lang="en-IN" dirty="0" smtClean="0"/>
                        <a:t>Observable</a:t>
                      </a:r>
                      <a:endParaRPr lang="en-IN" dirty="0"/>
                    </a:p>
                  </a:txBody>
                  <a:tcPr/>
                </a:tc>
                <a:tc>
                  <a:txBody>
                    <a:bodyPr/>
                    <a:lstStyle/>
                    <a:p>
                      <a:r>
                        <a:rPr lang="en-IN" dirty="0" smtClean="0"/>
                        <a:t>Deterministic</a:t>
                      </a:r>
                      <a:endParaRPr lang="en-IN" dirty="0"/>
                    </a:p>
                  </a:txBody>
                  <a:tcPr/>
                </a:tc>
                <a:tc>
                  <a:txBody>
                    <a:bodyPr/>
                    <a:lstStyle/>
                    <a:p>
                      <a:r>
                        <a:rPr lang="en-IN" dirty="0" smtClean="0"/>
                        <a:t>episodic</a:t>
                      </a:r>
                      <a:endParaRPr lang="en-IN" dirty="0"/>
                    </a:p>
                  </a:txBody>
                  <a:tcPr/>
                </a:tc>
                <a:tc>
                  <a:txBody>
                    <a:bodyPr/>
                    <a:lstStyle/>
                    <a:p>
                      <a:r>
                        <a:rPr lang="en-IN" dirty="0" smtClean="0"/>
                        <a:t>static</a:t>
                      </a:r>
                      <a:endParaRPr lang="en-IN" dirty="0"/>
                    </a:p>
                  </a:txBody>
                  <a:tcPr/>
                </a:tc>
                <a:tc>
                  <a:txBody>
                    <a:bodyPr/>
                    <a:lstStyle/>
                    <a:p>
                      <a:r>
                        <a:rPr lang="en-IN" dirty="0" smtClean="0"/>
                        <a:t>discrete</a:t>
                      </a:r>
                      <a:endParaRPr lang="en-IN" dirty="0"/>
                    </a:p>
                  </a:txBody>
                  <a:tcPr/>
                </a:tc>
                <a:tc>
                  <a:txBody>
                    <a:bodyPr/>
                    <a:lstStyle/>
                    <a:p>
                      <a:r>
                        <a:rPr lang="en-IN" dirty="0" smtClean="0"/>
                        <a:t>agents</a:t>
                      </a:r>
                      <a:endParaRPr lang="en-IN" dirty="0"/>
                    </a:p>
                  </a:txBody>
                  <a:tcPr/>
                </a:tc>
                <a:extLst>
                  <a:ext uri="{0D108BD9-81ED-4DB2-BD59-A6C34878D82A}">
                    <a16:rowId xmlns:a16="http://schemas.microsoft.com/office/drawing/2014/main" val="821306438"/>
                  </a:ext>
                </a:extLst>
              </a:tr>
              <a:tr h="762546">
                <a:tc>
                  <a:txBody>
                    <a:bodyPr/>
                    <a:lstStyle/>
                    <a:p>
                      <a:r>
                        <a:rPr lang="en-IN" dirty="0" smtClean="0"/>
                        <a:t>Robot- soccer</a:t>
                      </a:r>
                      <a:endParaRPr lang="en-IN" dirty="0"/>
                    </a:p>
                  </a:txBody>
                  <a:tcPr/>
                </a:tc>
                <a:tc>
                  <a:txBody>
                    <a:bodyPr/>
                    <a:lstStyle/>
                    <a:p>
                      <a:r>
                        <a:rPr lang="en-IN" dirty="0" smtClean="0"/>
                        <a:t>Partially</a:t>
                      </a:r>
                      <a:endParaRPr lang="en-IN" dirty="0"/>
                    </a:p>
                  </a:txBody>
                  <a:tcPr/>
                </a:tc>
                <a:tc>
                  <a:txBody>
                    <a:bodyPr/>
                    <a:lstStyle/>
                    <a:p>
                      <a:r>
                        <a:rPr lang="en-IN" dirty="0" smtClean="0"/>
                        <a:t>Stochastic</a:t>
                      </a:r>
                      <a:endParaRPr lang="en-IN" dirty="0"/>
                    </a:p>
                  </a:txBody>
                  <a:tcPr/>
                </a:tc>
                <a:tc>
                  <a:txBody>
                    <a:bodyPr/>
                    <a:lstStyle/>
                    <a:p>
                      <a:r>
                        <a:rPr lang="en-IN" dirty="0" smtClean="0"/>
                        <a:t>Sequential</a:t>
                      </a:r>
                      <a:endParaRPr lang="en-IN" dirty="0"/>
                    </a:p>
                  </a:txBody>
                  <a:tcPr/>
                </a:tc>
                <a:tc>
                  <a:txBody>
                    <a:bodyPr/>
                    <a:lstStyle/>
                    <a:p>
                      <a:r>
                        <a:rPr lang="en-IN" dirty="0" smtClean="0"/>
                        <a:t>Dynamic </a:t>
                      </a:r>
                      <a:endParaRPr lang="en-IN" dirty="0"/>
                    </a:p>
                  </a:txBody>
                  <a:tcPr/>
                </a:tc>
                <a:tc>
                  <a:txBody>
                    <a:bodyPr/>
                    <a:lstStyle/>
                    <a:p>
                      <a:r>
                        <a:rPr lang="en-IN" dirty="0" smtClean="0"/>
                        <a:t>Continuous</a:t>
                      </a:r>
                      <a:r>
                        <a:rPr lang="en-IN" baseline="0" dirty="0" smtClean="0"/>
                        <a:t> </a:t>
                      </a:r>
                      <a:endParaRPr lang="en-IN" dirty="0"/>
                    </a:p>
                  </a:txBody>
                  <a:tcPr/>
                </a:tc>
                <a:tc>
                  <a:txBody>
                    <a:bodyPr/>
                    <a:lstStyle/>
                    <a:p>
                      <a:r>
                        <a:rPr lang="en-IN" dirty="0" smtClean="0"/>
                        <a:t>Multi </a:t>
                      </a:r>
                      <a:endParaRPr lang="en-IN" dirty="0"/>
                    </a:p>
                  </a:txBody>
                  <a:tcPr/>
                </a:tc>
                <a:extLst>
                  <a:ext uri="{0D108BD9-81ED-4DB2-BD59-A6C34878D82A}">
                    <a16:rowId xmlns:a16="http://schemas.microsoft.com/office/drawing/2014/main" val="2500581636"/>
                  </a:ext>
                </a:extLst>
              </a:tr>
              <a:tr h="864148">
                <a:tc>
                  <a:txBody>
                    <a:bodyPr/>
                    <a:lstStyle/>
                    <a:p>
                      <a:r>
                        <a:rPr lang="en-IN" dirty="0" smtClean="0"/>
                        <a:t>Internet book-shopping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smtClean="0">
                          <a:ln>
                            <a:noFill/>
                          </a:ln>
                          <a:solidFill>
                            <a:prstClr val="black"/>
                          </a:solidFill>
                          <a:effectLst/>
                          <a:uLnTx/>
                          <a:uFillTx/>
                          <a:latin typeface="Calibri" panose="020F0502020204030204"/>
                          <a:ea typeface="+mn-ea"/>
                          <a:cs typeface="+mn-cs"/>
                        </a:rPr>
                        <a:t>Partially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Deterministic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smtClean="0">
                          <a:ln>
                            <a:noFill/>
                          </a:ln>
                          <a:solidFill>
                            <a:prstClr val="black"/>
                          </a:solidFill>
                          <a:effectLst/>
                          <a:uLnTx/>
                          <a:uFillTx/>
                          <a:latin typeface="Calibri" panose="020F0502020204030204"/>
                          <a:ea typeface="+mn-ea"/>
                          <a:cs typeface="+mn-cs"/>
                        </a:rPr>
                        <a:t>Sequential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Static </a:t>
                      </a:r>
                      <a:endParaRPr lang="en-IN" dirty="0"/>
                    </a:p>
                  </a:txBody>
                  <a:tcPr/>
                </a:tc>
                <a:tc>
                  <a:txBody>
                    <a:bodyPr/>
                    <a:lstStyle/>
                    <a:p>
                      <a:r>
                        <a:rPr lang="en-IN" dirty="0" smtClean="0"/>
                        <a:t>Discrete </a:t>
                      </a:r>
                      <a:endParaRPr lang="en-IN" dirty="0"/>
                    </a:p>
                  </a:txBody>
                  <a:tcPr/>
                </a:tc>
                <a:tc>
                  <a:txBody>
                    <a:bodyPr/>
                    <a:lstStyle/>
                    <a:p>
                      <a:r>
                        <a:rPr lang="en-IN" dirty="0" smtClean="0"/>
                        <a:t>Single</a:t>
                      </a:r>
                      <a:endParaRPr lang="en-IN" dirty="0"/>
                    </a:p>
                  </a:txBody>
                  <a:tcPr/>
                </a:tc>
                <a:extLst>
                  <a:ext uri="{0D108BD9-81ED-4DB2-BD59-A6C34878D82A}">
                    <a16:rowId xmlns:a16="http://schemas.microsoft.com/office/drawing/2014/main" val="2986131037"/>
                  </a:ext>
                </a:extLst>
              </a:tr>
              <a:tr h="864148">
                <a:tc>
                  <a:txBody>
                    <a:bodyPr/>
                    <a:lstStyle/>
                    <a:p>
                      <a:r>
                        <a:rPr lang="en-IN" dirty="0" smtClean="0"/>
                        <a:t>Autonomous Mars Rover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Partially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Stochastic</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smtClean="0">
                          <a:ln>
                            <a:noFill/>
                          </a:ln>
                          <a:solidFill>
                            <a:prstClr val="black"/>
                          </a:solidFill>
                          <a:effectLst/>
                          <a:uLnTx/>
                          <a:uFillTx/>
                          <a:latin typeface="Calibri" panose="020F0502020204030204"/>
                          <a:ea typeface="+mn-ea"/>
                          <a:cs typeface="+mn-cs"/>
                        </a:rPr>
                        <a:t>Sequential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Dynamic</a:t>
                      </a:r>
                      <a:endParaRPr lang="en-IN" dirty="0"/>
                    </a:p>
                  </a:txBody>
                  <a:tcPr/>
                </a:tc>
                <a:tc>
                  <a:txBody>
                    <a:bodyPr/>
                    <a:lstStyle/>
                    <a:p>
                      <a:r>
                        <a:rPr lang="en-IN" dirty="0" smtClean="0"/>
                        <a:t>Continuous</a:t>
                      </a:r>
                      <a:r>
                        <a:rPr lang="en-IN" baseline="0" dirty="0" smtClean="0"/>
                        <a:t> </a:t>
                      </a:r>
                      <a:endParaRPr lang="en-IN" dirty="0"/>
                    </a:p>
                  </a:txBody>
                  <a:tcPr/>
                </a:tc>
                <a:tc>
                  <a:txBody>
                    <a:bodyPr/>
                    <a:lstStyle/>
                    <a:p>
                      <a:r>
                        <a:rPr lang="en-IN" dirty="0" smtClean="0"/>
                        <a:t>Single</a:t>
                      </a:r>
                      <a:r>
                        <a:rPr lang="en-IN" baseline="0" dirty="0" smtClean="0"/>
                        <a:t> </a:t>
                      </a:r>
                      <a:endParaRPr lang="en-IN" dirty="0"/>
                    </a:p>
                  </a:txBody>
                  <a:tcPr/>
                </a:tc>
                <a:extLst>
                  <a:ext uri="{0D108BD9-81ED-4DB2-BD59-A6C34878D82A}">
                    <a16:rowId xmlns:a16="http://schemas.microsoft.com/office/drawing/2014/main" val="3685499649"/>
                  </a:ext>
                </a:extLst>
              </a:tr>
              <a:tr h="864148">
                <a:tc>
                  <a:txBody>
                    <a:bodyPr/>
                    <a:lstStyle/>
                    <a:p>
                      <a:r>
                        <a:rPr lang="en-IN" dirty="0" smtClean="0"/>
                        <a:t>Mathematician’s assistant</a:t>
                      </a:r>
                      <a:endParaRPr lang="en-IN" dirty="0"/>
                    </a:p>
                  </a:txBody>
                  <a:tcPr/>
                </a:tc>
                <a:tc>
                  <a:txBody>
                    <a:bodyPr/>
                    <a:lstStyle/>
                    <a:p>
                      <a:r>
                        <a:rPr lang="en-IN" dirty="0" smtClean="0"/>
                        <a:t>Fully</a:t>
                      </a:r>
                      <a:endParaRPr lang="en-IN" dirty="0"/>
                    </a:p>
                  </a:txBody>
                  <a:tcPr/>
                </a:tc>
                <a:tc>
                  <a:txBody>
                    <a:bodyPr/>
                    <a:lstStyle/>
                    <a:p>
                      <a:r>
                        <a:rPr lang="en-IN" dirty="0" smtClean="0"/>
                        <a:t>Deterministic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Sequential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smtClean="0"/>
                        <a:t>Semi-dynamic</a:t>
                      </a:r>
                      <a:endParaRPr lang="en-IN" dirty="0"/>
                    </a:p>
                  </a:txBody>
                  <a:tcPr/>
                </a:tc>
                <a:tc>
                  <a:txBody>
                    <a:bodyPr/>
                    <a:lstStyle/>
                    <a:p>
                      <a:r>
                        <a:rPr lang="en-IN" dirty="0" smtClean="0"/>
                        <a:t>Discrete </a:t>
                      </a:r>
                      <a:endParaRPr lang="en-IN" dirty="0"/>
                    </a:p>
                  </a:txBody>
                  <a:tcPr/>
                </a:tc>
                <a:tc>
                  <a:txBody>
                    <a:bodyPr/>
                    <a:lstStyle/>
                    <a:p>
                      <a:r>
                        <a:rPr lang="en-IN" dirty="0" smtClean="0"/>
                        <a:t>Multi</a:t>
                      </a:r>
                      <a:r>
                        <a:rPr lang="en-IN" baseline="0" dirty="0" smtClean="0"/>
                        <a:t> </a:t>
                      </a:r>
                      <a:endParaRPr lang="en-IN" dirty="0"/>
                    </a:p>
                  </a:txBody>
                  <a:tcPr/>
                </a:tc>
                <a:extLst>
                  <a:ext uri="{0D108BD9-81ED-4DB2-BD59-A6C34878D82A}">
                    <a16:rowId xmlns:a16="http://schemas.microsoft.com/office/drawing/2014/main" val="3570790160"/>
                  </a:ext>
                </a:extLst>
              </a:tr>
            </a:tbl>
          </a:graphicData>
        </a:graphic>
      </p:graphicFrame>
    </p:spTree>
    <p:extLst>
      <p:ext uri="{BB962C8B-B14F-4D97-AF65-F5344CB8AC3E}">
        <p14:creationId xmlns:p14="http://schemas.microsoft.com/office/powerpoint/2010/main" val="1111980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examples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US" dirty="0"/>
              <a:t>Implement an environment for </a:t>
            </a:r>
            <a:r>
              <a:rPr lang="en-US" i="1" dirty="0" smtClean="0"/>
              <a:t>a n x m </a:t>
            </a:r>
            <a:r>
              <a:rPr lang="en-US" dirty="0"/>
              <a:t>rectangular room, where each square has a 5% </a:t>
            </a:r>
            <a:r>
              <a:rPr lang="en-US" dirty="0" smtClean="0"/>
              <a:t>chance of </a:t>
            </a:r>
            <a:r>
              <a:rPr lang="en-US" dirty="0"/>
              <a:t>containing dirt, and </a:t>
            </a:r>
            <a:r>
              <a:rPr lang="en-US" i="1" dirty="0"/>
              <a:t>n </a:t>
            </a:r>
            <a:r>
              <a:rPr lang="en-US" dirty="0"/>
              <a:t>and </a:t>
            </a:r>
            <a:r>
              <a:rPr lang="en-US" i="1" dirty="0"/>
              <a:t>m </a:t>
            </a:r>
            <a:r>
              <a:rPr lang="en-US" dirty="0"/>
              <a:t>are chosen at random from the range 8 to 15, inclusive</a:t>
            </a:r>
            <a:r>
              <a:rPr lang="en-US" dirty="0" smtClean="0"/>
              <a:t>.</a:t>
            </a:r>
          </a:p>
          <a:p>
            <a:r>
              <a:rPr lang="en-US" dirty="0"/>
              <a:t>Calculate the size of the table for a table-lookup </a:t>
            </a:r>
            <a:r>
              <a:rPr lang="en-US" dirty="0" smtClean="0"/>
              <a:t>agent. Explain </a:t>
            </a:r>
            <a:r>
              <a:rPr lang="en-US" dirty="0"/>
              <a:t>your calculation. You need not fill in the entries for the table.</a:t>
            </a:r>
            <a:endParaRPr lang="en-IN" sz="4400" dirty="0">
              <a:latin typeface="Book Antiqua" panose="02040602050305030304" pitchFamily="18" charset="0"/>
            </a:endParaRPr>
          </a:p>
        </p:txBody>
      </p:sp>
    </p:spTree>
    <p:extLst>
      <p:ext uri="{BB962C8B-B14F-4D97-AF65-F5344CB8AC3E}">
        <p14:creationId xmlns:p14="http://schemas.microsoft.com/office/powerpoint/2010/main" val="2286458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US" sz="1800" dirty="0">
                <a:latin typeface="Book Antiqua" panose="02040602050305030304" pitchFamily="18" charset="0"/>
              </a:rPr>
              <a:t>Two broad strategies have been pursued in building agents:</a:t>
            </a:r>
          </a:p>
          <a:p>
            <a:pPr marL="0" indent="0">
              <a:lnSpc>
                <a:spcPct val="150000"/>
              </a:lnSpc>
              <a:buNone/>
            </a:pPr>
            <a:r>
              <a:rPr lang="en-US" sz="1800" dirty="0" smtClean="0">
                <a:latin typeface="Book Antiqua" panose="02040602050305030304" pitchFamily="18" charset="0"/>
              </a:rPr>
              <a:t>• </a:t>
            </a:r>
            <a:r>
              <a:rPr lang="en-US" sz="1800" dirty="0">
                <a:latin typeface="Book Antiqua" panose="02040602050305030304" pitchFamily="18" charset="0"/>
              </a:rPr>
              <a:t>The first is to simplify environments and build complex reasoning </a:t>
            </a:r>
            <a:r>
              <a:rPr lang="en-US" sz="1800" dirty="0" smtClean="0">
                <a:latin typeface="Book Antiqua" panose="02040602050305030304" pitchFamily="18" charset="0"/>
              </a:rPr>
              <a:t>systems for </a:t>
            </a:r>
            <a:r>
              <a:rPr lang="en-US" sz="1800" dirty="0">
                <a:latin typeface="Book Antiqua" panose="02040602050305030304" pitchFamily="18" charset="0"/>
              </a:rPr>
              <a:t>these simple environments. For example, factory robots can do sophisticated tasks in the engineered environment of a factory, but they may </a:t>
            </a:r>
            <a:r>
              <a:rPr lang="en-US" sz="1800" dirty="0" smtClean="0">
                <a:latin typeface="Book Antiqua" panose="02040602050305030304" pitchFamily="18" charset="0"/>
              </a:rPr>
              <a:t>be hopeless </a:t>
            </a:r>
            <a:r>
              <a:rPr lang="en-US" sz="1800" dirty="0">
                <a:latin typeface="Book Antiqua" panose="02040602050305030304" pitchFamily="18" charset="0"/>
              </a:rPr>
              <a:t>in a natural environment. Much of the complexity of the </a:t>
            </a:r>
            <a:r>
              <a:rPr lang="en-US" sz="1800" dirty="0" smtClean="0">
                <a:latin typeface="Book Antiqua" panose="02040602050305030304" pitchFamily="18" charset="0"/>
              </a:rPr>
              <a:t>problem can </a:t>
            </a:r>
            <a:r>
              <a:rPr lang="en-US" sz="1800" dirty="0">
                <a:latin typeface="Book Antiqua" panose="02040602050305030304" pitchFamily="18" charset="0"/>
              </a:rPr>
              <a:t>be reduced by simplifying the environment. This is also important </a:t>
            </a:r>
            <a:r>
              <a:rPr lang="en-US" sz="1800" dirty="0" smtClean="0">
                <a:latin typeface="Book Antiqua" panose="02040602050305030304" pitchFamily="18" charset="0"/>
              </a:rPr>
              <a:t>for building </a:t>
            </a:r>
            <a:r>
              <a:rPr lang="en-US" sz="1800" dirty="0">
                <a:latin typeface="Book Antiqua" panose="02040602050305030304" pitchFamily="18" charset="0"/>
              </a:rPr>
              <a:t>practical systems because many environments can be </a:t>
            </a:r>
            <a:r>
              <a:rPr lang="en-US" sz="1800" dirty="0" smtClean="0">
                <a:latin typeface="Book Antiqua" panose="02040602050305030304" pitchFamily="18" charset="0"/>
              </a:rPr>
              <a:t>engineered to </a:t>
            </a:r>
            <a:r>
              <a:rPr lang="en-US" sz="1800" dirty="0">
                <a:latin typeface="Book Antiqua" panose="02040602050305030304" pitchFamily="18" charset="0"/>
              </a:rPr>
              <a:t>make them simpler for agents.</a:t>
            </a:r>
          </a:p>
          <a:p>
            <a:pPr marL="0" indent="0">
              <a:lnSpc>
                <a:spcPct val="150000"/>
              </a:lnSpc>
              <a:buNone/>
            </a:pPr>
            <a:r>
              <a:rPr lang="en-US" sz="1800" dirty="0">
                <a:latin typeface="Book Antiqua" panose="02040602050305030304" pitchFamily="18" charset="0"/>
              </a:rPr>
              <a:t>• The second strategy is to build simple agents in natural environments. </a:t>
            </a:r>
            <a:r>
              <a:rPr lang="en-US" sz="1800" dirty="0" smtClean="0">
                <a:latin typeface="Book Antiqua" panose="02040602050305030304" pitchFamily="18" charset="0"/>
              </a:rPr>
              <a:t>This is </a:t>
            </a:r>
            <a:r>
              <a:rPr lang="en-US" sz="1800" dirty="0">
                <a:latin typeface="Book Antiqua" panose="02040602050305030304" pitchFamily="18" charset="0"/>
              </a:rPr>
              <a:t>inspired by seeing how insects can survive in complex environments </a:t>
            </a:r>
            <a:r>
              <a:rPr lang="en-US" sz="1800" dirty="0" smtClean="0">
                <a:latin typeface="Book Antiqua" panose="02040602050305030304" pitchFamily="18" charset="0"/>
              </a:rPr>
              <a:t>even though </a:t>
            </a:r>
            <a:r>
              <a:rPr lang="en-US" sz="1800" dirty="0">
                <a:latin typeface="Book Antiqua" panose="02040602050305030304" pitchFamily="18" charset="0"/>
              </a:rPr>
              <a:t>they have very limited reasoning abilities. Researchers then </a:t>
            </a:r>
            <a:r>
              <a:rPr lang="en-US" sz="1800" dirty="0" smtClean="0">
                <a:latin typeface="Book Antiqua" panose="02040602050305030304" pitchFamily="18" charset="0"/>
              </a:rPr>
              <a:t>make the </a:t>
            </a:r>
            <a:r>
              <a:rPr lang="en-US" sz="1800" dirty="0">
                <a:latin typeface="Book Antiqua" panose="02040602050305030304" pitchFamily="18" charset="0"/>
              </a:rPr>
              <a:t>agents have more reasoning abilities as their tasks become more complicated.</a:t>
            </a:r>
            <a:endParaRPr lang="en-IN" sz="1800" dirty="0">
              <a:latin typeface="Book Antiqua" panose="02040602050305030304" pitchFamily="18" charset="0"/>
            </a:endParaRPr>
          </a:p>
        </p:txBody>
      </p:sp>
    </p:spTree>
    <p:extLst>
      <p:ext uri="{BB962C8B-B14F-4D97-AF65-F5344CB8AC3E}">
        <p14:creationId xmlns:p14="http://schemas.microsoft.com/office/powerpoint/2010/main" val="3392117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74155"/>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939280"/>
            <a:ext cx="10515600" cy="5237683"/>
          </a:xfrm>
        </p:spPr>
        <p:txBody>
          <a:bodyPr>
            <a:normAutofit/>
          </a:bodyPr>
          <a:lstStyle/>
          <a:p>
            <a:r>
              <a:rPr lang="en-IN" sz="1800" dirty="0" smtClean="0">
                <a:latin typeface="Book Antiqua" panose="02040602050305030304" pitchFamily="18" charset="0"/>
              </a:rPr>
              <a:t>Rational Agents – central to approach to AI</a:t>
            </a:r>
          </a:p>
          <a:p>
            <a:r>
              <a:rPr lang="en-IN" sz="1800" dirty="0" smtClean="0">
                <a:latin typeface="Book Antiqua" panose="02040602050305030304" pitchFamily="18" charset="0"/>
              </a:rPr>
              <a:t>Design Principles to build successful agents  - systems that can be called reasonably intelligent</a:t>
            </a:r>
          </a:p>
          <a:p>
            <a:r>
              <a:rPr lang="en-IN" sz="1800" dirty="0" smtClean="0">
                <a:latin typeface="Book Antiqua" panose="02040602050305030304" pitchFamily="18" charset="0"/>
              </a:rPr>
              <a:t>Agents  </a:t>
            </a:r>
            <a:r>
              <a:rPr lang="en-IN" sz="1800" dirty="0" smtClean="0">
                <a:latin typeface="Book Antiqua" panose="02040602050305030304" pitchFamily="18" charset="0"/>
                <a:sym typeface="Wingdings" panose="05000000000000000000" pitchFamily="2" charset="2"/>
              </a:rPr>
              <a:t>  Environment   coupling</a:t>
            </a:r>
          </a:p>
          <a:p>
            <a:r>
              <a:rPr lang="en-IN" sz="1800" dirty="0" smtClean="0">
                <a:latin typeface="Book Antiqua" panose="02040602050305030304" pitchFamily="18" charset="0"/>
                <a:sym typeface="Wingdings" panose="05000000000000000000" pitchFamily="2" charset="2"/>
              </a:rPr>
              <a:t>Some agents behave better   ---  Rational Agents</a:t>
            </a:r>
          </a:p>
          <a:p>
            <a:r>
              <a:rPr lang="en-IN" sz="1800" dirty="0" smtClean="0">
                <a:latin typeface="Book Antiqua" panose="02040602050305030304" pitchFamily="18" charset="0"/>
                <a:sym typeface="Wingdings" panose="05000000000000000000" pitchFamily="2" charset="2"/>
              </a:rPr>
              <a:t>How well an Agent can behave?  - depends on the nature of the environment – categorization of environments</a:t>
            </a:r>
          </a:p>
          <a:p>
            <a:r>
              <a:rPr lang="en-IN" sz="1800" dirty="0" smtClean="0">
                <a:latin typeface="Book Antiqua" panose="02040602050305030304" pitchFamily="18" charset="0"/>
                <a:sym typeface="Wingdings" panose="05000000000000000000" pitchFamily="2" charset="2"/>
              </a:rPr>
              <a:t>Properties of environment influence design of suitable agents for that environment</a:t>
            </a:r>
          </a:p>
          <a:p>
            <a:r>
              <a:rPr lang="en-IN" sz="1800" dirty="0" smtClean="0">
                <a:latin typeface="Book Antiqua" panose="02040602050305030304" pitchFamily="18" charset="0"/>
                <a:sym typeface="Wingdings" panose="05000000000000000000" pitchFamily="2" charset="2"/>
              </a:rPr>
              <a:t>Agent:  An Agent is anything that can be viewed as perceiving it’s environment through sensors and acting upon that environment through Actuators</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a:t>
            </a:r>
            <a:r>
              <a:rPr lang="en-IN" sz="1800" dirty="0" err="1" smtClean="0">
                <a:latin typeface="Book Antiqua" panose="02040602050305030304" pitchFamily="18" charset="0"/>
                <a:sym typeface="Wingdings" panose="05000000000000000000" pitchFamily="2" charset="2"/>
              </a:rPr>
              <a:t>Percepts</a:t>
            </a:r>
            <a:endParaRPr lang="en-IN" sz="1800" dirty="0" smtClean="0">
              <a:latin typeface="Book Antiqua" panose="02040602050305030304" pitchFamily="18" charset="0"/>
              <a:sym typeface="Wingdings" panose="05000000000000000000" pitchFamily="2" charset="2"/>
            </a:endParaRPr>
          </a:p>
          <a:p>
            <a:pPr marL="0" indent="0">
              <a:buNone/>
            </a:pPr>
            <a:endParaRPr lang="en-IN" sz="1800" dirty="0">
              <a:latin typeface="Book Antiqua" panose="02040602050305030304" pitchFamily="18" charset="0"/>
            </a:endParaRPr>
          </a:p>
          <a:p>
            <a:r>
              <a:rPr lang="en-IN" sz="1800" dirty="0" smtClean="0">
                <a:latin typeface="Book Antiqua" panose="02040602050305030304" pitchFamily="18" charset="0"/>
              </a:rPr>
              <a:t>   </a:t>
            </a:r>
          </a:p>
          <a:p>
            <a:r>
              <a:rPr lang="en-IN" sz="1800" dirty="0">
                <a:latin typeface="Book Antiqua" panose="02040602050305030304" pitchFamily="18" charset="0"/>
              </a:rPr>
              <a:t> </a:t>
            </a:r>
            <a:r>
              <a:rPr lang="en-IN" sz="1800" dirty="0" smtClean="0">
                <a:latin typeface="Book Antiqua" panose="02040602050305030304" pitchFamily="18" charset="0"/>
              </a:rPr>
              <a:t>                                                          Actions</a:t>
            </a:r>
            <a:endParaRPr lang="en-IN" sz="1800" dirty="0">
              <a:latin typeface="Book Antiqua" panose="02040602050305030304" pitchFamily="18" charset="0"/>
            </a:endParaRPr>
          </a:p>
        </p:txBody>
      </p:sp>
      <p:cxnSp>
        <p:nvCxnSpPr>
          <p:cNvPr id="13" name="Straight Arrow Connector 12"/>
          <p:cNvCxnSpPr>
            <a:endCxn id="3" idx="0"/>
          </p:cNvCxnSpPr>
          <p:nvPr/>
        </p:nvCxnSpPr>
        <p:spPr>
          <a:xfrm>
            <a:off x="3481168" y="4525694"/>
            <a:ext cx="0" cy="30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930205" y="4214195"/>
            <a:ext cx="6612819" cy="1816742"/>
            <a:chOff x="1892105" y="4176095"/>
            <a:chExt cx="6612819" cy="1816742"/>
          </a:xfrm>
        </p:grpSpPr>
        <p:grpSp>
          <p:nvGrpSpPr>
            <p:cNvPr id="16" name="Group 15"/>
            <p:cNvGrpSpPr/>
            <p:nvPr/>
          </p:nvGrpSpPr>
          <p:grpSpPr>
            <a:xfrm>
              <a:off x="1892105" y="4176095"/>
              <a:ext cx="6612819" cy="1816742"/>
              <a:chOff x="2103120" y="4781006"/>
              <a:chExt cx="6612819" cy="1816742"/>
            </a:xfrm>
          </p:grpSpPr>
          <p:sp>
            <p:nvSpPr>
              <p:cNvPr id="2" name="Rounded Rectangle 1"/>
              <p:cNvSpPr/>
              <p:nvPr/>
            </p:nvSpPr>
            <p:spPr>
              <a:xfrm>
                <a:off x="2103120" y="4781006"/>
                <a:ext cx="2286000" cy="1816742"/>
              </a:xfrm>
              <a:prstGeom prst="roundRect">
                <a:avLst/>
              </a:prstGeom>
            </p:spPr>
            <p:style>
              <a:lnRef idx="2">
                <a:schemeClr val="accent6"/>
              </a:lnRef>
              <a:fillRef idx="1">
                <a:schemeClr val="lt1"/>
              </a:fillRef>
              <a:effectRef idx="0">
                <a:schemeClr val="accent6"/>
              </a:effectRef>
              <a:fontRef idx="minor">
                <a:schemeClr val="dk1"/>
              </a:fontRef>
            </p:style>
            <p:txBody>
              <a:bodyPr lIns="0" tIns="0" rIns="0" bIns="0" rtlCol="0" anchor="t" anchorCtr="0"/>
              <a:lstStyle/>
              <a:p>
                <a:r>
                  <a:rPr lang="en-IN" dirty="0" smtClean="0"/>
                  <a:t>Agent          Sensors</a:t>
                </a:r>
              </a:p>
              <a:p>
                <a:endParaRPr lang="en-IN" dirty="0"/>
              </a:p>
              <a:p>
                <a:endParaRPr lang="en-IN" dirty="0" smtClean="0"/>
              </a:p>
              <a:p>
                <a:endParaRPr lang="en-IN" dirty="0"/>
              </a:p>
              <a:p>
                <a:r>
                  <a:rPr lang="en-IN" dirty="0" smtClean="0"/>
                  <a:t>           </a:t>
                </a:r>
              </a:p>
              <a:p>
                <a:r>
                  <a:rPr lang="en-IN" dirty="0"/>
                  <a:t> </a:t>
                </a:r>
                <a:r>
                  <a:rPr lang="en-IN" dirty="0" smtClean="0"/>
                  <a:t>                   Actuators</a:t>
                </a:r>
              </a:p>
              <a:p>
                <a:endParaRPr lang="en-IN" dirty="0"/>
              </a:p>
            </p:txBody>
          </p:sp>
          <p:sp>
            <p:nvSpPr>
              <p:cNvPr id="6" name="Rounded Rectangle 5"/>
              <p:cNvSpPr/>
              <p:nvPr/>
            </p:nvSpPr>
            <p:spPr>
              <a:xfrm>
                <a:off x="6222022" y="4781006"/>
                <a:ext cx="2493917" cy="18167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Environment</a:t>
                </a:r>
                <a:endParaRPr lang="en-IN" dirty="0"/>
              </a:p>
            </p:txBody>
          </p:sp>
          <p:sp>
            <p:nvSpPr>
              <p:cNvPr id="3" name="Rectangle 2"/>
              <p:cNvSpPr/>
              <p:nvPr/>
            </p:nvSpPr>
            <p:spPr>
              <a:xfrm>
                <a:off x="3246120" y="5396468"/>
                <a:ext cx="815926" cy="47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t>
                </a:r>
                <a:endParaRPr lang="en-IN" dirty="0"/>
              </a:p>
            </p:txBody>
          </p:sp>
          <p:cxnSp>
            <p:nvCxnSpPr>
              <p:cNvPr id="8" name="Straight Arrow Connector 7"/>
              <p:cNvCxnSpPr/>
              <p:nvPr/>
            </p:nvCxnSpPr>
            <p:spPr>
              <a:xfrm flipH="1">
                <a:off x="4389120" y="5064370"/>
                <a:ext cx="1832901"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89119" y="6158523"/>
                <a:ext cx="1832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a:off x="3443068" y="5328892"/>
              <a:ext cx="0" cy="39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a:off x="3407062" y="4397038"/>
            <a:ext cx="0" cy="39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4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err="1" smtClean="0">
                <a:latin typeface="Book Antiqua" panose="02040602050305030304" pitchFamily="18" charset="0"/>
              </a:rPr>
              <a:t>Percepts</a:t>
            </a:r>
            <a:r>
              <a:rPr lang="en-IN" sz="1600" dirty="0" smtClean="0">
                <a:latin typeface="Book Antiqua" panose="02040602050305030304" pitchFamily="18" charset="0"/>
              </a:rPr>
              <a:t>:  </a:t>
            </a:r>
          </a:p>
          <a:p>
            <a:pPr lvl="1"/>
            <a:r>
              <a:rPr lang="en-IN" sz="1600" dirty="0" smtClean="0">
                <a:latin typeface="Book Antiqua" panose="02040602050305030304" pitchFamily="18" charset="0"/>
              </a:rPr>
              <a:t>Agent’s perceptual inputs at any given instant</a:t>
            </a:r>
          </a:p>
          <a:p>
            <a:r>
              <a:rPr lang="en-IN" sz="1600" dirty="0" smtClean="0">
                <a:latin typeface="Book Antiqua" panose="02040602050305030304" pitchFamily="18" charset="0"/>
              </a:rPr>
              <a:t>Percept Sequence: </a:t>
            </a:r>
          </a:p>
          <a:p>
            <a:pPr lvl="1"/>
            <a:r>
              <a:rPr lang="en-IN" sz="1600" dirty="0" smtClean="0">
                <a:latin typeface="Book Antiqua" panose="02040602050305030304" pitchFamily="18" charset="0"/>
              </a:rPr>
              <a:t> complete history of everything the agent has ever perceived</a:t>
            </a:r>
          </a:p>
          <a:p>
            <a:r>
              <a:rPr lang="en-IN" sz="1600" dirty="0" smtClean="0">
                <a:latin typeface="Book Antiqua" panose="02040602050305030304" pitchFamily="18" charset="0"/>
              </a:rPr>
              <a:t>Action: </a:t>
            </a:r>
          </a:p>
          <a:p>
            <a:pPr lvl="1"/>
            <a:r>
              <a:rPr lang="en-IN" sz="1600" dirty="0" smtClean="0">
                <a:latin typeface="Book Antiqua" panose="02040602050305030304" pitchFamily="18" charset="0"/>
              </a:rPr>
              <a:t>Agents choice of action at any given instant can depend  on the entire percept sequence observed to date, but not on anything it hasn’t perceived</a:t>
            </a:r>
          </a:p>
          <a:p>
            <a:r>
              <a:rPr lang="en-IN" sz="1600" dirty="0" smtClean="0">
                <a:latin typeface="Book Antiqua" panose="02040602050305030304" pitchFamily="18" charset="0"/>
              </a:rPr>
              <a:t>Agent Function: </a:t>
            </a:r>
          </a:p>
          <a:p>
            <a:pPr lvl="1"/>
            <a:r>
              <a:rPr lang="en-IN" sz="1600" dirty="0" smtClean="0">
                <a:latin typeface="Book Antiqua" panose="02040602050305030304" pitchFamily="18" charset="0"/>
              </a:rPr>
              <a:t>Specifying the agents choice of action for every possible percept sequence specifies agent  - Agents behaviour - description that maps any given percept sequence to an action by the agent</a:t>
            </a:r>
          </a:p>
          <a:p>
            <a:endParaRPr lang="en-IN" sz="1600" dirty="0" smtClean="0">
              <a:latin typeface="Book Antiqua" panose="02040602050305030304" pitchFamily="18" charset="0"/>
            </a:endParaRPr>
          </a:p>
          <a:p>
            <a:endParaRPr lang="en-IN" sz="1600" dirty="0" smtClean="0">
              <a:latin typeface="Book Antiqua" panose="02040602050305030304" pitchFamily="18" charset="0"/>
            </a:endParaRPr>
          </a:p>
          <a:p>
            <a:endParaRPr lang="en-IN" sz="1600" dirty="0" smtClean="0">
              <a:latin typeface="Book Antiqua" panose="02040602050305030304" pitchFamily="18" charset="0"/>
            </a:endParaRPr>
          </a:p>
          <a:p>
            <a:endParaRPr lang="en-IN" sz="1600" dirty="0" smtClean="0">
              <a:latin typeface="Book Antiqua" panose="02040602050305030304" pitchFamily="18" charset="0"/>
            </a:endParaRPr>
          </a:p>
          <a:p>
            <a:r>
              <a:rPr lang="en-IN" sz="1600" dirty="0" smtClean="0">
                <a:latin typeface="Book Antiqua" panose="02040602050305030304" pitchFamily="18" charset="0"/>
              </a:rPr>
              <a:t>Could be very large  - bound on percept sequences’ length? </a:t>
            </a:r>
          </a:p>
          <a:p>
            <a:endParaRPr lang="en-IN" sz="1600" dirty="0">
              <a:latin typeface="Book Antiqua" panose="0204060205030503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28687015"/>
              </p:ext>
            </p:extLst>
          </p:nvPr>
        </p:nvGraphicFramePr>
        <p:xfrm>
          <a:off x="1750646" y="4236588"/>
          <a:ext cx="6718106" cy="1319667"/>
        </p:xfrm>
        <a:graphic>
          <a:graphicData uri="http://schemas.openxmlformats.org/drawingml/2006/table">
            <a:tbl>
              <a:tblPr firstRow="1" bandRow="1">
                <a:tableStyleId>{5940675A-B579-460E-94D1-54222C63F5DA}</a:tableStyleId>
              </a:tblPr>
              <a:tblGrid>
                <a:gridCol w="3359053">
                  <a:extLst>
                    <a:ext uri="{9D8B030D-6E8A-4147-A177-3AD203B41FA5}">
                      <a16:colId xmlns:a16="http://schemas.microsoft.com/office/drawing/2014/main" val="3681824628"/>
                    </a:ext>
                  </a:extLst>
                </a:gridCol>
                <a:gridCol w="3359053">
                  <a:extLst>
                    <a:ext uri="{9D8B030D-6E8A-4147-A177-3AD203B41FA5}">
                      <a16:colId xmlns:a16="http://schemas.microsoft.com/office/drawing/2014/main" val="1097997485"/>
                    </a:ext>
                  </a:extLst>
                </a:gridCol>
              </a:tblGrid>
              <a:tr h="391683">
                <a:tc>
                  <a:txBody>
                    <a:bodyPr/>
                    <a:lstStyle/>
                    <a:p>
                      <a:r>
                        <a:rPr lang="en-IN" dirty="0" smtClean="0"/>
                        <a:t>Percept Sequence</a:t>
                      </a:r>
                      <a:endParaRPr lang="en-IN" dirty="0"/>
                    </a:p>
                  </a:txBody>
                  <a:tcPr/>
                </a:tc>
                <a:tc>
                  <a:txBody>
                    <a:bodyPr/>
                    <a:lstStyle/>
                    <a:p>
                      <a:r>
                        <a:rPr lang="en-IN" dirty="0" smtClean="0"/>
                        <a:t>Action</a:t>
                      </a:r>
                      <a:endParaRPr lang="en-IN" dirty="0"/>
                    </a:p>
                  </a:txBody>
                  <a:tcPr/>
                </a:tc>
                <a:extLst>
                  <a:ext uri="{0D108BD9-81ED-4DB2-BD59-A6C34878D82A}">
                    <a16:rowId xmlns:a16="http://schemas.microsoft.com/office/drawing/2014/main" val="4179932231"/>
                  </a:ext>
                </a:extLst>
              </a:tr>
              <a:tr h="927984">
                <a:tc>
                  <a:txBody>
                    <a:bodyPr/>
                    <a:lstStyle/>
                    <a:p>
                      <a:r>
                        <a:rPr lang="en-IN" dirty="0" smtClean="0"/>
                        <a:t>All possible sequences</a:t>
                      </a:r>
                      <a:endParaRPr lang="en-IN" dirty="0"/>
                    </a:p>
                  </a:txBody>
                  <a:tcPr/>
                </a:tc>
                <a:tc>
                  <a:txBody>
                    <a:bodyPr/>
                    <a:lstStyle/>
                    <a:p>
                      <a:r>
                        <a:rPr lang="en-IN" dirty="0" smtClean="0"/>
                        <a:t>Actions in response</a:t>
                      </a:r>
                      <a:endParaRPr lang="en-IN" dirty="0"/>
                    </a:p>
                  </a:txBody>
                  <a:tcPr/>
                </a:tc>
                <a:extLst>
                  <a:ext uri="{0D108BD9-81ED-4DB2-BD59-A6C34878D82A}">
                    <a16:rowId xmlns:a16="http://schemas.microsoft.com/office/drawing/2014/main" val="3055487098"/>
                  </a:ext>
                </a:extLst>
              </a:tr>
            </a:tbl>
          </a:graphicData>
        </a:graphic>
      </p:graphicFrame>
    </p:spTree>
    <p:extLst>
      <p:ext uri="{BB962C8B-B14F-4D97-AF65-F5344CB8AC3E}">
        <p14:creationId xmlns:p14="http://schemas.microsoft.com/office/powerpoint/2010/main" val="3395964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400" dirty="0" smtClean="0">
                <a:latin typeface="Book Antiqua" panose="02040602050305030304" pitchFamily="18" charset="0"/>
              </a:rPr>
              <a:t>Table of actions is external characterization of Agent</a:t>
            </a:r>
          </a:p>
          <a:p>
            <a:r>
              <a:rPr lang="en-IN" sz="1600" dirty="0" smtClean="0">
                <a:latin typeface="Book Antiqua" panose="02040602050305030304" pitchFamily="18" charset="0"/>
              </a:rPr>
              <a:t>Agent Program:</a:t>
            </a:r>
          </a:p>
          <a:p>
            <a:pPr lvl="1"/>
            <a:r>
              <a:rPr lang="en-IN" sz="1400" dirty="0" smtClean="0">
                <a:latin typeface="Book Antiqua" panose="02040602050305030304" pitchFamily="18" charset="0"/>
              </a:rPr>
              <a:t>Internal implementation that is running within some physical system</a:t>
            </a:r>
          </a:p>
          <a:p>
            <a:r>
              <a:rPr lang="en-IN" sz="1400" dirty="0" smtClean="0">
                <a:latin typeface="Book Antiqua" panose="02040602050305030304" pitchFamily="18" charset="0"/>
              </a:rPr>
              <a:t>Vacuum  Cleaner world with two locations</a:t>
            </a:r>
          </a:p>
          <a:p>
            <a:pPr lvl="8"/>
            <a:r>
              <a:rPr lang="en-IN" sz="1400" dirty="0" smtClean="0">
                <a:latin typeface="Book Antiqua" panose="02040602050305030304" pitchFamily="18" charset="0"/>
              </a:rPr>
              <a:t>2 locations  squares A, B</a:t>
            </a:r>
          </a:p>
          <a:p>
            <a:pPr lvl="8"/>
            <a:r>
              <a:rPr lang="en-IN" sz="1400" dirty="0" smtClean="0">
                <a:latin typeface="Book Antiqua" panose="02040602050305030304" pitchFamily="18" charset="0"/>
              </a:rPr>
              <a:t>Vacuum agent perceives 1. which square it is in and 2.  whether there is dirt in it</a:t>
            </a:r>
          </a:p>
          <a:p>
            <a:pPr lvl="8"/>
            <a:r>
              <a:rPr lang="en-IN" sz="1400" dirty="0" smtClean="0">
                <a:latin typeface="Book Antiqua" panose="02040602050305030304" pitchFamily="18" charset="0"/>
              </a:rPr>
              <a:t>It can choose to 1.  Move Right, 2.  Move Left, 3.  Suck Up Dirt, 4. Do nothing </a:t>
            </a:r>
          </a:p>
          <a:p>
            <a:pPr lvl="8"/>
            <a:endParaRPr lang="en-IN" sz="1400" dirty="0">
              <a:latin typeface="Book Antiqua" panose="02040602050305030304" pitchFamily="18" charset="0"/>
            </a:endParaRPr>
          </a:p>
          <a:p>
            <a:pPr lvl="8"/>
            <a:endParaRPr lang="en-IN" sz="1400" dirty="0" smtClean="0">
              <a:latin typeface="Book Antiqua" panose="02040602050305030304" pitchFamily="18" charset="0"/>
            </a:endParaRPr>
          </a:p>
          <a:p>
            <a:pPr lvl="8"/>
            <a:endParaRPr lang="en-IN" sz="1400" dirty="0">
              <a:latin typeface="Book Antiqua" panose="02040602050305030304" pitchFamily="18" charset="0"/>
            </a:endParaRPr>
          </a:p>
          <a:p>
            <a:r>
              <a:rPr lang="en-IN" sz="1400" dirty="0" smtClean="0">
                <a:latin typeface="Book Antiqua" panose="02040602050305030304" pitchFamily="18" charset="0"/>
              </a:rPr>
              <a:t>Agents Function/ Agents Behaviour</a:t>
            </a:r>
          </a:p>
          <a:p>
            <a:endParaRPr lang="en-IN" sz="1400" dirty="0" smtClean="0">
              <a:latin typeface="Book Antiqua" panose="02040602050305030304" pitchFamily="18" charset="0"/>
            </a:endParaRPr>
          </a:p>
          <a:p>
            <a:pPr lvl="8"/>
            <a:endParaRPr lang="en-IN" sz="1400" dirty="0" smtClean="0">
              <a:latin typeface="Book Antiqua" panose="02040602050305030304" pitchFamily="18" charset="0"/>
            </a:endParaRPr>
          </a:p>
          <a:p>
            <a:pPr lvl="8"/>
            <a:endParaRPr lang="en-IN" sz="1400" dirty="0">
              <a:latin typeface="Book Antiqua" panose="02040602050305030304" pitchFamily="18" charset="0"/>
            </a:endParaRPr>
          </a:p>
        </p:txBody>
      </p:sp>
      <p:sp>
        <p:nvSpPr>
          <p:cNvPr id="2" name="Rectangle 1"/>
          <p:cNvSpPr/>
          <p:nvPr/>
        </p:nvSpPr>
        <p:spPr>
          <a:xfrm>
            <a:off x="1575582" y="2996416"/>
            <a:ext cx="1322363" cy="90033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IN" dirty="0" smtClean="0"/>
              <a:t>A</a:t>
            </a:r>
            <a:endParaRPr lang="en-IN" dirty="0"/>
          </a:p>
        </p:txBody>
      </p:sp>
      <p:sp>
        <p:nvSpPr>
          <p:cNvPr id="6" name="Rectangle 5"/>
          <p:cNvSpPr/>
          <p:nvPr/>
        </p:nvSpPr>
        <p:spPr>
          <a:xfrm>
            <a:off x="2897945" y="2996417"/>
            <a:ext cx="1322363" cy="90033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IN" dirty="0" smtClean="0"/>
              <a:t>B</a:t>
            </a:r>
            <a:endParaRPr lang="en-IN" dirty="0"/>
          </a:p>
        </p:txBody>
      </p:sp>
      <p:sp>
        <p:nvSpPr>
          <p:cNvPr id="3" name="Freeform 2"/>
          <p:cNvSpPr/>
          <p:nvPr/>
        </p:nvSpPr>
        <p:spPr>
          <a:xfrm>
            <a:off x="1721952" y="3559126"/>
            <a:ext cx="627353" cy="154745"/>
          </a:xfrm>
          <a:custGeom>
            <a:avLst/>
            <a:gdLst>
              <a:gd name="connsiteX0" fmla="*/ 261593 w 627353"/>
              <a:gd name="connsiteY0" fmla="*/ 28136 h 154745"/>
              <a:gd name="connsiteX1" fmla="*/ 8374 w 627353"/>
              <a:gd name="connsiteY1" fmla="*/ 98474 h 154745"/>
              <a:gd name="connsiteX2" fmla="*/ 163119 w 627353"/>
              <a:gd name="connsiteY2" fmla="*/ 84406 h 154745"/>
              <a:gd name="connsiteX3" fmla="*/ 261593 w 627353"/>
              <a:gd name="connsiteY3" fmla="*/ 56271 h 154745"/>
              <a:gd name="connsiteX4" fmla="*/ 331931 w 627353"/>
              <a:gd name="connsiteY4" fmla="*/ 70339 h 154745"/>
              <a:gd name="connsiteX5" fmla="*/ 275660 w 627353"/>
              <a:gd name="connsiteY5" fmla="*/ 140677 h 154745"/>
              <a:gd name="connsiteX6" fmla="*/ 247525 w 627353"/>
              <a:gd name="connsiteY6" fmla="*/ 56271 h 154745"/>
              <a:gd name="connsiteX7" fmla="*/ 289728 w 627353"/>
              <a:gd name="connsiteY7" fmla="*/ 28136 h 154745"/>
              <a:gd name="connsiteX8" fmla="*/ 486676 w 627353"/>
              <a:gd name="connsiteY8" fmla="*/ 0 h 154745"/>
              <a:gd name="connsiteX9" fmla="*/ 430405 w 627353"/>
              <a:gd name="connsiteY9" fmla="*/ 28136 h 154745"/>
              <a:gd name="connsiteX10" fmla="*/ 219390 w 627353"/>
              <a:gd name="connsiteY10" fmla="*/ 56271 h 154745"/>
              <a:gd name="connsiteX11" fmla="*/ 388202 w 627353"/>
              <a:gd name="connsiteY11" fmla="*/ 98474 h 154745"/>
              <a:gd name="connsiteX12" fmla="*/ 472608 w 627353"/>
              <a:gd name="connsiteY12" fmla="*/ 126609 h 154745"/>
              <a:gd name="connsiteX13" fmla="*/ 627353 w 627353"/>
              <a:gd name="connsiteY13" fmla="*/ 154745 h 154745"/>
              <a:gd name="connsiteX14" fmla="*/ 599217 w 627353"/>
              <a:gd name="connsiteY14" fmla="*/ 126609 h 154745"/>
              <a:gd name="connsiteX15" fmla="*/ 500743 w 627353"/>
              <a:gd name="connsiteY15" fmla="*/ 98474 h 154745"/>
              <a:gd name="connsiteX16" fmla="*/ 627353 w 627353"/>
              <a:gd name="connsiteY16" fmla="*/ 84406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7353" h="154745">
                <a:moveTo>
                  <a:pt x="261593" y="28136"/>
                </a:moveTo>
                <a:cubicBezTo>
                  <a:pt x="177187" y="51582"/>
                  <a:pt x="84434" y="55012"/>
                  <a:pt x="8374" y="98474"/>
                </a:cubicBezTo>
                <a:cubicBezTo>
                  <a:pt x="-36596" y="124171"/>
                  <a:pt x="111779" y="91251"/>
                  <a:pt x="163119" y="84406"/>
                </a:cubicBezTo>
                <a:cubicBezTo>
                  <a:pt x="192565" y="80480"/>
                  <a:pt x="232655" y="65917"/>
                  <a:pt x="261593" y="56271"/>
                </a:cubicBezTo>
                <a:cubicBezTo>
                  <a:pt x="285039" y="60960"/>
                  <a:pt x="316994" y="51668"/>
                  <a:pt x="331931" y="70339"/>
                </a:cubicBezTo>
                <a:cubicBezTo>
                  <a:pt x="372836" y="121471"/>
                  <a:pt x="291283" y="135469"/>
                  <a:pt x="275660" y="140677"/>
                </a:cubicBezTo>
                <a:cubicBezTo>
                  <a:pt x="227197" y="124522"/>
                  <a:pt x="204067" y="132322"/>
                  <a:pt x="247525" y="56271"/>
                </a:cubicBezTo>
                <a:cubicBezTo>
                  <a:pt x="255913" y="41592"/>
                  <a:pt x="274606" y="35697"/>
                  <a:pt x="289728" y="28136"/>
                </a:cubicBezTo>
                <a:cubicBezTo>
                  <a:pt x="343857" y="1072"/>
                  <a:pt x="447135" y="3595"/>
                  <a:pt x="486676" y="0"/>
                </a:cubicBezTo>
                <a:cubicBezTo>
                  <a:pt x="467919" y="9379"/>
                  <a:pt x="450041" y="20773"/>
                  <a:pt x="430405" y="28136"/>
                </a:cubicBezTo>
                <a:cubicBezTo>
                  <a:pt x="370759" y="50503"/>
                  <a:pt x="267821" y="51868"/>
                  <a:pt x="219390" y="56271"/>
                </a:cubicBezTo>
                <a:cubicBezTo>
                  <a:pt x="449033" y="132818"/>
                  <a:pt x="160883" y="41644"/>
                  <a:pt x="388202" y="98474"/>
                </a:cubicBezTo>
                <a:cubicBezTo>
                  <a:pt x="416974" y="105667"/>
                  <a:pt x="443836" y="119416"/>
                  <a:pt x="472608" y="126609"/>
                </a:cubicBezTo>
                <a:cubicBezTo>
                  <a:pt x="561047" y="148719"/>
                  <a:pt x="509739" y="137943"/>
                  <a:pt x="627353" y="154745"/>
                </a:cubicBezTo>
                <a:cubicBezTo>
                  <a:pt x="617974" y="145366"/>
                  <a:pt x="610590" y="133433"/>
                  <a:pt x="599217" y="126609"/>
                </a:cubicBezTo>
                <a:cubicBezTo>
                  <a:pt x="584805" y="117962"/>
                  <a:pt x="511249" y="101101"/>
                  <a:pt x="500743" y="98474"/>
                </a:cubicBezTo>
                <a:cubicBezTo>
                  <a:pt x="569638" y="75509"/>
                  <a:pt x="528117" y="84406"/>
                  <a:pt x="627353" y="844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a:off x="3592955" y="3549318"/>
            <a:ext cx="627353" cy="154745"/>
          </a:xfrm>
          <a:custGeom>
            <a:avLst/>
            <a:gdLst>
              <a:gd name="connsiteX0" fmla="*/ 261593 w 627353"/>
              <a:gd name="connsiteY0" fmla="*/ 28136 h 154745"/>
              <a:gd name="connsiteX1" fmla="*/ 8374 w 627353"/>
              <a:gd name="connsiteY1" fmla="*/ 98474 h 154745"/>
              <a:gd name="connsiteX2" fmla="*/ 163119 w 627353"/>
              <a:gd name="connsiteY2" fmla="*/ 84406 h 154745"/>
              <a:gd name="connsiteX3" fmla="*/ 261593 w 627353"/>
              <a:gd name="connsiteY3" fmla="*/ 56271 h 154745"/>
              <a:gd name="connsiteX4" fmla="*/ 331931 w 627353"/>
              <a:gd name="connsiteY4" fmla="*/ 70339 h 154745"/>
              <a:gd name="connsiteX5" fmla="*/ 275660 w 627353"/>
              <a:gd name="connsiteY5" fmla="*/ 140677 h 154745"/>
              <a:gd name="connsiteX6" fmla="*/ 247525 w 627353"/>
              <a:gd name="connsiteY6" fmla="*/ 56271 h 154745"/>
              <a:gd name="connsiteX7" fmla="*/ 289728 w 627353"/>
              <a:gd name="connsiteY7" fmla="*/ 28136 h 154745"/>
              <a:gd name="connsiteX8" fmla="*/ 486676 w 627353"/>
              <a:gd name="connsiteY8" fmla="*/ 0 h 154745"/>
              <a:gd name="connsiteX9" fmla="*/ 430405 w 627353"/>
              <a:gd name="connsiteY9" fmla="*/ 28136 h 154745"/>
              <a:gd name="connsiteX10" fmla="*/ 219390 w 627353"/>
              <a:gd name="connsiteY10" fmla="*/ 56271 h 154745"/>
              <a:gd name="connsiteX11" fmla="*/ 388202 w 627353"/>
              <a:gd name="connsiteY11" fmla="*/ 98474 h 154745"/>
              <a:gd name="connsiteX12" fmla="*/ 472608 w 627353"/>
              <a:gd name="connsiteY12" fmla="*/ 126609 h 154745"/>
              <a:gd name="connsiteX13" fmla="*/ 627353 w 627353"/>
              <a:gd name="connsiteY13" fmla="*/ 154745 h 154745"/>
              <a:gd name="connsiteX14" fmla="*/ 599217 w 627353"/>
              <a:gd name="connsiteY14" fmla="*/ 126609 h 154745"/>
              <a:gd name="connsiteX15" fmla="*/ 500743 w 627353"/>
              <a:gd name="connsiteY15" fmla="*/ 98474 h 154745"/>
              <a:gd name="connsiteX16" fmla="*/ 627353 w 627353"/>
              <a:gd name="connsiteY16" fmla="*/ 84406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7353" h="154745">
                <a:moveTo>
                  <a:pt x="261593" y="28136"/>
                </a:moveTo>
                <a:cubicBezTo>
                  <a:pt x="177187" y="51582"/>
                  <a:pt x="84434" y="55012"/>
                  <a:pt x="8374" y="98474"/>
                </a:cubicBezTo>
                <a:cubicBezTo>
                  <a:pt x="-36596" y="124171"/>
                  <a:pt x="111779" y="91251"/>
                  <a:pt x="163119" y="84406"/>
                </a:cubicBezTo>
                <a:cubicBezTo>
                  <a:pt x="192565" y="80480"/>
                  <a:pt x="232655" y="65917"/>
                  <a:pt x="261593" y="56271"/>
                </a:cubicBezTo>
                <a:cubicBezTo>
                  <a:pt x="285039" y="60960"/>
                  <a:pt x="316994" y="51668"/>
                  <a:pt x="331931" y="70339"/>
                </a:cubicBezTo>
                <a:cubicBezTo>
                  <a:pt x="372836" y="121471"/>
                  <a:pt x="291283" y="135469"/>
                  <a:pt x="275660" y="140677"/>
                </a:cubicBezTo>
                <a:cubicBezTo>
                  <a:pt x="227197" y="124522"/>
                  <a:pt x="204067" y="132322"/>
                  <a:pt x="247525" y="56271"/>
                </a:cubicBezTo>
                <a:cubicBezTo>
                  <a:pt x="255913" y="41592"/>
                  <a:pt x="274606" y="35697"/>
                  <a:pt x="289728" y="28136"/>
                </a:cubicBezTo>
                <a:cubicBezTo>
                  <a:pt x="343857" y="1072"/>
                  <a:pt x="447135" y="3595"/>
                  <a:pt x="486676" y="0"/>
                </a:cubicBezTo>
                <a:cubicBezTo>
                  <a:pt x="467919" y="9379"/>
                  <a:pt x="450041" y="20773"/>
                  <a:pt x="430405" y="28136"/>
                </a:cubicBezTo>
                <a:cubicBezTo>
                  <a:pt x="370759" y="50503"/>
                  <a:pt x="267821" y="51868"/>
                  <a:pt x="219390" y="56271"/>
                </a:cubicBezTo>
                <a:cubicBezTo>
                  <a:pt x="449033" y="132818"/>
                  <a:pt x="160883" y="41644"/>
                  <a:pt x="388202" y="98474"/>
                </a:cubicBezTo>
                <a:cubicBezTo>
                  <a:pt x="416974" y="105667"/>
                  <a:pt x="443836" y="119416"/>
                  <a:pt x="472608" y="126609"/>
                </a:cubicBezTo>
                <a:cubicBezTo>
                  <a:pt x="561047" y="148719"/>
                  <a:pt x="509739" y="137943"/>
                  <a:pt x="627353" y="154745"/>
                </a:cubicBezTo>
                <a:cubicBezTo>
                  <a:pt x="617974" y="145366"/>
                  <a:pt x="610590" y="133433"/>
                  <a:pt x="599217" y="126609"/>
                </a:cubicBezTo>
                <a:cubicBezTo>
                  <a:pt x="584805" y="117962"/>
                  <a:pt x="511249" y="101101"/>
                  <a:pt x="500743" y="98474"/>
                </a:cubicBezTo>
                <a:cubicBezTo>
                  <a:pt x="569638" y="75509"/>
                  <a:pt x="528117" y="84406"/>
                  <a:pt x="627353" y="844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2405575" y="3362178"/>
            <a:ext cx="198534" cy="172820"/>
          </a:xfrm>
          <a:custGeom>
            <a:avLst/>
            <a:gdLst>
              <a:gd name="connsiteX0" fmla="*/ 112542 w 198534"/>
              <a:gd name="connsiteY0" fmla="*/ 126610 h 172820"/>
              <a:gd name="connsiteX1" fmla="*/ 56271 w 198534"/>
              <a:gd name="connsiteY1" fmla="*/ 28136 h 172820"/>
              <a:gd name="connsiteX2" fmla="*/ 28136 w 198534"/>
              <a:gd name="connsiteY2" fmla="*/ 84407 h 172820"/>
              <a:gd name="connsiteX3" fmla="*/ 182880 w 198534"/>
              <a:gd name="connsiteY3" fmla="*/ 140677 h 172820"/>
              <a:gd name="connsiteX4" fmla="*/ 196948 w 198534"/>
              <a:gd name="connsiteY4" fmla="*/ 98474 h 172820"/>
              <a:gd name="connsiteX5" fmla="*/ 154745 w 198534"/>
              <a:gd name="connsiteY5" fmla="*/ 84407 h 172820"/>
              <a:gd name="connsiteX6" fmla="*/ 84407 w 198534"/>
              <a:gd name="connsiteY6" fmla="*/ 42204 h 172820"/>
              <a:gd name="connsiteX7" fmla="*/ 42203 w 198534"/>
              <a:gd name="connsiteY7" fmla="*/ 14068 h 172820"/>
              <a:gd name="connsiteX8" fmla="*/ 0 w 198534"/>
              <a:gd name="connsiteY8" fmla="*/ 0 h 17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34" h="172820">
                <a:moveTo>
                  <a:pt x="112542" y="126610"/>
                </a:moveTo>
                <a:cubicBezTo>
                  <a:pt x="112506" y="126429"/>
                  <a:pt x="106103" y="8203"/>
                  <a:pt x="56271" y="28136"/>
                </a:cubicBezTo>
                <a:cubicBezTo>
                  <a:pt x="36800" y="35925"/>
                  <a:pt x="37514" y="65650"/>
                  <a:pt x="28136" y="84407"/>
                </a:cubicBezTo>
                <a:cubicBezTo>
                  <a:pt x="69942" y="209827"/>
                  <a:pt x="27320" y="175247"/>
                  <a:pt x="182880" y="140677"/>
                </a:cubicBezTo>
                <a:cubicBezTo>
                  <a:pt x="187569" y="126609"/>
                  <a:pt x="203580" y="111737"/>
                  <a:pt x="196948" y="98474"/>
                </a:cubicBezTo>
                <a:cubicBezTo>
                  <a:pt x="190316" y="85211"/>
                  <a:pt x="167460" y="92036"/>
                  <a:pt x="154745" y="84407"/>
                </a:cubicBezTo>
                <a:cubicBezTo>
                  <a:pt x="58194" y="26476"/>
                  <a:pt x="203961" y="82053"/>
                  <a:pt x="84407" y="42204"/>
                </a:cubicBezTo>
                <a:cubicBezTo>
                  <a:pt x="70339" y="32825"/>
                  <a:pt x="57326" y="21629"/>
                  <a:pt x="42203" y="14068"/>
                </a:cubicBezTo>
                <a:cubicBezTo>
                  <a:pt x="28940" y="7436"/>
                  <a:pt x="0" y="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a:off x="2987440" y="3403918"/>
            <a:ext cx="346603" cy="284416"/>
          </a:xfrm>
          <a:custGeom>
            <a:avLst/>
            <a:gdLst>
              <a:gd name="connsiteX0" fmla="*/ 346603 w 346603"/>
              <a:gd name="connsiteY0" fmla="*/ 155208 h 284416"/>
              <a:gd name="connsiteX1" fmla="*/ 8978 w 346603"/>
              <a:gd name="connsiteY1" fmla="*/ 464 h 284416"/>
              <a:gd name="connsiteX2" fmla="*/ 23046 w 346603"/>
              <a:gd name="connsiteY2" fmla="*/ 70802 h 284416"/>
              <a:gd name="connsiteX3" fmla="*/ 51182 w 346603"/>
              <a:gd name="connsiteY3" fmla="*/ 98937 h 284416"/>
              <a:gd name="connsiteX4" fmla="*/ 135588 w 346603"/>
              <a:gd name="connsiteY4" fmla="*/ 127073 h 284416"/>
              <a:gd name="connsiteX5" fmla="*/ 163723 w 346603"/>
              <a:gd name="connsiteY5" fmla="*/ 84870 h 284416"/>
              <a:gd name="connsiteX6" fmla="*/ 177791 w 346603"/>
              <a:gd name="connsiteY6" fmla="*/ 28599 h 284416"/>
              <a:gd name="connsiteX7" fmla="*/ 248129 w 346603"/>
              <a:gd name="connsiteY7" fmla="*/ 42667 h 284416"/>
              <a:gd name="connsiteX8" fmla="*/ 234062 w 346603"/>
              <a:gd name="connsiteY8" fmla="*/ 84870 h 284416"/>
              <a:gd name="connsiteX9" fmla="*/ 149655 w 346603"/>
              <a:gd name="connsiteY9" fmla="*/ 127073 h 284416"/>
              <a:gd name="connsiteX10" fmla="*/ 107452 w 346603"/>
              <a:gd name="connsiteY10" fmla="*/ 113005 h 284416"/>
              <a:gd name="connsiteX11" fmla="*/ 79317 w 346603"/>
              <a:gd name="connsiteY11" fmla="*/ 70802 h 284416"/>
              <a:gd name="connsiteX12" fmla="*/ 135588 w 346603"/>
              <a:gd name="connsiteY12" fmla="*/ 169276 h 284416"/>
              <a:gd name="connsiteX13" fmla="*/ 149655 w 346603"/>
              <a:gd name="connsiteY13" fmla="*/ 239614 h 284416"/>
              <a:gd name="connsiteX14" fmla="*/ 163723 w 346603"/>
              <a:gd name="connsiteY14" fmla="*/ 281817 h 284416"/>
              <a:gd name="connsiteX15" fmla="*/ 177791 w 346603"/>
              <a:gd name="connsiteY15" fmla="*/ 183344 h 284416"/>
              <a:gd name="connsiteX16" fmla="*/ 191858 w 346603"/>
              <a:gd name="connsiteY16" fmla="*/ 70802 h 28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6603" h="284416">
                <a:moveTo>
                  <a:pt x="346603" y="155208"/>
                </a:moveTo>
                <a:cubicBezTo>
                  <a:pt x="234061" y="103627"/>
                  <a:pt x="128768" y="31714"/>
                  <a:pt x="8978" y="464"/>
                </a:cubicBezTo>
                <a:cubicBezTo>
                  <a:pt x="-14158" y="-5571"/>
                  <a:pt x="13627" y="48825"/>
                  <a:pt x="23046" y="70802"/>
                </a:cubicBezTo>
                <a:cubicBezTo>
                  <a:pt x="28271" y="82993"/>
                  <a:pt x="39319" y="93006"/>
                  <a:pt x="51182" y="98937"/>
                </a:cubicBezTo>
                <a:cubicBezTo>
                  <a:pt x="77708" y="112200"/>
                  <a:pt x="135588" y="127073"/>
                  <a:pt x="135588" y="127073"/>
                </a:cubicBezTo>
                <a:cubicBezTo>
                  <a:pt x="144966" y="113005"/>
                  <a:pt x="157063" y="100410"/>
                  <a:pt x="163723" y="84870"/>
                </a:cubicBezTo>
                <a:cubicBezTo>
                  <a:pt x="171339" y="67099"/>
                  <a:pt x="160498" y="37246"/>
                  <a:pt x="177791" y="28599"/>
                </a:cubicBezTo>
                <a:cubicBezTo>
                  <a:pt x="199177" y="17906"/>
                  <a:pt x="224683" y="37978"/>
                  <a:pt x="248129" y="42667"/>
                </a:cubicBezTo>
                <a:cubicBezTo>
                  <a:pt x="243440" y="56735"/>
                  <a:pt x="243325" y="73291"/>
                  <a:pt x="234062" y="84870"/>
                </a:cubicBezTo>
                <a:cubicBezTo>
                  <a:pt x="214230" y="109660"/>
                  <a:pt x="177455" y="117806"/>
                  <a:pt x="149655" y="127073"/>
                </a:cubicBezTo>
                <a:cubicBezTo>
                  <a:pt x="135587" y="122384"/>
                  <a:pt x="119031" y="122268"/>
                  <a:pt x="107452" y="113005"/>
                </a:cubicBezTo>
                <a:cubicBezTo>
                  <a:pt x="94250" y="102443"/>
                  <a:pt x="79317" y="53895"/>
                  <a:pt x="79317" y="70802"/>
                </a:cubicBezTo>
                <a:cubicBezTo>
                  <a:pt x="79317" y="88653"/>
                  <a:pt x="124599" y="152792"/>
                  <a:pt x="135588" y="169276"/>
                </a:cubicBezTo>
                <a:cubicBezTo>
                  <a:pt x="140277" y="192722"/>
                  <a:pt x="143856" y="216418"/>
                  <a:pt x="149655" y="239614"/>
                </a:cubicBezTo>
                <a:cubicBezTo>
                  <a:pt x="153251" y="254000"/>
                  <a:pt x="157091" y="295080"/>
                  <a:pt x="163723" y="281817"/>
                </a:cubicBezTo>
                <a:cubicBezTo>
                  <a:pt x="178552" y="252160"/>
                  <a:pt x="171860" y="215967"/>
                  <a:pt x="177791" y="183344"/>
                </a:cubicBezTo>
                <a:cubicBezTo>
                  <a:pt x="196407" y="80955"/>
                  <a:pt x="191858" y="173495"/>
                  <a:pt x="191858" y="708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2035628" y="3108960"/>
            <a:ext cx="623166" cy="294958"/>
            <a:chOff x="2035628" y="3108960"/>
            <a:chExt cx="623166" cy="294958"/>
          </a:xfrm>
        </p:grpSpPr>
        <p:sp>
          <p:nvSpPr>
            <p:cNvPr id="10" name="Oval 9"/>
            <p:cNvSpPr/>
            <p:nvPr/>
          </p:nvSpPr>
          <p:spPr>
            <a:xfrm>
              <a:off x="2035628" y="3108960"/>
              <a:ext cx="313677" cy="294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2222695" y="3123028"/>
              <a:ext cx="436099" cy="184905"/>
            </a:xfrm>
            <a:custGeom>
              <a:avLst/>
              <a:gdLst>
                <a:gd name="connsiteX0" fmla="*/ 42203 w 436099"/>
                <a:gd name="connsiteY0" fmla="*/ 0 h 184905"/>
                <a:gd name="connsiteX1" fmla="*/ 42203 w 436099"/>
                <a:gd name="connsiteY1" fmla="*/ 0 h 184905"/>
                <a:gd name="connsiteX2" fmla="*/ 154745 w 436099"/>
                <a:gd name="connsiteY2" fmla="*/ 42203 h 184905"/>
                <a:gd name="connsiteX3" fmla="*/ 436099 w 436099"/>
                <a:gd name="connsiteY3" fmla="*/ 98474 h 184905"/>
                <a:gd name="connsiteX4" fmla="*/ 407963 w 436099"/>
                <a:gd name="connsiteY4" fmla="*/ 168812 h 184905"/>
                <a:gd name="connsiteX5" fmla="*/ 281354 w 436099"/>
                <a:gd name="connsiteY5" fmla="*/ 168812 h 184905"/>
                <a:gd name="connsiteX6" fmla="*/ 225083 w 436099"/>
                <a:gd name="connsiteY6" fmla="*/ 98474 h 184905"/>
                <a:gd name="connsiteX7" fmla="*/ 182880 w 436099"/>
                <a:gd name="connsiteY7" fmla="*/ 112541 h 184905"/>
                <a:gd name="connsiteX8" fmla="*/ 70339 w 436099"/>
                <a:gd name="connsiteY8" fmla="*/ 154744 h 184905"/>
                <a:gd name="connsiteX9" fmla="*/ 126610 w 436099"/>
                <a:gd name="connsiteY9" fmla="*/ 154744 h 184905"/>
                <a:gd name="connsiteX10" fmla="*/ 0 w 436099"/>
                <a:gd name="connsiteY10" fmla="*/ 126609 h 18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6099" h="184905">
                  <a:moveTo>
                    <a:pt x="42203" y="0"/>
                  </a:moveTo>
                  <a:lnTo>
                    <a:pt x="42203" y="0"/>
                  </a:lnTo>
                  <a:cubicBezTo>
                    <a:pt x="79717" y="14068"/>
                    <a:pt x="115146" y="36111"/>
                    <a:pt x="154745" y="42203"/>
                  </a:cubicBezTo>
                  <a:cubicBezTo>
                    <a:pt x="444566" y="86790"/>
                    <a:pt x="357126" y="-19985"/>
                    <a:pt x="436099" y="98474"/>
                  </a:cubicBezTo>
                  <a:cubicBezTo>
                    <a:pt x="426720" y="121920"/>
                    <a:pt x="427136" y="152378"/>
                    <a:pt x="407963" y="168812"/>
                  </a:cubicBezTo>
                  <a:cubicBezTo>
                    <a:pt x="371667" y="199922"/>
                    <a:pt x="317964" y="177965"/>
                    <a:pt x="281354" y="168812"/>
                  </a:cubicBezTo>
                  <a:cubicBezTo>
                    <a:pt x="270381" y="135893"/>
                    <a:pt x="270001" y="105960"/>
                    <a:pt x="225083" y="98474"/>
                  </a:cubicBezTo>
                  <a:cubicBezTo>
                    <a:pt x="210456" y="96036"/>
                    <a:pt x="196948" y="107852"/>
                    <a:pt x="182880" y="112541"/>
                  </a:cubicBezTo>
                  <a:cubicBezTo>
                    <a:pt x="139138" y="178154"/>
                    <a:pt x="171652" y="154744"/>
                    <a:pt x="70339" y="154744"/>
                  </a:cubicBezTo>
                  <a:lnTo>
                    <a:pt x="126610" y="154744"/>
                  </a:lnTo>
                  <a:lnTo>
                    <a:pt x="0" y="126609"/>
                  </a:ln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3" name="Table 12"/>
          <p:cNvGraphicFramePr>
            <a:graphicFrameLocks noGrp="1"/>
          </p:cNvGraphicFramePr>
          <p:nvPr>
            <p:extLst>
              <p:ext uri="{D42A27DB-BD31-4B8C-83A1-F6EECF244321}">
                <p14:modId xmlns:p14="http://schemas.microsoft.com/office/powerpoint/2010/main" val="599376441"/>
              </p:ext>
            </p:extLst>
          </p:nvPr>
        </p:nvGraphicFramePr>
        <p:xfrm>
          <a:off x="4650767" y="3534998"/>
          <a:ext cx="6942184" cy="2983436"/>
        </p:xfrm>
        <a:graphic>
          <a:graphicData uri="http://schemas.openxmlformats.org/drawingml/2006/table">
            <a:tbl>
              <a:tblPr firstRow="1" bandRow="1">
                <a:tableStyleId>{5940675A-B579-460E-94D1-54222C63F5DA}</a:tableStyleId>
              </a:tblPr>
              <a:tblGrid>
                <a:gridCol w="3471092">
                  <a:extLst>
                    <a:ext uri="{9D8B030D-6E8A-4147-A177-3AD203B41FA5}">
                      <a16:colId xmlns:a16="http://schemas.microsoft.com/office/drawing/2014/main" val="2148072691"/>
                    </a:ext>
                  </a:extLst>
                </a:gridCol>
                <a:gridCol w="3471092">
                  <a:extLst>
                    <a:ext uri="{9D8B030D-6E8A-4147-A177-3AD203B41FA5}">
                      <a16:colId xmlns:a16="http://schemas.microsoft.com/office/drawing/2014/main" val="2728712670"/>
                    </a:ext>
                  </a:extLst>
                </a:gridCol>
              </a:tblGrid>
              <a:tr h="331676">
                <a:tc>
                  <a:txBody>
                    <a:bodyPr/>
                    <a:lstStyle/>
                    <a:p>
                      <a:r>
                        <a:rPr lang="en-IN" sz="1200" dirty="0" smtClean="0"/>
                        <a:t>Percept Sequence</a:t>
                      </a:r>
                      <a:endParaRPr lang="en-IN" sz="1200" dirty="0"/>
                    </a:p>
                  </a:txBody>
                  <a:tcPr/>
                </a:tc>
                <a:tc>
                  <a:txBody>
                    <a:bodyPr/>
                    <a:lstStyle/>
                    <a:p>
                      <a:r>
                        <a:rPr lang="en-IN" sz="1200" dirty="0" smtClean="0"/>
                        <a:t>Action</a:t>
                      </a:r>
                      <a:endParaRPr lang="en-IN" sz="1200" dirty="0"/>
                    </a:p>
                  </a:txBody>
                  <a:tcPr/>
                </a:tc>
                <a:extLst>
                  <a:ext uri="{0D108BD9-81ED-4DB2-BD59-A6C34878D82A}">
                    <a16:rowId xmlns:a16="http://schemas.microsoft.com/office/drawing/2014/main" val="4050794560"/>
                  </a:ext>
                </a:extLst>
              </a:tr>
              <a:tr h="1852824">
                <a:tc>
                  <a:txBody>
                    <a:bodyPr/>
                    <a:lstStyle/>
                    <a:p>
                      <a:r>
                        <a:rPr lang="en-IN" sz="1200" dirty="0" smtClean="0"/>
                        <a:t>[A, Clean]</a:t>
                      </a:r>
                    </a:p>
                    <a:p>
                      <a:r>
                        <a:rPr lang="en-IN" sz="1200" dirty="0" smtClean="0"/>
                        <a:t>[A, Dirty]</a:t>
                      </a:r>
                    </a:p>
                    <a:p>
                      <a:r>
                        <a:rPr lang="en-IN" sz="1200" dirty="0" smtClean="0"/>
                        <a:t>[B, Clean]</a:t>
                      </a:r>
                    </a:p>
                    <a:p>
                      <a:r>
                        <a:rPr lang="en-IN" sz="1200" dirty="0" smtClean="0"/>
                        <a:t>[B,</a:t>
                      </a:r>
                      <a:r>
                        <a:rPr lang="en-IN" sz="1200" baseline="0" dirty="0" smtClean="0"/>
                        <a:t> Dirty]</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 [A, Clean]</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 [A, Dirty]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endParaRPr lang="en-IN" sz="1200" dirty="0"/>
                    </a:p>
                  </a:txBody>
                  <a:tcPr/>
                </a:tc>
                <a:tc>
                  <a:txBody>
                    <a:bodyPr/>
                    <a:lstStyle/>
                    <a:p>
                      <a:r>
                        <a:rPr lang="en-IN" sz="1200" dirty="0" smtClean="0"/>
                        <a:t>Move Right</a:t>
                      </a:r>
                    </a:p>
                    <a:p>
                      <a:r>
                        <a:rPr lang="en-IN" sz="1200" dirty="0" smtClean="0"/>
                        <a:t>Suck up</a:t>
                      </a:r>
                      <a:r>
                        <a:rPr lang="en-IN" sz="1200" baseline="0" dirty="0" smtClean="0"/>
                        <a:t> Dirt</a:t>
                      </a:r>
                    </a:p>
                    <a:p>
                      <a:r>
                        <a:rPr lang="en-IN" sz="1200" baseline="0" dirty="0" smtClean="0"/>
                        <a:t>Move Left</a:t>
                      </a:r>
                    </a:p>
                    <a:p>
                      <a:r>
                        <a:rPr lang="en-IN" sz="1200" baseline="0" dirty="0" smtClean="0"/>
                        <a:t>Suck up Dirt</a:t>
                      </a:r>
                    </a:p>
                    <a:p>
                      <a:r>
                        <a:rPr lang="en-IN" sz="1200" baseline="0" dirty="0" smtClean="0"/>
                        <a:t>Move Right</a:t>
                      </a:r>
                    </a:p>
                    <a:p>
                      <a:endParaRPr lang="en-IN" sz="1200" baseline="0" dirty="0" smtClean="0"/>
                    </a:p>
                    <a:p>
                      <a:endParaRPr lang="en-IN" sz="1200" baseline="0" dirty="0" smtClean="0"/>
                    </a:p>
                    <a:p>
                      <a:r>
                        <a:rPr lang="en-IN" sz="1200" baseline="0" dirty="0" smtClean="0"/>
                        <a:t>Move Right</a:t>
                      </a:r>
                    </a:p>
                    <a:p>
                      <a:endParaRPr lang="en-IN" sz="1200" baseline="0" dirty="0" smtClean="0"/>
                    </a:p>
                    <a:p>
                      <a:r>
                        <a:rPr lang="en-IN" sz="1200" baseline="0" dirty="0" smtClean="0"/>
                        <a:t>Suck up Dirt</a:t>
                      </a:r>
                      <a:endParaRPr lang="en-IN" sz="1200" dirty="0"/>
                    </a:p>
                  </a:txBody>
                  <a:tcPr/>
                </a:tc>
                <a:extLst>
                  <a:ext uri="{0D108BD9-81ED-4DB2-BD59-A6C34878D82A}">
                    <a16:rowId xmlns:a16="http://schemas.microsoft.com/office/drawing/2014/main" val="2160365074"/>
                  </a:ext>
                </a:extLst>
              </a:tr>
            </a:tbl>
          </a:graphicData>
        </a:graphic>
      </p:graphicFrame>
      <p:cxnSp>
        <p:nvCxnSpPr>
          <p:cNvPr id="15" name="Straight Arrow Connector 14"/>
          <p:cNvCxnSpPr/>
          <p:nvPr/>
        </p:nvCxnSpPr>
        <p:spPr>
          <a:xfrm>
            <a:off x="2133200" y="2378447"/>
            <a:ext cx="103564" cy="761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240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Agents – Agent Function</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Agent program for two state vacuum environment</a:t>
            </a: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endParaRPr lang="en-IN" sz="1800" dirty="0">
              <a:latin typeface="Book Antiqua" panose="02040602050305030304" pitchFamily="18" charset="0"/>
            </a:endParaRPr>
          </a:p>
          <a:p>
            <a:endParaRPr lang="en-IN" sz="1800" dirty="0" smtClean="0">
              <a:latin typeface="Book Antiqua" panose="02040602050305030304" pitchFamily="18" charset="0"/>
            </a:endParaRPr>
          </a:p>
          <a:p>
            <a:r>
              <a:rPr lang="en-IN" sz="1800" dirty="0" smtClean="0">
                <a:latin typeface="Book Antiqua" panose="02040602050305030304" pitchFamily="18" charset="0"/>
              </a:rPr>
              <a:t>Agent Behaviour</a:t>
            </a:r>
          </a:p>
          <a:p>
            <a:pPr marL="0" indent="0">
              <a:buNone/>
            </a:pPr>
            <a:r>
              <a:rPr lang="en-IN" sz="1800" dirty="0" smtClean="0">
                <a:latin typeface="Book Antiqua" panose="02040602050305030304" pitchFamily="18" charset="0"/>
              </a:rPr>
              <a:t> </a:t>
            </a:r>
            <a:endParaRPr lang="en-IN" sz="1800" dirty="0">
              <a:latin typeface="Book Antiqua" panose="02040602050305030304" pitchFamily="18" charset="0"/>
            </a:endParaRPr>
          </a:p>
        </p:txBody>
      </p:sp>
      <p:sp>
        <p:nvSpPr>
          <p:cNvPr id="2" name="Rectangle 1"/>
          <p:cNvSpPr/>
          <p:nvPr/>
        </p:nvSpPr>
        <p:spPr>
          <a:xfrm>
            <a:off x="1201783" y="1698171"/>
            <a:ext cx="9862457" cy="153311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IN" sz="1600" dirty="0" smtClean="0"/>
              <a:t>Function Reflex – Vacuum-Agent ( [ location, Status])  returns an action</a:t>
            </a:r>
          </a:p>
          <a:p>
            <a:endParaRPr lang="en-IN" sz="1600" dirty="0"/>
          </a:p>
          <a:p>
            <a:r>
              <a:rPr lang="en-IN" sz="1600" dirty="0" smtClean="0"/>
              <a:t>If    status = dirty then return suck up dirt</a:t>
            </a:r>
          </a:p>
          <a:p>
            <a:r>
              <a:rPr lang="en-IN" sz="1600" dirty="0"/>
              <a:t>e</a:t>
            </a:r>
            <a:r>
              <a:rPr lang="en-IN" sz="1600" dirty="0" smtClean="0"/>
              <a:t>lse   if   location = A then return turn Right</a:t>
            </a:r>
          </a:p>
          <a:p>
            <a:r>
              <a:rPr lang="en-IN" sz="1600" dirty="0"/>
              <a:t>e</a:t>
            </a:r>
            <a:r>
              <a:rPr lang="en-IN" sz="1600" dirty="0" smtClean="0"/>
              <a:t>lse   if   location = B then return  turn Left</a:t>
            </a:r>
          </a:p>
          <a:p>
            <a:r>
              <a:rPr lang="en-IN" sz="1600" dirty="0"/>
              <a:t> </a:t>
            </a:r>
            <a:r>
              <a:rPr lang="en-IN" sz="1600" dirty="0" smtClean="0"/>
              <a:t>      </a:t>
            </a:r>
          </a:p>
          <a:p>
            <a:endParaRPr lang="en-IN" sz="1600" dirty="0"/>
          </a:p>
        </p:txBody>
      </p:sp>
      <p:graphicFrame>
        <p:nvGraphicFramePr>
          <p:cNvPr id="6" name="Table 5"/>
          <p:cNvGraphicFramePr>
            <a:graphicFrameLocks noGrp="1"/>
          </p:cNvGraphicFramePr>
          <p:nvPr>
            <p:extLst>
              <p:ext uri="{D42A27DB-BD31-4B8C-83A1-F6EECF244321}">
                <p14:modId xmlns:p14="http://schemas.microsoft.com/office/powerpoint/2010/main" val="2057027419"/>
              </p:ext>
            </p:extLst>
          </p:nvPr>
        </p:nvGraphicFramePr>
        <p:xfrm>
          <a:off x="3344481" y="3348850"/>
          <a:ext cx="6942184" cy="2926080"/>
        </p:xfrm>
        <a:graphic>
          <a:graphicData uri="http://schemas.openxmlformats.org/drawingml/2006/table">
            <a:tbl>
              <a:tblPr firstRow="1" bandRow="1">
                <a:tableStyleId>{5940675A-B579-460E-94D1-54222C63F5DA}</a:tableStyleId>
              </a:tblPr>
              <a:tblGrid>
                <a:gridCol w="3471092">
                  <a:extLst>
                    <a:ext uri="{9D8B030D-6E8A-4147-A177-3AD203B41FA5}">
                      <a16:colId xmlns:a16="http://schemas.microsoft.com/office/drawing/2014/main" val="2148072691"/>
                    </a:ext>
                  </a:extLst>
                </a:gridCol>
                <a:gridCol w="3471092">
                  <a:extLst>
                    <a:ext uri="{9D8B030D-6E8A-4147-A177-3AD203B41FA5}">
                      <a16:colId xmlns:a16="http://schemas.microsoft.com/office/drawing/2014/main" val="2728712670"/>
                    </a:ext>
                  </a:extLst>
                </a:gridCol>
              </a:tblGrid>
              <a:tr h="244482">
                <a:tc>
                  <a:txBody>
                    <a:bodyPr/>
                    <a:lstStyle/>
                    <a:p>
                      <a:r>
                        <a:rPr lang="en-IN" sz="1200" dirty="0" smtClean="0"/>
                        <a:t>Percept Sequence</a:t>
                      </a:r>
                      <a:endParaRPr lang="en-IN" sz="1200" dirty="0"/>
                    </a:p>
                  </a:txBody>
                  <a:tcPr/>
                </a:tc>
                <a:tc>
                  <a:txBody>
                    <a:bodyPr/>
                    <a:lstStyle/>
                    <a:p>
                      <a:r>
                        <a:rPr lang="en-IN" sz="1200" dirty="0" smtClean="0"/>
                        <a:t>Action</a:t>
                      </a:r>
                      <a:endParaRPr lang="en-IN" sz="1200" dirty="0"/>
                    </a:p>
                  </a:txBody>
                  <a:tcPr/>
                </a:tc>
                <a:extLst>
                  <a:ext uri="{0D108BD9-81ED-4DB2-BD59-A6C34878D82A}">
                    <a16:rowId xmlns:a16="http://schemas.microsoft.com/office/drawing/2014/main" val="4050794560"/>
                  </a:ext>
                </a:extLst>
              </a:tr>
              <a:tr h="2363331">
                <a:tc>
                  <a:txBody>
                    <a:bodyPr/>
                    <a:lstStyle/>
                    <a:p>
                      <a:r>
                        <a:rPr lang="en-IN" sz="1200" dirty="0" smtClean="0"/>
                        <a:t>[A, Clean]</a:t>
                      </a:r>
                    </a:p>
                    <a:p>
                      <a:r>
                        <a:rPr lang="en-IN" sz="1200" dirty="0" smtClean="0"/>
                        <a:t>[A, Dirty]</a:t>
                      </a:r>
                    </a:p>
                    <a:p>
                      <a:r>
                        <a:rPr lang="en-IN" sz="1200" dirty="0" smtClean="0"/>
                        <a:t>[B, Clean]</a:t>
                      </a:r>
                    </a:p>
                    <a:p>
                      <a:r>
                        <a:rPr lang="en-IN" sz="1200" dirty="0" smtClean="0"/>
                        <a:t>[B,</a:t>
                      </a:r>
                      <a:r>
                        <a:rPr lang="en-IN" sz="1200" baseline="0" dirty="0" smtClean="0"/>
                        <a:t> Dirty]</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 [A, Clean]</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[A, Clean] [A, Clean] [A, Dirty]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endParaRPr lang="en-IN" sz="1200" dirty="0"/>
                    </a:p>
                  </a:txBody>
                  <a:tcPr/>
                </a:tc>
                <a:tc>
                  <a:txBody>
                    <a:bodyPr/>
                    <a:lstStyle/>
                    <a:p>
                      <a:r>
                        <a:rPr lang="en-IN" sz="1200" dirty="0" smtClean="0"/>
                        <a:t>Move Right</a:t>
                      </a:r>
                    </a:p>
                    <a:p>
                      <a:r>
                        <a:rPr lang="en-IN" sz="1200" dirty="0" smtClean="0"/>
                        <a:t>Suck up</a:t>
                      </a:r>
                      <a:r>
                        <a:rPr lang="en-IN" sz="1200" baseline="0" dirty="0" smtClean="0"/>
                        <a:t> Dirt</a:t>
                      </a:r>
                    </a:p>
                    <a:p>
                      <a:r>
                        <a:rPr lang="en-IN" sz="1200" baseline="0" dirty="0" smtClean="0"/>
                        <a:t>Move Left</a:t>
                      </a:r>
                    </a:p>
                    <a:p>
                      <a:r>
                        <a:rPr lang="en-IN" sz="1200" baseline="0" dirty="0" smtClean="0"/>
                        <a:t>Suck up Dirt</a:t>
                      </a:r>
                    </a:p>
                    <a:p>
                      <a:r>
                        <a:rPr lang="en-IN" sz="1200" baseline="0" dirty="0" smtClean="0"/>
                        <a:t>Move Right</a:t>
                      </a:r>
                    </a:p>
                    <a:p>
                      <a:endParaRPr lang="en-IN" sz="1200" baseline="0" dirty="0" smtClean="0"/>
                    </a:p>
                    <a:p>
                      <a:endParaRPr lang="en-IN" sz="1200" baseline="0" dirty="0" smtClean="0"/>
                    </a:p>
                    <a:p>
                      <a:r>
                        <a:rPr lang="en-IN" sz="1200" baseline="0" dirty="0" smtClean="0"/>
                        <a:t>Move Right</a:t>
                      </a:r>
                    </a:p>
                    <a:p>
                      <a:endParaRPr lang="en-IN" sz="1200" baseline="0" dirty="0" smtClean="0"/>
                    </a:p>
                    <a:p>
                      <a:r>
                        <a:rPr lang="en-IN" sz="1200" baseline="0" dirty="0" smtClean="0"/>
                        <a:t>Suck up Dirt</a:t>
                      </a:r>
                      <a:endParaRPr lang="en-IN" sz="1200" dirty="0"/>
                    </a:p>
                  </a:txBody>
                  <a:tcPr/>
                </a:tc>
                <a:extLst>
                  <a:ext uri="{0D108BD9-81ED-4DB2-BD59-A6C34878D82A}">
                    <a16:rowId xmlns:a16="http://schemas.microsoft.com/office/drawing/2014/main" val="2160365074"/>
                  </a:ext>
                </a:extLst>
              </a:tr>
            </a:tbl>
          </a:graphicData>
        </a:graphic>
      </p:graphicFrame>
    </p:spTree>
    <p:extLst>
      <p:ext uri="{BB962C8B-B14F-4D97-AF65-F5344CB8AC3E}">
        <p14:creationId xmlns:p14="http://schemas.microsoft.com/office/powerpoint/2010/main" val="3114804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7943</TotalTime>
  <Words>4450</Words>
  <Application>Microsoft Office PowerPoint</Application>
  <PresentationFormat>Widescreen</PresentationFormat>
  <Paragraphs>699</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Book Antiqua</vt:lpstr>
      <vt:lpstr>Calibri</vt:lpstr>
      <vt:lpstr>Calibri Light</vt:lpstr>
      <vt:lpstr>Symbol</vt:lpstr>
      <vt:lpstr>Wingdings</vt:lpstr>
      <vt:lpstr>Office Theme</vt:lpstr>
      <vt:lpstr>Agents</vt:lpstr>
      <vt:lpstr>Agents</vt:lpstr>
      <vt:lpstr>Agents</vt:lpstr>
      <vt:lpstr>Agents</vt:lpstr>
      <vt:lpstr>Agents</vt:lpstr>
      <vt:lpstr>Agents</vt:lpstr>
      <vt:lpstr>Agents</vt:lpstr>
      <vt:lpstr>Agents</vt:lpstr>
      <vt:lpstr>Agents – Agent Function</vt:lpstr>
      <vt:lpstr>Agents</vt:lpstr>
      <vt:lpstr>Agents</vt:lpstr>
      <vt:lpstr>Agents</vt:lpstr>
      <vt:lpstr>Agents</vt:lpstr>
      <vt:lpstr>Agents</vt:lpstr>
      <vt:lpstr>Agents</vt:lpstr>
      <vt:lpstr>Environments</vt:lpstr>
      <vt:lpstr>Environments</vt:lpstr>
      <vt:lpstr>Environments</vt:lpstr>
      <vt:lpstr>Environments</vt:lpstr>
      <vt:lpstr>Environments</vt:lpstr>
      <vt:lpstr>Environments</vt:lpstr>
      <vt:lpstr>Environments</vt:lpstr>
      <vt:lpstr>Environments</vt:lpstr>
      <vt:lpstr>Structure of Agents</vt:lpstr>
      <vt:lpstr>Table Driven Agent</vt:lpstr>
      <vt:lpstr>Table Driven Agent</vt:lpstr>
      <vt:lpstr>Kinds of Agents</vt:lpstr>
      <vt:lpstr>Simple Reflex Agents</vt:lpstr>
      <vt:lpstr>Simple Reflex Agents</vt:lpstr>
      <vt:lpstr>Simple Reflex Agents</vt:lpstr>
      <vt:lpstr>Model based Agents</vt:lpstr>
      <vt:lpstr>Model based Agents</vt:lpstr>
      <vt:lpstr>Model based Agents</vt:lpstr>
      <vt:lpstr>Goal based  Agents</vt:lpstr>
      <vt:lpstr>Goal  based  Agents</vt:lpstr>
      <vt:lpstr>Goal based  Agents</vt:lpstr>
      <vt:lpstr>Utility- based  Agents</vt:lpstr>
      <vt:lpstr>Utility- based  Agents</vt:lpstr>
      <vt:lpstr>Utility- based  Agents</vt:lpstr>
      <vt:lpstr>Learning  Agents</vt:lpstr>
      <vt:lpstr>Learning  Agents</vt:lpstr>
      <vt:lpstr> Agents - states</vt:lpstr>
      <vt:lpstr>examples</vt:lpstr>
      <vt:lpstr>examples</vt:lpstr>
      <vt:lpstr>Examples </vt:lpstr>
      <vt:lpstr>Examples </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BLRCSEL512PC07</dc:creator>
  <cp:lastModifiedBy>Dr.SITA</cp:lastModifiedBy>
  <cp:revision>166</cp:revision>
  <dcterms:created xsi:type="dcterms:W3CDTF">2021-01-25T02:52:06Z</dcterms:created>
  <dcterms:modified xsi:type="dcterms:W3CDTF">2023-07-25T07:26:47Z</dcterms:modified>
</cp:coreProperties>
</file>