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1" r:id="rId4"/>
    <p:sldId id="257" r:id="rId5"/>
    <p:sldId id="273" r:id="rId6"/>
    <p:sldId id="277" r:id="rId7"/>
    <p:sldId id="278" r:id="rId8"/>
    <p:sldId id="279" r:id="rId9"/>
    <p:sldId id="276" r:id="rId10"/>
    <p:sldId id="280" r:id="rId11"/>
    <p:sldId id="281" r:id="rId12"/>
    <p:sldId id="272"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4"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86" autoAdjust="0"/>
    <p:restoredTop sz="94660"/>
  </p:normalViewPr>
  <p:slideViewPr>
    <p:cSldViewPr snapToGrid="0">
      <p:cViewPr varScale="1">
        <p:scale>
          <a:sx n="32" d="100"/>
          <a:sy n="32" d="100"/>
        </p:scale>
        <p:origin x="54"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59010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33602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421362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92428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19643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403536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5503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263456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28229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399828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D4C4F-A61E-463B-A8E0-9B689F51E115}" type="datetimeFigureOut">
              <a:rPr lang="en-IN" smtClean="0"/>
              <a:t>14-12-2021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A70E5D-3053-4C06-AD3D-F24B30A87724}" type="slidenum">
              <a:rPr lang="en-IN" smtClean="0"/>
              <a:t>‹#›</a:t>
            </a:fld>
            <a:endParaRPr lang="en-IN" dirty="0"/>
          </a:p>
        </p:txBody>
      </p:sp>
    </p:spTree>
    <p:extLst>
      <p:ext uri="{BB962C8B-B14F-4D97-AF65-F5344CB8AC3E}">
        <p14:creationId xmlns:p14="http://schemas.microsoft.com/office/powerpoint/2010/main" val="102074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D4C4F-A61E-463B-A8E0-9B689F51E115}" type="datetimeFigureOut">
              <a:rPr lang="en-IN" smtClean="0"/>
              <a:t>14-12-2021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70E5D-3053-4C06-AD3D-F24B30A87724}" type="slidenum">
              <a:rPr lang="en-IN" smtClean="0"/>
              <a:t>‹#›</a:t>
            </a:fld>
            <a:endParaRPr lang="en-IN" dirty="0"/>
          </a:p>
        </p:txBody>
      </p:sp>
    </p:spTree>
    <p:extLst>
      <p:ext uri="{BB962C8B-B14F-4D97-AF65-F5344CB8AC3E}">
        <p14:creationId xmlns:p14="http://schemas.microsoft.com/office/powerpoint/2010/main" val="61836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Approaches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Observation, Hypothesis of behaviour</a:t>
            </a:r>
          </a:p>
          <a:p>
            <a:pPr lvl="1"/>
            <a:r>
              <a:rPr lang="en-IN" sz="1800" dirty="0" smtClean="0">
                <a:latin typeface="Book Antiqua" panose="02040602050305030304" pitchFamily="18" charset="0"/>
              </a:rPr>
              <a:t>Thinking Humanly   </a:t>
            </a:r>
          </a:p>
          <a:p>
            <a:pPr lvl="2"/>
            <a:r>
              <a:rPr lang="en-IN" sz="1600" dirty="0" smtClean="0">
                <a:latin typeface="Book Antiqua" panose="02040602050305030304" pitchFamily="18" charset="0"/>
              </a:rPr>
              <a:t>- Newell’s GPS, Trace of human reasoning in humans in solving problems, Cognitive Science</a:t>
            </a:r>
          </a:p>
          <a:p>
            <a:pPr lvl="1"/>
            <a:r>
              <a:rPr lang="en-IN" sz="1800" dirty="0" smtClean="0">
                <a:latin typeface="Book Antiqua" panose="02040602050305030304" pitchFamily="18" charset="0"/>
              </a:rPr>
              <a:t>Acting Humanly  </a:t>
            </a:r>
          </a:p>
          <a:p>
            <a:pPr lvl="2"/>
            <a:r>
              <a:rPr lang="en-IN" sz="1800" dirty="0" smtClean="0">
                <a:latin typeface="Book Antiqua" panose="02040602050305030304" pitchFamily="18" charset="0"/>
              </a:rPr>
              <a:t>- </a:t>
            </a:r>
            <a:r>
              <a:rPr lang="en-IN" sz="1600" dirty="0" smtClean="0">
                <a:latin typeface="Book Antiqua" panose="02040602050305030304" pitchFamily="18" charset="0"/>
              </a:rPr>
              <a:t>Turing test  need of NLP, Knowledge Representation, Automated reasoning, Machine learning,  Computer vision, Robotics</a:t>
            </a:r>
          </a:p>
          <a:p>
            <a:r>
              <a:rPr lang="en-IN" sz="1800" dirty="0" smtClean="0">
                <a:latin typeface="Book Antiqua" panose="02040602050305030304" pitchFamily="18" charset="0"/>
              </a:rPr>
              <a:t>Mathematics, Engineering</a:t>
            </a:r>
          </a:p>
          <a:p>
            <a:pPr lvl="1"/>
            <a:r>
              <a:rPr lang="en-IN" sz="1800" dirty="0" smtClean="0">
                <a:latin typeface="Book Antiqua" panose="02040602050305030304" pitchFamily="18" charset="0"/>
              </a:rPr>
              <a:t>Thinking Rationally</a:t>
            </a:r>
          </a:p>
          <a:p>
            <a:pPr lvl="2"/>
            <a:r>
              <a:rPr lang="en-IN" sz="1800" dirty="0" smtClean="0">
                <a:latin typeface="Book Antiqua" panose="02040602050305030304" pitchFamily="18" charset="0"/>
              </a:rPr>
              <a:t>- </a:t>
            </a:r>
            <a:r>
              <a:rPr lang="en-IN" sz="1600" dirty="0">
                <a:latin typeface="Book Antiqua" panose="02040602050305030304" pitchFamily="18" charset="0"/>
              </a:rPr>
              <a:t>Laws of Thought approach, irrefutable reasoning/ Logicist approach, issue with informal/uncertain info representation, Computational Complexity</a:t>
            </a:r>
          </a:p>
          <a:p>
            <a:pPr lvl="1"/>
            <a:r>
              <a:rPr lang="en-IN" sz="1800" dirty="0" smtClean="0">
                <a:latin typeface="Book Antiqua" panose="02040602050305030304" pitchFamily="18" charset="0"/>
              </a:rPr>
              <a:t>Acting Rationally</a:t>
            </a:r>
          </a:p>
          <a:p>
            <a:pPr lvl="2"/>
            <a:r>
              <a:rPr lang="en-IN" sz="1600" dirty="0">
                <a:latin typeface="Book Antiqua" panose="02040602050305030304" pitchFamily="18" charset="0"/>
              </a:rPr>
              <a:t>- Agents – Perceive, act/ operate autonomously, adapt to change, create and pursue goals, Rational agents to achieve best outcome</a:t>
            </a:r>
          </a:p>
          <a:p>
            <a:pPr lvl="2"/>
            <a:r>
              <a:rPr lang="en-IN" sz="1600" dirty="0">
                <a:latin typeface="Book Antiqua" panose="02040602050305030304" pitchFamily="18" charset="0"/>
              </a:rPr>
              <a:t>Laws of Thought + Skills needed for Turing Test</a:t>
            </a:r>
          </a:p>
        </p:txBody>
      </p:sp>
    </p:spTree>
    <p:extLst>
      <p:ext uri="{BB962C8B-B14F-4D97-AF65-F5344CB8AC3E}">
        <p14:creationId xmlns:p14="http://schemas.microsoft.com/office/powerpoint/2010/main" val="4200927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AI – Other disciplines</a:t>
            </a: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49593931"/>
              </p:ext>
            </p:extLst>
          </p:nvPr>
        </p:nvGraphicFramePr>
        <p:xfrm>
          <a:off x="838200" y="1241424"/>
          <a:ext cx="10515600" cy="5527884"/>
        </p:xfrm>
        <a:graphic>
          <a:graphicData uri="http://schemas.openxmlformats.org/drawingml/2006/table">
            <a:tbl>
              <a:tblPr firstRow="1" bandRow="1">
                <a:tableStyleId>{5940675A-B579-460E-94D1-54222C63F5DA}</a:tableStyleId>
              </a:tblPr>
              <a:tblGrid>
                <a:gridCol w="3020122">
                  <a:extLst>
                    <a:ext uri="{9D8B030D-6E8A-4147-A177-3AD203B41FA5}">
                      <a16:colId xmlns:a16="http://schemas.microsoft.com/office/drawing/2014/main" val="193070888"/>
                    </a:ext>
                  </a:extLst>
                </a:gridCol>
                <a:gridCol w="7495478">
                  <a:extLst>
                    <a:ext uri="{9D8B030D-6E8A-4147-A177-3AD203B41FA5}">
                      <a16:colId xmlns:a16="http://schemas.microsoft.com/office/drawing/2014/main" val="3723636881"/>
                    </a:ext>
                  </a:extLst>
                </a:gridCol>
              </a:tblGrid>
              <a:tr h="768914">
                <a:tc>
                  <a:txBody>
                    <a:bodyPr/>
                    <a:lstStyle/>
                    <a:p>
                      <a:r>
                        <a:rPr lang="en-IN" dirty="0" smtClean="0"/>
                        <a:t>Philosophy</a:t>
                      </a:r>
                      <a:endParaRPr lang="en-IN" dirty="0"/>
                    </a:p>
                  </a:txBody>
                  <a:tcPr/>
                </a:tc>
                <a:tc>
                  <a:txBody>
                    <a:bodyPr/>
                    <a:lstStyle/>
                    <a:p>
                      <a:r>
                        <a:rPr lang="en-IN" dirty="0" smtClean="0"/>
                        <a:t>Logic, methods of reasoning, mind as physical system, </a:t>
                      </a:r>
                    </a:p>
                    <a:p>
                      <a:r>
                        <a:rPr lang="en-IN" dirty="0" smtClean="0"/>
                        <a:t>foundations of learning, language, rationality</a:t>
                      </a:r>
                      <a:endParaRPr lang="en-IN" dirty="0"/>
                    </a:p>
                  </a:txBody>
                  <a:tcPr/>
                </a:tc>
                <a:extLst>
                  <a:ext uri="{0D108BD9-81ED-4DB2-BD59-A6C34878D82A}">
                    <a16:rowId xmlns:a16="http://schemas.microsoft.com/office/drawing/2014/main" val="2415504809"/>
                  </a:ext>
                </a:extLst>
              </a:tr>
              <a:tr h="768914">
                <a:tc>
                  <a:txBody>
                    <a:bodyPr/>
                    <a:lstStyle/>
                    <a:p>
                      <a:r>
                        <a:rPr lang="en-IN" dirty="0" smtClean="0"/>
                        <a:t>Mathematics</a:t>
                      </a:r>
                      <a:endParaRPr lang="en-IN" dirty="0"/>
                    </a:p>
                  </a:txBody>
                  <a:tcPr/>
                </a:tc>
                <a:tc>
                  <a:txBody>
                    <a:bodyPr/>
                    <a:lstStyle/>
                    <a:p>
                      <a:r>
                        <a:rPr lang="en-IN" dirty="0" smtClean="0"/>
                        <a:t>Formal representation and proof, algorithms, computation</a:t>
                      </a:r>
                    </a:p>
                    <a:p>
                      <a:r>
                        <a:rPr lang="en-IN" dirty="0" smtClean="0"/>
                        <a:t>Un-decidability, intractability, probability</a:t>
                      </a:r>
                    </a:p>
                    <a:p>
                      <a:endParaRPr lang="en-IN" dirty="0"/>
                    </a:p>
                  </a:txBody>
                  <a:tcPr/>
                </a:tc>
                <a:extLst>
                  <a:ext uri="{0D108BD9-81ED-4DB2-BD59-A6C34878D82A}">
                    <a16:rowId xmlns:a16="http://schemas.microsoft.com/office/drawing/2014/main" val="942202297"/>
                  </a:ext>
                </a:extLst>
              </a:tr>
              <a:tr h="768914">
                <a:tc>
                  <a:txBody>
                    <a:bodyPr/>
                    <a:lstStyle/>
                    <a:p>
                      <a:r>
                        <a:rPr lang="en-IN" dirty="0" smtClean="0"/>
                        <a:t>Psychology</a:t>
                      </a:r>
                      <a:endParaRPr lang="en-IN" dirty="0"/>
                    </a:p>
                  </a:txBody>
                  <a:tcPr/>
                </a:tc>
                <a:tc>
                  <a:txBody>
                    <a:bodyPr/>
                    <a:lstStyle/>
                    <a:p>
                      <a:r>
                        <a:rPr lang="en-IN" dirty="0" smtClean="0"/>
                        <a:t>Adaption, phenomena of perception and motor control</a:t>
                      </a:r>
                    </a:p>
                    <a:p>
                      <a:r>
                        <a:rPr lang="en-IN" dirty="0" smtClean="0"/>
                        <a:t>Experimental techniques</a:t>
                      </a:r>
                      <a:endParaRPr lang="en-IN" dirty="0"/>
                    </a:p>
                  </a:txBody>
                  <a:tcPr/>
                </a:tc>
                <a:extLst>
                  <a:ext uri="{0D108BD9-81ED-4DB2-BD59-A6C34878D82A}">
                    <a16:rowId xmlns:a16="http://schemas.microsoft.com/office/drawing/2014/main" val="909298765"/>
                  </a:ext>
                </a:extLst>
              </a:tr>
              <a:tr h="768914">
                <a:tc>
                  <a:txBody>
                    <a:bodyPr/>
                    <a:lstStyle/>
                    <a:p>
                      <a:r>
                        <a:rPr lang="en-IN" dirty="0" smtClean="0"/>
                        <a:t>Linguistics</a:t>
                      </a:r>
                      <a:endParaRPr lang="en-IN" dirty="0"/>
                    </a:p>
                  </a:txBody>
                  <a:tcPr/>
                </a:tc>
                <a:tc>
                  <a:txBody>
                    <a:bodyPr/>
                    <a:lstStyle/>
                    <a:p>
                      <a:r>
                        <a:rPr lang="en-IN" dirty="0" smtClean="0"/>
                        <a:t>Knowledge representation, grammar</a:t>
                      </a:r>
                    </a:p>
                    <a:p>
                      <a:endParaRPr lang="en-IN" dirty="0"/>
                    </a:p>
                  </a:txBody>
                  <a:tcPr/>
                </a:tc>
                <a:extLst>
                  <a:ext uri="{0D108BD9-81ED-4DB2-BD59-A6C34878D82A}">
                    <a16:rowId xmlns:a16="http://schemas.microsoft.com/office/drawing/2014/main" val="34700104"/>
                  </a:ext>
                </a:extLst>
              </a:tr>
              <a:tr h="768914">
                <a:tc>
                  <a:txBody>
                    <a:bodyPr/>
                    <a:lstStyle/>
                    <a:p>
                      <a:r>
                        <a:rPr lang="en-IN" dirty="0" smtClean="0"/>
                        <a:t>Neuroscience</a:t>
                      </a:r>
                      <a:endParaRPr lang="en-IN" dirty="0"/>
                    </a:p>
                  </a:txBody>
                  <a:tcPr/>
                </a:tc>
                <a:tc>
                  <a:txBody>
                    <a:bodyPr/>
                    <a:lstStyle/>
                    <a:p>
                      <a:r>
                        <a:rPr lang="en-IN" dirty="0" smtClean="0"/>
                        <a:t>Physical</a:t>
                      </a:r>
                      <a:r>
                        <a:rPr lang="en-IN" baseline="0" dirty="0" smtClean="0"/>
                        <a:t> substrate ( hardware) fro mental activity</a:t>
                      </a:r>
                      <a:endParaRPr lang="en-IN" dirty="0"/>
                    </a:p>
                  </a:txBody>
                  <a:tcPr/>
                </a:tc>
                <a:extLst>
                  <a:ext uri="{0D108BD9-81ED-4DB2-BD59-A6C34878D82A}">
                    <a16:rowId xmlns:a16="http://schemas.microsoft.com/office/drawing/2014/main" val="2526054517"/>
                  </a:ext>
                </a:extLst>
              </a:tr>
              <a:tr h="768914">
                <a:tc>
                  <a:txBody>
                    <a:bodyPr/>
                    <a:lstStyle/>
                    <a:p>
                      <a:r>
                        <a:rPr lang="en-IN" dirty="0" smtClean="0"/>
                        <a:t>Control Theory</a:t>
                      </a:r>
                      <a:endParaRPr lang="en-IN" dirty="0"/>
                    </a:p>
                  </a:txBody>
                  <a:tcPr/>
                </a:tc>
                <a:tc>
                  <a:txBody>
                    <a:bodyPr/>
                    <a:lstStyle/>
                    <a:p>
                      <a:r>
                        <a:rPr lang="en-IN" dirty="0" smtClean="0"/>
                        <a:t>Stability, homeostatic systems ( that main  equilibrium)</a:t>
                      </a:r>
                    </a:p>
                    <a:p>
                      <a:r>
                        <a:rPr lang="en-IN" dirty="0" smtClean="0"/>
                        <a:t>Optimal agent designs</a:t>
                      </a:r>
                      <a:endParaRPr lang="en-IN" dirty="0"/>
                    </a:p>
                  </a:txBody>
                  <a:tcPr/>
                </a:tc>
                <a:extLst>
                  <a:ext uri="{0D108BD9-81ED-4DB2-BD59-A6C34878D82A}">
                    <a16:rowId xmlns:a16="http://schemas.microsoft.com/office/drawing/2014/main" val="258763377"/>
                  </a:ext>
                </a:extLst>
              </a:tr>
              <a:tr h="768914">
                <a:tc>
                  <a:txBody>
                    <a:bodyPr/>
                    <a:lstStyle/>
                    <a:p>
                      <a:r>
                        <a:rPr lang="en-IN" dirty="0" smtClean="0"/>
                        <a:t>Operations Research</a:t>
                      </a:r>
                      <a:endParaRPr lang="en-IN" dirty="0"/>
                    </a:p>
                  </a:txBody>
                  <a:tcPr/>
                </a:tc>
                <a:tc>
                  <a:txBody>
                    <a:bodyPr/>
                    <a:lstStyle/>
                    <a:p>
                      <a:r>
                        <a:rPr lang="en-IN" dirty="0" smtClean="0"/>
                        <a:t>Planning, sequence of actions, </a:t>
                      </a:r>
                      <a:endParaRPr lang="en-IN" dirty="0"/>
                    </a:p>
                  </a:txBody>
                  <a:tcPr/>
                </a:tc>
                <a:extLst>
                  <a:ext uri="{0D108BD9-81ED-4DB2-BD59-A6C34878D82A}">
                    <a16:rowId xmlns:a16="http://schemas.microsoft.com/office/drawing/2014/main" val="1341010428"/>
                  </a:ext>
                </a:extLst>
              </a:tr>
            </a:tbl>
          </a:graphicData>
        </a:graphic>
      </p:graphicFrame>
    </p:spTree>
    <p:extLst>
      <p:ext uri="{BB962C8B-B14F-4D97-AF65-F5344CB8AC3E}">
        <p14:creationId xmlns:p14="http://schemas.microsoft.com/office/powerpoint/2010/main" val="2704668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AI – history</a:t>
            </a:r>
            <a:endParaRPr lang="en-IN" sz="2400" dirty="0">
              <a:latin typeface="Book Antiqua" panose="02040602050305030304" pitchFamily="18" charset="0"/>
            </a:endParaRPr>
          </a:p>
        </p:txBody>
      </p:sp>
      <p:sp>
        <p:nvSpPr>
          <p:cNvPr id="3" name="Content Placeholder 2"/>
          <p:cNvSpPr>
            <a:spLocks noGrp="1"/>
          </p:cNvSpPr>
          <p:nvPr>
            <p:ph idx="1"/>
          </p:nvPr>
        </p:nvSpPr>
        <p:spPr>
          <a:xfrm>
            <a:off x="838200" y="1123406"/>
            <a:ext cx="10515600" cy="5053557"/>
          </a:xfrm>
        </p:spPr>
        <p:txBody>
          <a:bodyPr>
            <a:normAutofit fontScale="85000" lnSpcReduction="20000"/>
          </a:bodyPr>
          <a:lstStyle/>
          <a:p>
            <a:pPr marL="0" indent="0">
              <a:buNone/>
            </a:pPr>
            <a:r>
              <a:rPr lang="en-IN" dirty="0" smtClean="0"/>
              <a:t>1943: </a:t>
            </a:r>
            <a:r>
              <a:rPr lang="en-IN" dirty="0" err="1" smtClean="0"/>
              <a:t>Mcculloch</a:t>
            </a:r>
            <a:r>
              <a:rPr lang="en-IN" dirty="0" smtClean="0"/>
              <a:t> &amp; Pitts : neurons Model</a:t>
            </a:r>
          </a:p>
          <a:p>
            <a:pPr marL="0" indent="0">
              <a:buNone/>
            </a:pPr>
            <a:r>
              <a:rPr lang="en-IN" dirty="0" smtClean="0"/>
              <a:t>1950: Turing “ computing machinery and intelligence”</a:t>
            </a:r>
          </a:p>
          <a:p>
            <a:pPr marL="0" indent="0">
              <a:buNone/>
            </a:pPr>
            <a:r>
              <a:rPr lang="en-IN" dirty="0"/>
              <a:t> </a:t>
            </a:r>
            <a:r>
              <a:rPr lang="en-IN" dirty="0" smtClean="0"/>
              <a:t>          Early AI programs, Samuel’s checkers program, </a:t>
            </a:r>
          </a:p>
          <a:p>
            <a:pPr marL="0" indent="0">
              <a:buNone/>
            </a:pPr>
            <a:r>
              <a:rPr lang="en-IN" dirty="0"/>
              <a:t> </a:t>
            </a:r>
            <a:r>
              <a:rPr lang="en-IN" dirty="0" smtClean="0"/>
              <a:t>          Newell and Simon’s logic theorist, </a:t>
            </a:r>
            <a:r>
              <a:rPr lang="en-IN" dirty="0" err="1" smtClean="0"/>
              <a:t>Gelmeter’s</a:t>
            </a:r>
            <a:r>
              <a:rPr lang="en-IN" dirty="0" smtClean="0"/>
              <a:t> Geometry Engine,</a:t>
            </a:r>
          </a:p>
          <a:p>
            <a:pPr marL="0" indent="0">
              <a:buNone/>
            </a:pPr>
            <a:r>
              <a:rPr lang="en-IN" dirty="0" smtClean="0"/>
              <a:t>1956: Dartmouth meeting “Artificial Intelligence adopted”         </a:t>
            </a:r>
          </a:p>
          <a:p>
            <a:pPr marL="0" indent="0">
              <a:buNone/>
            </a:pPr>
            <a:r>
              <a:rPr lang="en-IN" dirty="0" smtClean="0"/>
              <a:t>1965: Robinson’s complete algorithm for logical reasoning</a:t>
            </a:r>
          </a:p>
          <a:p>
            <a:pPr marL="0" indent="0">
              <a:buNone/>
            </a:pPr>
            <a:r>
              <a:rPr lang="en-IN" dirty="0" smtClean="0"/>
              <a:t>1966-74: discovery of computational complexity, NN winter</a:t>
            </a:r>
          </a:p>
          <a:p>
            <a:pPr marL="0" indent="0">
              <a:buNone/>
            </a:pPr>
            <a:r>
              <a:rPr lang="en-IN" dirty="0" smtClean="0"/>
              <a:t>1969-79: Knowledge based systems development</a:t>
            </a:r>
          </a:p>
          <a:p>
            <a:pPr marL="0" indent="0">
              <a:buNone/>
            </a:pPr>
            <a:r>
              <a:rPr lang="en-IN" dirty="0" smtClean="0"/>
              <a:t>1980-88: </a:t>
            </a:r>
            <a:r>
              <a:rPr lang="en-IN" dirty="0"/>
              <a:t>E</a:t>
            </a:r>
            <a:r>
              <a:rPr lang="en-IN" dirty="0" smtClean="0"/>
              <a:t>xpert systems boom</a:t>
            </a:r>
          </a:p>
          <a:p>
            <a:pPr marL="0" indent="0">
              <a:buNone/>
            </a:pPr>
            <a:r>
              <a:rPr lang="en-IN" dirty="0" smtClean="0"/>
              <a:t>1988-93: AI Winter</a:t>
            </a:r>
          </a:p>
          <a:p>
            <a:pPr marL="0" indent="0">
              <a:buNone/>
            </a:pPr>
            <a:r>
              <a:rPr lang="en-IN" dirty="0" smtClean="0"/>
              <a:t> 1985-95: NN return, resurgence of Probabilistic, decision theoretic methods</a:t>
            </a:r>
          </a:p>
          <a:p>
            <a:pPr marL="0" indent="0">
              <a:buNone/>
            </a:pPr>
            <a:r>
              <a:rPr lang="en-IN" dirty="0"/>
              <a:t> </a:t>
            </a:r>
            <a:r>
              <a:rPr lang="en-IN" dirty="0" smtClean="0"/>
              <a:t>                  </a:t>
            </a:r>
          </a:p>
          <a:p>
            <a:pPr marL="0" indent="0">
              <a:buNone/>
            </a:pPr>
            <a:r>
              <a:rPr lang="en-IN" dirty="0" smtClean="0"/>
              <a:t>2020:   deep learning</a:t>
            </a:r>
          </a:p>
          <a:p>
            <a:pPr marL="0" indent="0">
              <a:buNone/>
            </a:pPr>
            <a:endParaRPr lang="en-IN" dirty="0"/>
          </a:p>
        </p:txBody>
      </p:sp>
    </p:spTree>
    <p:extLst>
      <p:ext uri="{BB962C8B-B14F-4D97-AF65-F5344CB8AC3E}">
        <p14:creationId xmlns:p14="http://schemas.microsoft.com/office/powerpoint/2010/main" val="2403178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Foundations of AI / Disciplines Contributing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Philosophy: </a:t>
            </a:r>
          </a:p>
          <a:p>
            <a:pPr lvl="1"/>
            <a:r>
              <a:rPr lang="en-IN" sz="1200" dirty="0" smtClean="0">
                <a:latin typeface="Book Antiqua" panose="02040602050305030304" pitchFamily="18" charset="0"/>
              </a:rPr>
              <a:t>Can formal rules be used to draw conclusions?/ How does the mind arise from a Physical Brain?/ Where does knowledge come from?</a:t>
            </a:r>
          </a:p>
          <a:p>
            <a:pPr lvl="1"/>
            <a:r>
              <a:rPr lang="en-IN" sz="1400" dirty="0" smtClean="0">
                <a:latin typeface="Book Antiqua" panose="02040602050305030304" pitchFamily="18" charset="0"/>
              </a:rPr>
              <a:t>Useful reasoning can be carried out by artefacts/machines</a:t>
            </a:r>
          </a:p>
          <a:p>
            <a:pPr lvl="1"/>
            <a:r>
              <a:rPr lang="en-IN" sz="1400" dirty="0" smtClean="0">
                <a:latin typeface="Book Antiqua" panose="02040602050305030304" pitchFamily="18" charset="0"/>
              </a:rPr>
              <a:t>Reasoning is like numerical computation, </a:t>
            </a:r>
          </a:p>
          <a:p>
            <a:pPr lvl="1"/>
            <a:r>
              <a:rPr lang="en-IN" sz="1400" dirty="0">
                <a:latin typeface="Book Antiqua" panose="02040602050305030304" pitchFamily="18" charset="0"/>
              </a:rPr>
              <a:t>D</a:t>
            </a:r>
            <a:r>
              <a:rPr lang="en-IN" sz="1400" dirty="0" smtClean="0">
                <a:latin typeface="Book Antiqua" panose="02040602050305030304" pitchFamily="18" charset="0"/>
              </a:rPr>
              <a:t>istinction between Mind and Matter – </a:t>
            </a:r>
          </a:p>
          <a:p>
            <a:pPr lvl="2"/>
            <a:r>
              <a:rPr lang="en-IN" sz="1400" dirty="0" smtClean="0">
                <a:latin typeface="Book Antiqua" panose="02040602050305030304" pitchFamily="18" charset="0"/>
              </a:rPr>
              <a:t>Rationalism ( power of reasoning in understanding world),  Dualism (a part of mind exempt from laws), Materialism ( Mind operates according to Laws)</a:t>
            </a:r>
          </a:p>
          <a:p>
            <a:pPr lvl="2"/>
            <a:r>
              <a:rPr lang="en-IN" sz="1400" dirty="0" smtClean="0">
                <a:latin typeface="Book Antiqua" panose="02040602050305030304" pitchFamily="18" charset="0"/>
              </a:rPr>
              <a:t>Empiricism ( world understanding is through senses), Principle of Induction ( general rules are acquired by exposure to repeated associations between elements)</a:t>
            </a:r>
          </a:p>
          <a:p>
            <a:pPr lvl="1"/>
            <a:r>
              <a:rPr lang="en-IN" sz="1400" dirty="0" smtClean="0">
                <a:latin typeface="Book Antiqua" panose="02040602050305030304" pitchFamily="18" charset="0"/>
              </a:rPr>
              <a:t>Logical Positivism </a:t>
            </a:r>
          </a:p>
          <a:p>
            <a:pPr lvl="2"/>
            <a:r>
              <a:rPr lang="en-IN" sz="1400" dirty="0" smtClean="0">
                <a:latin typeface="Book Antiqua" panose="02040602050305030304" pitchFamily="18" charset="0"/>
              </a:rPr>
              <a:t>all knowledge can be characterised by logical theories  connected to observation sentences corresponding to sensory inputs</a:t>
            </a:r>
          </a:p>
          <a:p>
            <a:pPr lvl="2"/>
            <a:r>
              <a:rPr lang="en-IN" sz="1400" dirty="0" smtClean="0">
                <a:latin typeface="Book Antiqua" panose="02040602050305030304" pitchFamily="18" charset="0"/>
              </a:rPr>
              <a:t>Confirmation Theory: acquisition of knowledge from Experience – Theory of Mind as a Computational Process</a:t>
            </a:r>
          </a:p>
          <a:p>
            <a:r>
              <a:rPr lang="en-IN" sz="1400" dirty="0" smtClean="0">
                <a:latin typeface="Book Antiqua" panose="02040602050305030304" pitchFamily="18" charset="0"/>
              </a:rPr>
              <a:t>Aristotle:</a:t>
            </a:r>
          </a:p>
          <a:p>
            <a:pPr lvl="1"/>
            <a:r>
              <a:rPr lang="en-IN" sz="1400" dirty="0" smtClean="0">
                <a:latin typeface="Book Antiqua" panose="02040602050305030304" pitchFamily="18" charset="0"/>
              </a:rPr>
              <a:t>Actions are justified by a logical connection between goals and Knowledge of the actions outcome, deliberation about means, but not ends.  We assume the end and consider how and by what means it is achieved. If we came upon impossibility, we give up the search. If appears feasible, we try to do/act </a:t>
            </a:r>
          </a:p>
          <a:p>
            <a:r>
              <a:rPr lang="en-IN" sz="1400" dirty="0" smtClean="0">
                <a:latin typeface="Book Antiqua" panose="02040602050305030304" pitchFamily="18" charset="0"/>
              </a:rPr>
              <a:t>What to do when several actions will achieve the goal or no action will achieve it completely?</a:t>
            </a:r>
          </a:p>
          <a:p>
            <a:pPr lvl="1"/>
            <a:r>
              <a:rPr lang="en-IN" sz="1400" dirty="0" smtClean="0">
                <a:latin typeface="Book Antiqua" panose="02040602050305030304" pitchFamily="18" charset="0"/>
              </a:rPr>
              <a:t>Utilitarianism: rational decision making </a:t>
            </a:r>
          </a:p>
        </p:txBody>
      </p:sp>
    </p:spTree>
    <p:extLst>
      <p:ext uri="{BB962C8B-B14F-4D97-AF65-F5344CB8AC3E}">
        <p14:creationId xmlns:p14="http://schemas.microsoft.com/office/powerpoint/2010/main" val="61624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Disciplines Contributing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Mathematics</a:t>
            </a:r>
          </a:p>
          <a:p>
            <a:pPr lvl="1"/>
            <a:r>
              <a:rPr lang="en-IN" sz="1400" dirty="0" smtClean="0">
                <a:latin typeface="Book Antiqua" panose="02040602050305030304" pitchFamily="18" charset="0"/>
              </a:rPr>
              <a:t>What are the formal rules to draw valid conclusions?/ what can be computed?/ how do we reason with uncertain information?</a:t>
            </a:r>
          </a:p>
          <a:p>
            <a:pPr lvl="1"/>
            <a:r>
              <a:rPr lang="en-IN" sz="1400" dirty="0" smtClean="0">
                <a:latin typeface="Book Antiqua" panose="02040602050305030304" pitchFamily="18" charset="0"/>
              </a:rPr>
              <a:t>Fundamental Ideas     -&gt; Mathematical Formalism -&gt; Formal Science</a:t>
            </a:r>
          </a:p>
          <a:p>
            <a:pPr lvl="1"/>
            <a:r>
              <a:rPr lang="en-IN" sz="1400" dirty="0" smtClean="0">
                <a:latin typeface="Book Antiqua" panose="02040602050305030304" pitchFamily="18" charset="0"/>
              </a:rPr>
              <a:t>Logical Representation</a:t>
            </a:r>
          </a:p>
          <a:p>
            <a:pPr lvl="2"/>
            <a:r>
              <a:rPr lang="en-IN" sz="1400" dirty="0" smtClean="0">
                <a:latin typeface="Book Antiqua" panose="02040602050305030304" pitchFamily="18" charset="0"/>
              </a:rPr>
              <a:t>Formal Logic</a:t>
            </a:r>
          </a:p>
          <a:p>
            <a:pPr lvl="2"/>
            <a:r>
              <a:rPr lang="en-IN" sz="1400" dirty="0" smtClean="0">
                <a:latin typeface="Book Antiqua" panose="02040602050305030304" pitchFamily="18" charset="0"/>
              </a:rPr>
              <a:t>Propositional/Boolean Logic</a:t>
            </a:r>
          </a:p>
          <a:p>
            <a:pPr lvl="2"/>
            <a:r>
              <a:rPr lang="en-IN" sz="1400" dirty="0" smtClean="0">
                <a:latin typeface="Book Antiqua" panose="02040602050305030304" pitchFamily="18" charset="0"/>
              </a:rPr>
              <a:t>First Order Logic</a:t>
            </a:r>
          </a:p>
          <a:p>
            <a:pPr lvl="2"/>
            <a:r>
              <a:rPr lang="en-IN" sz="1400" dirty="0" smtClean="0">
                <a:latin typeface="Book Antiqua" panose="02040602050305030304" pitchFamily="18" charset="0"/>
              </a:rPr>
              <a:t>Theory of reference – how to relate objects in logic to objects in real world</a:t>
            </a:r>
          </a:p>
          <a:p>
            <a:pPr lvl="1"/>
            <a:r>
              <a:rPr lang="en-IN" sz="1400" dirty="0" smtClean="0">
                <a:latin typeface="Book Antiqua" panose="02040602050305030304" pitchFamily="18" charset="0"/>
              </a:rPr>
              <a:t>Algorithm </a:t>
            </a:r>
          </a:p>
          <a:p>
            <a:pPr lvl="2"/>
            <a:r>
              <a:rPr lang="en-IN" sz="1400" dirty="0" smtClean="0">
                <a:latin typeface="Book Antiqua" panose="02040602050305030304" pitchFamily="18" charset="0"/>
              </a:rPr>
              <a:t>algorithms for logical deduction</a:t>
            </a:r>
          </a:p>
          <a:p>
            <a:pPr lvl="2"/>
            <a:r>
              <a:rPr lang="en-IN" sz="1400" dirty="0" smtClean="0">
                <a:latin typeface="Book Antiqua" panose="02040602050305030304" pitchFamily="18" charset="0"/>
              </a:rPr>
              <a:t>Incompleteness theorem- limits of deduction  - no proof for some TRUE statements</a:t>
            </a:r>
          </a:p>
          <a:p>
            <a:pPr lvl="2"/>
            <a:r>
              <a:rPr lang="en-IN" sz="1400" dirty="0" smtClean="0">
                <a:latin typeface="Book Antiqua" panose="02040602050305030304" pitchFamily="18" charset="0"/>
              </a:rPr>
              <a:t>Computable Functions, decidability, Tractability ( Computational Complexity)  - NP complete, NP Hard problems</a:t>
            </a:r>
          </a:p>
          <a:p>
            <a:pPr lvl="1"/>
            <a:r>
              <a:rPr lang="en-IN" sz="1400" dirty="0" smtClean="0">
                <a:latin typeface="Book Antiqua" panose="02040602050305030304" pitchFamily="18" charset="0"/>
              </a:rPr>
              <a:t>Probability</a:t>
            </a:r>
          </a:p>
          <a:p>
            <a:pPr lvl="2"/>
            <a:r>
              <a:rPr lang="en-IN" sz="1400" dirty="0" smtClean="0">
                <a:latin typeface="Book Antiqua" panose="02040602050305030304" pitchFamily="18" charset="0"/>
              </a:rPr>
              <a:t>Possible outcomes, uncertain measurements, incomplete theories</a:t>
            </a:r>
          </a:p>
          <a:p>
            <a:pPr lvl="2"/>
            <a:r>
              <a:rPr lang="en-IN" sz="1400" dirty="0" smtClean="0">
                <a:latin typeface="Book Antiqua" panose="02040602050305030304" pitchFamily="18" charset="0"/>
              </a:rPr>
              <a:t>Uncertain reasoning – updating probabilities in the light of new evidences (Bayes Rule)</a:t>
            </a:r>
          </a:p>
          <a:p>
            <a:pPr lvl="2"/>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4090335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Disciplines Contributing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Economics</a:t>
            </a:r>
          </a:p>
          <a:p>
            <a:pPr lvl="1"/>
            <a:r>
              <a:rPr lang="en-IN" sz="1400" dirty="0" smtClean="0">
                <a:latin typeface="Book Antiqua" panose="02040602050305030304" pitchFamily="18" charset="0"/>
              </a:rPr>
              <a:t>How should we make decisions so as to maximize payoff?/ how should we do this when others may not go along?/ how should we do this when the payoff is far in the future?</a:t>
            </a:r>
          </a:p>
          <a:p>
            <a:pPr lvl="1"/>
            <a:r>
              <a:rPr lang="en-IN" sz="1400" dirty="0" smtClean="0">
                <a:latin typeface="Book Antiqua" panose="02040602050305030304" pitchFamily="18" charset="0"/>
              </a:rPr>
              <a:t>“ Economies can be thought of as consisting of individual agents maximizing their own economic well being. Economics is about how people make choices that lead to preferred outcomes” </a:t>
            </a:r>
          </a:p>
          <a:p>
            <a:pPr lvl="1"/>
            <a:r>
              <a:rPr lang="en-IN" sz="1400" dirty="0" smtClean="0">
                <a:latin typeface="Book Antiqua" panose="02040602050305030304" pitchFamily="18" charset="0"/>
              </a:rPr>
              <a:t>Utility – Preferred outcomes</a:t>
            </a:r>
          </a:p>
          <a:p>
            <a:pPr lvl="1"/>
            <a:r>
              <a:rPr lang="en-IN" sz="1400" dirty="0" smtClean="0">
                <a:latin typeface="Book Antiqua" panose="02040602050305030304" pitchFamily="18" charset="0"/>
              </a:rPr>
              <a:t>Theory of games and economic behaviour</a:t>
            </a:r>
          </a:p>
          <a:p>
            <a:pPr lvl="1"/>
            <a:r>
              <a:rPr lang="en-IN" sz="1400" dirty="0" smtClean="0">
                <a:latin typeface="Book Antiqua" panose="02040602050305030304" pitchFamily="18" charset="0"/>
              </a:rPr>
              <a:t>Decision theory – Probability + Utility</a:t>
            </a:r>
          </a:p>
          <a:p>
            <a:pPr lvl="2"/>
            <a:r>
              <a:rPr lang="en-IN" sz="1400" dirty="0" smtClean="0">
                <a:latin typeface="Book Antiqua" panose="02040602050305030304" pitchFamily="18" charset="0"/>
              </a:rPr>
              <a:t>Framework for decisions made under uncertainty </a:t>
            </a:r>
          </a:p>
          <a:p>
            <a:pPr lvl="1"/>
            <a:r>
              <a:rPr lang="en-IN" sz="1400" dirty="0" smtClean="0">
                <a:latin typeface="Book Antiqua" panose="02040602050305030304" pitchFamily="18" charset="0"/>
              </a:rPr>
              <a:t>Game theory</a:t>
            </a:r>
          </a:p>
          <a:p>
            <a:pPr lvl="2"/>
            <a:r>
              <a:rPr lang="en-IN" sz="1400" dirty="0" smtClean="0">
                <a:latin typeface="Book Antiqua" panose="02040602050305030304" pitchFamily="18" charset="0"/>
              </a:rPr>
              <a:t>No unambiguous prescription fro selecting actions ( could be random)</a:t>
            </a:r>
          </a:p>
          <a:p>
            <a:pPr lvl="1"/>
            <a:r>
              <a:rPr lang="en-IN" sz="1400" dirty="0" smtClean="0">
                <a:latin typeface="Book Antiqua" panose="02040602050305030304" pitchFamily="18" charset="0"/>
              </a:rPr>
              <a:t>Operations Research</a:t>
            </a:r>
          </a:p>
          <a:p>
            <a:pPr lvl="2"/>
            <a:r>
              <a:rPr lang="en-IN" sz="1400" dirty="0" smtClean="0">
                <a:latin typeface="Book Antiqua" panose="02040602050305030304" pitchFamily="18" charset="0"/>
              </a:rPr>
              <a:t>How to make rational decisions when payoffs from actions are not immediate, but result from several actions taken in sequence</a:t>
            </a:r>
          </a:p>
          <a:p>
            <a:pPr lvl="2"/>
            <a:r>
              <a:rPr lang="en-IN" sz="1400" dirty="0" smtClean="0">
                <a:latin typeface="Book Antiqua" panose="02040602050305030304" pitchFamily="18" charset="0"/>
              </a:rPr>
              <a:t>Markov decision processes: class of sequential decision problems</a:t>
            </a:r>
          </a:p>
          <a:p>
            <a:pPr lvl="1"/>
            <a:r>
              <a:rPr lang="en-IN" sz="1400" dirty="0" smtClean="0">
                <a:latin typeface="Book Antiqua" panose="02040602050305030304" pitchFamily="18" charset="0"/>
              </a:rPr>
              <a:t>Rational Agents – Economics + OR</a:t>
            </a:r>
          </a:p>
          <a:p>
            <a:pPr lvl="1"/>
            <a:r>
              <a:rPr lang="en-IN" sz="1400" dirty="0" smtClean="0">
                <a:latin typeface="Book Antiqua" panose="02040602050305030304" pitchFamily="18" charset="0"/>
              </a:rPr>
              <a:t>Satisficing:   “ Models based on satisficing – making decisions that are good enough rather than laboriously calculating an optimal decision – gave a better description of actual human behaviour”</a:t>
            </a:r>
            <a:endParaRPr lang="en-IN" sz="1400" dirty="0">
              <a:latin typeface="Book Antiqua" panose="02040602050305030304" pitchFamily="18" charset="0"/>
            </a:endParaRPr>
          </a:p>
        </p:txBody>
      </p:sp>
    </p:spTree>
    <p:extLst>
      <p:ext uri="{BB962C8B-B14F-4D97-AF65-F5344CB8AC3E}">
        <p14:creationId xmlns:p14="http://schemas.microsoft.com/office/powerpoint/2010/main" val="2933999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Disciplines Contributing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Neuroscience</a:t>
            </a:r>
          </a:p>
          <a:p>
            <a:pPr lvl="1"/>
            <a:r>
              <a:rPr lang="en-IN" sz="1400" dirty="0" smtClean="0">
                <a:latin typeface="Book Antiqua" panose="02040602050305030304" pitchFamily="18" charset="0"/>
              </a:rPr>
              <a:t>How do brains process Information?</a:t>
            </a:r>
          </a:p>
          <a:p>
            <a:pPr lvl="1"/>
            <a:r>
              <a:rPr lang="en-IN" sz="1400" dirty="0" smtClean="0">
                <a:latin typeface="Book Antiqua" panose="02040602050305030304" pitchFamily="18" charset="0"/>
              </a:rPr>
              <a:t>Brain is the seat of consciousness. </a:t>
            </a:r>
          </a:p>
          <a:p>
            <a:pPr lvl="1"/>
            <a:r>
              <a:rPr lang="en-IN" sz="1400" dirty="0" smtClean="0">
                <a:latin typeface="Book Antiqua" panose="02040602050305030304" pitchFamily="18" charset="0"/>
              </a:rPr>
              <a:t>Brains consist of neurons, massively parallel neuronal structures</a:t>
            </a:r>
          </a:p>
          <a:p>
            <a:pPr lvl="1"/>
            <a:r>
              <a:rPr lang="en-IN" sz="1400" dirty="0" smtClean="0">
                <a:latin typeface="Book Antiqua" panose="02040602050305030304" pitchFamily="18" charset="0"/>
              </a:rPr>
              <a:t>Cognitive processes  - Brain Causes Minds- “a collection of simple cells can lead to thought, action and consciousness”</a:t>
            </a:r>
            <a:endParaRPr lang="en-IN" sz="1400" dirty="0">
              <a:latin typeface="Book Antiqua" panose="02040602050305030304" pitchFamily="18" charset="0"/>
            </a:endParaRPr>
          </a:p>
          <a:p>
            <a:r>
              <a:rPr lang="en-IN" sz="1400" dirty="0" smtClean="0">
                <a:latin typeface="Book Antiqua" panose="02040602050305030304" pitchFamily="18" charset="0"/>
              </a:rPr>
              <a:t>No theory still on how an individual memory is stored.</a:t>
            </a:r>
          </a:p>
          <a:p>
            <a:r>
              <a:rPr lang="en-IN" sz="1600" dirty="0" smtClean="0">
                <a:latin typeface="Book Antiqua" panose="02040602050305030304" pitchFamily="18" charset="0"/>
              </a:rPr>
              <a:t>Psychology</a:t>
            </a:r>
          </a:p>
          <a:p>
            <a:pPr lvl="1"/>
            <a:r>
              <a:rPr lang="en-IN" sz="1400" dirty="0" smtClean="0">
                <a:latin typeface="Book Antiqua" panose="02040602050305030304" pitchFamily="18" charset="0"/>
              </a:rPr>
              <a:t>How do animals think and act?  Experimental/behavioural observations methodology</a:t>
            </a:r>
          </a:p>
          <a:p>
            <a:pPr lvl="1"/>
            <a:r>
              <a:rPr lang="en-IN" sz="1400" dirty="0" smtClean="0">
                <a:latin typeface="Book Antiqua" panose="02040602050305030304" pitchFamily="18" charset="0"/>
              </a:rPr>
              <a:t>Scientific/ introspective/ though processes</a:t>
            </a:r>
          </a:p>
          <a:p>
            <a:r>
              <a:rPr lang="en-IN" sz="1400" dirty="0" smtClean="0">
                <a:latin typeface="Book Antiqua" panose="02040602050305030304" pitchFamily="18" charset="0"/>
              </a:rPr>
              <a:t>Cognitive Psychology</a:t>
            </a:r>
          </a:p>
          <a:p>
            <a:pPr lvl="1"/>
            <a:r>
              <a:rPr lang="en-IN" sz="1400" dirty="0" smtClean="0">
                <a:latin typeface="Book Antiqua" panose="02040602050305030304" pitchFamily="18" charset="0"/>
              </a:rPr>
              <a:t>Brain as information processing device</a:t>
            </a:r>
          </a:p>
          <a:p>
            <a:pPr lvl="1"/>
            <a:r>
              <a:rPr lang="en-IN" sz="1400" dirty="0" smtClean="0">
                <a:latin typeface="Book Antiqua" panose="02040602050305030304" pitchFamily="18" charset="0"/>
              </a:rPr>
              <a:t>Knowledge based agent:</a:t>
            </a:r>
          </a:p>
          <a:p>
            <a:pPr lvl="2"/>
            <a:r>
              <a:rPr lang="en-IN" sz="1400" dirty="0" smtClean="0">
                <a:latin typeface="Book Antiqua" panose="02040602050305030304" pitchFamily="18" charset="0"/>
              </a:rPr>
              <a:t>The stimulus must be translated into an internal representation  -&gt; the representation is manipulated by cognitive processes to derive new internal representations -&gt; these are in turn retranslated into actions</a:t>
            </a:r>
          </a:p>
          <a:p>
            <a:pPr lvl="1"/>
            <a:r>
              <a:rPr lang="en-IN" sz="1400" dirty="0" smtClean="0">
                <a:latin typeface="Book Antiqua" panose="02040602050305030304" pitchFamily="18" charset="0"/>
              </a:rPr>
              <a:t>Perception and communication </a:t>
            </a:r>
          </a:p>
          <a:p>
            <a:pPr lvl="1"/>
            <a:r>
              <a:rPr lang="en-IN" sz="1400" dirty="0" smtClean="0">
                <a:latin typeface="Book Antiqua" panose="02040602050305030304" pitchFamily="18" charset="0"/>
              </a:rPr>
              <a:t>Cognitive Science with Computer modelling  “ A cognitive theory should be like a computer program: it should describe a detailed information-processing mechanism whereby some cognitive function can be implemented</a:t>
            </a:r>
          </a:p>
          <a:p>
            <a:pPr lvl="1"/>
            <a:endParaRPr lang="en-IN" sz="1400" dirty="0" smtClean="0">
              <a:latin typeface="Book Antiqua" panose="02040602050305030304" pitchFamily="18" charset="0"/>
            </a:endParaRPr>
          </a:p>
          <a:p>
            <a:pPr marL="457200" lvl="1" indent="0">
              <a:buNone/>
            </a:pPr>
            <a:endParaRPr lang="en-IN" sz="1400" dirty="0">
              <a:latin typeface="Book Antiqua" panose="02040602050305030304" pitchFamily="18" charset="0"/>
            </a:endParaRPr>
          </a:p>
        </p:txBody>
      </p:sp>
    </p:spTree>
    <p:extLst>
      <p:ext uri="{BB962C8B-B14F-4D97-AF65-F5344CB8AC3E}">
        <p14:creationId xmlns:p14="http://schemas.microsoft.com/office/powerpoint/2010/main" val="2767476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Disciplines Contributing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Computer Engineering</a:t>
            </a:r>
          </a:p>
          <a:p>
            <a:pPr lvl="1"/>
            <a:r>
              <a:rPr lang="en-IN" sz="1400" dirty="0" smtClean="0">
                <a:latin typeface="Book Antiqua" panose="02040602050305030304" pitchFamily="18" charset="0"/>
              </a:rPr>
              <a:t>How can we build an efficient computer?  </a:t>
            </a:r>
          </a:p>
          <a:p>
            <a:pPr lvl="1"/>
            <a:r>
              <a:rPr lang="en-IN" sz="1400" dirty="0" smtClean="0">
                <a:latin typeface="Book Antiqua" panose="02040602050305030304" pitchFamily="18" charset="0"/>
              </a:rPr>
              <a:t>For AI to succeed we need intelligence and artefact ( computer)</a:t>
            </a:r>
          </a:p>
          <a:p>
            <a:pPr lvl="1"/>
            <a:r>
              <a:rPr lang="en-IN" sz="1400" dirty="0" smtClean="0">
                <a:latin typeface="Book Antiqua" panose="02040602050305030304" pitchFamily="18" charset="0"/>
              </a:rPr>
              <a:t>Calculator  - Electro mechanical, Programmable Computer, HLL</a:t>
            </a:r>
          </a:p>
          <a:p>
            <a:pPr lvl="1"/>
            <a:r>
              <a:rPr lang="en-IN" sz="1400" dirty="0" smtClean="0">
                <a:latin typeface="Book Antiqua" panose="02040602050305030304" pitchFamily="18" charset="0"/>
              </a:rPr>
              <a:t>ABC/ENIAC – electronic computers</a:t>
            </a:r>
          </a:p>
          <a:p>
            <a:pPr lvl="1"/>
            <a:r>
              <a:rPr lang="en-IN" sz="1400" dirty="0" smtClean="0">
                <a:latin typeface="Book Antiqua" panose="02040602050305030304" pitchFamily="18" charset="0"/>
              </a:rPr>
              <a:t>Design of Difference ( for maths) and Analytical Engine ( addressable memory, programmable)</a:t>
            </a:r>
          </a:p>
          <a:p>
            <a:pPr lvl="1"/>
            <a:r>
              <a:rPr lang="en-IN" sz="1400" dirty="0" smtClean="0">
                <a:latin typeface="Book Antiqua" panose="02040602050305030304" pitchFamily="18" charset="0"/>
              </a:rPr>
              <a:t>Main frames</a:t>
            </a:r>
          </a:p>
          <a:p>
            <a:pPr lvl="1"/>
            <a:r>
              <a:rPr lang="en-IN" sz="1400" dirty="0" smtClean="0">
                <a:latin typeface="Book Antiqua" panose="02040602050305030304" pitchFamily="18" charset="0"/>
              </a:rPr>
              <a:t>Minicomputers</a:t>
            </a:r>
          </a:p>
          <a:p>
            <a:pPr lvl="1"/>
            <a:r>
              <a:rPr lang="en-IN" sz="1400" dirty="0" smtClean="0">
                <a:latin typeface="Book Antiqua" panose="02040602050305030304" pitchFamily="18" charset="0"/>
              </a:rPr>
              <a:t>Microprocessors</a:t>
            </a:r>
          </a:p>
          <a:p>
            <a:pPr lvl="1"/>
            <a:r>
              <a:rPr lang="en-IN" sz="1400" dirty="0" smtClean="0">
                <a:latin typeface="Book Antiqua" panose="02040602050305030304" pitchFamily="18" charset="0"/>
              </a:rPr>
              <a:t>Desktops</a:t>
            </a:r>
          </a:p>
          <a:p>
            <a:pPr lvl="1"/>
            <a:r>
              <a:rPr lang="en-IN" sz="1400" dirty="0" smtClean="0">
                <a:latin typeface="Book Antiqua" panose="02040602050305030304" pitchFamily="18" charset="0"/>
              </a:rPr>
              <a:t>Single core systems</a:t>
            </a:r>
          </a:p>
          <a:p>
            <a:pPr lvl="1"/>
            <a:r>
              <a:rPr lang="en-IN" sz="1400" dirty="0">
                <a:latin typeface="Book Antiqua" panose="02040602050305030304" pitchFamily="18" charset="0"/>
              </a:rPr>
              <a:t>I</a:t>
            </a:r>
            <a:r>
              <a:rPr lang="en-IN" sz="1400" dirty="0" smtClean="0">
                <a:latin typeface="Book Antiqua" panose="02040602050305030304" pitchFamily="18" charset="0"/>
              </a:rPr>
              <a:t>nternet</a:t>
            </a:r>
          </a:p>
          <a:p>
            <a:pPr lvl="1"/>
            <a:r>
              <a:rPr lang="en-IN" sz="1400" dirty="0" smtClean="0">
                <a:latin typeface="Book Antiqua" panose="02040602050305030304" pitchFamily="18" charset="0"/>
              </a:rPr>
              <a:t>Multicore systems</a:t>
            </a:r>
          </a:p>
          <a:p>
            <a:pPr lvl="1"/>
            <a:r>
              <a:rPr lang="en-IN" sz="1400" dirty="0" smtClean="0">
                <a:latin typeface="Book Antiqua" panose="02040602050305030304" pitchFamily="18" charset="0"/>
              </a:rPr>
              <a:t>Graphic processor units</a:t>
            </a:r>
          </a:p>
          <a:p>
            <a:pPr lvl="1"/>
            <a:r>
              <a:rPr lang="en-IN" sz="1400" dirty="0" smtClean="0">
                <a:latin typeface="Book Antiqua" panose="02040602050305030304" pitchFamily="18" charset="0"/>
              </a:rPr>
              <a:t>Mobiles</a:t>
            </a:r>
          </a:p>
          <a:p>
            <a:pPr lvl="1"/>
            <a:r>
              <a:rPr lang="en-IN" sz="1400" dirty="0" smtClean="0">
                <a:latin typeface="Book Antiqua" panose="02040602050305030304" pitchFamily="18" charset="0"/>
              </a:rPr>
              <a:t>Smart sensors</a:t>
            </a:r>
          </a:p>
          <a:p>
            <a:pPr marL="0" indent="0">
              <a:buNone/>
            </a:pPr>
            <a:r>
              <a:rPr lang="en-IN" sz="1800" dirty="0" smtClean="0">
                <a:latin typeface="Book Antiqua" panose="02040602050305030304" pitchFamily="18" charset="0"/>
              </a:rPr>
              <a:t>Software: operating systems, HLLs, multi tasking, databases, virtualization, frameworks, distributed processing, internet protocols, …</a:t>
            </a:r>
          </a:p>
          <a:p>
            <a:pPr marL="0" indent="0">
              <a:buNone/>
            </a:pPr>
            <a:endParaRPr lang="en-IN" sz="1800" dirty="0">
              <a:latin typeface="Book Antiqua" panose="02040602050305030304" pitchFamily="18" charset="0"/>
            </a:endParaRPr>
          </a:p>
          <a:p>
            <a:pPr marL="0" indent="0">
              <a:buNone/>
            </a:pPr>
            <a:endParaRPr lang="en-IN" sz="1800" dirty="0" smtClean="0">
              <a:latin typeface="Book Antiqua" panose="02040602050305030304" pitchFamily="18" charset="0"/>
            </a:endParaRP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2398162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Disciplines Contributing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Control Theory and cybernetics</a:t>
            </a:r>
          </a:p>
          <a:p>
            <a:pPr lvl="1"/>
            <a:r>
              <a:rPr lang="en-IN" sz="1400" dirty="0" smtClean="0">
                <a:latin typeface="Book Antiqua" panose="02040602050305030304" pitchFamily="18" charset="0"/>
              </a:rPr>
              <a:t>How can artefacts operate under their own control?</a:t>
            </a:r>
          </a:p>
          <a:p>
            <a:pPr lvl="1"/>
            <a:r>
              <a:rPr lang="en-IN" sz="1400" dirty="0" smtClean="0">
                <a:latin typeface="Book Antiqua" panose="02040602050305030304" pitchFamily="18" charset="0"/>
              </a:rPr>
              <a:t>Self regulating feedback control systems</a:t>
            </a:r>
          </a:p>
          <a:p>
            <a:pPr lvl="1"/>
            <a:r>
              <a:rPr lang="en-IN" sz="1400" dirty="0" smtClean="0">
                <a:latin typeface="Book Antiqua" panose="02040602050305030304" pitchFamily="18" charset="0"/>
              </a:rPr>
              <a:t>Control theory – study of biological and mechanical control systems</a:t>
            </a:r>
          </a:p>
          <a:p>
            <a:pPr lvl="2"/>
            <a:r>
              <a:rPr lang="en-IN" sz="1400" dirty="0" smtClean="0">
                <a:latin typeface="Book Antiqua" panose="02040602050305030304" pitchFamily="18" charset="0"/>
              </a:rPr>
              <a:t>“ purposive behaviour arises from a regulatory mechanism trying to minimize error – difference between current state and goal state”</a:t>
            </a:r>
          </a:p>
          <a:p>
            <a:pPr lvl="1"/>
            <a:r>
              <a:rPr lang="en-IN" sz="1400" dirty="0" smtClean="0">
                <a:latin typeface="Book Antiqua" panose="02040602050305030304" pitchFamily="18" charset="0"/>
              </a:rPr>
              <a:t>Computational Models of Cognition – Cybernetics</a:t>
            </a:r>
          </a:p>
          <a:p>
            <a:pPr lvl="1"/>
            <a:r>
              <a:rPr lang="en-IN" sz="1400" dirty="0" smtClean="0">
                <a:latin typeface="Book Antiqua" panose="02040602050305030304" pitchFamily="18" charset="0"/>
              </a:rPr>
              <a:t>Stochastic optimal Control – design of systems that maximize an objective function over time</a:t>
            </a:r>
          </a:p>
          <a:p>
            <a:pPr lvl="1"/>
            <a:endParaRPr lang="en-IN" sz="1400" dirty="0" smtClean="0">
              <a:latin typeface="Book Antiqua" panose="02040602050305030304" pitchFamily="18" charset="0"/>
            </a:endParaRP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1557350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Disciplines Contributing to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Linguistics</a:t>
            </a:r>
          </a:p>
          <a:p>
            <a:pPr lvl="1"/>
            <a:r>
              <a:rPr lang="en-IN" sz="1400" dirty="0" smtClean="0">
                <a:latin typeface="Book Antiqua" panose="02040602050305030304" pitchFamily="18" charset="0"/>
              </a:rPr>
              <a:t>Hoe does Language relate to thought?</a:t>
            </a:r>
          </a:p>
          <a:p>
            <a:pPr lvl="1"/>
            <a:r>
              <a:rPr lang="en-IN" sz="1400" dirty="0" smtClean="0">
                <a:latin typeface="Book Antiqua" panose="02040602050305030304" pitchFamily="18" charset="0"/>
              </a:rPr>
              <a:t>Verbal behaviour – behaviourist approach to language learning</a:t>
            </a:r>
          </a:p>
          <a:p>
            <a:pPr lvl="1"/>
            <a:r>
              <a:rPr lang="en-IN" sz="1400" dirty="0" smtClean="0">
                <a:latin typeface="Book Antiqua" panose="02040602050305030304" pitchFamily="18" charset="0"/>
              </a:rPr>
              <a:t>Syntactic structures </a:t>
            </a:r>
          </a:p>
          <a:p>
            <a:pPr lvl="1"/>
            <a:r>
              <a:rPr lang="en-IN" sz="1400" dirty="0" smtClean="0">
                <a:latin typeface="Book Antiqua" panose="02040602050305030304" pitchFamily="18" charset="0"/>
              </a:rPr>
              <a:t>Computational Linguistics/ NLP</a:t>
            </a:r>
          </a:p>
          <a:p>
            <a:pPr lvl="2"/>
            <a:r>
              <a:rPr lang="en-IN" sz="1400" dirty="0" smtClean="0">
                <a:latin typeface="Book Antiqua" panose="02040602050305030304" pitchFamily="18" charset="0"/>
              </a:rPr>
              <a:t>Understanding language requires understanding of subject matter and context, not just understanding of the structure of sentences</a:t>
            </a:r>
          </a:p>
          <a:p>
            <a:pPr lvl="1"/>
            <a:r>
              <a:rPr lang="en-IN" sz="1400" dirty="0" smtClean="0">
                <a:latin typeface="Book Antiqua" panose="02040602050305030304" pitchFamily="18" charset="0"/>
              </a:rPr>
              <a:t>Knowledge representation is tied to Languages</a:t>
            </a:r>
            <a:endParaRPr lang="en-IN" sz="1400" dirty="0">
              <a:latin typeface="Book Antiqua" panose="02040602050305030304" pitchFamily="18" charset="0"/>
            </a:endParaRPr>
          </a:p>
        </p:txBody>
      </p:sp>
    </p:spTree>
    <p:extLst>
      <p:ext uri="{BB962C8B-B14F-4D97-AF65-F5344CB8AC3E}">
        <p14:creationId xmlns:p14="http://schemas.microsoft.com/office/powerpoint/2010/main" val="2151226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History of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Autofit/>
          </a:bodyPr>
          <a:lstStyle/>
          <a:p>
            <a:r>
              <a:rPr lang="en-IN" sz="1400" dirty="0" smtClean="0">
                <a:latin typeface="Book Antiqua" panose="02040602050305030304" pitchFamily="18" charset="0"/>
              </a:rPr>
              <a:t>Gestation of AI</a:t>
            </a:r>
          </a:p>
          <a:p>
            <a:pPr lvl="1"/>
            <a:r>
              <a:rPr lang="en-IN" sz="1400" dirty="0" smtClean="0">
                <a:latin typeface="Book Antiqua" panose="02040602050305030304" pitchFamily="18" charset="0"/>
              </a:rPr>
              <a:t>Models of neurons, networks of neurons, learning rules, Neural net computer</a:t>
            </a:r>
          </a:p>
          <a:p>
            <a:pPr lvl="1"/>
            <a:r>
              <a:rPr lang="en-IN" sz="1400" dirty="0" smtClean="0">
                <a:latin typeface="Book Antiqua" panose="02040602050305030304" pitchFamily="18" charset="0"/>
              </a:rPr>
              <a:t>Turing test, idea of machine learning, genetic algorithms</a:t>
            </a:r>
          </a:p>
          <a:p>
            <a:pPr lvl="1"/>
            <a:r>
              <a:rPr lang="en-IN" sz="1400" dirty="0" smtClean="0">
                <a:latin typeface="Book Antiqua" panose="02040602050305030304" pitchFamily="18" charset="0"/>
              </a:rPr>
              <a:t>Study of automata theory, neural nets, study of intelligence – for 2 months for Artificial Intelligence project:</a:t>
            </a:r>
          </a:p>
          <a:p>
            <a:pPr lvl="2"/>
            <a:r>
              <a:rPr lang="en-IN" sz="1400" dirty="0" smtClean="0">
                <a:latin typeface="Book Antiqua" panose="02040602050305030304" pitchFamily="18" charset="0"/>
              </a:rPr>
              <a:t>“ every aspect of learning or any other feature of intelligence can in principle be so precisely described that a machine can be made to simulate it”</a:t>
            </a:r>
          </a:p>
          <a:p>
            <a:pPr lvl="1"/>
            <a:r>
              <a:rPr lang="en-IN" sz="1400" dirty="0" smtClean="0">
                <a:latin typeface="Book Antiqua" panose="02040602050305030304" pitchFamily="18" charset="0"/>
              </a:rPr>
              <a:t>The logic Theorist: reasoning program</a:t>
            </a:r>
          </a:p>
          <a:p>
            <a:pPr>
              <a:lnSpc>
                <a:spcPct val="100000"/>
              </a:lnSpc>
            </a:pPr>
            <a:r>
              <a:rPr lang="en-IN" sz="1400" dirty="0">
                <a:latin typeface="Book Antiqua" panose="02040602050305030304" pitchFamily="18" charset="0"/>
              </a:rPr>
              <a:t>Early Enthusiasm, Great Expectations</a:t>
            </a:r>
          </a:p>
          <a:p>
            <a:pPr lvl="1"/>
            <a:r>
              <a:rPr lang="en-IN" sz="1400" dirty="0" smtClean="0">
                <a:latin typeface="Book Antiqua" panose="02040602050305030304" pitchFamily="18" charset="0"/>
              </a:rPr>
              <a:t>General Problem Solver (GPS) designed, Geometry theorem prover, programs for checkers</a:t>
            </a:r>
          </a:p>
          <a:p>
            <a:pPr lvl="1"/>
            <a:r>
              <a:rPr lang="en-IN" sz="1400" dirty="0" smtClean="0">
                <a:latin typeface="Book Antiqua" panose="02040602050305030304" pitchFamily="18" charset="0"/>
              </a:rPr>
              <a:t>LISP  AI programming Language</a:t>
            </a:r>
          </a:p>
          <a:p>
            <a:pPr lvl="1"/>
            <a:r>
              <a:rPr lang="en-IN" sz="1400" dirty="0" smtClean="0">
                <a:latin typeface="Book Antiqua" panose="02040602050305030304" pitchFamily="18" charset="0"/>
              </a:rPr>
              <a:t>Timesharing for scarce computer resources</a:t>
            </a:r>
          </a:p>
          <a:p>
            <a:pPr lvl="1"/>
            <a:r>
              <a:rPr lang="en-IN" sz="1400" dirty="0" smtClean="0">
                <a:latin typeface="Book Antiqua" panose="02040602050305030304" pitchFamily="18" charset="0"/>
              </a:rPr>
              <a:t>Advice taker – designed to use knowledge to search for solutions to problems</a:t>
            </a:r>
          </a:p>
          <a:p>
            <a:pPr lvl="1"/>
            <a:r>
              <a:rPr lang="en-IN" sz="1400" dirty="0" smtClean="0">
                <a:latin typeface="Book Antiqua" panose="02040602050305030304" pitchFamily="18" charset="0"/>
              </a:rPr>
              <a:t>Anti-logic outlook</a:t>
            </a:r>
          </a:p>
          <a:p>
            <a:pPr lvl="1"/>
            <a:r>
              <a:rPr lang="en-IN" sz="1400" dirty="0" smtClean="0">
                <a:latin typeface="Book Antiqua" panose="02040602050305030304" pitchFamily="18" charset="0"/>
              </a:rPr>
              <a:t>Resolution theorem ( theorem proving algorithm for first order logic general purpose methods of logical reasoning)</a:t>
            </a:r>
          </a:p>
          <a:p>
            <a:pPr lvl="1"/>
            <a:r>
              <a:rPr lang="en-IN" sz="1400" dirty="0" smtClean="0">
                <a:latin typeface="Book Antiqua" panose="02040602050305030304" pitchFamily="18" charset="0"/>
              </a:rPr>
              <a:t>Question answer and planning systems development based on logic and resolution</a:t>
            </a:r>
          </a:p>
          <a:p>
            <a:pPr lvl="1"/>
            <a:r>
              <a:rPr lang="en-IN" sz="1400" dirty="0" smtClean="0">
                <a:latin typeface="Book Antiqua" panose="02040602050305030304" pitchFamily="18" charset="0"/>
              </a:rPr>
              <a:t>Robotics: logic + Physical activity</a:t>
            </a:r>
          </a:p>
          <a:p>
            <a:pPr lvl="1"/>
            <a:r>
              <a:rPr lang="en-IN" sz="1400" dirty="0" smtClean="0">
                <a:latin typeface="Book Antiqua" panose="02040602050305030304" pitchFamily="18" charset="0"/>
              </a:rPr>
              <a:t>Micro worlds: problems that appeared to require intelligence to solve, calculus integration problems, ANALOGY program to solve geometric analogy – blocks world – set of solid blocks placed on a table top. Task: rearrange in  </a:t>
            </a:r>
            <a:r>
              <a:rPr lang="en-IN" sz="1400" dirty="0" err="1" smtClean="0">
                <a:latin typeface="Book Antiqua" panose="02040602050305030304" pitchFamily="18" charset="0"/>
              </a:rPr>
              <a:t>acertain</a:t>
            </a:r>
            <a:r>
              <a:rPr lang="en-IN" sz="1400" dirty="0" smtClean="0">
                <a:latin typeface="Book Antiqua" panose="02040602050305030304" pitchFamily="18" charset="0"/>
              </a:rPr>
              <a:t> way using a robot hand that can pick up one block at a time.</a:t>
            </a:r>
          </a:p>
          <a:p>
            <a:pPr lvl="1"/>
            <a:endParaRPr lang="en-IN" sz="1400" dirty="0">
              <a:latin typeface="Book Antiqua" panose="02040602050305030304" pitchFamily="18" charset="0"/>
            </a:endParaRPr>
          </a:p>
        </p:txBody>
      </p:sp>
    </p:spTree>
    <p:extLst>
      <p:ext uri="{BB962C8B-B14F-4D97-AF65-F5344CB8AC3E}">
        <p14:creationId xmlns:p14="http://schemas.microsoft.com/office/powerpoint/2010/main" val="1668350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What is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 </a:t>
            </a:r>
            <a:endParaRPr lang="en-IN" sz="1600" dirty="0">
              <a:latin typeface="Book Antiqua" panose="020406020503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06528202"/>
              </p:ext>
            </p:extLst>
          </p:nvPr>
        </p:nvGraphicFramePr>
        <p:xfrm>
          <a:off x="1439692" y="2081539"/>
          <a:ext cx="9396920" cy="3618870"/>
        </p:xfrm>
        <a:graphic>
          <a:graphicData uri="http://schemas.openxmlformats.org/drawingml/2006/table">
            <a:tbl>
              <a:tblPr firstRow="1" bandRow="1">
                <a:tableStyleId>{5940675A-B579-460E-94D1-54222C63F5DA}</a:tableStyleId>
              </a:tblPr>
              <a:tblGrid>
                <a:gridCol w="4698460">
                  <a:extLst>
                    <a:ext uri="{9D8B030D-6E8A-4147-A177-3AD203B41FA5}">
                      <a16:colId xmlns:a16="http://schemas.microsoft.com/office/drawing/2014/main" val="3436452030"/>
                    </a:ext>
                  </a:extLst>
                </a:gridCol>
                <a:gridCol w="4698460">
                  <a:extLst>
                    <a:ext uri="{9D8B030D-6E8A-4147-A177-3AD203B41FA5}">
                      <a16:colId xmlns:a16="http://schemas.microsoft.com/office/drawing/2014/main" val="1465606270"/>
                    </a:ext>
                  </a:extLst>
                </a:gridCol>
              </a:tblGrid>
              <a:tr h="1809435">
                <a:tc>
                  <a:txBody>
                    <a:bodyPr/>
                    <a:lstStyle/>
                    <a:p>
                      <a:r>
                        <a:rPr lang="en-IN" dirty="0" smtClean="0"/>
                        <a:t>Automation of activities that we</a:t>
                      </a:r>
                      <a:r>
                        <a:rPr lang="en-IN" baseline="0" dirty="0" smtClean="0"/>
                        <a:t> associate with human thinking, decision making, problem solving, …. (Bellman 1978)</a:t>
                      </a:r>
                      <a:endParaRPr lang="en-IN" dirty="0"/>
                    </a:p>
                  </a:txBody>
                  <a:tcPr/>
                </a:tc>
                <a:tc>
                  <a:txBody>
                    <a:bodyPr/>
                    <a:lstStyle/>
                    <a:p>
                      <a:r>
                        <a:rPr lang="en-IN" dirty="0" smtClean="0"/>
                        <a:t>The study of memory faculties through the use of computational models (</a:t>
                      </a:r>
                      <a:r>
                        <a:rPr lang="en-IN" dirty="0" err="1" smtClean="0"/>
                        <a:t>Charniak</a:t>
                      </a:r>
                      <a:r>
                        <a:rPr lang="en-IN" dirty="0" smtClean="0"/>
                        <a:t> + </a:t>
                      </a:r>
                      <a:r>
                        <a:rPr lang="en-IN" dirty="0" err="1" smtClean="0"/>
                        <a:t>Mcdermott</a:t>
                      </a:r>
                      <a:r>
                        <a:rPr lang="en-IN" dirty="0" smtClean="0"/>
                        <a:t>, 1985)</a:t>
                      </a:r>
                      <a:endParaRPr lang="en-IN" dirty="0"/>
                    </a:p>
                  </a:txBody>
                  <a:tcPr/>
                </a:tc>
                <a:extLst>
                  <a:ext uri="{0D108BD9-81ED-4DB2-BD59-A6C34878D82A}">
                    <a16:rowId xmlns:a16="http://schemas.microsoft.com/office/drawing/2014/main" val="412066139"/>
                  </a:ext>
                </a:extLst>
              </a:tr>
              <a:tr h="1809435">
                <a:tc>
                  <a:txBody>
                    <a:bodyPr/>
                    <a:lstStyle/>
                    <a:p>
                      <a:r>
                        <a:rPr lang="en-IN" dirty="0" smtClean="0"/>
                        <a:t>Study of how to make computers do things at which , at the moment, people are better (Rich + Knight</a:t>
                      </a:r>
                      <a:r>
                        <a:rPr lang="en-IN" baseline="0" dirty="0" smtClean="0"/>
                        <a:t> 1901)</a:t>
                      </a:r>
                      <a:endParaRPr lang="en-IN" dirty="0"/>
                    </a:p>
                  </a:txBody>
                  <a:tcPr/>
                </a:tc>
                <a:tc>
                  <a:txBody>
                    <a:bodyPr/>
                    <a:lstStyle/>
                    <a:p>
                      <a:r>
                        <a:rPr lang="en-IN" dirty="0" smtClean="0"/>
                        <a:t>The branch of computer science that is concerned with automation of intelligent behaviour ( Luger + Stubblefield, 1903)</a:t>
                      </a:r>
                      <a:endParaRPr lang="en-IN" dirty="0"/>
                    </a:p>
                  </a:txBody>
                  <a:tcPr/>
                </a:tc>
                <a:extLst>
                  <a:ext uri="{0D108BD9-81ED-4DB2-BD59-A6C34878D82A}">
                    <a16:rowId xmlns:a16="http://schemas.microsoft.com/office/drawing/2014/main" val="3425917597"/>
                  </a:ext>
                </a:extLst>
              </a:tr>
            </a:tbl>
          </a:graphicData>
        </a:graphic>
      </p:graphicFrame>
    </p:spTree>
    <p:extLst>
      <p:ext uri="{BB962C8B-B14F-4D97-AF65-F5344CB8AC3E}">
        <p14:creationId xmlns:p14="http://schemas.microsoft.com/office/powerpoint/2010/main" val="3434808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History of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600" dirty="0" smtClean="0">
                <a:latin typeface="Book Antiqua" panose="02040602050305030304" pitchFamily="18" charset="0"/>
              </a:rPr>
              <a:t>A Dose of reality</a:t>
            </a:r>
          </a:p>
          <a:p>
            <a:pPr lvl="1"/>
            <a:r>
              <a:rPr lang="en-IN" sz="1400" dirty="0" smtClean="0">
                <a:latin typeface="Book Antiqua" panose="02040602050305030304" pitchFamily="18" charset="0"/>
              </a:rPr>
              <a:t>Early programs used syntactic manipulations without knowing subject matter/context</a:t>
            </a:r>
          </a:p>
          <a:p>
            <a:pPr lvl="1"/>
            <a:r>
              <a:rPr lang="en-IN" sz="1400" dirty="0" smtClean="0">
                <a:latin typeface="Book Antiqua" panose="02040602050305030304" pitchFamily="18" charset="0"/>
              </a:rPr>
              <a:t>Intractability of many AI problems:  programs solved problems by trying out different combinations of steps until the solutions is found – computational complexity, scaling up issues, combinatorial explosion</a:t>
            </a:r>
          </a:p>
          <a:p>
            <a:pPr lvl="2"/>
            <a:r>
              <a:rPr lang="en-IN" sz="1400" dirty="0" smtClean="0">
                <a:latin typeface="Book Antiqua" panose="02040602050305030304" pitchFamily="18" charset="0"/>
              </a:rPr>
              <a:t>“ A program can find a solution in principle does not mean that the program contains any of the mechanisms needed to find it in practice”</a:t>
            </a:r>
          </a:p>
          <a:p>
            <a:pPr lvl="1"/>
            <a:r>
              <a:rPr lang="en-IN" sz="1400" dirty="0" smtClean="0">
                <a:latin typeface="Book Antiqua" panose="02040602050305030304" pitchFamily="18" charset="0"/>
              </a:rPr>
              <a:t>Limitations of basic structures being used to generate intelligent behaviour. Perceptron limitation ( later multi layer neural networks and back propagation caused resurgence)</a:t>
            </a:r>
            <a:endParaRPr lang="en-IN" sz="1400" dirty="0">
              <a:latin typeface="Book Antiqua" panose="02040602050305030304" pitchFamily="18" charset="0"/>
            </a:endParaRPr>
          </a:p>
          <a:p>
            <a:r>
              <a:rPr lang="en-IN" sz="1400" dirty="0" smtClean="0">
                <a:latin typeface="Book Antiqua" panose="02040602050305030304" pitchFamily="18" charset="0"/>
              </a:rPr>
              <a:t>First decade of AI: problem solving: general purpose search mechanism trying to string together elementary reasoning steps to find complete solution – weak methods</a:t>
            </a:r>
          </a:p>
          <a:p>
            <a:r>
              <a:rPr lang="en-IN" sz="1600" dirty="0" smtClean="0">
                <a:latin typeface="Book Antiqua" panose="02040602050305030304" pitchFamily="18" charset="0"/>
              </a:rPr>
              <a:t>Knowledge based systems/ Expert Systems</a:t>
            </a:r>
          </a:p>
          <a:p>
            <a:pPr lvl="1"/>
            <a:r>
              <a:rPr lang="en-IN" sz="1400" dirty="0" smtClean="0">
                <a:latin typeface="Book Antiqua" panose="02040602050305030304" pitchFamily="18" charset="0"/>
              </a:rPr>
              <a:t>Use domain specific knowledge for larger reasoning steps, handle easily typically occurring cases</a:t>
            </a:r>
          </a:p>
          <a:p>
            <a:pPr lvl="2"/>
            <a:r>
              <a:rPr lang="en-IN" sz="1400" dirty="0" smtClean="0">
                <a:latin typeface="Book Antiqua" panose="02040602050305030304" pitchFamily="18" charset="0"/>
              </a:rPr>
              <a:t>“ to solve a hard problem, you have to know the answer already”</a:t>
            </a:r>
          </a:p>
          <a:p>
            <a:pPr lvl="1"/>
            <a:r>
              <a:rPr lang="en-IN" sz="1400" dirty="0" smtClean="0">
                <a:latin typeface="Book Antiqua" panose="02040602050305030304" pitchFamily="18" charset="0"/>
              </a:rPr>
              <a:t>DENDRAL: knowledge intensive system to solve the problem of inferring molecular structure from mass spectrometer information.</a:t>
            </a:r>
          </a:p>
          <a:p>
            <a:pPr lvl="1"/>
            <a:r>
              <a:rPr lang="en-IN" sz="1400" dirty="0" smtClean="0">
                <a:latin typeface="Book Antiqua" panose="02040602050305030304" pitchFamily="18" charset="0"/>
              </a:rPr>
              <a:t>MYCIN: to diagnose blood infections. 450 rules gathered from experts. Rules included uncertainty</a:t>
            </a:r>
          </a:p>
          <a:p>
            <a:pPr lvl="1"/>
            <a:r>
              <a:rPr lang="en-IN" sz="1400" dirty="0" smtClean="0">
                <a:latin typeface="Book Antiqua" panose="02040602050305030304" pitchFamily="18" charset="0"/>
              </a:rPr>
              <a:t>SHRDLU: system to understand natural language based on syntactic analysis</a:t>
            </a:r>
          </a:p>
          <a:p>
            <a:r>
              <a:rPr lang="en-IN" sz="1400" dirty="0" smtClean="0">
                <a:latin typeface="Book Antiqua" panose="02040602050305030304" pitchFamily="18" charset="0"/>
              </a:rPr>
              <a:t>PROLOG, PLANNER, FRAMES development of knowledge representations, reasoning languages</a:t>
            </a:r>
            <a:endParaRPr lang="en-IN" sz="1400" dirty="0">
              <a:latin typeface="Book Antiqua" panose="02040602050305030304" pitchFamily="18" charset="0"/>
            </a:endParaRPr>
          </a:p>
        </p:txBody>
      </p:sp>
    </p:spTree>
    <p:extLst>
      <p:ext uri="{BB962C8B-B14F-4D97-AF65-F5344CB8AC3E}">
        <p14:creationId xmlns:p14="http://schemas.microsoft.com/office/powerpoint/2010/main" val="231584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History of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r>
              <a:rPr lang="en-IN" sz="1800" dirty="0" smtClean="0">
                <a:latin typeface="Book Antiqua" panose="02040602050305030304" pitchFamily="18" charset="0"/>
              </a:rPr>
              <a:t>AI becomes Industry</a:t>
            </a:r>
          </a:p>
          <a:p>
            <a:pPr lvl="1"/>
            <a:r>
              <a:rPr lang="en-IN" sz="1400" dirty="0" smtClean="0">
                <a:latin typeface="Book Antiqua" panose="02040602050305030304" pitchFamily="18" charset="0"/>
              </a:rPr>
              <a:t>R1 – first commercial expert system at DEC – to help configure orders for new computer systems. Saved company 40 million $ a year. 40 expert systems used by 1988</a:t>
            </a:r>
          </a:p>
          <a:p>
            <a:pPr lvl="1"/>
            <a:r>
              <a:rPr lang="en-IN" sz="1400" dirty="0" err="1" smtClean="0">
                <a:latin typeface="Book Antiqua" panose="02040602050305030304" pitchFamily="18" charset="0"/>
              </a:rPr>
              <a:t>Dupont</a:t>
            </a:r>
            <a:r>
              <a:rPr lang="en-IN" sz="1400" dirty="0" smtClean="0">
                <a:latin typeface="Book Antiqua" panose="02040602050305030304" pitchFamily="18" charset="0"/>
              </a:rPr>
              <a:t> had 100 in use saving company 10 m $ a year</a:t>
            </a:r>
          </a:p>
          <a:p>
            <a:pPr lvl="1"/>
            <a:endParaRPr lang="en-IN" sz="1400" dirty="0" smtClean="0">
              <a:latin typeface="Book Antiqua" panose="02040602050305030304" pitchFamily="18" charset="0"/>
            </a:endParaRPr>
          </a:p>
          <a:p>
            <a:pPr lvl="1"/>
            <a:r>
              <a:rPr lang="en-IN" sz="1400" dirty="0" smtClean="0">
                <a:latin typeface="Book Antiqua" panose="02040602050305030304" pitchFamily="18" charset="0"/>
              </a:rPr>
              <a:t>Plan for 5</a:t>
            </a:r>
            <a:r>
              <a:rPr lang="en-IN" sz="1400" baseline="30000" dirty="0" smtClean="0">
                <a:latin typeface="Book Antiqua" panose="02040602050305030304" pitchFamily="18" charset="0"/>
              </a:rPr>
              <a:t>th</a:t>
            </a:r>
            <a:r>
              <a:rPr lang="en-IN" sz="1400" dirty="0" smtClean="0">
                <a:latin typeface="Book Antiqua" panose="02040602050305030304" pitchFamily="18" charset="0"/>
              </a:rPr>
              <a:t> generation intelligent  computers to run </a:t>
            </a:r>
            <a:r>
              <a:rPr lang="en-IN" sz="1400" dirty="0" err="1" smtClean="0">
                <a:latin typeface="Book Antiqua" panose="02040602050305030304" pitchFamily="18" charset="0"/>
              </a:rPr>
              <a:t>Prolog</a:t>
            </a:r>
            <a:endParaRPr lang="en-IN" sz="1400" dirty="0" smtClean="0">
              <a:latin typeface="Book Antiqua" panose="02040602050305030304" pitchFamily="18" charset="0"/>
            </a:endParaRPr>
          </a:p>
          <a:p>
            <a:pPr lvl="1"/>
            <a:r>
              <a:rPr lang="en-IN" sz="1400" dirty="0" smtClean="0">
                <a:latin typeface="Book Antiqua" panose="02040602050305030304" pitchFamily="18" charset="0"/>
              </a:rPr>
              <a:t>Research on microelectronics, chip design, user interface </a:t>
            </a:r>
          </a:p>
          <a:p>
            <a:pPr lvl="1"/>
            <a:r>
              <a:rPr lang="en-IN" sz="1400" dirty="0" smtClean="0">
                <a:latin typeface="Book Antiqua" panose="02040602050305030304" pitchFamily="18" charset="0"/>
              </a:rPr>
              <a:t>Billions of $ industry with expert systems, vision systems, Robots, Software, Hardware for these.</a:t>
            </a:r>
          </a:p>
          <a:p>
            <a:r>
              <a:rPr lang="en-IN" sz="1800" dirty="0" smtClean="0">
                <a:latin typeface="Book Antiqua" panose="02040602050305030304" pitchFamily="18" charset="0"/>
              </a:rPr>
              <a:t>AI Winter Companies failed to deliver</a:t>
            </a:r>
          </a:p>
          <a:p>
            <a:r>
              <a:rPr lang="en-IN" sz="1800" dirty="0" smtClean="0">
                <a:latin typeface="Book Antiqua" panose="02040602050305030304" pitchFamily="18" charset="0"/>
              </a:rPr>
              <a:t>Return of Neural Networks, Back propagation to learning, parallel distributed processing</a:t>
            </a:r>
          </a:p>
          <a:p>
            <a:r>
              <a:rPr lang="en-IN" sz="1800" dirty="0" smtClean="0">
                <a:latin typeface="Book Antiqua" panose="02040602050305030304" pitchFamily="18" charset="0"/>
              </a:rPr>
              <a:t>Connectionist models of intelligent systems vs. Symbolic models</a:t>
            </a:r>
          </a:p>
          <a:p>
            <a:r>
              <a:rPr lang="en-IN" sz="1800" dirty="0" smtClean="0">
                <a:latin typeface="Book Antiqua" panose="02040602050305030304" pitchFamily="18" charset="0"/>
              </a:rPr>
              <a:t>AI adopts scientific methods</a:t>
            </a:r>
          </a:p>
          <a:p>
            <a:pPr lvl="1"/>
            <a:r>
              <a:rPr lang="en-IN" sz="1400" dirty="0" smtClean="0">
                <a:latin typeface="Book Antiqua" panose="02040602050305030304" pitchFamily="18" charset="0"/>
              </a:rPr>
              <a:t>Symbolic computation  - control theory, statistical  Analysis</a:t>
            </a:r>
          </a:p>
          <a:p>
            <a:pPr lvl="1"/>
            <a:r>
              <a:rPr lang="en-IN" sz="1400" dirty="0" smtClean="0">
                <a:latin typeface="Book Antiqua" panose="02040602050305030304" pitchFamily="18" charset="0"/>
              </a:rPr>
              <a:t>Machine learning – information theory</a:t>
            </a:r>
          </a:p>
          <a:p>
            <a:pPr lvl="1"/>
            <a:r>
              <a:rPr lang="en-IN" sz="1400" dirty="0" smtClean="0">
                <a:latin typeface="Book Antiqua" panose="02040602050305030304" pitchFamily="18" charset="0"/>
              </a:rPr>
              <a:t>Uncertain reasoning – stochastic modelling, probability and decision theory  </a:t>
            </a:r>
          </a:p>
          <a:p>
            <a:endParaRPr lang="en-IN" sz="1800" dirty="0">
              <a:latin typeface="Book Antiqua" panose="02040602050305030304" pitchFamily="18" charset="0"/>
            </a:endParaRPr>
          </a:p>
        </p:txBody>
      </p:sp>
    </p:spTree>
    <p:extLst>
      <p:ext uri="{BB962C8B-B14F-4D97-AF65-F5344CB8AC3E}">
        <p14:creationId xmlns:p14="http://schemas.microsoft.com/office/powerpoint/2010/main" val="2176776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Applications of 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800" dirty="0" smtClean="0">
                <a:latin typeface="Book Antiqua" panose="02040602050305030304" pitchFamily="18" charset="0"/>
              </a:rPr>
              <a:t>HLAI: Human Level AI            AGI: General AI</a:t>
            </a:r>
          </a:p>
          <a:p>
            <a:r>
              <a:rPr lang="en-IN" sz="1800" dirty="0" smtClean="0">
                <a:latin typeface="Book Antiqua" panose="02040602050305030304" pitchFamily="18" charset="0"/>
              </a:rPr>
              <a:t>Autonomous vehicles</a:t>
            </a:r>
          </a:p>
          <a:p>
            <a:r>
              <a:rPr lang="en-IN" sz="1800" dirty="0" smtClean="0">
                <a:latin typeface="Book Antiqua" panose="02040602050305030304" pitchFamily="18" charset="0"/>
              </a:rPr>
              <a:t>Speech Recognition</a:t>
            </a:r>
          </a:p>
          <a:p>
            <a:r>
              <a:rPr lang="en-IN" sz="1800" dirty="0" smtClean="0">
                <a:latin typeface="Book Antiqua" panose="02040602050305030304" pitchFamily="18" charset="0"/>
              </a:rPr>
              <a:t>Autonomous planning and scheduling</a:t>
            </a:r>
          </a:p>
          <a:p>
            <a:r>
              <a:rPr lang="en-IN" sz="1800" dirty="0" smtClean="0">
                <a:latin typeface="Book Antiqua" panose="02040602050305030304" pitchFamily="18" charset="0"/>
              </a:rPr>
              <a:t>Game playing</a:t>
            </a:r>
          </a:p>
          <a:p>
            <a:r>
              <a:rPr lang="en-IN" sz="1800" dirty="0" smtClean="0">
                <a:latin typeface="Book Antiqua" panose="02040602050305030304" pitchFamily="18" charset="0"/>
              </a:rPr>
              <a:t>Spam fighting</a:t>
            </a:r>
          </a:p>
          <a:p>
            <a:r>
              <a:rPr lang="en-IN" sz="1800" dirty="0" smtClean="0">
                <a:latin typeface="Book Antiqua" panose="02040602050305030304" pitchFamily="18" charset="0"/>
              </a:rPr>
              <a:t>Logistics planning</a:t>
            </a:r>
          </a:p>
          <a:p>
            <a:r>
              <a:rPr lang="en-IN" sz="1800" dirty="0" smtClean="0">
                <a:latin typeface="Book Antiqua" panose="02040602050305030304" pitchFamily="18" charset="0"/>
              </a:rPr>
              <a:t>Machine translation</a:t>
            </a:r>
            <a:endParaRPr lang="en-IN" sz="1800" dirty="0">
              <a:latin typeface="Book Antiqua" panose="02040602050305030304" pitchFamily="18" charset="0"/>
            </a:endParaRPr>
          </a:p>
        </p:txBody>
      </p:sp>
    </p:spTree>
    <p:extLst>
      <p:ext uri="{BB962C8B-B14F-4D97-AF65-F5344CB8AC3E}">
        <p14:creationId xmlns:p14="http://schemas.microsoft.com/office/powerpoint/2010/main" val="1443054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Intelligence</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3145971" cy="4935992"/>
          </a:xfrm>
        </p:spPr>
        <p:txBody>
          <a:bodyPr>
            <a:normAutofit/>
          </a:bodyPr>
          <a:lstStyle/>
          <a:p>
            <a:pPr marL="0" indent="0">
              <a:buNone/>
            </a:pPr>
            <a:r>
              <a:rPr lang="en-IN" sz="1800" dirty="0" smtClean="0">
                <a:latin typeface="Book Antiqua" panose="02040602050305030304" pitchFamily="18" charset="0"/>
              </a:rPr>
              <a:t>Involves</a:t>
            </a:r>
            <a:endParaRPr lang="en-IN" sz="1800" dirty="0">
              <a:latin typeface="Book Antiqua" panose="02040602050305030304" pitchFamily="18" charset="0"/>
            </a:endParaRPr>
          </a:p>
          <a:p>
            <a:pPr marL="0" indent="0">
              <a:buNone/>
            </a:pPr>
            <a:r>
              <a:rPr lang="en-IN" sz="1800" dirty="0" smtClean="0">
                <a:latin typeface="Book Antiqua" panose="02040602050305030304" pitchFamily="18" charset="0"/>
              </a:rPr>
              <a:t>Learning</a:t>
            </a:r>
          </a:p>
          <a:p>
            <a:pPr marL="0" indent="0">
              <a:buNone/>
            </a:pPr>
            <a:r>
              <a:rPr lang="en-IN" sz="1800" dirty="0" smtClean="0">
                <a:latin typeface="Book Antiqua" panose="02040602050305030304" pitchFamily="18" charset="0"/>
              </a:rPr>
              <a:t>Reasoning</a:t>
            </a:r>
          </a:p>
          <a:p>
            <a:pPr marL="0" indent="0">
              <a:buNone/>
            </a:pPr>
            <a:r>
              <a:rPr lang="en-IN" sz="1800" dirty="0" smtClean="0">
                <a:latin typeface="Book Antiqua" panose="02040602050305030304" pitchFamily="18" charset="0"/>
              </a:rPr>
              <a:t>Understanding</a:t>
            </a:r>
          </a:p>
          <a:p>
            <a:pPr marL="0" indent="0">
              <a:buNone/>
            </a:pPr>
            <a:r>
              <a:rPr lang="en-IN" sz="1800" dirty="0" smtClean="0">
                <a:latin typeface="Book Antiqua" panose="02040602050305030304" pitchFamily="18" charset="0"/>
              </a:rPr>
              <a:t>Grasping truths</a:t>
            </a:r>
          </a:p>
          <a:p>
            <a:pPr marL="0" indent="0">
              <a:buNone/>
            </a:pPr>
            <a:r>
              <a:rPr lang="en-IN" sz="1800" dirty="0" smtClean="0">
                <a:latin typeface="Book Antiqua" panose="02040602050305030304" pitchFamily="18" charset="0"/>
              </a:rPr>
              <a:t>Seeing relationships</a:t>
            </a:r>
          </a:p>
          <a:p>
            <a:pPr marL="0" indent="0">
              <a:buNone/>
            </a:pPr>
            <a:r>
              <a:rPr lang="en-IN" sz="1800" dirty="0" smtClean="0">
                <a:latin typeface="Book Antiqua" panose="02040602050305030304" pitchFamily="18" charset="0"/>
              </a:rPr>
              <a:t>Considering meanings</a:t>
            </a:r>
          </a:p>
          <a:p>
            <a:pPr marL="0" indent="0">
              <a:buNone/>
            </a:pPr>
            <a:r>
              <a:rPr lang="en-IN" sz="1800" dirty="0" smtClean="0">
                <a:latin typeface="Book Antiqua" panose="02040602050305030304" pitchFamily="18" charset="0"/>
              </a:rPr>
              <a:t>Separating fact from belief</a:t>
            </a:r>
          </a:p>
          <a:p>
            <a:pPr marL="0" indent="0">
              <a:buNone/>
            </a:pPr>
            <a:r>
              <a:rPr lang="en-IN" sz="1800" dirty="0" smtClean="0">
                <a:latin typeface="Book Antiqua" panose="02040602050305030304" pitchFamily="18" charset="0"/>
              </a:rPr>
              <a:t>…</a:t>
            </a:r>
            <a:endParaRPr lang="en-IN" sz="1800" dirty="0">
              <a:latin typeface="Book Antiqua" panose="02040602050305030304" pitchFamily="18" charset="0"/>
            </a:endParaRPr>
          </a:p>
        </p:txBody>
      </p:sp>
      <p:sp>
        <p:nvSpPr>
          <p:cNvPr id="6" name="Content Placeholder 4"/>
          <p:cNvSpPr txBox="1">
            <a:spLocks/>
          </p:cNvSpPr>
          <p:nvPr/>
        </p:nvSpPr>
        <p:spPr>
          <a:xfrm>
            <a:off x="4898571" y="1240971"/>
            <a:ext cx="5146766" cy="4935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smtClean="0">
                <a:latin typeface="Book Antiqua" panose="02040602050305030304" pitchFamily="18" charset="0"/>
              </a:rPr>
              <a:t>Follows a process (?)</a:t>
            </a:r>
          </a:p>
          <a:p>
            <a:pPr marL="0" indent="0">
              <a:buFont typeface="Arial" panose="020B0604020202020204" pitchFamily="34" charset="0"/>
              <a:buNone/>
            </a:pPr>
            <a:r>
              <a:rPr lang="en-IN" sz="1800" dirty="0" smtClean="0">
                <a:latin typeface="Book Antiqua" panose="02040602050305030304" pitchFamily="18" charset="0"/>
              </a:rPr>
              <a:t>Set a goal based on needs</a:t>
            </a:r>
          </a:p>
          <a:p>
            <a:pPr marL="0" indent="0">
              <a:buFont typeface="Arial" panose="020B0604020202020204" pitchFamily="34" charset="0"/>
              <a:buNone/>
            </a:pPr>
            <a:r>
              <a:rPr lang="en-IN" sz="1800" dirty="0" smtClean="0">
                <a:latin typeface="Book Antiqua" panose="02040602050305030304" pitchFamily="18" charset="0"/>
              </a:rPr>
              <a:t>Assess the value of any currently known information in support of the goal</a:t>
            </a:r>
          </a:p>
          <a:p>
            <a:pPr marL="0" indent="0">
              <a:buFont typeface="Arial" panose="020B0604020202020204" pitchFamily="34" charset="0"/>
              <a:buNone/>
            </a:pPr>
            <a:r>
              <a:rPr lang="en-IN" sz="1800" dirty="0" smtClean="0">
                <a:latin typeface="Book Antiqua" panose="02040602050305030304" pitchFamily="18" charset="0"/>
              </a:rPr>
              <a:t>Gather additional information that could support the goal</a:t>
            </a:r>
          </a:p>
          <a:p>
            <a:pPr marL="0" indent="0">
              <a:buFont typeface="Arial" panose="020B0604020202020204" pitchFamily="34" charset="0"/>
              <a:buNone/>
            </a:pPr>
            <a:r>
              <a:rPr lang="en-IN" sz="1800" dirty="0" smtClean="0">
                <a:latin typeface="Book Antiqua" panose="02040602050305030304" pitchFamily="18" charset="0"/>
              </a:rPr>
              <a:t>Manipulate the data such that it achieves a form consistent with existing information</a:t>
            </a:r>
          </a:p>
          <a:p>
            <a:pPr marL="0" indent="0">
              <a:buFont typeface="Arial" panose="020B0604020202020204" pitchFamily="34" charset="0"/>
              <a:buNone/>
            </a:pPr>
            <a:r>
              <a:rPr lang="en-IN" sz="1800" dirty="0" smtClean="0">
                <a:latin typeface="Book Antiqua" panose="02040602050305030304" pitchFamily="18" charset="0"/>
              </a:rPr>
              <a:t>Define the relationships and truth values between existing and new information</a:t>
            </a:r>
          </a:p>
          <a:p>
            <a:pPr marL="0" indent="0">
              <a:buFont typeface="Arial" panose="020B0604020202020204" pitchFamily="34" charset="0"/>
              <a:buNone/>
            </a:pPr>
            <a:r>
              <a:rPr lang="en-IN" sz="1800" dirty="0" smtClean="0">
                <a:latin typeface="Book Antiqua" panose="02040602050305030304" pitchFamily="18" charset="0"/>
              </a:rPr>
              <a:t>Determine whether the goal is achieved</a:t>
            </a:r>
          </a:p>
          <a:p>
            <a:pPr marL="0" indent="0">
              <a:buFont typeface="Arial" panose="020B0604020202020204" pitchFamily="34" charset="0"/>
              <a:buNone/>
            </a:pPr>
            <a:r>
              <a:rPr lang="en-IN" sz="1800" dirty="0" smtClean="0">
                <a:latin typeface="Book Antiqua" panose="02040602050305030304" pitchFamily="18" charset="0"/>
              </a:rPr>
              <a:t>Modify the goal in light of new data and its effect on the probability of success</a:t>
            </a:r>
          </a:p>
          <a:p>
            <a:pPr marL="0" indent="0">
              <a:buFont typeface="Arial" panose="020B0604020202020204" pitchFamily="34" charset="0"/>
              <a:buNone/>
            </a:pPr>
            <a:r>
              <a:rPr lang="en-IN" sz="1800" dirty="0" smtClean="0">
                <a:latin typeface="Book Antiqua" panose="02040602050305030304" pitchFamily="18" charset="0"/>
              </a:rPr>
              <a:t>Repeat process until goal is achieved!</a:t>
            </a:r>
          </a:p>
          <a:p>
            <a:pPr marL="0" indent="0">
              <a:buFont typeface="Arial" panose="020B0604020202020204" pitchFamily="34" charset="0"/>
              <a:buNone/>
            </a:pPr>
            <a:endParaRPr lang="en-IN" sz="1800" dirty="0">
              <a:latin typeface="Book Antiqua" panose="02040602050305030304" pitchFamily="18" charset="0"/>
            </a:endParaRPr>
          </a:p>
        </p:txBody>
      </p:sp>
    </p:spTree>
    <p:extLst>
      <p:ext uri="{BB962C8B-B14F-4D97-AF65-F5344CB8AC3E}">
        <p14:creationId xmlns:p14="http://schemas.microsoft.com/office/powerpoint/2010/main" val="1899891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Kinds of Intelligence </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800" dirty="0" smtClean="0">
                <a:latin typeface="Book Antiqua" panose="02040602050305030304" pitchFamily="18" charset="0"/>
              </a:rPr>
              <a:t> </a:t>
            </a:r>
            <a:endParaRPr lang="en-IN" sz="1800" dirty="0">
              <a:latin typeface="Book Antiqua" panose="020406020503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09043697"/>
              </p:ext>
            </p:extLst>
          </p:nvPr>
        </p:nvGraphicFramePr>
        <p:xfrm>
          <a:off x="1757678" y="1358538"/>
          <a:ext cx="4355738" cy="4493623"/>
        </p:xfrm>
        <a:graphic>
          <a:graphicData uri="http://schemas.openxmlformats.org/drawingml/2006/table">
            <a:tbl>
              <a:tblPr firstRow="1" bandRow="1">
                <a:tableStyleId>{5940675A-B579-460E-94D1-54222C63F5DA}</a:tableStyleId>
              </a:tblPr>
              <a:tblGrid>
                <a:gridCol w="2177869">
                  <a:extLst>
                    <a:ext uri="{9D8B030D-6E8A-4147-A177-3AD203B41FA5}">
                      <a16:colId xmlns:a16="http://schemas.microsoft.com/office/drawing/2014/main" val="279719277"/>
                    </a:ext>
                  </a:extLst>
                </a:gridCol>
                <a:gridCol w="2177869">
                  <a:extLst>
                    <a:ext uri="{9D8B030D-6E8A-4147-A177-3AD203B41FA5}">
                      <a16:colId xmlns:a16="http://schemas.microsoft.com/office/drawing/2014/main" val="1157677244"/>
                    </a:ext>
                  </a:extLst>
                </a:gridCol>
              </a:tblGrid>
              <a:tr h="7994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Book Antiqua" panose="02040602050305030304" pitchFamily="18" charset="0"/>
                        </a:rPr>
                        <a:t>Kinds of intelligence      </a:t>
                      </a:r>
                      <a:endParaRPr lang="en-IN"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Book Antiqua" panose="02040602050305030304" pitchFamily="18" charset="0"/>
                        </a:rPr>
                        <a:t>simulation potential</a:t>
                      </a:r>
                    </a:p>
                    <a:p>
                      <a:endParaRPr lang="en-IN" sz="1600" dirty="0">
                        <a:latin typeface="Book Antiqua" panose="02040602050305030304" pitchFamily="18" charset="0"/>
                      </a:endParaRPr>
                    </a:p>
                  </a:txBody>
                  <a:tcPr/>
                </a:tc>
                <a:extLst>
                  <a:ext uri="{0D108BD9-81ED-4DB2-BD59-A6C34878D82A}">
                    <a16:rowId xmlns:a16="http://schemas.microsoft.com/office/drawing/2014/main" val="1021621550"/>
                  </a:ext>
                </a:extLst>
              </a:tr>
              <a:tr h="527735">
                <a:tc>
                  <a:txBody>
                    <a:bodyPr/>
                    <a:lstStyle/>
                    <a:p>
                      <a:r>
                        <a:rPr lang="en-IN" sz="1600" dirty="0" smtClean="0">
                          <a:latin typeface="Book Antiqua" panose="02040602050305030304" pitchFamily="18" charset="0"/>
                        </a:rPr>
                        <a:t>Visual-Spatial </a:t>
                      </a:r>
                      <a:endParaRPr lang="en-IN" sz="1600" dirty="0">
                        <a:latin typeface="Book Antiqua" panose="02040602050305030304" pitchFamily="18" charset="0"/>
                      </a:endParaRPr>
                    </a:p>
                  </a:txBody>
                  <a:tcPr/>
                </a:tc>
                <a:tc>
                  <a:txBody>
                    <a:bodyPr/>
                    <a:lstStyle/>
                    <a:p>
                      <a:r>
                        <a:rPr lang="en-IN" sz="1600" dirty="0" smtClean="0">
                          <a:latin typeface="Book Antiqua" panose="02040602050305030304" pitchFamily="18" charset="0"/>
                        </a:rPr>
                        <a:t>moderate</a:t>
                      </a:r>
                      <a:endParaRPr lang="en-IN" sz="1600" dirty="0">
                        <a:latin typeface="Book Antiqua" panose="02040602050305030304" pitchFamily="18" charset="0"/>
                      </a:endParaRPr>
                    </a:p>
                  </a:txBody>
                  <a:tcPr/>
                </a:tc>
                <a:extLst>
                  <a:ext uri="{0D108BD9-81ED-4DB2-BD59-A6C34878D82A}">
                    <a16:rowId xmlns:a16="http://schemas.microsoft.com/office/drawing/2014/main" val="1000646707"/>
                  </a:ext>
                </a:extLst>
              </a:tr>
              <a:tr h="527735">
                <a:tc>
                  <a:txBody>
                    <a:bodyPr/>
                    <a:lstStyle/>
                    <a:p>
                      <a:r>
                        <a:rPr lang="en-IN" sz="1600" dirty="0" smtClean="0">
                          <a:latin typeface="Book Antiqua" panose="02040602050305030304" pitchFamily="18" charset="0"/>
                        </a:rPr>
                        <a:t>Bodily – </a:t>
                      </a:r>
                      <a:r>
                        <a:rPr lang="en-IN" sz="1600" dirty="0" err="1" smtClean="0">
                          <a:latin typeface="Book Antiqua" panose="02040602050305030304" pitchFamily="18" charset="0"/>
                        </a:rPr>
                        <a:t>Kinesthetic</a:t>
                      </a:r>
                      <a:r>
                        <a:rPr lang="en-IN" sz="1600" dirty="0" smtClean="0">
                          <a:latin typeface="Book Antiqua" panose="02040602050305030304" pitchFamily="18" charset="0"/>
                        </a:rPr>
                        <a:t> </a:t>
                      </a:r>
                      <a:endParaRPr lang="en-IN" sz="1600" dirty="0">
                        <a:latin typeface="Book Antiqua" panose="02040602050305030304" pitchFamily="18" charset="0"/>
                      </a:endParaRPr>
                    </a:p>
                  </a:txBody>
                  <a:tcPr/>
                </a:tc>
                <a:tc>
                  <a:txBody>
                    <a:bodyPr/>
                    <a:lstStyle/>
                    <a:p>
                      <a:r>
                        <a:rPr lang="en-IN" sz="1600" dirty="0" smtClean="0">
                          <a:latin typeface="Book Antiqua" panose="02040602050305030304" pitchFamily="18" charset="0"/>
                        </a:rPr>
                        <a:t>Moderate to high</a:t>
                      </a:r>
                      <a:endParaRPr lang="en-IN" sz="1600" dirty="0">
                        <a:latin typeface="Book Antiqua" panose="02040602050305030304" pitchFamily="18" charset="0"/>
                      </a:endParaRPr>
                    </a:p>
                  </a:txBody>
                  <a:tcPr/>
                </a:tc>
                <a:extLst>
                  <a:ext uri="{0D108BD9-81ED-4DB2-BD59-A6C34878D82A}">
                    <a16:rowId xmlns:a16="http://schemas.microsoft.com/office/drawing/2014/main" val="2538115123"/>
                  </a:ext>
                </a:extLst>
              </a:tr>
              <a:tr h="527735">
                <a:tc>
                  <a:txBody>
                    <a:bodyPr/>
                    <a:lstStyle/>
                    <a:p>
                      <a:r>
                        <a:rPr lang="en-IN" sz="1600" dirty="0" smtClean="0">
                          <a:latin typeface="Book Antiqua" panose="02040602050305030304" pitchFamily="18" charset="0"/>
                        </a:rPr>
                        <a:t>Creative</a:t>
                      </a:r>
                      <a:endParaRPr lang="en-IN" sz="1600" dirty="0">
                        <a:latin typeface="Book Antiqua" panose="02040602050305030304" pitchFamily="18" charset="0"/>
                      </a:endParaRPr>
                    </a:p>
                  </a:txBody>
                  <a:tcPr/>
                </a:tc>
                <a:tc>
                  <a:txBody>
                    <a:bodyPr/>
                    <a:lstStyle/>
                    <a:p>
                      <a:r>
                        <a:rPr lang="en-IN" sz="1600" dirty="0" smtClean="0">
                          <a:latin typeface="Book Antiqua" panose="02040602050305030304" pitchFamily="18" charset="0"/>
                        </a:rPr>
                        <a:t>none</a:t>
                      </a:r>
                      <a:endParaRPr lang="en-IN" sz="1600" dirty="0">
                        <a:latin typeface="Book Antiqua" panose="02040602050305030304" pitchFamily="18" charset="0"/>
                      </a:endParaRPr>
                    </a:p>
                  </a:txBody>
                  <a:tcPr/>
                </a:tc>
                <a:extLst>
                  <a:ext uri="{0D108BD9-81ED-4DB2-BD59-A6C34878D82A}">
                    <a16:rowId xmlns:a16="http://schemas.microsoft.com/office/drawing/2014/main" val="2230609555"/>
                  </a:ext>
                </a:extLst>
              </a:tr>
              <a:tr h="527735">
                <a:tc>
                  <a:txBody>
                    <a:bodyPr/>
                    <a:lstStyle/>
                    <a:p>
                      <a:r>
                        <a:rPr lang="en-IN" sz="1600" dirty="0" smtClean="0">
                          <a:latin typeface="Book Antiqua" panose="02040602050305030304" pitchFamily="18" charset="0"/>
                        </a:rPr>
                        <a:t>Interpersonal </a:t>
                      </a:r>
                      <a:endParaRPr lang="en-IN" sz="1600" dirty="0">
                        <a:latin typeface="Book Antiqua" panose="02040602050305030304" pitchFamily="18" charset="0"/>
                      </a:endParaRPr>
                    </a:p>
                  </a:txBody>
                  <a:tcPr/>
                </a:tc>
                <a:tc>
                  <a:txBody>
                    <a:bodyPr/>
                    <a:lstStyle/>
                    <a:p>
                      <a:r>
                        <a:rPr lang="en-IN" sz="1600" dirty="0" smtClean="0">
                          <a:latin typeface="Book Antiqua" panose="02040602050305030304" pitchFamily="18" charset="0"/>
                        </a:rPr>
                        <a:t>Low to moderate</a:t>
                      </a:r>
                      <a:endParaRPr lang="en-IN" sz="1600" dirty="0">
                        <a:latin typeface="Book Antiqua" panose="02040602050305030304" pitchFamily="18" charset="0"/>
                      </a:endParaRPr>
                    </a:p>
                  </a:txBody>
                  <a:tcPr/>
                </a:tc>
                <a:extLst>
                  <a:ext uri="{0D108BD9-81ED-4DB2-BD59-A6C34878D82A}">
                    <a16:rowId xmlns:a16="http://schemas.microsoft.com/office/drawing/2014/main" val="1929991584"/>
                  </a:ext>
                </a:extLst>
              </a:tr>
              <a:tr h="527735">
                <a:tc>
                  <a:txBody>
                    <a:bodyPr/>
                    <a:lstStyle/>
                    <a:p>
                      <a:r>
                        <a:rPr lang="en-IN" sz="1600" dirty="0" smtClean="0">
                          <a:latin typeface="Book Antiqua" panose="02040602050305030304" pitchFamily="18" charset="0"/>
                        </a:rPr>
                        <a:t>Intrapersonal </a:t>
                      </a:r>
                      <a:endParaRPr lang="en-IN" sz="1600" dirty="0">
                        <a:latin typeface="Book Antiqua" panose="02040602050305030304" pitchFamily="18" charset="0"/>
                      </a:endParaRPr>
                    </a:p>
                  </a:txBody>
                  <a:tcPr/>
                </a:tc>
                <a:tc>
                  <a:txBody>
                    <a:bodyPr/>
                    <a:lstStyle/>
                    <a:p>
                      <a:r>
                        <a:rPr lang="en-IN" sz="1600" dirty="0" smtClean="0">
                          <a:latin typeface="Book Antiqua" panose="02040602050305030304" pitchFamily="18" charset="0"/>
                        </a:rPr>
                        <a:t>none</a:t>
                      </a:r>
                      <a:endParaRPr lang="en-IN" sz="1600" dirty="0">
                        <a:latin typeface="Book Antiqua" panose="02040602050305030304" pitchFamily="18" charset="0"/>
                      </a:endParaRPr>
                    </a:p>
                  </a:txBody>
                  <a:tcPr/>
                </a:tc>
                <a:extLst>
                  <a:ext uri="{0D108BD9-81ED-4DB2-BD59-A6C34878D82A}">
                    <a16:rowId xmlns:a16="http://schemas.microsoft.com/office/drawing/2014/main" val="1029299157"/>
                  </a:ext>
                </a:extLst>
              </a:tr>
              <a:tr h="527735">
                <a:tc>
                  <a:txBody>
                    <a:bodyPr/>
                    <a:lstStyle/>
                    <a:p>
                      <a:r>
                        <a:rPr lang="en-IN" sz="1600" dirty="0" smtClean="0">
                          <a:latin typeface="Book Antiqua" panose="02040602050305030304" pitchFamily="18" charset="0"/>
                        </a:rPr>
                        <a:t>Linguistic </a:t>
                      </a:r>
                      <a:endParaRPr lang="en-IN" sz="1600" dirty="0">
                        <a:latin typeface="Book Antiqua" panose="02040602050305030304" pitchFamily="18" charset="0"/>
                      </a:endParaRPr>
                    </a:p>
                  </a:txBody>
                  <a:tcPr/>
                </a:tc>
                <a:tc>
                  <a:txBody>
                    <a:bodyPr/>
                    <a:lstStyle/>
                    <a:p>
                      <a:r>
                        <a:rPr lang="en-IN" sz="1600" dirty="0" smtClean="0">
                          <a:latin typeface="Book Antiqua" panose="02040602050305030304" pitchFamily="18" charset="0"/>
                        </a:rPr>
                        <a:t>low</a:t>
                      </a:r>
                      <a:endParaRPr lang="en-IN" sz="1600" dirty="0">
                        <a:latin typeface="Book Antiqua" panose="02040602050305030304" pitchFamily="18" charset="0"/>
                      </a:endParaRPr>
                    </a:p>
                  </a:txBody>
                  <a:tcPr/>
                </a:tc>
                <a:extLst>
                  <a:ext uri="{0D108BD9-81ED-4DB2-BD59-A6C34878D82A}">
                    <a16:rowId xmlns:a16="http://schemas.microsoft.com/office/drawing/2014/main" val="1992590662"/>
                  </a:ext>
                </a:extLst>
              </a:tr>
              <a:tr h="527735">
                <a:tc>
                  <a:txBody>
                    <a:bodyPr/>
                    <a:lstStyle/>
                    <a:p>
                      <a:r>
                        <a:rPr lang="en-IN" sz="1600" dirty="0" smtClean="0">
                          <a:latin typeface="Book Antiqua" panose="02040602050305030304" pitchFamily="18" charset="0"/>
                        </a:rPr>
                        <a:t>Logical-mathematical</a:t>
                      </a:r>
                      <a:endParaRPr lang="en-IN" sz="1600" dirty="0">
                        <a:latin typeface="Book Antiqua" panose="02040602050305030304" pitchFamily="18" charset="0"/>
                      </a:endParaRPr>
                    </a:p>
                  </a:txBody>
                  <a:tcPr/>
                </a:tc>
                <a:tc>
                  <a:txBody>
                    <a:bodyPr/>
                    <a:lstStyle/>
                    <a:p>
                      <a:r>
                        <a:rPr lang="en-IN" sz="1600" dirty="0" smtClean="0">
                          <a:latin typeface="Book Antiqua" panose="02040602050305030304" pitchFamily="18" charset="0"/>
                        </a:rPr>
                        <a:t>high</a:t>
                      </a:r>
                      <a:endParaRPr lang="en-IN" sz="1600" dirty="0">
                        <a:latin typeface="Book Antiqua" panose="02040602050305030304" pitchFamily="18" charset="0"/>
                      </a:endParaRPr>
                    </a:p>
                  </a:txBody>
                  <a:tcPr/>
                </a:tc>
                <a:extLst>
                  <a:ext uri="{0D108BD9-81ED-4DB2-BD59-A6C34878D82A}">
                    <a16:rowId xmlns:a16="http://schemas.microsoft.com/office/drawing/2014/main" val="984750984"/>
                  </a:ext>
                </a:extLst>
              </a:tr>
            </a:tbl>
          </a:graphicData>
        </a:graphic>
      </p:graphicFrame>
    </p:spTree>
    <p:extLst>
      <p:ext uri="{BB962C8B-B14F-4D97-AF65-F5344CB8AC3E}">
        <p14:creationId xmlns:p14="http://schemas.microsoft.com/office/powerpoint/2010/main" val="1076718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AI view</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Strong AI – generalized intelligence that can adapt to a variety of situations</a:t>
            </a:r>
          </a:p>
          <a:p>
            <a:pPr marL="0" indent="0">
              <a:buNone/>
            </a:pPr>
            <a:r>
              <a:rPr lang="en-IN" sz="1600" dirty="0" smtClean="0">
                <a:latin typeface="Book Antiqua" panose="02040602050305030304" pitchFamily="18" charset="0"/>
              </a:rPr>
              <a:t>Weak AI  - specific intelligence designed to perform a particular task well</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Reactive machines  - chess playing -  no memory,  computational power and algorithms – weak AI</a:t>
            </a:r>
          </a:p>
          <a:p>
            <a:pPr marL="0" indent="0">
              <a:buNone/>
            </a:pPr>
            <a:r>
              <a:rPr lang="en-IN" sz="1600" dirty="0" smtClean="0">
                <a:latin typeface="Book Antiqua" panose="02040602050305030304" pitchFamily="18" charset="0"/>
              </a:rPr>
              <a:t>Limited memory  - self driving car – decisions based on experience stored in memory – current strong AI</a:t>
            </a:r>
          </a:p>
          <a:p>
            <a:pPr marL="0" indent="0">
              <a:buNone/>
            </a:pPr>
            <a:r>
              <a:rPr lang="en-IN" sz="1600" dirty="0" smtClean="0">
                <a:latin typeface="Book Antiqua" panose="02040602050305030304" pitchFamily="18" charset="0"/>
              </a:rPr>
              <a:t>Theory of mind </a:t>
            </a:r>
            <a:r>
              <a:rPr lang="en-IN" sz="1600" smtClean="0">
                <a:latin typeface="Book Antiqua" panose="02040602050305030304" pitchFamily="18" charset="0"/>
              </a:rPr>
              <a:t>– can assess goals </a:t>
            </a:r>
            <a:endParaRPr lang="en-IN" sz="1600" dirty="0" smtClean="0">
              <a:latin typeface="Book Antiqua" panose="02040602050305030304" pitchFamily="18" charset="0"/>
            </a:endParaRPr>
          </a:p>
          <a:p>
            <a:pPr marL="0" indent="0">
              <a:buNone/>
            </a:pPr>
            <a:r>
              <a:rPr lang="en-IN" sz="1600" dirty="0" smtClean="0">
                <a:latin typeface="Book Antiqua" panose="02040602050305030304" pitchFamily="18" charset="0"/>
              </a:rPr>
              <a:t>Self awareness</a:t>
            </a:r>
            <a:endParaRPr lang="en-IN" sz="1600" dirty="0">
              <a:latin typeface="Book Antiqua" panose="02040602050305030304" pitchFamily="18" charset="0"/>
            </a:endParaRPr>
          </a:p>
        </p:txBody>
      </p:sp>
    </p:spTree>
    <p:extLst>
      <p:ext uri="{BB962C8B-B14F-4D97-AF65-F5344CB8AC3E}">
        <p14:creationId xmlns:p14="http://schemas.microsoft.com/office/powerpoint/2010/main" val="2809575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Experiment</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1. If the number of customers Tom gets is twice the square of 20% of the number of advertisements he runs, and the number of advertisements he runs are 45, what is the number of customers Tom gets</a:t>
            </a:r>
            <a:r>
              <a:rPr lang="en-IN" sz="1600" dirty="0" smtClean="0">
                <a:latin typeface="Book Antiqua" panose="02040602050305030304" pitchFamily="18" charset="0"/>
              </a:rPr>
              <a:t>?</a:t>
            </a: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2. Are reflex actions rational? Are they intelligent</a:t>
            </a:r>
            <a:r>
              <a:rPr lang="en-IN" sz="1600" dirty="0" smtClean="0">
                <a:latin typeface="Book Antiqua" panose="02040602050305030304" pitchFamily="18" charset="0"/>
              </a:rPr>
              <a:t>?</a:t>
            </a: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3. To what extent are the following computer systems instances of AI?</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a. supermarket barcode scanners</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b. web search engines</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c. voice activated telephone menus</a:t>
            </a:r>
          </a:p>
          <a:p>
            <a:pPr marL="0" indent="0">
              <a:buNone/>
            </a:pPr>
            <a:r>
              <a:rPr lang="en-IN" sz="1600" dirty="0" smtClean="0">
                <a:latin typeface="Book Antiqua" panose="02040602050305030304" pitchFamily="18" charset="0"/>
              </a:rPr>
              <a:t> d. internet routing algorithms that respond dynamically to the state of the network?</a:t>
            </a:r>
          </a:p>
          <a:p>
            <a:pPr marL="0" indent="0">
              <a:buNone/>
            </a:pPr>
            <a:r>
              <a:rPr lang="en-IN" sz="1600" dirty="0" smtClean="0">
                <a:latin typeface="Book Antiqua" panose="02040602050305030304" pitchFamily="18" charset="0"/>
              </a:rPr>
              <a:t>4. Which of the following can be done by computers with AI at present?</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t>
            </a: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  a. play a game of table Tennis                                    e. discover and prove a new mathematical algorithm</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b. drive along  </a:t>
            </a:r>
            <a:r>
              <a:rPr lang="en-IN" sz="1600" dirty="0" err="1" smtClean="0">
                <a:latin typeface="Book Antiqua" panose="02040602050305030304" pitchFamily="18" charset="0"/>
              </a:rPr>
              <a:t>ghat</a:t>
            </a:r>
            <a:r>
              <a:rPr lang="en-IN" sz="1600" dirty="0" smtClean="0">
                <a:latin typeface="Book Antiqua" panose="02040602050305030304" pitchFamily="18" charset="0"/>
              </a:rPr>
              <a:t> roads                                           f. write an intentionally funny story</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c. drive in traffic                                                           g. give competent legal advice in a specialised area of law                             </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d. play a decent game of bridge                                h. translate spoken English into spoken Swedish in real time</a:t>
            </a:r>
            <a:endParaRPr lang="en-IN" sz="1600" dirty="0" smtClean="0">
              <a:latin typeface="Book Antiqua" panose="02040602050305030304" pitchFamily="18" charset="0"/>
            </a:endParaRPr>
          </a:p>
          <a:p>
            <a:pPr marL="0" indent="0">
              <a:buNone/>
            </a:pPr>
            <a:endParaRPr lang="en-IN" sz="1600" dirty="0" smtClean="0">
              <a:latin typeface="Book Antiqua" panose="02040602050305030304" pitchFamily="18" charset="0"/>
            </a:endParaRPr>
          </a:p>
          <a:p>
            <a:pPr marL="0" indent="0">
              <a:buNone/>
            </a:pPr>
            <a:endParaRPr lang="en-IN" sz="1600" dirty="0">
              <a:latin typeface="Book Antiqua" panose="02040602050305030304" pitchFamily="18" charset="0"/>
            </a:endParaRPr>
          </a:p>
        </p:txBody>
      </p:sp>
    </p:spTree>
    <p:extLst>
      <p:ext uri="{BB962C8B-B14F-4D97-AF65-F5344CB8AC3E}">
        <p14:creationId xmlns:p14="http://schemas.microsoft.com/office/powerpoint/2010/main" val="1636369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AI is built on </a:t>
            </a:r>
          </a:p>
          <a:p>
            <a:pPr marL="0" indent="0">
              <a:buNone/>
            </a:pPr>
            <a:r>
              <a:rPr lang="en-IN" sz="1600" dirty="0" smtClean="0">
                <a:latin typeface="Book Antiqua" panose="02040602050305030304" pitchFamily="18" charset="0"/>
              </a:rPr>
              <a:t>1. Automated problem solving</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through efficient search  in solution space – trial and error method</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enormous computational complexity</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space-time trade off</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heuristics – domain knowledge use</a:t>
            </a:r>
          </a:p>
          <a:p>
            <a:pPr marL="0" indent="0">
              <a:buNone/>
            </a:pPr>
            <a:r>
              <a:rPr lang="en-IN" sz="1600" dirty="0" smtClean="0">
                <a:latin typeface="Book Antiqua" panose="02040602050305030304" pitchFamily="18" charset="0"/>
              </a:rPr>
              <a:t>Paradigms of search</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Linear programming</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Integer programming</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Dynamic programming</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t>
            </a:r>
            <a:r>
              <a:rPr lang="en-IN" sz="1600" dirty="0">
                <a:latin typeface="Book Antiqua" panose="02040602050305030304" pitchFamily="18" charset="0"/>
              </a:rPr>
              <a:t>H</a:t>
            </a:r>
            <a:r>
              <a:rPr lang="en-IN" sz="1600" dirty="0" smtClean="0">
                <a:latin typeface="Book Antiqua" panose="02040602050305030304" pitchFamily="18" charset="0"/>
              </a:rPr>
              <a:t>euristic search</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Evolutionary algorithms ( genetic)</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with huge computational power being available these became  possible  (1985 – 1995)</a:t>
            </a:r>
          </a:p>
          <a:p>
            <a:pPr marL="0" indent="0">
              <a:buNone/>
            </a:pPr>
            <a:endParaRPr lang="en-IN" sz="1600" dirty="0" smtClean="0">
              <a:latin typeface="Book Antiqua" panose="02040602050305030304" pitchFamily="18" charset="0"/>
            </a:endParaRPr>
          </a:p>
          <a:p>
            <a:pPr marL="0" indent="0">
              <a:buNone/>
            </a:pPr>
            <a:endParaRPr lang="en-IN" sz="1600" dirty="0">
              <a:latin typeface="Book Antiqua" panose="02040602050305030304" pitchFamily="18" charset="0"/>
            </a:endParaRPr>
          </a:p>
        </p:txBody>
      </p:sp>
    </p:spTree>
    <p:extLst>
      <p:ext uri="{BB962C8B-B14F-4D97-AF65-F5344CB8AC3E}">
        <p14:creationId xmlns:p14="http://schemas.microsoft.com/office/powerpoint/2010/main" val="23388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AI is built on</a:t>
            </a:r>
          </a:p>
          <a:p>
            <a:pPr marL="0" indent="0">
              <a:buNone/>
            </a:pPr>
            <a:r>
              <a:rPr lang="en-IN" sz="1600" dirty="0">
                <a:latin typeface="Book Antiqua" panose="02040602050305030304" pitchFamily="18" charset="0"/>
              </a:rPr>
              <a:t>2</a:t>
            </a:r>
            <a:r>
              <a:rPr lang="en-IN" sz="1600" dirty="0" smtClean="0">
                <a:latin typeface="Book Antiqua" panose="02040602050305030304" pitchFamily="18" charset="0"/>
              </a:rPr>
              <a:t>. Knowledge and deduction</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store and retrieve knowledge   and interpret and deduce/reason</a:t>
            </a:r>
          </a:p>
          <a:p>
            <a:pPr marL="0" indent="0">
              <a:buNone/>
            </a:pPr>
            <a:r>
              <a:rPr lang="en-IN" sz="1600" dirty="0" smtClean="0">
                <a:latin typeface="Book Antiqua" panose="02040602050305030304" pitchFamily="18" charset="0"/>
              </a:rPr>
              <a:t>      h</a:t>
            </a:r>
            <a:r>
              <a:rPr lang="en-IN" sz="1600" dirty="0" smtClean="0">
                <a:latin typeface="Book Antiqua" panose="02040602050305030304" pitchFamily="18" charset="0"/>
              </a:rPr>
              <a:t>ave rules and use them to deduce meaning </a:t>
            </a:r>
          </a:p>
          <a:p>
            <a:pPr marL="0" indent="0">
              <a:buNone/>
            </a:pPr>
            <a:r>
              <a:rPr lang="en-IN" sz="1600" dirty="0" smtClean="0">
                <a:latin typeface="Book Antiqua" panose="02040602050305030304" pitchFamily="18" charset="0"/>
              </a:rPr>
              <a:t>Knowledge and understanding /realization are different</a:t>
            </a:r>
          </a:p>
          <a:p>
            <a:pPr marL="0" indent="0">
              <a:buNone/>
            </a:pPr>
            <a:r>
              <a:rPr lang="en-IN" sz="1600" dirty="0">
                <a:latin typeface="Book Antiqua" panose="02040602050305030304" pitchFamily="18" charset="0"/>
              </a:rPr>
              <a:t> </a:t>
            </a: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Knowledge Representation – logic propositional, first order</a:t>
            </a:r>
          </a:p>
          <a:p>
            <a:pPr marL="0" indent="0">
              <a:buNone/>
            </a:pPr>
            <a:r>
              <a:rPr lang="en-IN" sz="1600" dirty="0" smtClean="0">
                <a:latin typeface="Book Antiqua" panose="02040602050305030304" pitchFamily="18" charset="0"/>
              </a:rPr>
              <a:t>Deduction  - logics of knowledge</a:t>
            </a:r>
          </a:p>
          <a:p>
            <a:pPr marL="0" indent="0">
              <a:buNone/>
            </a:pPr>
            <a:r>
              <a:rPr lang="en-IN" sz="1600" dirty="0" smtClean="0">
                <a:latin typeface="Book Antiqua" panose="02040602050305030304" pitchFamily="18" charset="0"/>
              </a:rPr>
              <a:t>Paradigms</a:t>
            </a:r>
          </a:p>
          <a:p>
            <a:pPr marL="457200" lvl="1" indent="0">
              <a:buNone/>
            </a:pPr>
            <a:r>
              <a:rPr lang="en-IN" sz="1600" dirty="0" smtClean="0">
                <a:latin typeface="Book Antiqua" panose="02040602050305030304" pitchFamily="18" charset="0"/>
              </a:rPr>
              <a:t>Knowledge based systems</a:t>
            </a:r>
          </a:p>
          <a:p>
            <a:pPr marL="457200" lvl="1" indent="0">
              <a:buNone/>
            </a:pPr>
            <a:r>
              <a:rPr lang="en-IN" sz="1600" dirty="0" smtClean="0">
                <a:latin typeface="Book Antiqua" panose="02040602050305030304" pitchFamily="18" charset="0"/>
              </a:rPr>
              <a:t>Expert systems</a:t>
            </a:r>
          </a:p>
          <a:p>
            <a:pPr marL="457200" lvl="1" indent="0">
              <a:buNone/>
            </a:pPr>
            <a:r>
              <a:rPr lang="en-IN" sz="1600" dirty="0" smtClean="0">
                <a:latin typeface="Book Antiqua" panose="02040602050305030304" pitchFamily="18" charset="0"/>
              </a:rPr>
              <a:t>Automated theorems</a:t>
            </a:r>
          </a:p>
          <a:p>
            <a:pPr marL="457200" lvl="1" indent="0">
              <a:buNone/>
            </a:pPr>
            <a:r>
              <a:rPr lang="en-IN" sz="1600" dirty="0" smtClean="0">
                <a:latin typeface="Book Antiqua" panose="02040602050305030304" pitchFamily="18" charset="0"/>
              </a:rPr>
              <a:t>Formal verification</a:t>
            </a:r>
          </a:p>
          <a:p>
            <a:pPr marL="457200" lvl="1" indent="0">
              <a:buNone/>
            </a:pPr>
            <a:endParaRPr lang="en-IN" sz="1600" dirty="0">
              <a:latin typeface="Book Antiqua" panose="02040602050305030304" pitchFamily="18" charset="0"/>
            </a:endParaRPr>
          </a:p>
          <a:p>
            <a:pPr marL="0" indent="0">
              <a:buNone/>
            </a:pPr>
            <a:r>
              <a:rPr lang="en-IN" sz="2000" dirty="0">
                <a:latin typeface="Book Antiqua" panose="02040602050305030304" pitchFamily="18" charset="0"/>
              </a:rPr>
              <a:t>KB is huge</a:t>
            </a:r>
            <a:r>
              <a:rPr lang="en-IN" sz="2000" dirty="0" smtClean="0">
                <a:latin typeface="Book Antiqua" panose="02040602050305030304" pitchFamily="18" charset="0"/>
              </a:rPr>
              <a:t>!  Memory being available  makes KB possible ( 1990 – 2000)</a:t>
            </a:r>
            <a:endParaRPr lang="en-IN" sz="2000" dirty="0">
              <a:latin typeface="Book Antiqua" panose="02040602050305030304" pitchFamily="18" charset="0"/>
            </a:endParaRPr>
          </a:p>
          <a:p>
            <a:pPr marL="0" indent="0">
              <a:buNone/>
            </a:pPr>
            <a:endParaRPr lang="en-IN" sz="2000" dirty="0">
              <a:latin typeface="Book Antiqua" panose="02040602050305030304" pitchFamily="18" charset="0"/>
            </a:endParaRPr>
          </a:p>
        </p:txBody>
      </p:sp>
    </p:spTree>
    <p:extLst>
      <p:ext uri="{BB962C8B-B14F-4D97-AF65-F5344CB8AC3E}">
        <p14:creationId xmlns:p14="http://schemas.microsoft.com/office/powerpoint/2010/main" val="784611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AI is built on </a:t>
            </a:r>
          </a:p>
          <a:p>
            <a:pPr marL="0" indent="0">
              <a:buNone/>
            </a:pPr>
            <a:r>
              <a:rPr lang="en-IN" sz="1600" dirty="0" smtClean="0">
                <a:latin typeface="Book Antiqua" panose="02040602050305030304" pitchFamily="18" charset="0"/>
              </a:rPr>
              <a:t>3. Ability to learn</a:t>
            </a:r>
            <a:endParaRPr lang="en-IN" sz="1600" dirty="0" smtClean="0">
              <a:latin typeface="Book Antiqua" panose="02040602050305030304" pitchFamily="18" charset="0"/>
            </a:endParaRPr>
          </a:p>
          <a:p>
            <a:pPr marL="0" indent="0">
              <a:buNone/>
            </a:pPr>
            <a:r>
              <a:rPr lang="en-IN" sz="1600" dirty="0" smtClean="0">
                <a:latin typeface="Book Antiqua" panose="02040602050305030304" pitchFamily="18" charset="0"/>
              </a:rPr>
              <a:t>   can the system learn to solve a problem better?  Learn to plan?    </a:t>
            </a:r>
          </a:p>
          <a:p>
            <a:pPr marL="0" indent="0">
              <a:buNone/>
            </a:pPr>
            <a:r>
              <a:rPr lang="en-IN" sz="1600" dirty="0" smtClean="0">
                <a:latin typeface="Book Antiqua" panose="02040602050305030304" pitchFamily="18" charset="0"/>
              </a:rPr>
              <a:t>Machine learning , NN</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To make computer look intelligent </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Automated problem solving</a:t>
            </a:r>
          </a:p>
          <a:p>
            <a:pPr marL="0" indent="0">
              <a:buNone/>
            </a:pPr>
            <a:r>
              <a:rPr lang="en-IN" sz="1600" dirty="0" smtClean="0">
                <a:latin typeface="Book Antiqua" panose="02040602050305030304" pitchFamily="18" charset="0"/>
              </a:rPr>
              <a:t>   Machine learning</a:t>
            </a:r>
          </a:p>
          <a:p>
            <a:pPr marL="0" indent="0">
              <a:buNone/>
            </a:pPr>
            <a:r>
              <a:rPr lang="en-IN" sz="1600" dirty="0" smtClean="0">
                <a:latin typeface="Book Antiqua" panose="02040602050305030304" pitchFamily="18" charset="0"/>
              </a:rPr>
              <a:t>   Logic and deduction</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Human computer interaction</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Computer vision</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Natural Language Processing</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Robotics</a:t>
            </a:r>
            <a:endParaRPr lang="en-IN" sz="1600" dirty="0">
              <a:latin typeface="Book Antiqua" panose="02040602050305030304" pitchFamily="18" charset="0"/>
            </a:endParaRPr>
          </a:p>
        </p:txBody>
      </p:sp>
    </p:spTree>
    <p:extLst>
      <p:ext uri="{BB962C8B-B14F-4D97-AF65-F5344CB8AC3E}">
        <p14:creationId xmlns:p14="http://schemas.microsoft.com/office/powerpoint/2010/main" val="2098887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View of  AI</a:t>
            </a:r>
            <a:endParaRPr lang="en-IN" sz="2400" dirty="0">
              <a:latin typeface="Book Antiqua" panose="0204060205030503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955473322"/>
              </p:ext>
            </p:extLst>
          </p:nvPr>
        </p:nvGraphicFramePr>
        <p:xfrm>
          <a:off x="838200" y="1241423"/>
          <a:ext cx="10515600" cy="5128445"/>
        </p:xfrm>
        <a:graphic>
          <a:graphicData uri="http://schemas.openxmlformats.org/drawingml/2006/table">
            <a:tbl>
              <a:tblPr firstRow="1" bandRow="1">
                <a:tableStyleId>{5940675A-B579-460E-94D1-54222C63F5DA}</a:tableStyleId>
              </a:tblPr>
              <a:tblGrid>
                <a:gridCol w="2231571">
                  <a:extLst>
                    <a:ext uri="{9D8B030D-6E8A-4147-A177-3AD203B41FA5}">
                      <a16:colId xmlns:a16="http://schemas.microsoft.com/office/drawing/2014/main" val="153867466"/>
                    </a:ext>
                  </a:extLst>
                </a:gridCol>
                <a:gridCol w="3448595">
                  <a:extLst>
                    <a:ext uri="{9D8B030D-6E8A-4147-A177-3AD203B41FA5}">
                      <a16:colId xmlns:a16="http://schemas.microsoft.com/office/drawing/2014/main" val="382261018"/>
                    </a:ext>
                  </a:extLst>
                </a:gridCol>
                <a:gridCol w="3788228">
                  <a:extLst>
                    <a:ext uri="{9D8B030D-6E8A-4147-A177-3AD203B41FA5}">
                      <a16:colId xmlns:a16="http://schemas.microsoft.com/office/drawing/2014/main" val="3226094160"/>
                    </a:ext>
                  </a:extLst>
                </a:gridCol>
                <a:gridCol w="1047206">
                  <a:extLst>
                    <a:ext uri="{9D8B030D-6E8A-4147-A177-3AD203B41FA5}">
                      <a16:colId xmlns:a16="http://schemas.microsoft.com/office/drawing/2014/main" val="3737205056"/>
                    </a:ext>
                  </a:extLst>
                </a:gridCol>
              </a:tblGrid>
              <a:tr h="744131">
                <a:tc>
                  <a:txBody>
                    <a:bodyPr/>
                    <a:lstStyle/>
                    <a:p>
                      <a:r>
                        <a:rPr lang="en-IN" dirty="0" smtClean="0"/>
                        <a:t>                                                             </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IN" dirty="0" smtClean="0"/>
                        <a:t>Empirical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IN" dirty="0" smtClean="0"/>
                        <a:t>Computational</a:t>
                      </a:r>
                      <a:r>
                        <a:rPr lang="en-IN" baseline="0" dirty="0" smtClean="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816567657"/>
                  </a:ext>
                </a:extLst>
              </a:tr>
              <a:tr h="1084104">
                <a:tc>
                  <a:txBody>
                    <a:bodyPr/>
                    <a:lstStyle/>
                    <a:p>
                      <a:r>
                        <a:rPr lang="en-IN" dirty="0" smtClean="0"/>
                        <a:t>Thought process and reasoning</a:t>
                      </a:r>
                      <a:endParaRPr lang="en-IN" dirty="0"/>
                    </a:p>
                  </a:txBody>
                  <a:tcPr>
                    <a:lnL w="12700" cap="flat" cmpd="sng" algn="ctr">
                      <a:noFill/>
                      <a:prstDash val="solid"/>
                      <a:round/>
                      <a:headEnd type="none" w="med" len="med"/>
                      <a:tailEnd type="none" w="med" len="med"/>
                    </a:lnL>
                  </a:tcPr>
                </a:tc>
                <a:tc>
                  <a:txBody>
                    <a:bodyPr/>
                    <a:lstStyle/>
                    <a:p>
                      <a:r>
                        <a:rPr lang="en-IN" b="1" dirty="0" smtClean="0"/>
                        <a:t>Thinking Humanly</a:t>
                      </a:r>
                      <a:endParaRPr lang="en-IN" dirty="0" smtClean="0"/>
                    </a:p>
                    <a:p>
                      <a:r>
                        <a:rPr lang="en-IN" dirty="0" smtClean="0"/>
                        <a:t>Machines with minds</a:t>
                      </a:r>
                    </a:p>
                    <a:p>
                      <a:r>
                        <a:rPr lang="en-IN" sz="1400" dirty="0" smtClean="0"/>
                        <a:t>(Understand (through introspection, psychological experiments – brain imaging), form theory, program)</a:t>
                      </a:r>
                    </a:p>
                    <a:p>
                      <a:r>
                        <a:rPr lang="en-IN" sz="1400" dirty="0" smtClean="0"/>
                        <a:t>Input –output  to match human behaviour  - GPS traces reasoning steps</a:t>
                      </a:r>
                      <a:endParaRPr lang="en-IN" sz="1400" dirty="0"/>
                    </a:p>
                  </a:txBody>
                  <a:tcPr>
                    <a:solidFill>
                      <a:schemeClr val="accent2">
                        <a:lumMod val="20000"/>
                        <a:lumOff val="80000"/>
                      </a:schemeClr>
                    </a:solidFill>
                  </a:tcPr>
                </a:tc>
                <a:tc>
                  <a:txBody>
                    <a:bodyPr/>
                    <a:lstStyle/>
                    <a:p>
                      <a:r>
                        <a:rPr lang="en-IN" b="1" dirty="0" smtClean="0"/>
                        <a:t>Thinking Rationally</a:t>
                      </a:r>
                    </a:p>
                    <a:p>
                      <a:r>
                        <a:rPr lang="en-IN" dirty="0" smtClean="0"/>
                        <a:t>Perceive, reason, act computation model</a:t>
                      </a:r>
                    </a:p>
                    <a:p>
                      <a:r>
                        <a:rPr lang="en-IN" sz="1400" dirty="0" smtClean="0"/>
                        <a:t>(Laws of Thought - codify right thinking, irrefutable</a:t>
                      </a:r>
                      <a:r>
                        <a:rPr lang="en-IN" sz="1400" baseline="0" dirty="0" smtClean="0"/>
                        <a:t> reasoning processes) </a:t>
                      </a:r>
                    </a:p>
                    <a:p>
                      <a:r>
                        <a:rPr lang="en-IN" sz="1400" baseline="0" dirty="0" smtClean="0"/>
                        <a:t>Correct conclusions, given correct premises through patterns of argument structures</a:t>
                      </a:r>
                    </a:p>
                    <a:p>
                      <a:r>
                        <a:rPr lang="en-IN" sz="1400" baseline="0" dirty="0" smtClean="0"/>
                        <a:t>Field of Logic</a:t>
                      </a:r>
                      <a:endParaRPr lang="en-IN" sz="1400" dirty="0"/>
                    </a:p>
                  </a:txBody>
                  <a:tcPr>
                    <a:solidFill>
                      <a:schemeClr val="accent2">
                        <a:lumMod val="20000"/>
                        <a:lumOff val="80000"/>
                      </a:schemeClr>
                    </a:solidFill>
                  </a:tcPr>
                </a:tc>
                <a:tc>
                  <a:txBody>
                    <a:bodyPr/>
                    <a:lstStyle/>
                    <a:p>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774805070"/>
                  </a:ext>
                </a:extLst>
              </a:tr>
              <a:tr h="1319010">
                <a:tc>
                  <a:txBody>
                    <a:bodyPr/>
                    <a:lstStyle/>
                    <a:p>
                      <a:r>
                        <a:rPr lang="en-IN" dirty="0" smtClean="0"/>
                        <a:t>Behaviour</a:t>
                      </a:r>
                      <a:endParaRPr lang="en-IN" dirty="0"/>
                    </a:p>
                  </a:txBody>
                  <a:tcPr>
                    <a:lnL w="12700" cap="flat" cmpd="sng" algn="ctr">
                      <a:noFill/>
                      <a:prstDash val="solid"/>
                      <a:round/>
                      <a:headEnd type="none" w="med" len="med"/>
                      <a:tailEnd type="none" w="med" len="med"/>
                    </a:lnL>
                  </a:tcPr>
                </a:tc>
                <a:tc>
                  <a:txBody>
                    <a:bodyPr/>
                    <a:lstStyle/>
                    <a:p>
                      <a:r>
                        <a:rPr lang="en-IN" b="1" dirty="0" smtClean="0"/>
                        <a:t>Acting Humanly</a:t>
                      </a:r>
                    </a:p>
                    <a:p>
                      <a:endParaRPr lang="en-IN" dirty="0" smtClean="0"/>
                    </a:p>
                    <a:p>
                      <a:r>
                        <a:rPr lang="en-IN" dirty="0" smtClean="0"/>
                        <a:t>Performing intelligent functions</a:t>
                      </a:r>
                      <a:endParaRPr lang="en-IN" dirty="0"/>
                    </a:p>
                  </a:txBody>
                  <a:tcPr>
                    <a:solidFill>
                      <a:schemeClr val="accent2">
                        <a:lumMod val="20000"/>
                        <a:lumOff val="80000"/>
                      </a:schemeClr>
                    </a:solidFill>
                  </a:tcPr>
                </a:tc>
                <a:tc>
                  <a:txBody>
                    <a:bodyPr/>
                    <a:lstStyle/>
                    <a:p>
                      <a:r>
                        <a:rPr lang="en-IN" b="1" dirty="0" smtClean="0"/>
                        <a:t>Acting Rationally</a:t>
                      </a:r>
                    </a:p>
                    <a:p>
                      <a:endParaRPr lang="en-IN" dirty="0" smtClean="0"/>
                    </a:p>
                    <a:p>
                      <a:r>
                        <a:rPr lang="en-IN" dirty="0" smtClean="0"/>
                        <a:t>Computational</a:t>
                      </a:r>
                      <a:r>
                        <a:rPr lang="en-IN" baseline="0" dirty="0" smtClean="0"/>
                        <a:t> intelligence</a:t>
                      </a:r>
                      <a:endParaRPr lang="en-IN" dirty="0"/>
                    </a:p>
                  </a:txBody>
                  <a:tcPr>
                    <a:solidFill>
                      <a:schemeClr val="accent2">
                        <a:lumMod val="20000"/>
                        <a:lumOff val="80000"/>
                      </a:schemeClr>
                    </a:solidFill>
                  </a:tcPr>
                </a:tc>
                <a:tc>
                  <a:txBody>
                    <a:bodyPr/>
                    <a:lstStyle/>
                    <a:p>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27097141"/>
                  </a:ext>
                </a:extLst>
              </a:tr>
              <a:tr h="1084104">
                <a:tc>
                  <a:txBody>
                    <a:bodyPr/>
                    <a:lstStyle/>
                    <a:p>
                      <a:endParaRPr lang="en-IN"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Success in terms of fidelity to human performance</a:t>
                      </a:r>
                    </a:p>
                    <a:p>
                      <a:endParaRPr lang="en-IN" dirty="0"/>
                    </a:p>
                  </a:txBody>
                  <a:tcPr>
                    <a:lnB w="12700" cap="flat" cmpd="sng" algn="ctr">
                      <a:noFill/>
                      <a:prstDash val="solid"/>
                      <a:round/>
                      <a:headEnd type="none" w="med" len="med"/>
                      <a:tailEnd type="none" w="med" len="med"/>
                    </a:lnB>
                  </a:tcPr>
                </a:tc>
                <a:tc>
                  <a:txBody>
                    <a:bodyPr/>
                    <a:lstStyle/>
                    <a:p>
                      <a:r>
                        <a:rPr lang="en-IN" dirty="0" smtClean="0"/>
                        <a:t>Success against an ideal performance</a:t>
                      </a:r>
                      <a:endParaRPr lang="en-IN" dirty="0"/>
                    </a:p>
                  </a:txBody>
                  <a:tcP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2958222930"/>
                  </a:ext>
                </a:extLst>
              </a:tr>
            </a:tbl>
          </a:graphicData>
        </a:graphic>
      </p:graphicFrame>
    </p:spTree>
    <p:extLst>
      <p:ext uri="{BB962C8B-B14F-4D97-AF65-F5344CB8AC3E}">
        <p14:creationId xmlns:p14="http://schemas.microsoft.com/office/powerpoint/2010/main" val="3563398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AI</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Fundamentals</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notion of expressing computation as an algorithm</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t>
            </a:r>
            <a:r>
              <a:rPr lang="en-IN" sz="1600" b="1" dirty="0" smtClean="0">
                <a:latin typeface="Book Antiqua" panose="02040602050305030304" pitchFamily="18" charset="0"/>
              </a:rPr>
              <a:t>decidability/un-decidability </a:t>
            </a:r>
          </a:p>
          <a:p>
            <a:pPr marL="0" indent="0">
              <a:buNone/>
            </a:pPr>
            <a:r>
              <a:rPr lang="en-US" sz="1600" dirty="0" err="1" smtClean="0">
                <a:latin typeface="Book Antiqua" panose="02040602050305030304" pitchFamily="18" charset="0"/>
              </a:rPr>
              <a:t>Godel’s</a:t>
            </a:r>
            <a:r>
              <a:rPr lang="en-US" sz="1600" dirty="0" smtClean="0">
                <a:latin typeface="Book Antiqua" panose="02040602050305030304" pitchFamily="18" charset="0"/>
              </a:rPr>
              <a:t> Incompleteness </a:t>
            </a:r>
            <a:r>
              <a:rPr lang="en-US" sz="1600" dirty="0">
                <a:latin typeface="Book Antiqua" panose="02040602050305030304" pitchFamily="18" charset="0"/>
              </a:rPr>
              <a:t>Theorem: "Any consistent formal system F within which a certain amount of elementary arithmetic can be carried out is incomplete; i.e., there are statements of the language of F which can neither be proved nor disproved in F."</a:t>
            </a:r>
            <a:endParaRPr lang="en-IN" sz="1600" dirty="0" smtClean="0">
              <a:latin typeface="Book Antiqua" panose="02040602050305030304" pitchFamily="18" charset="0"/>
            </a:endParaRPr>
          </a:p>
          <a:p>
            <a:pPr marL="0" indent="0">
              <a:buNone/>
            </a:pPr>
            <a:r>
              <a:rPr lang="en-IN" sz="1600" b="1" dirty="0">
                <a:latin typeface="Book Antiqua" panose="02040602050305030304" pitchFamily="18" charset="0"/>
              </a:rPr>
              <a:t> </a:t>
            </a:r>
            <a:r>
              <a:rPr lang="en-IN" sz="1600" b="1" dirty="0" smtClean="0">
                <a:latin typeface="Book Antiqua" panose="02040602050305030304" pitchFamily="18" charset="0"/>
              </a:rPr>
              <a:t> computability</a:t>
            </a:r>
          </a:p>
          <a:p>
            <a:pPr marL="0" indent="0">
              <a:buNone/>
            </a:pPr>
            <a:r>
              <a:rPr lang="en-IN" sz="1600" dirty="0" smtClean="0">
                <a:latin typeface="Book Antiqua" panose="02040602050305030304" pitchFamily="18" charset="0"/>
              </a:rPr>
              <a:t>Turing machine is capable of computing any computable function</a:t>
            </a:r>
          </a:p>
          <a:p>
            <a:pPr marL="0" indent="0">
              <a:buNone/>
            </a:pPr>
            <a:r>
              <a:rPr lang="en-IN" sz="1600" b="1" dirty="0">
                <a:latin typeface="Book Antiqua" panose="02040602050305030304" pitchFamily="18" charset="0"/>
              </a:rPr>
              <a:t> </a:t>
            </a:r>
            <a:r>
              <a:rPr lang="en-IN" sz="1600" b="1" dirty="0" smtClean="0">
                <a:latin typeface="Book Antiqua" panose="02040602050305030304" pitchFamily="18" charset="0"/>
              </a:rPr>
              <a:t> tractability/ intractability</a:t>
            </a:r>
          </a:p>
          <a:p>
            <a:pPr marL="0" indent="0">
              <a:buNone/>
            </a:pPr>
            <a:r>
              <a:rPr lang="en-IN" sz="1600" dirty="0" smtClean="0">
                <a:latin typeface="Book Antiqua" panose="02040602050305030304" pitchFamily="18" charset="0"/>
              </a:rPr>
              <a:t>A polynomial function is intractable if an NP complete problem can not be reduced to the polynomial in polynomial time. </a:t>
            </a:r>
          </a:p>
          <a:p>
            <a:pPr marL="0" indent="0">
              <a:buNone/>
            </a:pPr>
            <a:r>
              <a:rPr lang="en-US" sz="1600" dirty="0">
                <a:latin typeface="Book Antiqua" panose="02040602050305030304" pitchFamily="18" charset="0"/>
              </a:rPr>
              <a:t>problems for which there exist no efficient algorithms to solve them</a:t>
            </a:r>
            <a:endParaRPr lang="en-IN" sz="1600" dirty="0">
              <a:latin typeface="Book Antiqua" panose="02040602050305030304" pitchFamily="18" charset="0"/>
            </a:endParaRPr>
          </a:p>
        </p:txBody>
      </p:sp>
    </p:spTree>
    <p:extLst>
      <p:ext uri="{BB962C8B-B14F-4D97-AF65-F5344CB8AC3E}">
        <p14:creationId xmlns:p14="http://schemas.microsoft.com/office/powerpoint/2010/main" val="3018016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Approaches to AI – Acting Humanly</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Turing (1950) “  Computing Machinery and intelligence</a:t>
            </a:r>
          </a:p>
          <a:p>
            <a:pPr marL="0" indent="0">
              <a:buNone/>
            </a:pPr>
            <a:r>
              <a:rPr lang="en-IN" sz="1600" dirty="0" smtClean="0">
                <a:latin typeface="Book Antiqua" panose="02040602050305030304" pitchFamily="18" charset="0"/>
              </a:rPr>
              <a:t>Can machines think?    Can machines behave intelligently?</a:t>
            </a:r>
          </a:p>
          <a:p>
            <a:pPr marL="0" indent="0">
              <a:buNone/>
            </a:pPr>
            <a:r>
              <a:rPr lang="en-IN" sz="1600" dirty="0" smtClean="0">
                <a:latin typeface="Book Antiqua" panose="02040602050305030304" pitchFamily="18" charset="0"/>
              </a:rPr>
              <a:t>Operational test for intelligent behaviour – imitation game</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Predicted that by 2000, a machine might have a 30% chance of </a:t>
            </a:r>
          </a:p>
          <a:p>
            <a:pPr marL="0" indent="0">
              <a:buNone/>
            </a:pPr>
            <a:r>
              <a:rPr lang="en-IN" sz="1600" dirty="0" smtClean="0">
                <a:latin typeface="Book Antiqua" panose="02040602050305030304" pitchFamily="18" charset="0"/>
              </a:rPr>
              <a:t>fooling a lay person for 5 minutes</a:t>
            </a:r>
          </a:p>
          <a:p>
            <a:pPr marL="0" indent="0">
              <a:buNone/>
            </a:pPr>
            <a:r>
              <a:rPr lang="en-IN" sz="1600" dirty="0" smtClean="0">
                <a:latin typeface="Book Antiqua" panose="02040602050305030304" pitchFamily="18" charset="0"/>
              </a:rPr>
              <a:t>Anticipated all major arguments against AI in following 50 years</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Suggested major components of AI: </a:t>
            </a:r>
          </a:p>
          <a:p>
            <a:pPr marL="0" indent="0">
              <a:buNone/>
            </a:pPr>
            <a:r>
              <a:rPr lang="en-IN" sz="1600" dirty="0" smtClean="0">
                <a:latin typeface="Book Antiqua" panose="02040602050305030304" pitchFamily="18" charset="0"/>
              </a:rPr>
              <a:t>Knowledge, Reasoning, Language, Understanding, Learning</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Problem: Turing test is not reproducible, constructive or amenable to mathematical analysis</a:t>
            </a:r>
          </a:p>
          <a:p>
            <a:pPr marL="0" indent="0">
              <a:buNone/>
            </a:pPr>
            <a:endParaRPr lang="en-IN" sz="1600" dirty="0" smtClean="0">
              <a:latin typeface="Book Antiqua" panose="02040602050305030304" pitchFamily="18" charset="0"/>
            </a:endParaRPr>
          </a:p>
          <a:p>
            <a:pPr marL="0" indent="0">
              <a:buNone/>
            </a:pPr>
            <a:endParaRPr lang="en-IN" sz="1600" dirty="0" smtClean="0">
              <a:latin typeface="Book Antiqua" panose="02040602050305030304" pitchFamily="18" charset="0"/>
            </a:endParaRPr>
          </a:p>
          <a:p>
            <a:pPr marL="0" indent="0">
              <a:buNone/>
            </a:pPr>
            <a:endParaRPr lang="en-IN" sz="1600" dirty="0" smtClean="0">
              <a:latin typeface="Book Antiqua" panose="02040602050305030304" pitchFamily="18" charset="0"/>
            </a:endParaRPr>
          </a:p>
          <a:p>
            <a:pPr marL="0" indent="0">
              <a:buNone/>
            </a:pPr>
            <a:endParaRPr lang="en-IN" sz="1600" dirty="0" smtClean="0">
              <a:latin typeface="Book Antiqua" panose="02040602050305030304" pitchFamily="18" charset="0"/>
            </a:endParaRPr>
          </a:p>
        </p:txBody>
      </p:sp>
      <p:pic>
        <p:nvPicPr>
          <p:cNvPr id="2" name="Picture 1"/>
          <p:cNvPicPr>
            <a:picLocks noChangeAspect="1"/>
          </p:cNvPicPr>
          <p:nvPr/>
        </p:nvPicPr>
        <p:blipFill>
          <a:blip r:embed="rId2"/>
          <a:stretch>
            <a:fillRect/>
          </a:stretch>
        </p:blipFill>
        <p:spPr>
          <a:xfrm>
            <a:off x="6844937" y="1123406"/>
            <a:ext cx="4508863" cy="2585561"/>
          </a:xfrm>
          <a:prstGeom prst="rect">
            <a:avLst/>
          </a:prstGeom>
        </p:spPr>
      </p:pic>
    </p:spTree>
    <p:extLst>
      <p:ext uri="{BB962C8B-B14F-4D97-AF65-F5344CB8AC3E}">
        <p14:creationId xmlns:p14="http://schemas.microsoft.com/office/powerpoint/2010/main" val="3926661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Turing Test</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Turing Test: A computer passes the test if a human interrogator , after posing some written questions, can not tell whether the written responses came from a person or from a computer</a:t>
            </a:r>
          </a:p>
          <a:p>
            <a:pPr marL="0" indent="0">
              <a:buNone/>
            </a:pPr>
            <a:r>
              <a:rPr lang="en-IN" sz="1600" dirty="0" smtClean="0">
                <a:latin typeface="Book Antiqua" panose="02040602050305030304" pitchFamily="18" charset="0"/>
              </a:rPr>
              <a:t>Programming a computer to pass a rigorously applied test  needs</a:t>
            </a:r>
          </a:p>
          <a:p>
            <a:pPr marL="0" indent="0">
              <a:buNone/>
            </a:pPr>
            <a:r>
              <a:rPr lang="en-IN" sz="1600" dirty="0" smtClean="0">
                <a:latin typeface="Book Antiqua" panose="02040602050305030304" pitchFamily="18" charset="0"/>
              </a:rPr>
              <a:t>NLP – Natural Language Processing                  – to enable it to communicate</a:t>
            </a:r>
          </a:p>
          <a:p>
            <a:pPr marL="0" indent="0">
              <a:buNone/>
            </a:pPr>
            <a:r>
              <a:rPr lang="en-IN" sz="1600" dirty="0" smtClean="0">
                <a:latin typeface="Book Antiqua" panose="02040602050305030304" pitchFamily="18" charset="0"/>
              </a:rPr>
              <a:t>Knowledge Representation                                  - to store what it knows or hears</a:t>
            </a:r>
          </a:p>
          <a:p>
            <a:pPr marL="0" indent="0">
              <a:buNone/>
            </a:pPr>
            <a:r>
              <a:rPr lang="en-IN" sz="1600" dirty="0" smtClean="0">
                <a:latin typeface="Book Antiqua" panose="02040602050305030304" pitchFamily="18" charset="0"/>
              </a:rPr>
              <a:t>Automated Reasoning                                           - to use stored information to answer questions and to draw new            </a:t>
            </a:r>
            <a:br>
              <a:rPr lang="en-IN" sz="1600" dirty="0" smtClean="0">
                <a:latin typeface="Book Antiqua" panose="02040602050305030304" pitchFamily="18" charset="0"/>
              </a:rPr>
            </a:br>
            <a:r>
              <a:rPr lang="en-IN" sz="1600" dirty="0" smtClean="0">
                <a:latin typeface="Book Antiqua" panose="02040602050305030304" pitchFamily="18" charset="0"/>
              </a:rPr>
              <a:t>                                                                                      conclusions</a:t>
            </a:r>
          </a:p>
          <a:p>
            <a:pPr marL="0" indent="0">
              <a:buNone/>
            </a:pPr>
            <a:r>
              <a:rPr lang="en-IN" sz="1600" dirty="0" smtClean="0">
                <a:latin typeface="Book Antiqua" panose="02040602050305030304" pitchFamily="18" charset="0"/>
              </a:rPr>
              <a:t>Machine Learning                                                  - to adapt to  new circumstances and detect and extrapolate patterns</a:t>
            </a:r>
          </a:p>
          <a:p>
            <a:pPr marL="0" indent="0">
              <a:buNone/>
            </a:pPr>
            <a:endParaRPr lang="en-IN" sz="1600" dirty="0" smtClean="0">
              <a:latin typeface="Book Antiqua" panose="02040602050305030304" pitchFamily="18" charset="0"/>
            </a:endParaRPr>
          </a:p>
          <a:p>
            <a:pPr marL="0" indent="0">
              <a:buNone/>
            </a:pPr>
            <a:r>
              <a:rPr lang="en-IN" sz="1600" dirty="0">
                <a:latin typeface="Book Antiqua" panose="02040602050305030304" pitchFamily="18" charset="0"/>
              </a:rPr>
              <a:t>Total Turing Test: includes test for subject’s perceptual </a:t>
            </a:r>
            <a:r>
              <a:rPr lang="en-IN" sz="1600" dirty="0" smtClean="0">
                <a:latin typeface="Book Antiqua" panose="02040602050305030304" pitchFamily="18" charset="0"/>
              </a:rPr>
              <a:t>abilities and requires</a:t>
            </a:r>
          </a:p>
          <a:p>
            <a:pPr marL="0" indent="0">
              <a:buNone/>
            </a:pPr>
            <a:r>
              <a:rPr lang="en-IN" sz="1600" dirty="0" smtClean="0">
                <a:latin typeface="Book Antiqua" panose="02040602050305030304" pitchFamily="18" charset="0"/>
              </a:rPr>
              <a:t>Computer Vision</a:t>
            </a:r>
          </a:p>
          <a:p>
            <a:pPr marL="0" indent="0">
              <a:buNone/>
            </a:pPr>
            <a:r>
              <a:rPr lang="en-IN" sz="1600" dirty="0" smtClean="0">
                <a:latin typeface="Book Antiqua" panose="02040602050305030304" pitchFamily="18" charset="0"/>
              </a:rPr>
              <a:t>Robotics</a:t>
            </a:r>
            <a:endParaRPr lang="en-IN" sz="1600" dirty="0">
              <a:latin typeface="Book Antiqua" panose="02040602050305030304" pitchFamily="18" charset="0"/>
            </a:endParaRPr>
          </a:p>
          <a:p>
            <a:pPr marL="0" indent="0">
              <a:buNone/>
            </a:pPr>
            <a:endParaRPr lang="en-IN" sz="1600" dirty="0" smtClean="0">
              <a:latin typeface="Book Antiqua" panose="02040602050305030304" pitchFamily="18" charset="0"/>
            </a:endParaRPr>
          </a:p>
        </p:txBody>
      </p:sp>
    </p:spTree>
    <p:extLst>
      <p:ext uri="{BB962C8B-B14F-4D97-AF65-F5344CB8AC3E}">
        <p14:creationId xmlns:p14="http://schemas.microsoft.com/office/powerpoint/2010/main" val="182466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Approaches to AI – Thinking Humanly</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Cognitive Science</a:t>
            </a:r>
          </a:p>
          <a:p>
            <a:pPr marL="0" indent="0">
              <a:buNone/>
            </a:pPr>
            <a:r>
              <a:rPr lang="en-IN" sz="1600" dirty="0" smtClean="0">
                <a:latin typeface="Book Antiqua" panose="02040602050305030304" pitchFamily="18" charset="0"/>
              </a:rPr>
              <a:t>1960s – Information processing psychology replaced prevailing  behaviourism</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Requires scientific theories of internal activities of brain</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abstraction of knowledge? </a:t>
            </a:r>
            <a:r>
              <a:rPr lang="en-IN" sz="1600" dirty="0">
                <a:latin typeface="Book Antiqua" panose="02040602050305030304" pitchFamily="18" charset="0"/>
              </a:rPr>
              <a:t> </a:t>
            </a:r>
            <a:r>
              <a:rPr lang="en-IN" sz="1600" dirty="0" smtClean="0">
                <a:latin typeface="Book Antiqua" panose="02040602050305030304" pitchFamily="18" charset="0"/>
              </a:rPr>
              <a:t>Circuits?</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how to validate  - </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predicting and testing behaviour of human subjects?  (Cognitive Science)</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direct observation of neurological data? ( Cognitive neuro science)</a:t>
            </a:r>
          </a:p>
        </p:txBody>
      </p:sp>
    </p:spTree>
    <p:extLst>
      <p:ext uri="{BB962C8B-B14F-4D97-AF65-F5344CB8AC3E}">
        <p14:creationId xmlns:p14="http://schemas.microsoft.com/office/powerpoint/2010/main" val="2070704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Approaches to AI – Thinking Rationally</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Normative/prescriptive  rather than descriptive</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Aristotle: what are correct arguments/ thought processes?</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 various forms of logic notation and rules of derivation for thoughts</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   - through mathematics and philosophy to modern AI</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Problems:</a:t>
            </a:r>
          </a:p>
          <a:p>
            <a:pPr marL="0" indent="0">
              <a:buNone/>
            </a:pPr>
            <a:r>
              <a:rPr lang="en-IN" sz="1600" dirty="0" smtClean="0">
                <a:latin typeface="Book Antiqua" panose="02040602050305030304" pitchFamily="18" charset="0"/>
              </a:rPr>
              <a:t>Not all intelligent behaviour is mediated by logical deliberation</a:t>
            </a:r>
          </a:p>
          <a:p>
            <a:pPr marL="0" indent="0">
              <a:buNone/>
            </a:pPr>
            <a:r>
              <a:rPr lang="en-IN" sz="1600" dirty="0" smtClean="0">
                <a:latin typeface="Book Antiqua" panose="02040602050305030304" pitchFamily="18" charset="0"/>
              </a:rPr>
              <a:t>Purpose of thinking?  what thoughts one should have? </a:t>
            </a:r>
          </a:p>
          <a:p>
            <a:pPr marL="0" indent="0">
              <a:buNone/>
            </a:pPr>
            <a:endParaRPr lang="en-IN" sz="1600" dirty="0" smtClean="0">
              <a:latin typeface="Book Antiqua" panose="02040602050305030304" pitchFamily="18" charset="0"/>
            </a:endParaRPr>
          </a:p>
        </p:txBody>
      </p:sp>
    </p:spTree>
    <p:extLst>
      <p:ext uri="{BB962C8B-B14F-4D97-AF65-F5344CB8AC3E}">
        <p14:creationId xmlns:p14="http://schemas.microsoft.com/office/powerpoint/2010/main" val="3092212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Approaches to AI- Acting Rationally</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a:bodyPr>
          <a:lstStyle/>
          <a:p>
            <a:pPr marL="0" indent="0">
              <a:buNone/>
            </a:pPr>
            <a:r>
              <a:rPr lang="en-IN" sz="1600" dirty="0" smtClean="0">
                <a:latin typeface="Book Antiqua" panose="02040602050305030304" pitchFamily="18" charset="0"/>
              </a:rPr>
              <a:t> Rational Behaviour – Doing the right thing</a:t>
            </a:r>
          </a:p>
          <a:p>
            <a:pPr marL="0" indent="0">
              <a:buNone/>
            </a:pPr>
            <a:r>
              <a:rPr lang="en-IN" sz="1600" dirty="0">
                <a:latin typeface="Book Antiqua" panose="02040602050305030304" pitchFamily="18" charset="0"/>
              </a:rPr>
              <a:t> </a:t>
            </a:r>
            <a:r>
              <a:rPr lang="en-IN" sz="1600" dirty="0" smtClean="0">
                <a:latin typeface="Book Antiqua" panose="02040602050305030304" pitchFamily="18" charset="0"/>
              </a:rPr>
              <a:t>Right thing?  That which is expected to maximize goal achievement, given the available information</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Does not necessarily involve thinking (ex: blinking reflex), thinking is expected to be in the service of rational action</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Aristotle</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Every act and every inquiry, and similarly every action and pursuit, is thought to aim at some good.</a:t>
            </a:r>
          </a:p>
        </p:txBody>
      </p:sp>
    </p:spTree>
    <p:extLst>
      <p:ext uri="{BB962C8B-B14F-4D97-AF65-F5344CB8AC3E}">
        <p14:creationId xmlns:p14="http://schemas.microsoft.com/office/powerpoint/2010/main" val="3119138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8281"/>
          </a:xfrm>
        </p:spPr>
        <p:txBody>
          <a:bodyPr>
            <a:normAutofit/>
          </a:bodyPr>
          <a:lstStyle/>
          <a:p>
            <a:r>
              <a:rPr lang="en-IN" sz="2400" dirty="0" smtClean="0">
                <a:latin typeface="Book Antiqua" panose="02040602050305030304" pitchFamily="18" charset="0"/>
              </a:rPr>
              <a:t>Approaches to AI – Rational Agents</a:t>
            </a:r>
            <a:endParaRPr lang="en-IN" sz="2400" dirty="0">
              <a:latin typeface="Book Antiqua" panose="02040602050305030304" pitchFamily="18" charset="0"/>
            </a:endParaRPr>
          </a:p>
        </p:txBody>
      </p:sp>
      <p:sp>
        <p:nvSpPr>
          <p:cNvPr id="5" name="Content Placeholder 4"/>
          <p:cNvSpPr>
            <a:spLocks noGrp="1"/>
          </p:cNvSpPr>
          <p:nvPr>
            <p:ph idx="1"/>
          </p:nvPr>
        </p:nvSpPr>
        <p:spPr>
          <a:xfrm>
            <a:off x="838200" y="1240971"/>
            <a:ext cx="10515600" cy="4935992"/>
          </a:xfrm>
        </p:spPr>
        <p:txBody>
          <a:bodyPr>
            <a:normAutofit lnSpcReduction="10000"/>
          </a:bodyPr>
          <a:lstStyle/>
          <a:p>
            <a:pPr marL="0" indent="0">
              <a:buNone/>
            </a:pPr>
            <a:r>
              <a:rPr lang="en-IN" sz="1600" dirty="0" smtClean="0">
                <a:latin typeface="Book Antiqua" panose="02040602050305030304" pitchFamily="18" charset="0"/>
              </a:rPr>
              <a:t>How we </a:t>
            </a:r>
          </a:p>
          <a:p>
            <a:pPr marL="0" indent="0">
              <a:buNone/>
            </a:pPr>
            <a:r>
              <a:rPr lang="en-IN" sz="1600" dirty="0" smtClean="0">
                <a:latin typeface="Book Antiqua" panose="02040602050305030304" pitchFamily="18" charset="0"/>
              </a:rPr>
              <a:t>Think, Perceive, Understand, Predict, Manipulate a world far larger and complicated? </a:t>
            </a:r>
          </a:p>
          <a:p>
            <a:pPr marL="0" indent="0">
              <a:buNone/>
            </a:pPr>
            <a:r>
              <a:rPr lang="en-IN" sz="1600" dirty="0" smtClean="0">
                <a:latin typeface="Book Antiqua" panose="02040602050305030304" pitchFamily="18" charset="0"/>
              </a:rPr>
              <a:t>AI: understand and build intelligent entities</a:t>
            </a: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A system is rational if it </a:t>
            </a:r>
            <a:r>
              <a:rPr lang="en-IN" sz="1600" dirty="0">
                <a:latin typeface="Book Antiqua" panose="02040602050305030304" pitchFamily="18" charset="0"/>
              </a:rPr>
              <a:t> </a:t>
            </a:r>
            <a:r>
              <a:rPr lang="en-IN" sz="1600" dirty="0" smtClean="0">
                <a:latin typeface="Book Antiqua" panose="02040602050305030304" pitchFamily="18" charset="0"/>
              </a:rPr>
              <a:t>does the right thing, given what it knows</a:t>
            </a:r>
          </a:p>
          <a:p>
            <a:pPr marL="0" indent="0">
              <a:buNone/>
            </a:pPr>
            <a:endParaRPr lang="en-IN" sz="1600" dirty="0">
              <a:latin typeface="Book Antiqua" panose="02040602050305030304" pitchFamily="18" charset="0"/>
            </a:endParaRPr>
          </a:p>
          <a:p>
            <a:pPr marL="0" indent="0">
              <a:buNone/>
            </a:pPr>
            <a:r>
              <a:rPr lang="en-IN" sz="1600" dirty="0" smtClean="0">
                <a:latin typeface="Book Antiqua" panose="02040602050305030304" pitchFamily="18" charset="0"/>
              </a:rPr>
              <a:t>An agent is an entity that perceives and acts  </a:t>
            </a:r>
          </a:p>
          <a:p>
            <a:pPr marL="0" indent="0">
              <a:buNone/>
            </a:pPr>
            <a:endParaRPr lang="en-IN" sz="1600" dirty="0">
              <a:latin typeface="Book Antiqua" panose="02040602050305030304" pitchFamily="18" charset="0"/>
            </a:endParaRPr>
          </a:p>
          <a:p>
            <a:pPr marL="0" indent="0">
              <a:buNone/>
            </a:pPr>
            <a:r>
              <a:rPr lang="en-IN" sz="2400" i="1" dirty="0">
                <a:latin typeface="Informal Roman" panose="030604020304060B0204" pitchFamily="66" charset="0"/>
              </a:rPr>
              <a:t> </a:t>
            </a:r>
            <a:r>
              <a:rPr lang="en-IN" sz="2400" i="1" dirty="0" smtClean="0">
                <a:latin typeface="Lucida Calligraphy" panose="03010101010101010101" pitchFamily="66" charset="0"/>
              </a:rPr>
              <a:t>f </a:t>
            </a:r>
            <a:r>
              <a:rPr lang="en-IN" sz="1800" i="1" dirty="0" smtClean="0">
                <a:latin typeface="Lucida Calligraphy" panose="03010101010101010101" pitchFamily="66" charset="0"/>
              </a:rPr>
              <a:t>:  </a:t>
            </a:r>
            <a:r>
              <a:rPr lang="en-IN" sz="2000" i="1" dirty="0" smtClean="0">
                <a:latin typeface="Lucida Calligraphy" panose="03010101010101010101" pitchFamily="66" charset="0"/>
              </a:rPr>
              <a:t>P*  </a:t>
            </a:r>
            <a:r>
              <a:rPr lang="en-IN" sz="2000" i="1" dirty="0" smtClean="0">
                <a:latin typeface="Lucida Calligraphy" panose="03010101010101010101" pitchFamily="66" charset="0"/>
                <a:sym typeface="Wingdings" panose="05000000000000000000" pitchFamily="2" charset="2"/>
              </a:rPr>
              <a:t> A             </a:t>
            </a:r>
            <a:r>
              <a:rPr lang="en-IN" sz="1800" dirty="0" smtClean="0">
                <a:latin typeface="Book Antiqua" panose="02040602050305030304" pitchFamily="18" charset="0"/>
                <a:sym typeface="Wingdings" panose="05000000000000000000" pitchFamily="2" charset="2"/>
              </a:rPr>
              <a:t>An agent is a function from percept histories to actions</a:t>
            </a:r>
          </a:p>
          <a:p>
            <a:pPr marL="0" indent="0">
              <a:buNone/>
            </a:pPr>
            <a:endParaRPr lang="en-IN" sz="1800" dirty="0">
              <a:latin typeface="Book Antiqua" panose="02040602050305030304" pitchFamily="18" charset="0"/>
              <a:sym typeface="Wingdings" panose="05000000000000000000" pitchFamily="2" charset="2"/>
            </a:endParaRPr>
          </a:p>
          <a:p>
            <a:pPr marL="0" indent="0">
              <a:buNone/>
            </a:pPr>
            <a:r>
              <a:rPr lang="en-IN" sz="1800" dirty="0" smtClean="0">
                <a:latin typeface="Book Antiqua" panose="02040602050305030304" pitchFamily="18" charset="0"/>
                <a:sym typeface="Wingdings" panose="05000000000000000000" pitchFamily="2" charset="2"/>
              </a:rPr>
              <a:t>For any given class of environments and tasks, agent ( class of agents) with best performance  are sought</a:t>
            </a:r>
          </a:p>
          <a:p>
            <a:pPr marL="0" indent="0">
              <a:buNone/>
            </a:pPr>
            <a:endParaRPr lang="en-IN" sz="1800" dirty="0">
              <a:latin typeface="Book Antiqua" panose="02040602050305030304" pitchFamily="18" charset="0"/>
              <a:sym typeface="Wingdings" panose="05000000000000000000" pitchFamily="2" charset="2"/>
            </a:endParaRPr>
          </a:p>
          <a:p>
            <a:pPr marL="0" indent="0">
              <a:buNone/>
            </a:pPr>
            <a:r>
              <a:rPr lang="en-IN" sz="1800" dirty="0" smtClean="0">
                <a:latin typeface="Book Antiqua" panose="02040602050305030304" pitchFamily="18" charset="0"/>
                <a:sym typeface="Wingdings" panose="05000000000000000000" pitchFamily="2" charset="2"/>
              </a:rPr>
              <a:t>Computational limitations  make perfect rationality unachievable</a:t>
            </a:r>
          </a:p>
          <a:p>
            <a:pPr marL="0" indent="0">
              <a:buNone/>
            </a:pPr>
            <a:r>
              <a:rPr lang="en-IN" sz="1800" dirty="0">
                <a:latin typeface="Book Antiqua" panose="02040602050305030304" pitchFamily="18" charset="0"/>
                <a:sym typeface="Wingdings" panose="05000000000000000000" pitchFamily="2" charset="2"/>
              </a:rPr>
              <a:t> </a:t>
            </a:r>
            <a:r>
              <a:rPr lang="en-IN" sz="1800" dirty="0" smtClean="0">
                <a:latin typeface="Book Antiqua" panose="02040602050305030304" pitchFamily="18" charset="0"/>
                <a:sym typeface="Wingdings" panose="05000000000000000000" pitchFamily="2" charset="2"/>
              </a:rPr>
              <a:t>- design best program for given machine resources </a:t>
            </a:r>
            <a:endParaRPr lang="en-IN" sz="1800" dirty="0" smtClean="0">
              <a:latin typeface="Book Antiqua" panose="02040602050305030304" pitchFamily="18" charset="0"/>
            </a:endParaRPr>
          </a:p>
        </p:txBody>
      </p:sp>
    </p:spTree>
    <p:extLst>
      <p:ext uri="{BB962C8B-B14F-4D97-AF65-F5344CB8AC3E}">
        <p14:creationId xmlns:p14="http://schemas.microsoft.com/office/powerpoint/2010/main" val="3221703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7412</TotalTime>
  <Words>3149</Words>
  <Application>Microsoft Office PowerPoint</Application>
  <PresentationFormat>Widescreen</PresentationFormat>
  <Paragraphs>409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 Antiqua</vt:lpstr>
      <vt:lpstr>Calibri</vt:lpstr>
      <vt:lpstr>Calibri Light</vt:lpstr>
      <vt:lpstr>Informal Roman</vt:lpstr>
      <vt:lpstr>Lucida Calligraphy</vt:lpstr>
      <vt:lpstr>Wingdings</vt:lpstr>
      <vt:lpstr>Office Theme</vt:lpstr>
      <vt:lpstr>Approaches to AI</vt:lpstr>
      <vt:lpstr>What is  AI</vt:lpstr>
      <vt:lpstr>View of  AI</vt:lpstr>
      <vt:lpstr>Approaches to AI – Acting Humanly</vt:lpstr>
      <vt:lpstr>Turing Test</vt:lpstr>
      <vt:lpstr>Approaches to AI – Thinking Humanly</vt:lpstr>
      <vt:lpstr>Approaches to AI – Thinking Rationally</vt:lpstr>
      <vt:lpstr>Approaches to AI- Acting Rationally</vt:lpstr>
      <vt:lpstr>Approaches to AI – Rational Agents</vt:lpstr>
      <vt:lpstr>AI – Other disciplines</vt:lpstr>
      <vt:lpstr>AI – history</vt:lpstr>
      <vt:lpstr>Foundations of AI / Disciplines Contributing to AI</vt:lpstr>
      <vt:lpstr>Disciplines Contributing to AI</vt:lpstr>
      <vt:lpstr>Disciplines Contributing to AI</vt:lpstr>
      <vt:lpstr>Disciplines Contributing to AI</vt:lpstr>
      <vt:lpstr>Disciplines Contributing to AI</vt:lpstr>
      <vt:lpstr>Disciplines Contributing to AI</vt:lpstr>
      <vt:lpstr>Disciplines Contributing to AI</vt:lpstr>
      <vt:lpstr>History of AI</vt:lpstr>
      <vt:lpstr>History of AI</vt:lpstr>
      <vt:lpstr>History of AI</vt:lpstr>
      <vt:lpstr>Applications of AI</vt:lpstr>
      <vt:lpstr>Intelligence</vt:lpstr>
      <vt:lpstr>Kinds of Intelligence </vt:lpstr>
      <vt:lpstr>AI view</vt:lpstr>
      <vt:lpstr>Experiment</vt:lpstr>
      <vt:lpstr>AI</vt:lpstr>
      <vt:lpstr>AI</vt:lpstr>
      <vt:lpstr>AI</vt:lpstr>
      <vt:lpstr>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BLRCSEL512PC07</dc:creator>
  <cp:lastModifiedBy>BLRCSEL512PC07</cp:lastModifiedBy>
  <cp:revision>70</cp:revision>
  <dcterms:created xsi:type="dcterms:W3CDTF">2021-01-25T02:52:06Z</dcterms:created>
  <dcterms:modified xsi:type="dcterms:W3CDTF">2021-12-15T04:28:30Z</dcterms:modified>
</cp:coreProperties>
</file>