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AEE"/>
    <a:srgbClr val="69D9F3"/>
    <a:srgbClr val="82FFFF"/>
    <a:srgbClr val="4DA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4"/>
  </p:normalViewPr>
  <p:slideViewPr>
    <p:cSldViewPr snapToGrid="0">
      <p:cViewPr varScale="1">
        <p:scale>
          <a:sx n="115" d="100"/>
          <a:sy n="115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9C4ECCC-A511-4430-9691-4C4AAB93498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4413083-C6C8-4698-82CB-9226C2CCF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08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61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240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‹#›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6543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356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439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02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582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20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75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5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47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87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35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55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15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ECCC-A511-4430-9691-4C4AAB93498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3083-C6C8-4698-82CB-9226C2CCF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52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ECCC-A511-4430-9691-4C4AAB934985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3083-C6C8-4698-82CB-9226C2CCFC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699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tfarias/fia-trabalho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3E5A3-9F51-020D-F832-377F1ED40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Câmera Aberta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6A43F9-E8CD-73CC-3745-0869E50A4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MBA - Trabalho Final</a:t>
            </a:r>
          </a:p>
        </p:txBody>
      </p:sp>
    </p:spTree>
    <p:extLst>
      <p:ext uri="{BB962C8B-B14F-4D97-AF65-F5344CB8AC3E}">
        <p14:creationId xmlns:p14="http://schemas.microsoft.com/office/powerpoint/2010/main" val="162494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7FAC2D-D2ED-D046-D43D-A5A953A3F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6FE9242-978B-82AE-F068-88F804CF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5FCAEE"/>
                </a:solidFill>
              </a:rPr>
              <a:t>INtrodução</a:t>
            </a:r>
            <a:endParaRPr lang="pt-BR" dirty="0">
              <a:solidFill>
                <a:srgbClr val="5FCAE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C362C-C83D-CD62-B39C-7575BABA3818}"/>
              </a:ext>
            </a:extLst>
          </p:cNvPr>
          <p:cNvSpPr txBox="1"/>
          <p:nvPr/>
        </p:nvSpPr>
        <p:spPr>
          <a:xfrm>
            <a:off x="1494807" y="2097088"/>
            <a:ext cx="83182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trabalho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apresentar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uma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solução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completa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de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engenharia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de dados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usando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as ferramentas que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aprendemos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no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curso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acessando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fonte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de dados a A API do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OlhoVivo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da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SPTrans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grupo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optou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por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montar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uma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estrutura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de dados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direcionada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à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gestão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de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eficiência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operacional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Para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isso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fizemos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uma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exploração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incial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dos dados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coletados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montamos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uma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arquitetura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que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comtemplou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os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dados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necessários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para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fazermos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uma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apresentação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das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informações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endParaRPr lang="en-BR" dirty="0">
              <a:solidFill>
                <a:schemeClr val="bg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3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>
            <a:extLst>
              <a:ext uri="{FF2B5EF4-FFF2-40B4-BE49-F238E27FC236}">
                <a16:creationId xmlns:a16="http://schemas.microsoft.com/office/drawing/2014/main" id="{C6B0D77E-B371-822B-3CD8-35828D28B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44" y="1697485"/>
            <a:ext cx="1441857" cy="1080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2AC174C-C604-F995-D671-2DE0E8FF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5FCAEE"/>
                </a:solidFill>
              </a:rPr>
              <a:t>Arquitetura da solução</a:t>
            </a:r>
          </a:p>
        </p:txBody>
      </p:sp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1B6B60FD-3B0D-967F-E0FE-7C6ED2AFA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77" y="4614497"/>
            <a:ext cx="1080000" cy="429398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B907604A-CC65-FBE2-EA33-3DF0D604D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77" y="2410352"/>
            <a:ext cx="1080000" cy="1080000"/>
          </a:xfrm>
          <a:prstGeom prst="rect">
            <a:avLst/>
          </a:prstGeom>
        </p:spPr>
      </p:pic>
      <p:pic>
        <p:nvPicPr>
          <p:cNvPr id="18" name="Imagem 17" descr="Forma&#10;&#10;Descrição gerada automaticamente com confiança baixa">
            <a:extLst>
              <a:ext uri="{FF2B5EF4-FFF2-40B4-BE49-F238E27FC236}">
                <a16:creationId xmlns:a16="http://schemas.microsoft.com/office/drawing/2014/main" id="{3023D704-8027-1FDA-2595-43B899B6D5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422" y="3268390"/>
            <a:ext cx="1080000" cy="108000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2437C357-F837-7380-4C95-3BF2EB48AADD}"/>
              </a:ext>
            </a:extLst>
          </p:cNvPr>
          <p:cNvSpPr txBox="1"/>
          <p:nvPr/>
        </p:nvSpPr>
        <p:spPr>
          <a:xfrm>
            <a:off x="4053840" y="6449960"/>
            <a:ext cx="8138161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600" cap="all" baseline="0">
                <a:solidFill>
                  <a:srgbClr val="4DAFE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 err="1">
                <a:solidFill>
                  <a:schemeClr val="bg1"/>
                </a:solidFill>
              </a:rPr>
              <a:t>By</a:t>
            </a:r>
            <a:r>
              <a:rPr lang="pt-BR" sz="1100" dirty="0">
                <a:solidFill>
                  <a:schemeClr val="bg1"/>
                </a:solidFill>
              </a:rPr>
              <a:t> </a:t>
            </a:r>
            <a:r>
              <a:rPr lang="pt-BR" sz="1100" dirty="0" err="1">
                <a:solidFill>
                  <a:schemeClr val="bg1"/>
                </a:solidFill>
              </a:rPr>
              <a:t>candydesign</a:t>
            </a:r>
            <a:r>
              <a:rPr lang="pt-BR" sz="1100" dirty="0">
                <a:solidFill>
                  <a:schemeClr val="bg1"/>
                </a:solidFill>
              </a:rPr>
              <a:t>, Edwinp99, </a:t>
            </a:r>
            <a:r>
              <a:rPr lang="pt-BR" sz="1100" dirty="0" err="1">
                <a:solidFill>
                  <a:schemeClr val="bg1"/>
                </a:solidFill>
              </a:rPr>
              <a:t>unicomlabs</a:t>
            </a:r>
            <a:r>
              <a:rPr lang="pt-BR" sz="1100" dirty="0">
                <a:solidFill>
                  <a:schemeClr val="bg1"/>
                </a:solidFill>
              </a:rPr>
              <a:t>, FREEPIK, HAJICON, </a:t>
            </a:r>
            <a:r>
              <a:rPr lang="pt-BR" sz="1100" dirty="0" err="1">
                <a:solidFill>
                  <a:schemeClr val="bg1"/>
                </a:solidFill>
              </a:rPr>
              <a:t>Md</a:t>
            </a:r>
            <a:r>
              <a:rPr lang="pt-BR" sz="1100" dirty="0">
                <a:solidFill>
                  <a:schemeClr val="bg1"/>
                </a:solidFill>
              </a:rPr>
              <a:t> </a:t>
            </a:r>
            <a:r>
              <a:rPr lang="pt-BR" sz="1100" dirty="0" err="1">
                <a:solidFill>
                  <a:schemeClr val="bg1"/>
                </a:solidFill>
              </a:rPr>
              <a:t>Tanvirul</a:t>
            </a:r>
            <a:r>
              <a:rPr lang="pt-BR" sz="1100" dirty="0">
                <a:solidFill>
                  <a:schemeClr val="bg1"/>
                </a:solidFill>
              </a:rPr>
              <a:t> </a:t>
            </a:r>
            <a:r>
              <a:rPr lang="pt-BR" sz="1100" dirty="0" err="1">
                <a:solidFill>
                  <a:schemeClr val="bg1"/>
                </a:solidFill>
              </a:rPr>
              <a:t>Haque</a:t>
            </a:r>
            <a:r>
              <a:rPr lang="pt-BR" sz="1100" dirty="0">
                <a:solidFill>
                  <a:schemeClr val="bg1"/>
                </a:solidFill>
              </a:rPr>
              <a:t> (https://www.flaticon.com/ )</a:t>
            </a:r>
          </a:p>
        </p:txBody>
      </p:sp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EC80C03E-D102-D29E-4ED2-2E60FDDFFC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467" y="3242962"/>
            <a:ext cx="1080000" cy="10800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3CBBFC48-15B6-488D-92E1-0D76D4ACD1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217" y="4597767"/>
            <a:ext cx="1080000" cy="462857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F4CB465C-DD86-6CCD-FA07-CF0250875659}"/>
              </a:ext>
            </a:extLst>
          </p:cNvPr>
          <p:cNvSpPr txBox="1"/>
          <p:nvPr/>
        </p:nvSpPr>
        <p:spPr>
          <a:xfrm>
            <a:off x="5523023" y="2955126"/>
            <a:ext cx="1264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RAW    BUSINESS</a:t>
            </a:r>
          </a:p>
          <a:p>
            <a:pPr algn="ctr"/>
            <a:r>
              <a:rPr lang="pt-BR" sz="1200" b="1" dirty="0">
                <a:solidFill>
                  <a:schemeClr val="bg1"/>
                </a:solidFill>
              </a:rPr>
              <a:t>TRUSTED</a:t>
            </a:r>
          </a:p>
        </p:txBody>
      </p:sp>
      <p:pic>
        <p:nvPicPr>
          <p:cNvPr id="32" name="Imagem 31" descr="Logotipo&#10;&#10;Descrição gerada automaticamente com confiança média">
            <a:extLst>
              <a:ext uri="{FF2B5EF4-FFF2-40B4-BE49-F238E27FC236}">
                <a16:creationId xmlns:a16="http://schemas.microsoft.com/office/drawing/2014/main" id="{DEC01964-4BE4-584E-1D39-5BD9CCB653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44" y="4656925"/>
            <a:ext cx="1260000" cy="378000"/>
          </a:xfrm>
          <a:prstGeom prst="rect">
            <a:avLst/>
          </a:prstGeom>
        </p:spPr>
      </p:pic>
      <p:pic>
        <p:nvPicPr>
          <p:cNvPr id="34" name="Imagem 33" descr="Logotipo, nome da empresa&#10;&#10;Descrição gerada automaticamente">
            <a:extLst>
              <a:ext uri="{FF2B5EF4-FFF2-40B4-BE49-F238E27FC236}">
                <a16:creationId xmlns:a16="http://schemas.microsoft.com/office/drawing/2014/main" id="{B31D0E0D-0815-550D-0312-61799D10F6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467" y="4561990"/>
            <a:ext cx="1080000" cy="567871"/>
          </a:xfrm>
          <a:prstGeom prst="rect">
            <a:avLst/>
          </a:prstGeom>
        </p:spPr>
      </p:pic>
      <p:pic>
        <p:nvPicPr>
          <p:cNvPr id="36" name="Imagem 35" descr="Logotipo&#10;&#10;Descrição gerada automaticamente com confiança média">
            <a:extLst>
              <a:ext uri="{FF2B5EF4-FFF2-40B4-BE49-F238E27FC236}">
                <a16:creationId xmlns:a16="http://schemas.microsoft.com/office/drawing/2014/main" id="{D7C118A9-E78B-67FB-E6D3-79B37D7E31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220" y="4543525"/>
            <a:ext cx="1080000" cy="604800"/>
          </a:xfrm>
          <a:prstGeom prst="rect">
            <a:avLst/>
          </a:prstGeom>
        </p:spPr>
      </p:pic>
      <p:sp>
        <p:nvSpPr>
          <p:cNvPr id="37" name="Seta: Circular 36">
            <a:extLst>
              <a:ext uri="{FF2B5EF4-FFF2-40B4-BE49-F238E27FC236}">
                <a16:creationId xmlns:a16="http://schemas.microsoft.com/office/drawing/2014/main" id="{5AC7E35D-EAD1-8506-FDD1-DC3DB6C2EBE7}"/>
              </a:ext>
            </a:extLst>
          </p:cNvPr>
          <p:cNvSpPr/>
          <p:nvPr/>
        </p:nvSpPr>
        <p:spPr>
          <a:xfrm>
            <a:off x="5606217" y="2410352"/>
            <a:ext cx="978408" cy="978408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726E893A-FD97-F12C-71E8-29E0D045260C}"/>
              </a:ext>
            </a:extLst>
          </p:cNvPr>
          <p:cNvSpPr/>
          <p:nvPr/>
        </p:nvSpPr>
        <p:spPr>
          <a:xfrm>
            <a:off x="3412343" y="3718390"/>
            <a:ext cx="324000" cy="180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3489E79C-7692-CEF2-3024-2AE0A01B55DC}"/>
              </a:ext>
            </a:extLst>
          </p:cNvPr>
          <p:cNvSpPr/>
          <p:nvPr/>
        </p:nvSpPr>
        <p:spPr>
          <a:xfrm>
            <a:off x="5050644" y="3692962"/>
            <a:ext cx="324000" cy="180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8BE9A3BD-3DBE-9919-41BF-116F64DC7FB5}"/>
              </a:ext>
            </a:extLst>
          </p:cNvPr>
          <p:cNvSpPr/>
          <p:nvPr/>
        </p:nvSpPr>
        <p:spPr>
          <a:xfrm>
            <a:off x="6816200" y="3692962"/>
            <a:ext cx="324000" cy="180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: para a Direita 40">
            <a:extLst>
              <a:ext uri="{FF2B5EF4-FFF2-40B4-BE49-F238E27FC236}">
                <a16:creationId xmlns:a16="http://schemas.microsoft.com/office/drawing/2014/main" id="{3C2A68CB-97D9-B8DD-F8E3-DD1D5981DFB3}"/>
              </a:ext>
            </a:extLst>
          </p:cNvPr>
          <p:cNvSpPr/>
          <p:nvPr/>
        </p:nvSpPr>
        <p:spPr>
          <a:xfrm>
            <a:off x="8577452" y="3690371"/>
            <a:ext cx="324000" cy="180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Imagem 42" descr="Forma&#10;&#10;Descrição gerada automaticamente com confiança baixa">
            <a:extLst>
              <a:ext uri="{FF2B5EF4-FFF2-40B4-BE49-F238E27FC236}">
                <a16:creationId xmlns:a16="http://schemas.microsoft.com/office/drawing/2014/main" id="{EF25B61F-E4C1-47EE-F52F-BAB5BF1C6B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352" y="3171657"/>
            <a:ext cx="1080000" cy="1080000"/>
          </a:xfrm>
          <a:prstGeom prst="rect">
            <a:avLst/>
          </a:prstGeom>
        </p:spPr>
      </p:pic>
      <p:pic>
        <p:nvPicPr>
          <p:cNvPr id="45" name="Imagem 44" descr="Forma&#10;&#10;Descrição gerada automaticamente com confiança baixa">
            <a:extLst>
              <a:ext uri="{FF2B5EF4-FFF2-40B4-BE49-F238E27FC236}">
                <a16:creationId xmlns:a16="http://schemas.microsoft.com/office/drawing/2014/main" id="{0CB9F468-52BE-D189-972D-7ED0D70920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220" y="3226621"/>
            <a:ext cx="1080000" cy="1080000"/>
          </a:xfrm>
          <a:prstGeom prst="rect">
            <a:avLst/>
          </a:prstGeom>
        </p:spPr>
      </p:pic>
      <p:pic>
        <p:nvPicPr>
          <p:cNvPr id="47" name="Imagem 46" descr="Forma&#10;&#10;Descrição gerada automaticamente com confiança baixa">
            <a:extLst>
              <a:ext uri="{FF2B5EF4-FFF2-40B4-BE49-F238E27FC236}">
                <a16:creationId xmlns:a16="http://schemas.microsoft.com/office/drawing/2014/main" id="{D60AE675-1DD7-39CA-EE27-996E719519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77" y="3619465"/>
            <a:ext cx="756000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5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D9BFA1-2BB6-DFF6-D972-066E634C1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E6EDB015-D67B-3C50-6263-CE86C3AAC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83" y="4820840"/>
            <a:ext cx="1080000" cy="567871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01C01465-F78D-1B86-BD52-A9A603EA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5FCAEE"/>
                </a:solidFill>
              </a:rPr>
              <a:t>PROPOSTA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CB8969-C0AD-3EA0-09B9-FB9C9EFDE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" y="2730930"/>
            <a:ext cx="1441857" cy="108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FC715A7-1138-468D-13BE-658665176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83" y="3805094"/>
            <a:ext cx="1080000" cy="462857"/>
          </a:xfrm>
          <a:prstGeom prst="rect">
            <a:avLst/>
          </a:prstGeom>
        </p:spPr>
      </p:pic>
      <p:pic>
        <p:nvPicPr>
          <p:cNvPr id="5" name="Imagem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F4CC6EF0-9A71-3DA8-6A44-E94C7F48C9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3" y="4371251"/>
            <a:ext cx="1260000" cy="37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243ECE7-12E1-1224-1720-C5C4BFAD84A5}"/>
              </a:ext>
            </a:extLst>
          </p:cNvPr>
          <p:cNvSpPr txBox="1"/>
          <p:nvPr/>
        </p:nvSpPr>
        <p:spPr>
          <a:xfrm>
            <a:off x="2171483" y="1891151"/>
            <a:ext cx="934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Centraliza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a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configuraç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</a:rPr>
              <a:t>ão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</a:rPr>
              <a:t> da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solução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em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um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único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arquivo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de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configuração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controla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o start e stop dos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serviços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, integra a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solução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como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um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todo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usando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recursos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em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comum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0CAD102-6F80-0D62-C91F-A55C79B2D99C}"/>
              </a:ext>
            </a:extLst>
          </p:cNvPr>
          <p:cNvSpPr txBox="1"/>
          <p:nvPr/>
        </p:nvSpPr>
        <p:spPr>
          <a:xfrm>
            <a:off x="2171483" y="2823346"/>
            <a:ext cx="9340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Usado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para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fazer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o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processamento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de dados,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traz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os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dados via API do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Olho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Vivo,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gravação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desses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dados raw no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Minio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e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levando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os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dados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tratados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para o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ClickHouse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. Usa o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Jypiter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Notebook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como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IDE.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22988EF-7E82-9697-FAAB-A9743EE13D6B}"/>
              </a:ext>
            </a:extLst>
          </p:cNvPr>
          <p:cNvSpPr txBox="1"/>
          <p:nvPr/>
        </p:nvSpPr>
        <p:spPr>
          <a:xfrm>
            <a:off x="2171483" y="3811730"/>
            <a:ext cx="934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Repositório d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 objetos, usado como </a:t>
            </a:r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datalake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para os dados </a:t>
            </a:r>
            <a:r>
              <a:rPr lang="pt-BR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raw</a:t>
            </a:r>
            <a:endParaRPr lang="pt-BR" b="0" i="0" dirty="0">
              <a:solidFill>
                <a:schemeClr val="bg1">
                  <a:lumMod val="65000"/>
                  <a:lumOff val="35000"/>
                </a:schemeClr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3CB7EB7-44A4-758C-E833-B385A9302429}"/>
              </a:ext>
            </a:extLst>
          </p:cNvPr>
          <p:cNvSpPr txBox="1"/>
          <p:nvPr/>
        </p:nvSpPr>
        <p:spPr>
          <a:xfrm>
            <a:off x="2216921" y="4393142"/>
            <a:ext cx="934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Banco de dados para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processar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queries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analíticas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usado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para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consumo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pelo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Metabase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</a:rPr>
              <a:t>. 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0577D22-7D8E-51C5-F49F-1546111504DA}"/>
              </a:ext>
            </a:extLst>
          </p:cNvPr>
          <p:cNvSpPr txBox="1"/>
          <p:nvPr/>
        </p:nvSpPr>
        <p:spPr>
          <a:xfrm>
            <a:off x="2216921" y="4852551"/>
            <a:ext cx="9340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Apresenta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os dados visualmente, mostra um dashboard com algumas informações gerenciais</a:t>
            </a:r>
            <a:endParaRPr lang="pt-BR" b="0" i="0" dirty="0">
              <a:solidFill>
                <a:schemeClr val="bg1">
                  <a:lumMod val="65000"/>
                  <a:lumOff val="35000"/>
                </a:schemeClr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8" name="Picture 7" descr="A blue whale with white squares&#10;&#10;Description automatically generated">
            <a:extLst>
              <a:ext uri="{FF2B5EF4-FFF2-40B4-BE49-F238E27FC236}">
                <a16:creationId xmlns:a16="http://schemas.microsoft.com/office/drawing/2014/main" id="{49ABD711-3B1C-F44F-B191-0AF4F20A2E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64" y="1786188"/>
            <a:ext cx="1441857" cy="93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1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195A9F-5C19-7BA0-C945-4E2979F06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65780B3-F641-2B28-C232-8A1C9549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5FCAEE"/>
                </a:solidFill>
              </a:rPr>
              <a:t>Catálogo de Metadados</a:t>
            </a:r>
          </a:p>
        </p:txBody>
      </p:sp>
    </p:spTree>
    <p:extLst>
      <p:ext uri="{BB962C8B-B14F-4D97-AF65-F5344CB8AC3E}">
        <p14:creationId xmlns:p14="http://schemas.microsoft.com/office/powerpoint/2010/main" val="56961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0AFA45-52B0-A2C7-19C8-17CEAC5FD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1C8B24-0D19-90C4-F3F7-085901AB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5FCAEE"/>
                </a:solidFill>
              </a:rPr>
              <a:t>Documentação da aplicação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4BEF4E-EEB4-5811-ED9F-93BD117544BC}"/>
              </a:ext>
            </a:extLst>
          </p:cNvPr>
          <p:cNvSpPr txBox="1"/>
          <p:nvPr/>
        </p:nvSpPr>
        <p:spPr>
          <a:xfrm>
            <a:off x="1141413" y="1912422"/>
            <a:ext cx="9905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Usamos o README.md do GitHub para documentar todo o repositório e explicações de uso dos recursos lá disponibilizados.</a:t>
            </a:r>
          </a:p>
          <a:p>
            <a:endParaRPr lang="en-BR" dirty="0">
              <a:solidFill>
                <a:schemeClr val="bg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BR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Pode ser consultado em: </a:t>
            </a:r>
            <a:r>
              <a:rPr lang="en-US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https://github.com/ftfarias/fia-trabalho</a:t>
            </a:r>
            <a:endParaRPr lang="en-BR" dirty="0">
              <a:solidFill>
                <a:srgbClr val="0070C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BR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BR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2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56D1AC-AC8A-4F8E-1BEB-4FB624851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8C48C98-8A61-DC95-DA07-4BA66C2C4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5FCAEE"/>
                </a:solidFill>
              </a:rPr>
              <a:t>Apresentação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44137DAF-CB9D-36BF-6CB9-BFA1D7CB9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Ingestão, Processamento, Entrega e Código Fonte</a:t>
            </a:r>
          </a:p>
        </p:txBody>
      </p:sp>
    </p:spTree>
    <p:extLst>
      <p:ext uri="{BB962C8B-B14F-4D97-AF65-F5344CB8AC3E}">
        <p14:creationId xmlns:p14="http://schemas.microsoft.com/office/powerpoint/2010/main" val="330287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0C21F05-C6CF-3C74-8074-E8F2B5B1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/>
              <a:t>Dúvidas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987C3A-EE72-CDC8-DD1B-A1E0792A6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pt-BR" dirty="0"/>
              <a:t>Felipe Farias</a:t>
            </a:r>
          </a:p>
          <a:p>
            <a:pPr algn="r"/>
            <a:r>
              <a:rPr lang="pt-BR" dirty="0"/>
              <a:t>Lilian Silva</a:t>
            </a:r>
          </a:p>
          <a:p>
            <a:pPr algn="r"/>
            <a:r>
              <a:rPr lang="pt-BR" dirty="0"/>
              <a:t>Patrícia Campos</a:t>
            </a:r>
          </a:p>
        </p:txBody>
      </p:sp>
    </p:spTree>
    <p:extLst>
      <p:ext uri="{BB962C8B-B14F-4D97-AF65-F5344CB8AC3E}">
        <p14:creationId xmlns:p14="http://schemas.microsoft.com/office/powerpoint/2010/main" val="3283506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405</TotalTime>
  <Words>280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Helvetica Neue</vt:lpstr>
      <vt:lpstr>Tw Cen MT</vt:lpstr>
      <vt:lpstr>Circuito</vt:lpstr>
      <vt:lpstr>Câmera Aberta</vt:lpstr>
      <vt:lpstr>INtrodução</vt:lpstr>
      <vt:lpstr>Arquitetura da solução</vt:lpstr>
      <vt:lpstr>PROPOSTA</vt:lpstr>
      <vt:lpstr>Catálogo de Metadados</vt:lpstr>
      <vt:lpstr>Documentação da aplicação</vt:lpstr>
      <vt:lpstr>Apresentação</vt:lpstr>
      <vt:lpstr>Dúvidas 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LILIAN S R SILVA</dc:creator>
  <cp:lastModifiedBy>Patricia Eiko de Campos</cp:lastModifiedBy>
  <cp:revision>11</cp:revision>
  <dcterms:created xsi:type="dcterms:W3CDTF">2025-01-29T15:18:35Z</dcterms:created>
  <dcterms:modified xsi:type="dcterms:W3CDTF">2025-02-04T22:58:53Z</dcterms:modified>
</cp:coreProperties>
</file>