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AEE"/>
    <a:srgbClr val="69D9F3"/>
    <a:srgbClr val="82FFFF"/>
    <a:srgbClr val="4DA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08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61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4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54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35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439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0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58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20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75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5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47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3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55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15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2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ECCC-A511-4430-9691-4C4AAB934985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9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E5A3-9F51-020D-F832-377F1ED40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Câmera Aberta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A43F9-E8CD-73CC-3745-0869E50A4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MBA - Trabalho Final</a:t>
            </a:r>
          </a:p>
        </p:txBody>
      </p:sp>
    </p:spTree>
    <p:extLst>
      <p:ext uri="{BB962C8B-B14F-4D97-AF65-F5344CB8AC3E}">
        <p14:creationId xmlns:p14="http://schemas.microsoft.com/office/powerpoint/2010/main" val="16249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>
            <a:extLst>
              <a:ext uri="{FF2B5EF4-FFF2-40B4-BE49-F238E27FC236}">
                <a16:creationId xmlns:a16="http://schemas.microsoft.com/office/drawing/2014/main" id="{C6B0D77E-B371-822B-3CD8-35828D28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44" y="1697485"/>
            <a:ext cx="1441857" cy="1080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2AC174C-C604-F995-D671-2DE0E8FF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Arquitetura da solução</a:t>
            </a:r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1B6B60FD-3B0D-967F-E0FE-7C6ED2AF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77" y="4614497"/>
            <a:ext cx="1080000" cy="429398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B907604A-CC65-FBE2-EA33-3DF0D604D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77" y="2410352"/>
            <a:ext cx="1080000" cy="1080000"/>
          </a:xfrm>
          <a:prstGeom prst="rect">
            <a:avLst/>
          </a:prstGeom>
        </p:spPr>
      </p:pic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3023D704-8027-1FDA-2595-43B899B6D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22" y="3268390"/>
            <a:ext cx="1080000" cy="10800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37C357-F837-7380-4C95-3BF2EB48AADD}"/>
              </a:ext>
            </a:extLst>
          </p:cNvPr>
          <p:cNvSpPr txBox="1"/>
          <p:nvPr/>
        </p:nvSpPr>
        <p:spPr>
          <a:xfrm>
            <a:off x="4053840" y="6449960"/>
            <a:ext cx="8138161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solidFill>
                  <a:srgbClr val="4DAFE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 err="1">
                <a:solidFill>
                  <a:schemeClr val="bg1"/>
                </a:solidFill>
              </a:rPr>
              <a:t>By</a:t>
            </a:r>
            <a:r>
              <a:rPr lang="pt-BR" sz="1100" dirty="0">
                <a:solidFill>
                  <a:schemeClr val="bg1"/>
                </a:solidFill>
              </a:rPr>
              <a:t> </a:t>
            </a:r>
            <a:r>
              <a:rPr lang="pt-BR" sz="1100" dirty="0" err="1">
                <a:solidFill>
                  <a:schemeClr val="bg1"/>
                </a:solidFill>
              </a:rPr>
              <a:t>candydesign</a:t>
            </a:r>
            <a:r>
              <a:rPr lang="pt-BR" sz="1100" dirty="0">
                <a:solidFill>
                  <a:schemeClr val="bg1"/>
                </a:solidFill>
              </a:rPr>
              <a:t>, Edwinp99, </a:t>
            </a:r>
            <a:r>
              <a:rPr lang="pt-BR" sz="1100" dirty="0" err="1">
                <a:solidFill>
                  <a:schemeClr val="bg1"/>
                </a:solidFill>
              </a:rPr>
              <a:t>unicomlabs</a:t>
            </a:r>
            <a:r>
              <a:rPr lang="pt-BR" sz="1100" dirty="0">
                <a:solidFill>
                  <a:schemeClr val="bg1"/>
                </a:solidFill>
              </a:rPr>
              <a:t>, FREEPIK, HAJICON, </a:t>
            </a:r>
            <a:r>
              <a:rPr lang="pt-BR" sz="1100" dirty="0" err="1">
                <a:solidFill>
                  <a:schemeClr val="bg1"/>
                </a:solidFill>
              </a:rPr>
              <a:t>Md</a:t>
            </a:r>
            <a:r>
              <a:rPr lang="pt-BR" sz="1100" dirty="0">
                <a:solidFill>
                  <a:schemeClr val="bg1"/>
                </a:solidFill>
              </a:rPr>
              <a:t> </a:t>
            </a:r>
            <a:r>
              <a:rPr lang="pt-BR" sz="1100" dirty="0" err="1">
                <a:solidFill>
                  <a:schemeClr val="bg1"/>
                </a:solidFill>
              </a:rPr>
              <a:t>Tanvirul</a:t>
            </a:r>
            <a:r>
              <a:rPr lang="pt-BR" sz="1100" dirty="0">
                <a:solidFill>
                  <a:schemeClr val="bg1"/>
                </a:solidFill>
              </a:rPr>
              <a:t> </a:t>
            </a:r>
            <a:r>
              <a:rPr lang="pt-BR" sz="1100" dirty="0" err="1">
                <a:solidFill>
                  <a:schemeClr val="bg1"/>
                </a:solidFill>
              </a:rPr>
              <a:t>Haque</a:t>
            </a:r>
            <a:r>
              <a:rPr lang="pt-BR" sz="1100" dirty="0">
                <a:solidFill>
                  <a:schemeClr val="bg1"/>
                </a:solidFill>
              </a:rPr>
              <a:t> (https://www.flaticon.com/ )</a:t>
            </a:r>
          </a:p>
        </p:txBody>
      </p:sp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EC80C03E-D102-D29E-4ED2-2E60FDDFF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467" y="3242962"/>
            <a:ext cx="1080000" cy="1080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CBBFC48-15B6-488D-92E1-0D76D4ACD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17" y="4597767"/>
            <a:ext cx="1080000" cy="462857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F4CB465C-DD86-6CCD-FA07-CF0250875659}"/>
              </a:ext>
            </a:extLst>
          </p:cNvPr>
          <p:cNvSpPr txBox="1"/>
          <p:nvPr/>
        </p:nvSpPr>
        <p:spPr>
          <a:xfrm>
            <a:off x="5523023" y="2955126"/>
            <a:ext cx="1264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RAW    BUSINESS</a:t>
            </a:r>
          </a:p>
          <a:p>
            <a:pPr algn="ctr"/>
            <a:r>
              <a:rPr lang="pt-BR" sz="1200" b="1" dirty="0">
                <a:solidFill>
                  <a:schemeClr val="bg1"/>
                </a:solidFill>
              </a:rPr>
              <a:t>TRUSTED</a:t>
            </a:r>
          </a:p>
        </p:txBody>
      </p:sp>
      <p:pic>
        <p:nvPicPr>
          <p:cNvPr id="32" name="Imagem 3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DEC01964-4BE4-584E-1D39-5BD9CCB653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44" y="4656925"/>
            <a:ext cx="1260000" cy="378000"/>
          </a:xfrm>
          <a:prstGeom prst="rect">
            <a:avLst/>
          </a:prstGeom>
        </p:spPr>
      </p:pic>
      <p:pic>
        <p:nvPicPr>
          <p:cNvPr id="34" name="Imagem 33" descr="Logotipo, nome da empresa&#10;&#10;Descrição gerada automaticamente">
            <a:extLst>
              <a:ext uri="{FF2B5EF4-FFF2-40B4-BE49-F238E27FC236}">
                <a16:creationId xmlns:a16="http://schemas.microsoft.com/office/drawing/2014/main" id="{B31D0E0D-0815-550D-0312-61799D10F6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467" y="4561990"/>
            <a:ext cx="1080000" cy="567871"/>
          </a:xfrm>
          <a:prstGeom prst="rect">
            <a:avLst/>
          </a:prstGeom>
        </p:spPr>
      </p:pic>
      <p:pic>
        <p:nvPicPr>
          <p:cNvPr id="36" name="Imagem 3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D7C118A9-E78B-67FB-E6D3-79B37D7E31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20" y="4543525"/>
            <a:ext cx="1080000" cy="604800"/>
          </a:xfrm>
          <a:prstGeom prst="rect">
            <a:avLst/>
          </a:prstGeom>
        </p:spPr>
      </p:pic>
      <p:sp>
        <p:nvSpPr>
          <p:cNvPr id="37" name="Seta: Circular 36">
            <a:extLst>
              <a:ext uri="{FF2B5EF4-FFF2-40B4-BE49-F238E27FC236}">
                <a16:creationId xmlns:a16="http://schemas.microsoft.com/office/drawing/2014/main" id="{5AC7E35D-EAD1-8506-FDD1-DC3DB6C2EBE7}"/>
              </a:ext>
            </a:extLst>
          </p:cNvPr>
          <p:cNvSpPr/>
          <p:nvPr/>
        </p:nvSpPr>
        <p:spPr>
          <a:xfrm>
            <a:off x="5606217" y="2410352"/>
            <a:ext cx="978408" cy="978408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726E893A-FD97-F12C-71E8-29E0D045260C}"/>
              </a:ext>
            </a:extLst>
          </p:cNvPr>
          <p:cNvSpPr/>
          <p:nvPr/>
        </p:nvSpPr>
        <p:spPr>
          <a:xfrm>
            <a:off x="3412343" y="3718390"/>
            <a:ext cx="324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3489E79C-7692-CEF2-3024-2AE0A01B55DC}"/>
              </a:ext>
            </a:extLst>
          </p:cNvPr>
          <p:cNvSpPr/>
          <p:nvPr/>
        </p:nvSpPr>
        <p:spPr>
          <a:xfrm>
            <a:off x="5050644" y="3692962"/>
            <a:ext cx="324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8BE9A3BD-3DBE-9919-41BF-116F64DC7FB5}"/>
              </a:ext>
            </a:extLst>
          </p:cNvPr>
          <p:cNvSpPr/>
          <p:nvPr/>
        </p:nvSpPr>
        <p:spPr>
          <a:xfrm>
            <a:off x="6816200" y="3692962"/>
            <a:ext cx="324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3C2A68CB-97D9-B8DD-F8E3-DD1D5981DFB3}"/>
              </a:ext>
            </a:extLst>
          </p:cNvPr>
          <p:cNvSpPr/>
          <p:nvPr/>
        </p:nvSpPr>
        <p:spPr>
          <a:xfrm>
            <a:off x="8577452" y="3690371"/>
            <a:ext cx="324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 descr="Forma&#10;&#10;Descrição gerada automaticamente com confiança baixa">
            <a:extLst>
              <a:ext uri="{FF2B5EF4-FFF2-40B4-BE49-F238E27FC236}">
                <a16:creationId xmlns:a16="http://schemas.microsoft.com/office/drawing/2014/main" id="{EF25B61F-E4C1-47EE-F52F-BAB5BF1C6B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52" y="3171657"/>
            <a:ext cx="1080000" cy="1080000"/>
          </a:xfrm>
          <a:prstGeom prst="rect">
            <a:avLst/>
          </a:prstGeom>
        </p:spPr>
      </p:pic>
      <p:pic>
        <p:nvPicPr>
          <p:cNvPr id="45" name="Imagem 44" descr="Forma&#10;&#10;Descrição gerada automaticamente com confiança baixa">
            <a:extLst>
              <a:ext uri="{FF2B5EF4-FFF2-40B4-BE49-F238E27FC236}">
                <a16:creationId xmlns:a16="http://schemas.microsoft.com/office/drawing/2014/main" id="{0CB9F468-52BE-D189-972D-7ED0D70920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20" y="3226621"/>
            <a:ext cx="1080000" cy="1080000"/>
          </a:xfrm>
          <a:prstGeom prst="rect">
            <a:avLst/>
          </a:prstGeom>
        </p:spPr>
      </p:pic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D60AE675-1DD7-39CA-EE27-996E719519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77" y="3619465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9BFA1-2BB6-DFF6-D972-066E634C1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E6EDB015-D67B-3C50-6263-CE86C3AA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5859176"/>
            <a:ext cx="1080000" cy="56787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1C01465-F78D-1B86-BD52-A9A603EA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PROPOSTA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CB8969-C0AD-3EA0-09B9-FB9C9EFD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4" y="3638380"/>
            <a:ext cx="1441857" cy="10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C715A7-1138-468D-13BE-658665176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952563"/>
            <a:ext cx="1080000" cy="462857"/>
          </a:xfrm>
          <a:prstGeom prst="rect">
            <a:avLst/>
          </a:prstGeom>
        </p:spPr>
      </p:pic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4CC6EF0-9A71-3DA8-6A44-E94C7F48C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12" y="4985112"/>
            <a:ext cx="1260000" cy="378000"/>
          </a:xfrm>
          <a:prstGeom prst="rect">
            <a:avLst/>
          </a:prstGeom>
        </p:spPr>
      </p:pic>
      <p:pic>
        <p:nvPicPr>
          <p:cNvPr id="9" name="Imagem 8" descr="Logotipo&#10;&#10;Descrição gerada automaticamente com confiança média">
            <a:extLst>
              <a:ext uri="{FF2B5EF4-FFF2-40B4-BE49-F238E27FC236}">
                <a16:creationId xmlns:a16="http://schemas.microsoft.com/office/drawing/2014/main" id="{E95570F9-5BF8-44FD-3E1E-5AB229F852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893888"/>
            <a:ext cx="1080000" cy="6048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43ECE7-12E1-1224-1720-C5C4BFAD84A5}"/>
              </a:ext>
            </a:extLst>
          </p:cNvPr>
          <p:cNvSpPr txBox="1"/>
          <p:nvPr/>
        </p:nvSpPr>
        <p:spPr>
          <a:xfrm>
            <a:off x="2221412" y="1734623"/>
            <a:ext cx="934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Lorem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ipsum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amet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consectetur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adipiscing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elit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sed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do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eiusmod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tempor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incididunt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labore et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dolore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magna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ad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minim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veniam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quis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nostrud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exercitation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ullamco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laboris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nisi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aliquip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commodo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consequat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CAD102-6F80-0D62-C91F-A55C79B2D99C}"/>
              </a:ext>
            </a:extLst>
          </p:cNvPr>
          <p:cNvSpPr txBox="1"/>
          <p:nvPr/>
        </p:nvSpPr>
        <p:spPr>
          <a:xfrm>
            <a:off x="2221412" y="2764135"/>
            <a:ext cx="934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Lorem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ipsum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amet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consectetur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adipiscing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elit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sed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do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eiusmod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tempor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incididunt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labore et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dolore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magna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ad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minim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veniam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quis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nostrud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exercitation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ullamco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laboris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nisi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aliquip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commodo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consequat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2988EF-7E82-9697-FAAB-A9743EE13D6B}"/>
              </a:ext>
            </a:extLst>
          </p:cNvPr>
          <p:cNvSpPr txBox="1"/>
          <p:nvPr/>
        </p:nvSpPr>
        <p:spPr>
          <a:xfrm>
            <a:off x="2221412" y="3715498"/>
            <a:ext cx="934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Lorem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ipsum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amet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consectetur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adipiscing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elit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sed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do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eiusmod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tempor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incididunt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labore et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dolore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magna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ad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minim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veniam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quis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nostrud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exercitation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ullamco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laboris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nisi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aliquip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commodo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consequat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CB7EB7-44A4-758C-E833-B385A9302429}"/>
              </a:ext>
            </a:extLst>
          </p:cNvPr>
          <p:cNvSpPr txBox="1"/>
          <p:nvPr/>
        </p:nvSpPr>
        <p:spPr>
          <a:xfrm>
            <a:off x="2221412" y="4718539"/>
            <a:ext cx="934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Lorem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ipsum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amet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consectetur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adipiscing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elit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sed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do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eiusmod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tempor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incididunt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labore et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dolore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magna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ad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minim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veniam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quis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nostrud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exercitation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ullamco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laboris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nisi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aliquip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commodo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consequat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0577D22-7D8E-51C5-F49F-1546111504DA}"/>
              </a:ext>
            </a:extLst>
          </p:cNvPr>
          <p:cNvSpPr txBox="1"/>
          <p:nvPr/>
        </p:nvSpPr>
        <p:spPr>
          <a:xfrm>
            <a:off x="2216921" y="5681446"/>
            <a:ext cx="934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Lorem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ipsum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amet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consectetur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adipiscing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elit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sed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do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eiusmod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tempor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incididunt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labore et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dolore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magna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ad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minim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veniam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quis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nostrud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exercitation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ullamco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laboris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nisi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aliquip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commodo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consequat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051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195A9F-5C19-7BA0-C945-4E2979F0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5780B3-F641-2B28-C232-8A1C9549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Catálogo de Metadados</a:t>
            </a:r>
          </a:p>
        </p:txBody>
      </p:sp>
    </p:spTree>
    <p:extLst>
      <p:ext uri="{BB962C8B-B14F-4D97-AF65-F5344CB8AC3E}">
        <p14:creationId xmlns:p14="http://schemas.microsoft.com/office/powerpoint/2010/main" val="56961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AFA45-52B0-A2C7-19C8-17CEAC5FD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1C8B24-0D19-90C4-F3F7-085901AB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Documentação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2651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56D1AC-AC8A-4F8E-1BEB-4FB62485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8C48C98-8A61-DC95-DA07-4BA66C2C4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Apresentação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44137DAF-CB9D-36BF-6CB9-BFA1D7CB9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Ingestão, Processamento, Entrega e Código Fonte</a:t>
            </a:r>
          </a:p>
        </p:txBody>
      </p:sp>
    </p:spTree>
    <p:extLst>
      <p:ext uri="{BB962C8B-B14F-4D97-AF65-F5344CB8AC3E}">
        <p14:creationId xmlns:p14="http://schemas.microsoft.com/office/powerpoint/2010/main" val="330287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0C21F05-C6CF-3C74-8074-E8F2B5B1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Dúvidas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987C3A-EE72-CDC8-DD1B-A1E0792A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pt-BR" dirty="0"/>
              <a:t>Felipe Farias</a:t>
            </a:r>
          </a:p>
          <a:p>
            <a:pPr algn="r"/>
            <a:r>
              <a:rPr lang="pt-BR" dirty="0"/>
              <a:t>Lilian Silva</a:t>
            </a:r>
          </a:p>
          <a:p>
            <a:pPr algn="r"/>
            <a:r>
              <a:rPr lang="pt-BR" dirty="0"/>
              <a:t>Patrícia Campos</a:t>
            </a:r>
          </a:p>
        </p:txBody>
      </p:sp>
    </p:spTree>
    <p:extLst>
      <p:ext uri="{BB962C8B-B14F-4D97-AF65-F5344CB8AC3E}">
        <p14:creationId xmlns:p14="http://schemas.microsoft.com/office/powerpoint/2010/main" val="3283506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326</TotalTime>
  <Words>267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__fontSerif_c35935</vt:lpstr>
      <vt:lpstr>Arial</vt:lpstr>
      <vt:lpstr>Tw Cen MT</vt:lpstr>
      <vt:lpstr>Circuito</vt:lpstr>
      <vt:lpstr>Câmera Aberta</vt:lpstr>
      <vt:lpstr>Arquitetura da solução</vt:lpstr>
      <vt:lpstr>PROPOSTA</vt:lpstr>
      <vt:lpstr>Catálogo de Metadados</vt:lpstr>
      <vt:lpstr>Documentação da aplicação</vt:lpstr>
      <vt:lpstr>Apresentação</vt:lpstr>
      <vt:lpstr>Dúvidas 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LILIAN S R SILVA</dc:creator>
  <cp:lastModifiedBy>LILIAN S R SILVA</cp:lastModifiedBy>
  <cp:revision>7</cp:revision>
  <dcterms:created xsi:type="dcterms:W3CDTF">2025-01-29T15:18:35Z</dcterms:created>
  <dcterms:modified xsi:type="dcterms:W3CDTF">2025-01-29T23:00:03Z</dcterms:modified>
</cp:coreProperties>
</file>