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61" r:id="rId4"/>
    <p:sldId id="265" r:id="rId5"/>
    <p:sldId id="266" r:id="rId6"/>
    <p:sldId id="268" r:id="rId7"/>
    <p:sldId id="259" r:id="rId8"/>
    <p:sldId id="260" r:id="rId9"/>
    <p:sldId id="267" r:id="rId10"/>
    <p:sldId id="269" r:id="rId11"/>
    <p:sldId id="264" r:id="rId12"/>
  </p:sldIdLst>
  <p:sldSz cx="7772400" cy="10058400"/>
  <p:notesSz cx="6858000" cy="9144000"/>
  <p:embeddedFontLst>
    <p:embeddedFont>
      <p:font typeface="Mulish Black" panose="020B0604020202020204" charset="0"/>
      <p:bold r:id="rId14"/>
      <p:boldItalic r:id="rId15"/>
    </p:embeddedFont>
    <p:embeddedFont>
      <p:font typeface="Open Sans Medium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747775"/>
          </p15:clr>
        </p15:guide>
        <p15:guide id="2" pos="2448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2092" y="48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uhammad%20Fatih%20Idlan\Downloads\212MqMfdTDeCN5gaA0nz-g_e6541ef6161444cfb6c79e1e68a329f1_Prosacco-analysis-solu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Muhammad%20Fatih%20Idlan\Downloads\212MqMfdTDeCN5gaA0nz-g_e6541ef6161444cfb6c79e1e68a329f1_Prosacco-analysis-soluti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Historical Inventory on SKU FP2020</a:t>
            </a:r>
            <a:endParaRPr lang="id-ID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Step3!$C$4</c:f>
              <c:strCache>
                <c:ptCount val="1"/>
                <c:pt idx="0">
                  <c:v>Initital Inventory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Step3!$D$3:$Q$3</c:f>
              <c:numCache>
                <c:formatCode>General</c:formatCode>
                <c:ptCount val="14"/>
                <c:pt idx="0">
                  <c:v>39</c:v>
                </c:pt>
                <c:pt idx="1">
                  <c:v>40</c:v>
                </c:pt>
                <c:pt idx="2">
                  <c:v>41</c:v>
                </c:pt>
                <c:pt idx="3">
                  <c:v>42</c:v>
                </c:pt>
                <c:pt idx="4">
                  <c:v>43</c:v>
                </c:pt>
                <c:pt idx="5">
                  <c:v>44</c:v>
                </c:pt>
                <c:pt idx="6">
                  <c:v>45</c:v>
                </c:pt>
                <c:pt idx="7">
                  <c:v>46</c:v>
                </c:pt>
                <c:pt idx="8">
                  <c:v>47</c:v>
                </c:pt>
                <c:pt idx="9">
                  <c:v>48</c:v>
                </c:pt>
                <c:pt idx="10">
                  <c:v>49</c:v>
                </c:pt>
                <c:pt idx="11">
                  <c:v>50</c:v>
                </c:pt>
                <c:pt idx="12">
                  <c:v>51</c:v>
                </c:pt>
                <c:pt idx="13">
                  <c:v>52</c:v>
                </c:pt>
              </c:numCache>
            </c:numRef>
          </c:cat>
          <c:val>
            <c:numRef>
              <c:f>Step3!$D$4:$Q$4</c:f>
              <c:numCache>
                <c:formatCode>#,##0</c:formatCode>
                <c:ptCount val="14"/>
                <c:pt idx="0">
                  <c:v>4063</c:v>
                </c:pt>
                <c:pt idx="1">
                  <c:v>4063</c:v>
                </c:pt>
                <c:pt idx="2">
                  <c:v>2677</c:v>
                </c:pt>
                <c:pt idx="3">
                  <c:v>0</c:v>
                </c:pt>
                <c:pt idx="4">
                  <c:v>0</c:v>
                </c:pt>
                <c:pt idx="5">
                  <c:v>959</c:v>
                </c:pt>
                <c:pt idx="6">
                  <c:v>2127</c:v>
                </c:pt>
                <c:pt idx="7">
                  <c:v>2536</c:v>
                </c:pt>
                <c:pt idx="8">
                  <c:v>1278</c:v>
                </c:pt>
                <c:pt idx="9">
                  <c:v>2838</c:v>
                </c:pt>
                <c:pt idx="10">
                  <c:v>2350</c:v>
                </c:pt>
                <c:pt idx="11">
                  <c:v>1702</c:v>
                </c:pt>
                <c:pt idx="12">
                  <c:v>2049</c:v>
                </c:pt>
                <c:pt idx="13">
                  <c:v>2347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026-4124-B533-DDCE6D791E2A}"/>
            </c:ext>
          </c:extLst>
        </c:ser>
        <c:ser>
          <c:idx val="1"/>
          <c:order val="1"/>
          <c:tx>
            <c:strRef>
              <c:f>Step3!$C$5</c:f>
              <c:strCache>
                <c:ptCount val="1"/>
                <c:pt idx="0">
                  <c:v>Production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Step3!$D$3:$Q$3</c:f>
              <c:numCache>
                <c:formatCode>General</c:formatCode>
                <c:ptCount val="14"/>
                <c:pt idx="0">
                  <c:v>39</c:v>
                </c:pt>
                <c:pt idx="1">
                  <c:v>40</c:v>
                </c:pt>
                <c:pt idx="2">
                  <c:v>41</c:v>
                </c:pt>
                <c:pt idx="3">
                  <c:v>42</c:v>
                </c:pt>
                <c:pt idx="4">
                  <c:v>43</c:v>
                </c:pt>
                <c:pt idx="5">
                  <c:v>44</c:v>
                </c:pt>
                <c:pt idx="6">
                  <c:v>45</c:v>
                </c:pt>
                <c:pt idx="7">
                  <c:v>46</c:v>
                </c:pt>
                <c:pt idx="8">
                  <c:v>47</c:v>
                </c:pt>
                <c:pt idx="9">
                  <c:v>48</c:v>
                </c:pt>
                <c:pt idx="10">
                  <c:v>49</c:v>
                </c:pt>
                <c:pt idx="11">
                  <c:v>50</c:v>
                </c:pt>
                <c:pt idx="12">
                  <c:v>51</c:v>
                </c:pt>
                <c:pt idx="13">
                  <c:v>52</c:v>
                </c:pt>
              </c:numCache>
            </c:numRef>
          </c:cat>
          <c:val>
            <c:numRef>
              <c:f>Step3!$D$5:$Q$5</c:f>
              <c:numCache>
                <c:formatCode>#,##0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1000</c:v>
                </c:pt>
                <c:pt idx="4">
                  <c:v>3000</c:v>
                </c:pt>
                <c:pt idx="5">
                  <c:v>3000</c:v>
                </c:pt>
                <c:pt idx="6">
                  <c:v>2000</c:v>
                </c:pt>
                <c:pt idx="7">
                  <c:v>1000</c:v>
                </c:pt>
                <c:pt idx="8">
                  <c:v>3000</c:v>
                </c:pt>
                <c:pt idx="9">
                  <c:v>1000</c:v>
                </c:pt>
                <c:pt idx="10">
                  <c:v>1000</c:v>
                </c:pt>
                <c:pt idx="11">
                  <c:v>2000</c:v>
                </c:pt>
                <c:pt idx="12">
                  <c:v>2000</c:v>
                </c:pt>
                <c:pt idx="1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026-4124-B533-DDCE6D791E2A}"/>
            </c:ext>
          </c:extLst>
        </c:ser>
        <c:ser>
          <c:idx val="2"/>
          <c:order val="2"/>
          <c:tx>
            <c:strRef>
              <c:f>Step3!$C$6</c:f>
              <c:strCache>
                <c:ptCount val="1"/>
                <c:pt idx="0">
                  <c:v>Total Inventory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Step3!$D$3:$Q$3</c:f>
              <c:numCache>
                <c:formatCode>General</c:formatCode>
                <c:ptCount val="14"/>
                <c:pt idx="0">
                  <c:v>39</c:v>
                </c:pt>
                <c:pt idx="1">
                  <c:v>40</c:v>
                </c:pt>
                <c:pt idx="2">
                  <c:v>41</c:v>
                </c:pt>
                <c:pt idx="3">
                  <c:v>42</c:v>
                </c:pt>
                <c:pt idx="4">
                  <c:v>43</c:v>
                </c:pt>
                <c:pt idx="5">
                  <c:v>44</c:v>
                </c:pt>
                <c:pt idx="6">
                  <c:v>45</c:v>
                </c:pt>
                <c:pt idx="7">
                  <c:v>46</c:v>
                </c:pt>
                <c:pt idx="8">
                  <c:v>47</c:v>
                </c:pt>
                <c:pt idx="9">
                  <c:v>48</c:v>
                </c:pt>
                <c:pt idx="10">
                  <c:v>49</c:v>
                </c:pt>
                <c:pt idx="11">
                  <c:v>50</c:v>
                </c:pt>
                <c:pt idx="12">
                  <c:v>51</c:v>
                </c:pt>
                <c:pt idx="13">
                  <c:v>52</c:v>
                </c:pt>
              </c:numCache>
            </c:numRef>
          </c:cat>
          <c:val>
            <c:numRef>
              <c:f>Step3!$D$6:$Q$6</c:f>
              <c:numCache>
                <c:formatCode>#,##0</c:formatCode>
                <c:ptCount val="14"/>
                <c:pt idx="0">
                  <c:v>4063</c:v>
                </c:pt>
                <c:pt idx="1">
                  <c:v>4063</c:v>
                </c:pt>
                <c:pt idx="2">
                  <c:v>2677</c:v>
                </c:pt>
                <c:pt idx="3">
                  <c:v>1000</c:v>
                </c:pt>
                <c:pt idx="4">
                  <c:v>3000</c:v>
                </c:pt>
                <c:pt idx="5">
                  <c:v>3959</c:v>
                </c:pt>
                <c:pt idx="6">
                  <c:v>4127</c:v>
                </c:pt>
                <c:pt idx="7">
                  <c:v>3536</c:v>
                </c:pt>
                <c:pt idx="8">
                  <c:v>4278</c:v>
                </c:pt>
                <c:pt idx="9">
                  <c:v>3838</c:v>
                </c:pt>
                <c:pt idx="10">
                  <c:v>3350</c:v>
                </c:pt>
                <c:pt idx="11">
                  <c:v>3702</c:v>
                </c:pt>
                <c:pt idx="12">
                  <c:v>4049</c:v>
                </c:pt>
                <c:pt idx="13">
                  <c:v>2347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026-4124-B533-DDCE6D791E2A}"/>
            </c:ext>
          </c:extLst>
        </c:ser>
        <c:ser>
          <c:idx val="3"/>
          <c:order val="3"/>
          <c:tx>
            <c:strRef>
              <c:f>Step3!$C$7</c:f>
              <c:strCache>
                <c:ptCount val="1"/>
                <c:pt idx="0">
                  <c:v>Demand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Step3!$D$3:$Q$3</c:f>
              <c:numCache>
                <c:formatCode>General</c:formatCode>
                <c:ptCount val="14"/>
                <c:pt idx="0">
                  <c:v>39</c:v>
                </c:pt>
                <c:pt idx="1">
                  <c:v>40</c:v>
                </c:pt>
                <c:pt idx="2">
                  <c:v>41</c:v>
                </c:pt>
                <c:pt idx="3">
                  <c:v>42</c:v>
                </c:pt>
                <c:pt idx="4">
                  <c:v>43</c:v>
                </c:pt>
                <c:pt idx="5">
                  <c:v>44</c:v>
                </c:pt>
                <c:pt idx="6">
                  <c:v>45</c:v>
                </c:pt>
                <c:pt idx="7">
                  <c:v>46</c:v>
                </c:pt>
                <c:pt idx="8">
                  <c:v>47</c:v>
                </c:pt>
                <c:pt idx="9">
                  <c:v>48</c:v>
                </c:pt>
                <c:pt idx="10">
                  <c:v>49</c:v>
                </c:pt>
                <c:pt idx="11">
                  <c:v>50</c:v>
                </c:pt>
                <c:pt idx="12">
                  <c:v>51</c:v>
                </c:pt>
                <c:pt idx="13">
                  <c:v>52</c:v>
                </c:pt>
              </c:numCache>
            </c:numRef>
          </c:cat>
          <c:val>
            <c:numRef>
              <c:f>Step3!$D$7:$Q$7</c:f>
              <c:numCache>
                <c:formatCode>#,##0</c:formatCode>
                <c:ptCount val="14"/>
                <c:pt idx="0">
                  <c:v>0</c:v>
                </c:pt>
                <c:pt idx="1">
                  <c:v>1386</c:v>
                </c:pt>
                <c:pt idx="2">
                  <c:v>3472</c:v>
                </c:pt>
                <c:pt idx="3">
                  <c:v>2488</c:v>
                </c:pt>
                <c:pt idx="4">
                  <c:v>2041</c:v>
                </c:pt>
                <c:pt idx="5">
                  <c:v>1832</c:v>
                </c:pt>
                <c:pt idx="6">
                  <c:v>1591</c:v>
                </c:pt>
                <c:pt idx="7">
                  <c:v>2258</c:v>
                </c:pt>
                <c:pt idx="8">
                  <c:v>1440</c:v>
                </c:pt>
                <c:pt idx="9">
                  <c:v>1488</c:v>
                </c:pt>
                <c:pt idx="10">
                  <c:v>1648</c:v>
                </c:pt>
                <c:pt idx="11">
                  <c:v>1653</c:v>
                </c:pt>
                <c:pt idx="12">
                  <c:v>1702</c:v>
                </c:pt>
                <c:pt idx="13">
                  <c:v>1380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026-4124-B533-DDCE6D791E2A}"/>
            </c:ext>
          </c:extLst>
        </c:ser>
        <c:ser>
          <c:idx val="4"/>
          <c:order val="4"/>
          <c:tx>
            <c:strRef>
              <c:f>Step3!$C$8</c:f>
              <c:strCache>
                <c:ptCount val="1"/>
                <c:pt idx="0">
                  <c:v>Final Inventory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Step3!$D$3:$Q$3</c:f>
              <c:numCache>
                <c:formatCode>General</c:formatCode>
                <c:ptCount val="14"/>
                <c:pt idx="0">
                  <c:v>39</c:v>
                </c:pt>
                <c:pt idx="1">
                  <c:v>40</c:v>
                </c:pt>
                <c:pt idx="2">
                  <c:v>41</c:v>
                </c:pt>
                <c:pt idx="3">
                  <c:v>42</c:v>
                </c:pt>
                <c:pt idx="4">
                  <c:v>43</c:v>
                </c:pt>
                <c:pt idx="5">
                  <c:v>44</c:v>
                </c:pt>
                <c:pt idx="6">
                  <c:v>45</c:v>
                </c:pt>
                <c:pt idx="7">
                  <c:v>46</c:v>
                </c:pt>
                <c:pt idx="8">
                  <c:v>47</c:v>
                </c:pt>
                <c:pt idx="9">
                  <c:v>48</c:v>
                </c:pt>
                <c:pt idx="10">
                  <c:v>49</c:v>
                </c:pt>
                <c:pt idx="11">
                  <c:v>50</c:v>
                </c:pt>
                <c:pt idx="12">
                  <c:v>51</c:v>
                </c:pt>
                <c:pt idx="13">
                  <c:v>52</c:v>
                </c:pt>
              </c:numCache>
            </c:numRef>
          </c:cat>
          <c:val>
            <c:numRef>
              <c:f>Step3!$D$8:$Q$8</c:f>
              <c:numCache>
                <c:formatCode>#,##0</c:formatCode>
                <c:ptCount val="14"/>
                <c:pt idx="0">
                  <c:v>4063</c:v>
                </c:pt>
                <c:pt idx="1">
                  <c:v>2677</c:v>
                </c:pt>
                <c:pt idx="2">
                  <c:v>-795</c:v>
                </c:pt>
                <c:pt idx="3">
                  <c:v>-1488</c:v>
                </c:pt>
                <c:pt idx="4">
                  <c:v>959</c:v>
                </c:pt>
                <c:pt idx="5">
                  <c:v>2127</c:v>
                </c:pt>
                <c:pt idx="6">
                  <c:v>2536</c:v>
                </c:pt>
                <c:pt idx="7">
                  <c:v>1278</c:v>
                </c:pt>
                <c:pt idx="8">
                  <c:v>2838</c:v>
                </c:pt>
                <c:pt idx="9">
                  <c:v>2350</c:v>
                </c:pt>
                <c:pt idx="10">
                  <c:v>1702</c:v>
                </c:pt>
                <c:pt idx="11">
                  <c:v>2049</c:v>
                </c:pt>
                <c:pt idx="12">
                  <c:v>2347</c:v>
                </c:pt>
                <c:pt idx="13">
                  <c:v>967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026-4124-B533-DDCE6D791E2A}"/>
            </c:ext>
          </c:extLst>
        </c:ser>
        <c:ser>
          <c:idx val="5"/>
          <c:order val="5"/>
          <c:tx>
            <c:strRef>
              <c:f>Step3!$C$9</c:f>
              <c:strCache>
                <c:ptCount val="1"/>
                <c:pt idx="0">
                  <c:v>Uncovered Demand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Step3!$D$3:$Q$3</c:f>
              <c:numCache>
                <c:formatCode>General</c:formatCode>
                <c:ptCount val="14"/>
                <c:pt idx="0">
                  <c:v>39</c:v>
                </c:pt>
                <c:pt idx="1">
                  <c:v>40</c:v>
                </c:pt>
                <c:pt idx="2">
                  <c:v>41</c:v>
                </c:pt>
                <c:pt idx="3">
                  <c:v>42</c:v>
                </c:pt>
                <c:pt idx="4">
                  <c:v>43</c:v>
                </c:pt>
                <c:pt idx="5">
                  <c:v>44</c:v>
                </c:pt>
                <c:pt idx="6">
                  <c:v>45</c:v>
                </c:pt>
                <c:pt idx="7">
                  <c:v>46</c:v>
                </c:pt>
                <c:pt idx="8">
                  <c:v>47</c:v>
                </c:pt>
                <c:pt idx="9">
                  <c:v>48</c:v>
                </c:pt>
                <c:pt idx="10">
                  <c:v>49</c:v>
                </c:pt>
                <c:pt idx="11">
                  <c:v>50</c:v>
                </c:pt>
                <c:pt idx="12">
                  <c:v>51</c:v>
                </c:pt>
                <c:pt idx="13">
                  <c:v>52</c:v>
                </c:pt>
              </c:numCache>
            </c:numRef>
          </c:cat>
          <c:val>
            <c:numRef>
              <c:f>Step3!$D$9:$Q$9</c:f>
              <c:numCache>
                <c:formatCode>#,##0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795</c:v>
                </c:pt>
                <c:pt idx="3">
                  <c:v>1488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026-4124-B533-DDCE6D791E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48939631"/>
        <c:axId val="1348949231"/>
      </c:lineChart>
      <c:catAx>
        <c:axId val="13489396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348949231"/>
        <c:crosses val="autoZero"/>
        <c:auto val="1"/>
        <c:lblAlgn val="ctr"/>
        <c:lblOffset val="100"/>
        <c:noMultiLvlLbl val="0"/>
      </c:catAx>
      <c:valAx>
        <c:axId val="1348949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d-ID"/>
          </a:p>
        </c:txPr>
        <c:crossAx val="1348939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d-ID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d-ID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Step4!$K$4:$K$107</cx:f>
        <cx:lvl ptCount="77">
          <cx:pt idx="0">Customer1</cx:pt>
          <cx:pt idx="1">Customer1</cx:pt>
          <cx:pt idx="2">Customer1</cx:pt>
          <cx:pt idx="3">Customer1</cx:pt>
          <cx:pt idx="4">Customer1</cx:pt>
          <cx:pt idx="5">Customer10</cx:pt>
          <cx:pt idx="6">Customer1</cx:pt>
          <cx:pt idx="7">Customer2</cx:pt>
          <cx:pt idx="8">Customer8</cx:pt>
          <cx:pt idx="9">Customer1</cx:pt>
          <cx:pt idx="10">Customer1</cx:pt>
          <cx:pt idx="11">Customer1</cx:pt>
          <cx:pt idx="12">Customer1</cx:pt>
          <cx:pt idx="13">Customer1</cx:pt>
          <cx:pt idx="14">Customer1</cx:pt>
          <cx:pt idx="15">Customer1</cx:pt>
          <cx:pt idx="16">Customer1</cx:pt>
          <cx:pt idx="17">Customer4</cx:pt>
          <cx:pt idx="18">Customer2</cx:pt>
          <cx:pt idx="19">Customer5</cx:pt>
          <cx:pt idx="20">Customer1</cx:pt>
          <cx:pt idx="21">Customer2</cx:pt>
          <cx:pt idx="22">Customer1</cx:pt>
          <cx:pt idx="23">Customer1</cx:pt>
          <cx:pt idx="24">Customer1</cx:pt>
          <cx:pt idx="25">Customer1</cx:pt>
          <cx:pt idx="26">Customer1</cx:pt>
          <cx:pt idx="27">Customer1</cx:pt>
          <cx:pt idx="28">Customer1</cx:pt>
          <cx:pt idx="29">Customer1</cx:pt>
          <cx:pt idx="30">Customer2</cx:pt>
          <cx:pt idx="31">Customer3</cx:pt>
          <cx:pt idx="32">Customer1</cx:pt>
          <cx:pt idx="33">Customer1</cx:pt>
          <cx:pt idx="34">Customer2</cx:pt>
          <cx:pt idx="35">Customer2</cx:pt>
          <cx:pt idx="36">Customer3</cx:pt>
          <cx:pt idx="37">Customer1</cx:pt>
          <cx:pt idx="38">Customer3</cx:pt>
          <cx:pt idx="39">Customer2</cx:pt>
          <cx:pt idx="40">Customer2</cx:pt>
          <cx:pt idx="41">Customer2</cx:pt>
          <cx:pt idx="42">Customer1</cx:pt>
          <cx:pt idx="43">Customer2</cx:pt>
          <cx:pt idx="44">Customer1</cx:pt>
          <cx:pt idx="45">Customer1</cx:pt>
          <cx:pt idx="46">Customer1</cx:pt>
          <cx:pt idx="47">Customer2</cx:pt>
          <cx:pt idx="48">Customer2</cx:pt>
          <cx:pt idx="49">Customer2</cx:pt>
          <cx:pt idx="50">Customer1</cx:pt>
          <cx:pt idx="51">Customer1</cx:pt>
          <cx:pt idx="52">Customer4</cx:pt>
          <cx:pt idx="53">Customer1</cx:pt>
          <cx:pt idx="54">Customer12</cx:pt>
          <cx:pt idx="55">Customer2</cx:pt>
          <cx:pt idx="56">Customer2</cx:pt>
          <cx:pt idx="57">Customer3</cx:pt>
          <cx:pt idx="58">Customer2</cx:pt>
          <cx:pt idx="59">Customer1</cx:pt>
          <cx:pt idx="60">Customer1</cx:pt>
          <cx:pt idx="61">Customer1</cx:pt>
          <cx:pt idx="62">Customer1</cx:pt>
          <cx:pt idx="63">Customer1</cx:pt>
          <cx:pt idx="64">Customer1</cx:pt>
          <cx:pt idx="65">Customer1</cx:pt>
          <cx:pt idx="66">Customer1</cx:pt>
          <cx:pt idx="67">Customer1</cx:pt>
          <cx:pt idx="68">Customer1</cx:pt>
          <cx:pt idx="69">Customer1</cx:pt>
          <cx:pt idx="70">Customer3</cx:pt>
          <cx:pt idx="71">Customer1</cx:pt>
          <cx:pt idx="72">Customer1</cx:pt>
          <cx:pt idx="73">Customer1</cx:pt>
          <cx:pt idx="74">Customer2</cx:pt>
          <cx:pt idx="75">Customer1</cx:pt>
          <cx:pt idx="76">Customer1</cx:pt>
        </cx:lvl>
      </cx:strDim>
      <cx:numDim type="val">
        <cx:f>Step4!$L$4:$L$107</cx:f>
        <cx:lvl ptCount="77" formatCode="&quot;$&quot;#,##0_);[Red]\(&quot;$&quot;#,##0\)">
          <cx:pt idx="0">4875</cx:pt>
          <cx:pt idx="1">4875</cx:pt>
          <cx:pt idx="2">4875</cx:pt>
          <cx:pt idx="3">4875</cx:pt>
          <cx:pt idx="4">4875</cx:pt>
          <cx:pt idx="5">4750</cx:pt>
          <cx:pt idx="6">4500</cx:pt>
          <cx:pt idx="7">4250</cx:pt>
          <cx:pt idx="8">3750</cx:pt>
          <cx:pt idx="9">3500</cx:pt>
          <cx:pt idx="10">3375</cx:pt>
          <cx:pt idx="11">3250</cx:pt>
          <cx:pt idx="12">3250</cx:pt>
          <cx:pt idx="13">3250</cx:pt>
          <cx:pt idx="14">3250</cx:pt>
          <cx:pt idx="15">3250</cx:pt>
          <cx:pt idx="16">3250</cx:pt>
          <cx:pt idx="17">3250</cx:pt>
          <cx:pt idx="18">2625</cx:pt>
          <cx:pt idx="19">2500</cx:pt>
          <cx:pt idx="20">2000</cx:pt>
          <cx:pt idx="21">1750</cx:pt>
          <cx:pt idx="22">1750</cx:pt>
          <cx:pt idx="23">1625</cx:pt>
          <cx:pt idx="24">1625</cx:pt>
          <cx:pt idx="25">1625</cx:pt>
          <cx:pt idx="26">1625</cx:pt>
          <cx:pt idx="27">1500</cx:pt>
          <cx:pt idx="28">1500</cx:pt>
          <cx:pt idx="29">1375</cx:pt>
          <cx:pt idx="30">1250</cx:pt>
          <cx:pt idx="31">1125</cx:pt>
          <cx:pt idx="32">875</cx:pt>
          <cx:pt idx="33">750</cx:pt>
          <cx:pt idx="34">750</cx:pt>
          <cx:pt idx="35">625</cx:pt>
          <cx:pt idx="36">625</cx:pt>
          <cx:pt idx="37">375</cx:pt>
          <cx:pt idx="38">250</cx:pt>
          <cx:pt idx="39">47500</cx:pt>
          <cx:pt idx="40">31500</cx:pt>
          <cx:pt idx="41">6625</cx:pt>
          <cx:pt idx="42">6500</cx:pt>
          <cx:pt idx="43">6500</cx:pt>
          <cx:pt idx="44">6500</cx:pt>
          <cx:pt idx="45">6500</cx:pt>
          <cx:pt idx="46">6500</cx:pt>
          <cx:pt idx="47">6250</cx:pt>
          <cx:pt idx="48">5125</cx:pt>
          <cx:pt idx="49">4875</cx:pt>
          <cx:pt idx="50">4875</cx:pt>
          <cx:pt idx="51">3750</cx:pt>
          <cx:pt idx="52">3750</cx:pt>
          <cx:pt idx="53">3250</cx:pt>
          <cx:pt idx="54">3250</cx:pt>
          <cx:pt idx="55">2750</cx:pt>
          <cx:pt idx="56">2625</cx:pt>
          <cx:pt idx="57">2500</cx:pt>
          <cx:pt idx="58">2125</cx:pt>
          <cx:pt idx="59">2125</cx:pt>
          <cx:pt idx="60">2000</cx:pt>
          <cx:pt idx="61">2000</cx:pt>
          <cx:pt idx="62">1625</cx:pt>
          <cx:pt idx="63">1625</cx:pt>
          <cx:pt idx="64">1625</cx:pt>
          <cx:pt idx="65">1625</cx:pt>
          <cx:pt idx="66">1625</cx:pt>
          <cx:pt idx="67">1625</cx:pt>
          <cx:pt idx="68">1375</cx:pt>
          <cx:pt idx="69">1000</cx:pt>
          <cx:pt idx="70">1000</cx:pt>
          <cx:pt idx="71">875</cx:pt>
          <cx:pt idx="72">750</cx:pt>
          <cx:pt idx="73">625</cx:pt>
          <cx:pt idx="74">500</cx:pt>
          <cx:pt idx="75">375</cx:pt>
          <cx:pt idx="76">375</cx:pt>
        </cx:lvl>
      </cx:numDim>
    </cx:data>
  </cx:chartData>
  <cx:chart>
    <cx:plotArea>
      <cx:plotAreaRegion>
        <cx:series layoutId="clusteredColumn" uniqueId="{9B41FC40-399E-4D23-AFB1-9ABEF8B22913}">
          <cx:tx>
            <cx:txData>
              <cx:f>Step4!$L$3</cx:f>
              <cx:v>SALES $</cx:v>
            </cx:txData>
          </cx:tx>
          <cx:spPr>
            <a:solidFill>
              <a:schemeClr val="accent1">
                <a:lumMod val="60000"/>
                <a:lumOff val="40000"/>
              </a:schemeClr>
            </a:solidFill>
          </cx:spPr>
          <cx:dataId val="0"/>
          <cx:layoutPr>
            <cx:aggregation/>
          </cx:layoutPr>
          <cx:axisId val="1"/>
        </cx:series>
        <cx:series layoutId="paretoLine" ownerIdx="0" uniqueId="{33586634-21C0-4A05-8342-E41C87BF11CF}">
          <cx:spPr>
            <a:ln>
              <a:solidFill>
                <a:schemeClr val="accent5">
                  <a:lumMod val="75000"/>
                </a:schemeClr>
              </a:solidFill>
            </a:ln>
          </cx:spPr>
          <cx:axisId val="2"/>
        </cx:series>
      </cx:plotAreaRegion>
      <cx:axis id="0">
        <cx:catScaling gapWidth="0.300000012"/>
        <cx:tickLabels/>
      </cx:axis>
      <cx:axis id="1">
        <cx:valScaling/>
        <cx:majorGridlines/>
        <cx:tickLabels/>
      </cx:axis>
      <cx:axis id="2">
        <cx:valScaling max="1" min="0"/>
        <cx:units unit="percentage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>
          <a:extLst>
            <a:ext uri="{FF2B5EF4-FFF2-40B4-BE49-F238E27FC236}">
              <a16:creationId xmlns:a16="http://schemas.microsoft.com/office/drawing/2014/main" id="{78DAF617-1AE3-0269-455D-81555201C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8d1deaa2b9_0_156:notes">
            <a:extLst>
              <a:ext uri="{FF2B5EF4-FFF2-40B4-BE49-F238E27FC236}">
                <a16:creationId xmlns:a16="http://schemas.microsoft.com/office/drawing/2014/main" id="{9A0825FB-3F53-B799-2942-876E4539B5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8d1deaa2b9_0_156:notes">
            <a:extLst>
              <a:ext uri="{FF2B5EF4-FFF2-40B4-BE49-F238E27FC236}">
                <a16:creationId xmlns:a16="http://schemas.microsoft.com/office/drawing/2014/main" id="{DC9DBD24-7D0F-EF5F-8517-0DE78AD5D3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2409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8d1deaa2b9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8d1deaa2b9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b723ee1ba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b723ee1ba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b72a67ef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b72a67ef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E01F27B0-29D6-6830-387A-36D51EA4B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b723ee1ba3_0_7:notes">
            <a:extLst>
              <a:ext uri="{FF2B5EF4-FFF2-40B4-BE49-F238E27FC236}">
                <a16:creationId xmlns:a16="http://schemas.microsoft.com/office/drawing/2014/main" id="{FBCD57F3-7BDD-FB73-96E9-EBB6556C67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b723ee1ba3_0_7:notes">
            <a:extLst>
              <a:ext uri="{FF2B5EF4-FFF2-40B4-BE49-F238E27FC236}">
                <a16:creationId xmlns:a16="http://schemas.microsoft.com/office/drawing/2014/main" id="{30BC6579-DFAC-A0DF-3F98-4EBD38CCE4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5802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50BD25A6-A804-5BA5-852D-0A05CF94A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b723ee1ba3_0_7:notes">
            <a:extLst>
              <a:ext uri="{FF2B5EF4-FFF2-40B4-BE49-F238E27FC236}">
                <a16:creationId xmlns:a16="http://schemas.microsoft.com/office/drawing/2014/main" id="{DF016363-DE66-E5CB-2BC6-63FD77CD59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b723ee1ba3_0_7:notes">
            <a:extLst>
              <a:ext uri="{FF2B5EF4-FFF2-40B4-BE49-F238E27FC236}">
                <a16:creationId xmlns:a16="http://schemas.microsoft.com/office/drawing/2014/main" id="{C42F824B-883F-1656-9E7E-ABA31DB2A0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4493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0DB07F6A-9080-CC75-E6E5-C1B91BF88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b72a67ef3e_0_0:notes">
            <a:extLst>
              <a:ext uri="{FF2B5EF4-FFF2-40B4-BE49-F238E27FC236}">
                <a16:creationId xmlns:a16="http://schemas.microsoft.com/office/drawing/2014/main" id="{2A5E38B4-F78B-2C67-BFAD-042D56EC50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b72a67ef3e_0_0:notes">
            <a:extLst>
              <a:ext uri="{FF2B5EF4-FFF2-40B4-BE49-F238E27FC236}">
                <a16:creationId xmlns:a16="http://schemas.microsoft.com/office/drawing/2014/main" id="{B2D7DACC-E6D0-293A-488C-FC1FFD25F7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23274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8d1deaa2b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8d1deaa2b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8d1deaa2b9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8d1deaa2b9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8CE9C6A0-2B65-25D0-5C14-C9C732D66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b72a67ef3e_0_0:notes">
            <a:extLst>
              <a:ext uri="{FF2B5EF4-FFF2-40B4-BE49-F238E27FC236}">
                <a16:creationId xmlns:a16="http://schemas.microsoft.com/office/drawing/2014/main" id="{CA54744E-A5AF-E009-1E68-27D98B53EC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b72a67ef3e_0_0:notes">
            <a:extLst>
              <a:ext uri="{FF2B5EF4-FFF2-40B4-BE49-F238E27FC236}">
                <a16:creationId xmlns:a16="http://schemas.microsoft.com/office/drawing/2014/main" id="{C7F2BF88-E2E3-43F4-5CB6-C4C7C14D84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9235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2" y="-6"/>
            <a:ext cx="7772399" cy="1005551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48640" y="2794338"/>
            <a:ext cx="5060400" cy="25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pen Sans Medium"/>
              <a:buNone/>
              <a:defRPr sz="520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pen Sans Medium"/>
              <a:buNone/>
              <a:defRPr sz="520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pen Sans Medium"/>
              <a:buNone/>
              <a:defRPr sz="520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pen Sans Medium"/>
              <a:buNone/>
              <a:defRPr sz="520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pen Sans Medium"/>
              <a:buNone/>
              <a:defRPr sz="520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pen Sans Medium"/>
              <a:buNone/>
              <a:defRPr sz="520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pen Sans Medium"/>
              <a:buNone/>
              <a:defRPr sz="520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pen Sans Medium"/>
              <a:buNone/>
              <a:defRPr sz="520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pen Sans Medium"/>
              <a:buNone/>
              <a:defRPr sz="520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48652" y="5711075"/>
            <a:ext cx="5060400" cy="12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 Medium"/>
              <a:buNone/>
              <a:defRPr sz="280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 Medium"/>
              <a:buNone/>
              <a:defRPr sz="280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 Medium"/>
              <a:buNone/>
              <a:defRPr sz="280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 Medium"/>
              <a:buNone/>
              <a:defRPr sz="280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 Medium"/>
              <a:buNone/>
              <a:defRPr sz="280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 Medium"/>
              <a:buNone/>
              <a:defRPr sz="280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 Medium"/>
              <a:buNone/>
              <a:defRPr sz="280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 Medium"/>
              <a:buNone/>
              <a:defRPr sz="280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pen Sans Medium"/>
              <a:buNone/>
              <a:defRPr sz="280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444"/>
            <a:ext cx="7772399" cy="1005551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548651" y="548650"/>
            <a:ext cx="6675000" cy="14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Open Sans Medium"/>
              <a:buNone/>
              <a:defRPr sz="42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 Medium"/>
              <a:buNone/>
              <a:defRPr sz="36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 Medium"/>
              <a:buNone/>
              <a:defRPr sz="36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 Medium"/>
              <a:buNone/>
              <a:defRPr sz="36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 Medium"/>
              <a:buNone/>
              <a:defRPr sz="36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 Medium"/>
              <a:buNone/>
              <a:defRPr sz="36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 Medium"/>
              <a:buNone/>
              <a:defRPr sz="36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 Medium"/>
              <a:buNone/>
              <a:defRPr sz="36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Open Sans Medium"/>
              <a:buNone/>
              <a:defRPr sz="36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" name="Google Shape;21;p4"/>
          <p:cNvSpPr>
            <a:spLocks noGrp="1"/>
          </p:cNvSpPr>
          <p:nvPr>
            <p:ph type="pic" idx="2"/>
          </p:nvPr>
        </p:nvSpPr>
        <p:spPr>
          <a:xfrm>
            <a:off x="548650" y="2321175"/>
            <a:ext cx="6675000" cy="5933400"/>
          </a:xfrm>
          <a:prstGeom prst="roundRect">
            <a:avLst>
              <a:gd name="adj" fmla="val 42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444"/>
            <a:ext cx="7772399" cy="10055511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48651" y="548650"/>
            <a:ext cx="6675000" cy="14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Font typeface="Open Sans Medium"/>
              <a:buNone/>
              <a:defRPr sz="4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Open Sans Medium"/>
              <a:buNone/>
              <a:defRPr sz="3600"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Open Sans Medium"/>
              <a:buNone/>
              <a:defRPr sz="3600"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Open Sans Medium"/>
              <a:buNone/>
              <a:defRPr sz="3600"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Open Sans Medium"/>
              <a:buNone/>
              <a:defRPr sz="3600"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Open Sans Medium"/>
              <a:buNone/>
              <a:defRPr sz="3600"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Open Sans Medium"/>
              <a:buNone/>
              <a:defRPr sz="3600"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Open Sans Medium"/>
              <a:buNone/>
              <a:defRPr sz="3600"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Open Sans Medium"/>
              <a:buNone/>
              <a:defRPr sz="3600"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48650" y="2338125"/>
            <a:ext cx="3106500" cy="56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Medium"/>
              <a:buChar char="●"/>
              <a:defRPr sz="24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Medium"/>
              <a:buChar char="○"/>
              <a:defRPr sz="24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Medium"/>
              <a:buChar char="■"/>
              <a:defRPr sz="24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Medium"/>
              <a:buChar char="●"/>
              <a:defRPr sz="24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Medium"/>
              <a:buChar char="○"/>
              <a:defRPr sz="24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Medium"/>
              <a:buChar char="■"/>
              <a:defRPr sz="24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Medium"/>
              <a:buChar char="●"/>
              <a:defRPr sz="24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Medium"/>
              <a:buChar char="○"/>
              <a:defRPr sz="24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Medium"/>
              <a:buChar char="■"/>
              <a:defRPr sz="24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095099" y="2338125"/>
            <a:ext cx="3106500" cy="56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Medium"/>
              <a:buChar char="●"/>
              <a:defRPr sz="24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Medium"/>
              <a:buChar char="○"/>
              <a:defRPr sz="24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Medium"/>
              <a:buChar char="■"/>
              <a:defRPr sz="24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Medium"/>
              <a:buChar char="●"/>
              <a:defRPr sz="24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Medium"/>
              <a:buChar char="○"/>
              <a:defRPr sz="24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Medium"/>
              <a:buChar char="■"/>
              <a:defRPr sz="24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Medium"/>
              <a:buChar char="●"/>
              <a:defRPr sz="24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Medium"/>
              <a:buChar char="○"/>
              <a:defRPr sz="24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Medium"/>
              <a:buChar char="■"/>
              <a:defRPr sz="24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444"/>
            <a:ext cx="7772399" cy="10055511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548654" y="2833100"/>
            <a:ext cx="3191700" cy="54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Medium"/>
              <a:buChar char="●"/>
              <a:defRPr sz="24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Medium"/>
              <a:buChar char="○"/>
              <a:defRPr sz="24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Medium"/>
              <a:buChar char="■"/>
              <a:defRPr sz="24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Medium"/>
              <a:buChar char="●"/>
              <a:defRPr sz="24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Medium"/>
              <a:buChar char="○"/>
              <a:defRPr sz="24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Medium"/>
              <a:buChar char="■"/>
              <a:defRPr sz="24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Medium"/>
              <a:buChar char="●"/>
              <a:defRPr sz="24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Medium"/>
              <a:buChar char="○"/>
              <a:defRPr sz="24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Medium"/>
              <a:buChar char="■"/>
              <a:defRPr sz="24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548649" y="548650"/>
            <a:ext cx="3191700" cy="21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Font typeface="Open Sans Medium"/>
              <a:buNone/>
              <a:defRPr sz="4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Open Sans Medium"/>
              <a:buNone/>
              <a:defRPr sz="3600"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Open Sans Medium"/>
              <a:buNone/>
              <a:defRPr sz="3600"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Open Sans Medium"/>
              <a:buNone/>
              <a:defRPr sz="3600"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Open Sans Medium"/>
              <a:buNone/>
              <a:defRPr sz="3600"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Open Sans Medium"/>
              <a:buNone/>
              <a:defRPr sz="3600"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Open Sans Medium"/>
              <a:buNone/>
              <a:defRPr sz="3600"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Open Sans Medium"/>
              <a:buNone/>
              <a:defRPr sz="3600"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Open Sans Medium"/>
              <a:buNone/>
              <a:defRPr sz="3600"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>
            <a:spLocks noGrp="1"/>
          </p:cNvSpPr>
          <p:nvPr>
            <p:ph type="pic" idx="2"/>
          </p:nvPr>
        </p:nvSpPr>
        <p:spPr>
          <a:xfrm>
            <a:off x="4289000" y="542250"/>
            <a:ext cx="2926800" cy="7711500"/>
          </a:xfrm>
          <a:prstGeom prst="roundRect">
            <a:avLst>
              <a:gd name="adj" fmla="val 822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444"/>
            <a:ext cx="7772399" cy="10055511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ctrTitle"/>
          </p:nvPr>
        </p:nvSpPr>
        <p:spPr>
          <a:xfrm>
            <a:off x="548640" y="3753000"/>
            <a:ext cx="6510900" cy="25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pen Sans Medium"/>
              <a:buNone/>
              <a:defRPr sz="520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ulish Black"/>
              <a:buNone/>
              <a:defRPr sz="5200">
                <a:solidFill>
                  <a:schemeClr val="lt1"/>
                </a:solidFill>
                <a:latin typeface="Mulish Black"/>
                <a:ea typeface="Mulish Black"/>
                <a:cs typeface="Mulish Black"/>
                <a:sym typeface="Mulish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ulish Black"/>
              <a:buNone/>
              <a:defRPr sz="5200">
                <a:solidFill>
                  <a:schemeClr val="lt1"/>
                </a:solidFill>
                <a:latin typeface="Mulish Black"/>
                <a:ea typeface="Mulish Black"/>
                <a:cs typeface="Mulish Black"/>
                <a:sym typeface="Mulish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ulish Black"/>
              <a:buNone/>
              <a:defRPr sz="5200">
                <a:solidFill>
                  <a:schemeClr val="lt1"/>
                </a:solidFill>
                <a:latin typeface="Mulish Black"/>
                <a:ea typeface="Mulish Black"/>
                <a:cs typeface="Mulish Black"/>
                <a:sym typeface="Mulish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ulish Black"/>
              <a:buNone/>
              <a:defRPr sz="5200">
                <a:solidFill>
                  <a:schemeClr val="lt1"/>
                </a:solidFill>
                <a:latin typeface="Mulish Black"/>
                <a:ea typeface="Mulish Black"/>
                <a:cs typeface="Mulish Black"/>
                <a:sym typeface="Mulish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ulish Black"/>
              <a:buNone/>
              <a:defRPr sz="5200">
                <a:solidFill>
                  <a:schemeClr val="lt1"/>
                </a:solidFill>
                <a:latin typeface="Mulish Black"/>
                <a:ea typeface="Mulish Black"/>
                <a:cs typeface="Mulish Black"/>
                <a:sym typeface="Mulish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ulish Black"/>
              <a:buNone/>
              <a:defRPr sz="5200">
                <a:solidFill>
                  <a:schemeClr val="lt1"/>
                </a:solidFill>
                <a:latin typeface="Mulish Black"/>
                <a:ea typeface="Mulish Black"/>
                <a:cs typeface="Mulish Black"/>
                <a:sym typeface="Mulish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ulish Black"/>
              <a:buNone/>
              <a:defRPr sz="5200">
                <a:solidFill>
                  <a:schemeClr val="lt1"/>
                </a:solidFill>
                <a:latin typeface="Mulish Black"/>
                <a:ea typeface="Mulish Black"/>
                <a:cs typeface="Mulish Black"/>
                <a:sym typeface="Mulish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Mulish Black"/>
              <a:buNone/>
              <a:defRPr sz="5200">
                <a:solidFill>
                  <a:schemeClr val="lt1"/>
                </a:solidFill>
                <a:latin typeface="Mulish Black"/>
                <a:ea typeface="Mulish Black"/>
                <a:cs typeface="Mulish Black"/>
                <a:sym typeface="Mulish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>
            <a:spLocks noGrp="1"/>
          </p:cNvSpPr>
          <p:nvPr>
            <p:ph type="title" hasCustomPrompt="1"/>
          </p:nvPr>
        </p:nvSpPr>
        <p:spPr>
          <a:xfrm>
            <a:off x="264945" y="2163089"/>
            <a:ext cx="7242600" cy="38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2"/>
          <p:cNvPicPr preferRelativeResize="0"/>
          <p:nvPr/>
        </p:nvPicPr>
        <p:blipFill rotWithShape="1">
          <a:blip r:embed="rId2">
            <a:alphaModFix/>
          </a:blip>
          <a:srcRect l="59" r="69"/>
          <a:stretch/>
        </p:blipFill>
        <p:spPr>
          <a:xfrm>
            <a:off x="3795" y="0"/>
            <a:ext cx="7764809" cy="1005839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ctrTitle"/>
          </p:nvPr>
        </p:nvSpPr>
        <p:spPr>
          <a:xfrm>
            <a:off x="548650" y="5434675"/>
            <a:ext cx="6653100" cy="19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pen Sans Medium"/>
              <a:buNone/>
              <a:defRPr sz="520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pen Sans Medium"/>
              <a:buNone/>
              <a:defRPr sz="520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pen Sans Medium"/>
              <a:buNone/>
              <a:defRPr sz="520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pen Sans Medium"/>
              <a:buNone/>
              <a:defRPr sz="520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pen Sans Medium"/>
              <a:buNone/>
              <a:defRPr sz="520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pen Sans Medium"/>
              <a:buNone/>
              <a:defRPr sz="520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pen Sans Medium"/>
              <a:buNone/>
              <a:defRPr sz="520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pen Sans Medium"/>
              <a:buNone/>
              <a:defRPr sz="520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pen Sans Medium"/>
              <a:buNone/>
              <a:defRPr sz="5200">
                <a:solidFill>
                  <a:schemeClr val="lt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548639" y="2794338"/>
            <a:ext cx="5952173" cy="25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Customer Delayed </a:t>
            </a:r>
            <a:r>
              <a:rPr lang="en-US" dirty="0">
                <a:solidFill>
                  <a:srgbClr val="00FFFF"/>
                </a:solidFill>
              </a:rPr>
              <a:t>Distribution Analysis</a:t>
            </a:r>
            <a:endParaRPr dirty="0">
              <a:solidFill>
                <a:srgbClr val="00FFFF"/>
              </a:solidFill>
            </a:endParaRP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548652" y="5711075"/>
            <a:ext cx="5737848" cy="12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From Supply Chain Perspective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>
          <a:extLst>
            <a:ext uri="{FF2B5EF4-FFF2-40B4-BE49-F238E27FC236}">
              <a16:creationId xmlns:a16="http://schemas.microsoft.com/office/drawing/2014/main" id="{B5EB1B16-8415-9557-F93F-CC886273F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>
            <a:extLst>
              <a:ext uri="{FF2B5EF4-FFF2-40B4-BE49-F238E27FC236}">
                <a16:creationId xmlns:a16="http://schemas.microsoft.com/office/drawing/2014/main" id="{41D33157-9B51-E8F1-E216-D9844CE51F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8640" y="548640"/>
            <a:ext cx="6675120" cy="10617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762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D21DD"/>
              </a:buClr>
              <a:buSzPts val="2400"/>
            </a:pPr>
            <a:r>
              <a:rPr lang="en" sz="3800" dirty="0"/>
              <a:t>Key </a:t>
            </a:r>
            <a:r>
              <a:rPr lang="en" sz="3800" dirty="0">
                <a:solidFill>
                  <a:srgbClr val="6D21DD"/>
                </a:solidFill>
              </a:rPr>
              <a:t>Takeaways</a:t>
            </a:r>
            <a:endParaRPr lang="en" sz="3800" dirty="0"/>
          </a:p>
        </p:txBody>
      </p:sp>
      <p:sp>
        <p:nvSpPr>
          <p:cNvPr id="5" name="Google Shape;112;p20">
            <a:extLst>
              <a:ext uri="{FF2B5EF4-FFF2-40B4-BE49-F238E27FC236}">
                <a16:creationId xmlns:a16="http://schemas.microsoft.com/office/drawing/2014/main" id="{0B43EAE9-3004-F28D-23E6-A41AEBC45981}"/>
              </a:ext>
            </a:extLst>
          </p:cNvPr>
          <p:cNvSpPr txBox="1">
            <a:spLocks/>
          </p:cNvSpPr>
          <p:nvPr/>
        </p:nvSpPr>
        <p:spPr>
          <a:xfrm>
            <a:off x="548640" y="1610439"/>
            <a:ext cx="6675120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Medium"/>
              <a:buChar char="●"/>
              <a:defRPr sz="2400" b="0" i="0" u="none" strike="noStrike" cap="none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Medium"/>
              <a:buChar char="○"/>
              <a:defRPr sz="2400" b="0" i="0" u="none" strike="noStrike" cap="none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Medium"/>
              <a:buChar char="■"/>
              <a:defRPr sz="2400" b="0" i="0" u="none" strike="noStrike" cap="none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Medium"/>
              <a:buChar char="●"/>
              <a:defRPr sz="2400" b="0" i="0" u="none" strike="noStrike" cap="none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Medium"/>
              <a:buChar char="○"/>
              <a:defRPr sz="2400" b="0" i="0" u="none" strike="noStrike" cap="none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Medium"/>
              <a:buChar char="■"/>
              <a:defRPr sz="2400" b="0" i="0" u="none" strike="noStrike" cap="none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Medium"/>
              <a:buChar char="●"/>
              <a:defRPr sz="2400" b="0" i="0" u="none" strike="noStrike" cap="none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Medium"/>
              <a:buChar char="○"/>
              <a:defRPr sz="2400" b="0" i="0" u="none" strike="noStrike" cap="none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 Medium"/>
              <a:buChar char="■"/>
              <a:defRPr sz="2400" b="0" i="0" u="none" strike="noStrike" cap="none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>
            <a:pPr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Customer 1 &amp; 2</a:t>
            </a:r>
            <a:r>
              <a:rPr lang="en-US" sz="2000" dirty="0"/>
              <a:t> contribute to </a:t>
            </a:r>
            <a:r>
              <a:rPr lang="en-US" sz="2000" b="1" dirty="0"/>
              <a:t>95%</a:t>
            </a:r>
            <a:r>
              <a:rPr lang="en-US" sz="2000" dirty="0"/>
              <a:t> sales of delayed distribution</a:t>
            </a:r>
          </a:p>
          <a:p>
            <a:pPr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causing issues are </a:t>
            </a:r>
            <a:r>
              <a:rPr lang="en-US" sz="2000" b="1" dirty="0"/>
              <a:t>increasing</a:t>
            </a:r>
            <a:r>
              <a:rPr lang="en-US" sz="2000" dirty="0"/>
              <a:t> </a:t>
            </a:r>
            <a:r>
              <a:rPr lang="en-US" sz="2000" b="1" dirty="0"/>
              <a:t>demand</a:t>
            </a:r>
            <a:r>
              <a:rPr lang="en-US" sz="2000" dirty="0"/>
              <a:t> at week 41 &amp; </a:t>
            </a:r>
            <a:r>
              <a:rPr lang="en-US" sz="2000" b="1" dirty="0"/>
              <a:t>production</a:t>
            </a:r>
            <a:r>
              <a:rPr lang="en-US" sz="2000" dirty="0"/>
              <a:t> </a:t>
            </a:r>
            <a:r>
              <a:rPr lang="en-US" sz="2000" b="1" dirty="0"/>
              <a:t>pause</a:t>
            </a:r>
            <a:r>
              <a:rPr lang="en-US" sz="2000" dirty="0"/>
              <a:t> on week 39-41</a:t>
            </a:r>
          </a:p>
          <a:p>
            <a:pPr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Re-design</a:t>
            </a:r>
            <a:r>
              <a:rPr lang="en-US" sz="2000" dirty="0"/>
              <a:t> production </a:t>
            </a:r>
            <a:r>
              <a:rPr lang="en-US" sz="2000" b="1" dirty="0"/>
              <a:t>planning</a:t>
            </a:r>
            <a:r>
              <a:rPr lang="en-US" sz="2000" dirty="0"/>
              <a:t> to tackle delayed production</a:t>
            </a:r>
          </a:p>
          <a:p>
            <a:pPr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Integrating production schedule with demand forecasting to </a:t>
            </a:r>
            <a:r>
              <a:rPr lang="en-US" sz="2000" b="1" dirty="0"/>
              <a:t>enhance</a:t>
            </a:r>
            <a:r>
              <a:rPr lang="en-US" sz="2000" dirty="0"/>
              <a:t> production </a:t>
            </a:r>
            <a:r>
              <a:rPr lang="en-US" sz="2000" b="1" dirty="0"/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2799610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ctrTitle"/>
          </p:nvPr>
        </p:nvSpPr>
        <p:spPr>
          <a:xfrm>
            <a:off x="548650" y="5434675"/>
            <a:ext cx="6653100" cy="19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Any </a:t>
            </a:r>
            <a:r>
              <a:rPr lang="en" dirty="0">
                <a:solidFill>
                  <a:srgbClr val="00FFFF"/>
                </a:solidFill>
              </a:rPr>
              <a:t>Question?</a:t>
            </a:r>
            <a:endParaRPr dirty="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548651" y="548650"/>
            <a:ext cx="6675000" cy="14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Presentation Outline</a:t>
            </a:r>
            <a:endParaRPr sz="3800" dirty="0"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548649" y="1788400"/>
            <a:ext cx="6674999" cy="56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D21DD"/>
              </a:buClr>
              <a:buSzPts val="2400"/>
              <a:buChar char="●"/>
            </a:pPr>
            <a:r>
              <a:rPr lang="en-US" dirty="0"/>
              <a:t>Problem Statement</a:t>
            </a:r>
            <a:endParaRPr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D21DD"/>
              </a:buClr>
              <a:buSzPts val="2400"/>
              <a:buChar char="●"/>
            </a:pPr>
            <a:r>
              <a:rPr lang="en" dirty="0"/>
              <a:t>Objectives</a:t>
            </a:r>
            <a:endParaRPr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D21DD"/>
              </a:buClr>
              <a:buSzPts val="2400"/>
              <a:buChar char="●"/>
            </a:pPr>
            <a:r>
              <a:rPr lang="en-US" dirty="0"/>
              <a:t>Affected Customer Pareto Analysis</a:t>
            </a:r>
            <a:endParaRPr dirty="0"/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D21DD"/>
              </a:buClr>
              <a:buSzPts val="2400"/>
              <a:buChar char="●"/>
            </a:pPr>
            <a:r>
              <a:rPr lang="en" dirty="0"/>
              <a:t>Historical SKUs Inventory Analysis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D21DD"/>
              </a:buClr>
              <a:buSzPts val="2400"/>
              <a:buChar char="●"/>
            </a:pPr>
            <a:r>
              <a:rPr lang="en" dirty="0"/>
              <a:t>Key Takeaways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D21DD"/>
              </a:buClr>
              <a:buSzPts val="2400"/>
              <a:buChar char="●"/>
            </a:pPr>
            <a:r>
              <a:rPr lang="en" dirty="0"/>
              <a:t>Q&amp;A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ctrTitle"/>
          </p:nvPr>
        </p:nvSpPr>
        <p:spPr>
          <a:xfrm>
            <a:off x="548640" y="3753000"/>
            <a:ext cx="6510900" cy="25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FFFF"/>
                </a:solidFill>
              </a:rPr>
              <a:t>Introduction</a:t>
            </a:r>
            <a:r>
              <a:rPr lang="en" dirty="0"/>
              <a:t> Section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8ADD4D10-DC51-6CBB-7CC6-AFFE2522F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>
            <a:extLst>
              <a:ext uri="{FF2B5EF4-FFF2-40B4-BE49-F238E27FC236}">
                <a16:creationId xmlns:a16="http://schemas.microsoft.com/office/drawing/2014/main" id="{42ABFB9E-1D27-FEEA-8D50-E4F60545D2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8651" y="548650"/>
            <a:ext cx="6675000" cy="14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Problem Statement</a:t>
            </a:r>
            <a:endParaRPr sz="3800" dirty="0"/>
          </a:p>
        </p:txBody>
      </p:sp>
      <p:sp>
        <p:nvSpPr>
          <p:cNvPr id="74" name="Google Shape;74;p14">
            <a:extLst>
              <a:ext uri="{FF2B5EF4-FFF2-40B4-BE49-F238E27FC236}">
                <a16:creationId xmlns:a16="http://schemas.microsoft.com/office/drawing/2014/main" id="{353E5A57-7656-4BB1-477A-44D3016656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8649" y="1788400"/>
            <a:ext cx="6674999" cy="56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D21DD"/>
              </a:buClr>
              <a:buSzPts val="2400"/>
              <a:buNone/>
            </a:pPr>
            <a:r>
              <a:rPr lang="en-US" dirty="0"/>
              <a:t>As we know, there are several customer complaint about delayed distribution on these country: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D21DD"/>
              </a:buClr>
              <a:buSzPts val="2400"/>
              <a:buChar char="●"/>
            </a:pPr>
            <a:r>
              <a:rPr lang="en-US" dirty="0"/>
              <a:t>Canada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D21DD"/>
              </a:buClr>
              <a:buSzPts val="2400"/>
              <a:buChar char="●"/>
            </a:pPr>
            <a:r>
              <a:rPr lang="en-US" dirty="0"/>
              <a:t>United States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D21DD"/>
              </a:buClr>
              <a:buSzPts val="2400"/>
              <a:buChar char="●"/>
            </a:pPr>
            <a:r>
              <a:rPr lang="en-US" dirty="0"/>
              <a:t>Mexico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2832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220EE2B2-47FE-6E5B-4593-1300FA611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>
            <a:extLst>
              <a:ext uri="{FF2B5EF4-FFF2-40B4-BE49-F238E27FC236}">
                <a16:creationId xmlns:a16="http://schemas.microsoft.com/office/drawing/2014/main" id="{9CDFD3EF-073D-A2A5-E395-8138A73DA8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8651" y="548650"/>
            <a:ext cx="6675000" cy="14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/>
              <a:t>Objectives</a:t>
            </a:r>
            <a:endParaRPr sz="3800" dirty="0"/>
          </a:p>
        </p:txBody>
      </p:sp>
      <p:sp>
        <p:nvSpPr>
          <p:cNvPr id="74" name="Google Shape;74;p14">
            <a:extLst>
              <a:ext uri="{FF2B5EF4-FFF2-40B4-BE49-F238E27FC236}">
                <a16:creationId xmlns:a16="http://schemas.microsoft.com/office/drawing/2014/main" id="{54E8CCD6-97F1-9034-4F29-EB4E32AC39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8649" y="1788400"/>
            <a:ext cx="6674999" cy="560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D21DD"/>
              </a:buClr>
              <a:buSzPts val="2400"/>
              <a:buChar char="●"/>
            </a:pPr>
            <a:r>
              <a:rPr lang="en-US" dirty="0"/>
              <a:t>Determine the most affected customer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D21DD"/>
              </a:buClr>
              <a:buSzPts val="2400"/>
              <a:buChar char="●"/>
            </a:pPr>
            <a:r>
              <a:rPr lang="en-US" dirty="0"/>
              <a:t>Determine the root cause of delayed distribution</a:t>
            </a: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D21DD"/>
              </a:buClr>
              <a:buSzPts val="2400"/>
              <a:buChar char="●"/>
            </a:pPr>
            <a:r>
              <a:rPr lang="en-US" dirty="0"/>
              <a:t>Planning further strategy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7786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9779506B-FA4C-8F9D-692F-F19001273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>
            <a:extLst>
              <a:ext uri="{FF2B5EF4-FFF2-40B4-BE49-F238E27FC236}">
                <a16:creationId xmlns:a16="http://schemas.microsoft.com/office/drawing/2014/main" id="{5D55D496-6579-A713-4C0A-47F24928C42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48640" y="3753000"/>
            <a:ext cx="6510900" cy="25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FFFF"/>
                </a:solidFill>
              </a:rPr>
              <a:t>Analysis</a:t>
            </a:r>
            <a:r>
              <a:rPr lang="en" dirty="0"/>
              <a:t> Section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8333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548651" y="548650"/>
            <a:ext cx="6675000" cy="14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762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D21DD"/>
              </a:buClr>
              <a:buSzPts val="2400"/>
            </a:pPr>
            <a:r>
              <a:rPr lang="en-US" dirty="0"/>
              <a:t>Affected Customer Pareto Analysis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2" name="Chart 1">
                <a:extLst>
                  <a:ext uri="{FF2B5EF4-FFF2-40B4-BE49-F238E27FC236}">
                    <a16:creationId xmlns:a16="http://schemas.microsoft.com/office/drawing/2014/main" id="{17FF85D1-AB27-DF8F-A487-284131344C7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5954262"/>
                  </p:ext>
                </p:extLst>
              </p:nvPr>
            </p:nvGraphicFramePr>
            <p:xfrm>
              <a:off x="743928" y="2810934"/>
              <a:ext cx="6284544" cy="533618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Chart 1">
                <a:extLst>
                  <a:ext uri="{FF2B5EF4-FFF2-40B4-BE49-F238E27FC236}">
                    <a16:creationId xmlns:a16="http://schemas.microsoft.com/office/drawing/2014/main" id="{17FF85D1-AB27-DF8F-A487-284131344C7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3928" y="2810934"/>
                <a:ext cx="6284544" cy="5336188"/>
              </a:xfrm>
              <a:prstGeom prst="rect">
                <a:avLst/>
              </a:prstGeom>
            </p:spPr>
          </p:pic>
        </mc:Fallback>
      </mc:AlternateContent>
      <p:sp>
        <p:nvSpPr>
          <p:cNvPr id="3" name="Google Shape;93;p17">
            <a:extLst>
              <a:ext uri="{FF2B5EF4-FFF2-40B4-BE49-F238E27FC236}">
                <a16:creationId xmlns:a16="http://schemas.microsoft.com/office/drawing/2014/main" id="{2A1A75CA-302F-E7BE-EBF3-C04E8A4648A9}"/>
              </a:ext>
            </a:extLst>
          </p:cNvPr>
          <p:cNvSpPr txBox="1">
            <a:spLocks/>
          </p:cNvSpPr>
          <p:nvPr/>
        </p:nvSpPr>
        <p:spPr>
          <a:xfrm>
            <a:off x="616879" y="2269923"/>
            <a:ext cx="3269272" cy="707856"/>
          </a:xfrm>
          <a:prstGeom prst="rect">
            <a:avLst/>
          </a:prstGeom>
        </p:spPr>
        <p:txBody>
          <a:bodyPr spcFirstLastPara="1" vert="horz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200"/>
              </a:spcAft>
            </a:pPr>
            <a:r>
              <a:rPr lang="da-DK" sz="2400" b="1" dirty="0">
                <a:solidFill>
                  <a:schemeClr val="accent5">
                    <a:lumMod val="75000"/>
                  </a:schemeClr>
                </a:solidFill>
              </a:rPr>
              <a:t>On week 41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548638" y="6495954"/>
            <a:ext cx="6675119" cy="16004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>
              <a:lnSpc>
                <a:spcPct val="100000"/>
              </a:lnSpc>
              <a:spcAft>
                <a:spcPts val="1200"/>
              </a:spcAft>
            </a:pPr>
            <a:r>
              <a:rPr lang="en" sz="1800" dirty="0"/>
              <a:t>Final inventory on week 41 &amp; 42 are at negative level</a:t>
            </a:r>
          </a:p>
          <a:p>
            <a:pPr marL="342900" indent="-342900">
              <a:lnSpc>
                <a:spcPct val="100000"/>
              </a:lnSpc>
              <a:spcAft>
                <a:spcPts val="1200"/>
              </a:spcAft>
            </a:pPr>
            <a:r>
              <a:rPr lang="id-ID" sz="1800" dirty="0"/>
              <a:t>A</a:t>
            </a:r>
            <a:r>
              <a:rPr lang="en" sz="1800" dirty="0"/>
              <a:t>t the same week, there are sudden spike of uncovered demand due to increasing demand at week 41 and production pause from week 39 to 41</a:t>
            </a:r>
          </a:p>
        </p:txBody>
      </p:sp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548640" y="548640"/>
            <a:ext cx="6675120" cy="19389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7620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D21DD"/>
              </a:buClr>
              <a:buSzPts val="2400"/>
            </a:pPr>
            <a:r>
              <a:rPr lang="en" sz="3800" dirty="0"/>
              <a:t>Historical SKUs Inventory Analysis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228FB13-8B78-3FEA-D664-53E5D5B19F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9561467"/>
              </p:ext>
            </p:extLst>
          </p:nvPr>
        </p:nvGraphicFramePr>
        <p:xfrm>
          <a:off x="548639" y="2419446"/>
          <a:ext cx="6675119" cy="36003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9F52E32C-7AD3-0B39-5D4D-49AB3CBC9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>
            <a:extLst>
              <a:ext uri="{FF2B5EF4-FFF2-40B4-BE49-F238E27FC236}">
                <a16:creationId xmlns:a16="http://schemas.microsoft.com/office/drawing/2014/main" id="{18D4D5CA-52B4-7CDE-9E8A-2AFB700AA60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48640" y="3753000"/>
            <a:ext cx="6510900" cy="25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FFFF"/>
                </a:solidFill>
              </a:rPr>
              <a:t>Closure </a:t>
            </a:r>
            <a:r>
              <a:rPr lang="en" dirty="0"/>
              <a:t>Section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56710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174</Words>
  <Application>Microsoft Office PowerPoint</Application>
  <PresentationFormat>Custom</PresentationFormat>
  <Paragraphs>33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Open Sans Medium</vt:lpstr>
      <vt:lpstr>Mulish Black</vt:lpstr>
      <vt:lpstr>Simple Light</vt:lpstr>
      <vt:lpstr>Customer Delayed Distribution Analysis</vt:lpstr>
      <vt:lpstr>Presentation Outline</vt:lpstr>
      <vt:lpstr>Introduction Section</vt:lpstr>
      <vt:lpstr>Problem Statement</vt:lpstr>
      <vt:lpstr>Objectives</vt:lpstr>
      <vt:lpstr>Analysis Section</vt:lpstr>
      <vt:lpstr>Affected Customer Pareto Analysis</vt:lpstr>
      <vt:lpstr>Historical SKUs Inventory Analysis</vt:lpstr>
      <vt:lpstr>Closure Section</vt:lpstr>
      <vt:lpstr>Key Takeaways</vt:lpstr>
      <vt:lpstr>Any 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Muhammad Fatih Idlan</dc:creator>
  <cp:lastModifiedBy>Muhammad Fatih Idlan</cp:lastModifiedBy>
  <cp:revision>2</cp:revision>
  <dcterms:modified xsi:type="dcterms:W3CDTF">2025-03-26T05:52:42Z</dcterms:modified>
</cp:coreProperties>
</file>