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57" r:id="rId10"/>
    <p:sldId id="272" r:id="rId11"/>
    <p:sldId id="267" r:id="rId12"/>
    <p:sldId id="268" r:id="rId13"/>
    <p:sldId id="269" r:id="rId14"/>
    <p:sldId id="273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6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66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55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74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85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626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615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90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03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47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98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7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272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069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32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88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2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0FFAA2-0FA9-4012-B35F-930F96EE822B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CDE227-7C32-44BC-AE7C-7D109D857D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403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86" y="3058517"/>
            <a:ext cx="2211694" cy="2211694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2116183" y="792621"/>
            <a:ext cx="9074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/>
              <a:t>Android</a:t>
            </a:r>
            <a:r>
              <a:rPr lang="tr-TR" sz="2400" b="1" dirty="0"/>
              <a:t>  Mobil </a:t>
            </a:r>
            <a:r>
              <a:rPr lang="tr-TR" sz="2400" b="1" dirty="0" smtClean="0"/>
              <a:t>Uygulama ile Uzaktan Kontrol Projesi</a:t>
            </a:r>
          </a:p>
          <a:p>
            <a:endParaRPr lang="tr-TR" sz="2400" b="1" dirty="0"/>
          </a:p>
          <a:p>
            <a:endParaRPr lang="tr-TR" sz="2400" b="1" dirty="0"/>
          </a:p>
        </p:txBody>
      </p:sp>
      <p:sp>
        <p:nvSpPr>
          <p:cNvPr id="3" name="Dikdörtgen 2"/>
          <p:cNvSpPr/>
          <p:nvPr/>
        </p:nvSpPr>
        <p:spPr>
          <a:xfrm>
            <a:off x="5161955" y="156176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FATİH KÖK</a:t>
            </a:r>
            <a:r>
              <a:rPr lang="tr-TR" b="1" dirty="0" smtClean="0"/>
              <a:t>	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013307" y="5331171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/>
              <a:t>Marmara Üniversitesi</a:t>
            </a:r>
          </a:p>
          <a:p>
            <a:pPr algn="ctr"/>
            <a:r>
              <a:rPr lang="tr-TR" dirty="0"/>
              <a:t>Fen Bilimleri Enstitüsü</a:t>
            </a:r>
          </a:p>
          <a:p>
            <a:pPr algn="ctr"/>
            <a:r>
              <a:rPr lang="tr-TR" dirty="0"/>
              <a:t>Elektrik-Elektronik Mühendisliği</a:t>
            </a:r>
          </a:p>
          <a:p>
            <a:pPr algn="ctr"/>
            <a:r>
              <a:rPr lang="tr-TR" sz="2000" b="1" dirty="0" smtClean="0"/>
              <a:t>Gömülü </a:t>
            </a:r>
            <a:r>
              <a:rPr lang="tr-TR" sz="2000" b="1" dirty="0"/>
              <a:t>Sistemler ile Mobil Uygulamalar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330933" y="193455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523119045</a:t>
            </a:r>
          </a:p>
        </p:txBody>
      </p:sp>
    </p:spTree>
    <p:extLst>
      <p:ext uri="{BB962C8B-B14F-4D97-AF65-F5344CB8AC3E}">
        <p14:creationId xmlns:p14="http://schemas.microsoft.com/office/powerpoint/2010/main" val="235269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6" y="1176906"/>
            <a:ext cx="8243625" cy="86855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17526" y="633280"/>
            <a:ext cx="559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2. </a:t>
            </a:r>
            <a:r>
              <a:rPr lang="tr-TR" dirty="0" err="1" smtClean="0"/>
              <a:t>Diet</a:t>
            </a:r>
            <a:r>
              <a:rPr lang="tr-TR" dirty="0" smtClean="0"/>
              <a:t> OS güncellemek için aşağıdaki kod yazılır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17526" y="263948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1.Rasberry Pi  internet bağlantısı yapılır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17526" y="2250086"/>
            <a:ext cx="7072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3.Blynk uygulamasının kütüphanelerinin indirilmesi ve kurulumu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25" y="2992754"/>
            <a:ext cx="8243625" cy="18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21" y="148277"/>
            <a:ext cx="2755502" cy="543365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351" y="89849"/>
            <a:ext cx="2760886" cy="549208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63" y="89849"/>
            <a:ext cx="2450867" cy="5488427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276863" y="5657671"/>
            <a:ext cx="2450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1.Play Market’ten </a:t>
            </a:r>
            <a:r>
              <a:rPr lang="tr-TR" dirty="0" err="1" smtClean="0"/>
              <a:t>Blynk</a:t>
            </a:r>
            <a:r>
              <a:rPr lang="tr-TR" dirty="0" smtClean="0"/>
              <a:t> uygulaması kumanda edecek telefona yüklenir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515256" y="5578276"/>
            <a:ext cx="24508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Uygulama üzerinde kullanıcı adı /şifre ile kayıt olunur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8449014" y="5558611"/>
            <a:ext cx="37429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Uygulamanın,kayıt</a:t>
            </a:r>
            <a:r>
              <a:rPr lang="tr-TR" dirty="0" smtClean="0"/>
              <a:t> olunan mail hesabına </a:t>
            </a:r>
            <a:r>
              <a:rPr lang="tr-TR" dirty="0" err="1" smtClean="0"/>
              <a:t>Rasberry</a:t>
            </a:r>
            <a:r>
              <a:rPr lang="tr-TR" dirty="0" smtClean="0"/>
              <a:t> Pi ile eşleşme yapılması için </a:t>
            </a:r>
            <a:r>
              <a:rPr lang="tr-TR" dirty="0" err="1" smtClean="0"/>
              <a:t>token</a:t>
            </a:r>
            <a:r>
              <a:rPr lang="tr-TR" dirty="0" smtClean="0"/>
              <a:t> gönderimi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023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72" y="888267"/>
            <a:ext cx="8073782" cy="74946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1559472" y="293747"/>
            <a:ext cx="7072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3.Blynk uygulamasının kütüphanelerinin indirilmesi ve kurulumu</a:t>
            </a:r>
            <a:endParaRPr lang="tr-TR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53" y="2847117"/>
            <a:ext cx="5681766" cy="306107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18" y="2955377"/>
            <a:ext cx="6174282" cy="2883657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304788" y="2453902"/>
            <a:ext cx="4963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Blynk</a:t>
            </a:r>
            <a:r>
              <a:rPr lang="tr-TR" dirty="0" smtClean="0"/>
              <a:t> uygulamasından gelen mail ve </a:t>
            </a:r>
            <a:r>
              <a:rPr lang="tr-TR" dirty="0" err="1" smtClean="0"/>
              <a:t>token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6150633" y="2326671"/>
            <a:ext cx="5301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 smtClean="0"/>
              <a:t>Rasberry</a:t>
            </a:r>
            <a:r>
              <a:rPr lang="tr-TR" dirty="0" smtClean="0"/>
              <a:t> Pi üzerinde eşlemenin tamamlanması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409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45" y="1112719"/>
            <a:ext cx="2667000" cy="52959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366" y="1112719"/>
            <a:ext cx="2705100" cy="530542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5820" y="269122"/>
            <a:ext cx="467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Blynk</a:t>
            </a:r>
            <a:r>
              <a:rPr lang="tr-TR" dirty="0"/>
              <a:t> </a:t>
            </a:r>
            <a:r>
              <a:rPr lang="tr-TR" dirty="0" smtClean="0"/>
              <a:t>uygulamasından yeni proje seçimi 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6708180" y="286182"/>
            <a:ext cx="4851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Blynk</a:t>
            </a:r>
            <a:r>
              <a:rPr lang="tr-TR" dirty="0"/>
              <a:t> </a:t>
            </a:r>
            <a:r>
              <a:rPr lang="tr-TR" dirty="0" smtClean="0"/>
              <a:t>uygulamasından donanım modeli ve versiyonunun seçilmesi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315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56" y="1134328"/>
            <a:ext cx="2676525" cy="516255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65820" y="269122"/>
            <a:ext cx="6407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Donanım üzerinde </a:t>
            </a:r>
            <a:r>
              <a:rPr lang="tr-TR" dirty="0" err="1" smtClean="0"/>
              <a:t>led</a:t>
            </a:r>
            <a:r>
              <a:rPr lang="tr-TR" dirty="0" smtClean="0"/>
              <a:t> devresine bağlı portların seçilmesi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75" y="1097756"/>
            <a:ext cx="6136020" cy="51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8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82" y="1127005"/>
            <a:ext cx="2705100" cy="52863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130595" y="378304"/>
            <a:ext cx="655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Uygulama </a:t>
            </a:r>
            <a:r>
              <a:rPr lang="tr-TR" dirty="0" err="1" smtClean="0"/>
              <a:t>arayüz</a:t>
            </a:r>
            <a:r>
              <a:rPr lang="tr-TR" dirty="0" smtClean="0"/>
              <a:t> tasarımının tamamlanması ve test işlemi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12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385531" y="392017"/>
            <a:ext cx="2582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 smtClean="0">
                <a:solidFill>
                  <a:srgbClr val="FF0000"/>
                </a:solidFill>
              </a:rPr>
              <a:t>Sunum Planı</a:t>
            </a:r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2969322" y="1042106"/>
            <a:ext cx="1524000" cy="1615309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>
            <a:off x="5676910" y="976792"/>
            <a:ext cx="44320" cy="2943366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6790917" y="1042106"/>
            <a:ext cx="1468751" cy="1615309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1143585" y="2707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5520457" y="392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8259668" y="27381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142099" y="3146099"/>
            <a:ext cx="354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a.Projenin</a:t>
            </a:r>
            <a:r>
              <a:rPr lang="tr-TR" dirty="0" smtClean="0"/>
              <a:t> Amacı</a:t>
            </a:r>
          </a:p>
          <a:p>
            <a:r>
              <a:rPr lang="tr-TR" dirty="0" err="1" smtClean="0"/>
              <a:t>b.Projenin</a:t>
            </a:r>
            <a:r>
              <a:rPr lang="tr-TR" dirty="0" smtClean="0"/>
              <a:t> Kullanım alanları </a:t>
            </a:r>
          </a:p>
          <a:p>
            <a:r>
              <a:rPr lang="tr-TR" dirty="0" err="1" smtClean="0"/>
              <a:t>c.Projenin</a:t>
            </a:r>
            <a:r>
              <a:rPr lang="tr-TR" dirty="0" smtClean="0"/>
              <a:t> Faydaları</a:t>
            </a:r>
          </a:p>
          <a:p>
            <a:endParaRPr lang="tr-TR" dirty="0" smtClean="0"/>
          </a:p>
        </p:txBody>
      </p:sp>
      <p:sp>
        <p:nvSpPr>
          <p:cNvPr id="17" name="Metin kutusu 16"/>
          <p:cNvSpPr txBox="1"/>
          <p:nvPr/>
        </p:nvSpPr>
        <p:spPr>
          <a:xfrm>
            <a:off x="4028874" y="4374859"/>
            <a:ext cx="3568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Projede kullanılan donanım ve</a:t>
            </a:r>
          </a:p>
          <a:p>
            <a:r>
              <a:rPr lang="tr-TR" dirty="0"/>
              <a:t>y</a:t>
            </a:r>
            <a:r>
              <a:rPr lang="tr-TR" dirty="0" smtClean="0"/>
              <a:t>azılımların detaylı açıklaması.</a:t>
            </a:r>
          </a:p>
          <a:p>
            <a:endParaRPr lang="tr-TR" dirty="0"/>
          </a:p>
          <a:p>
            <a:r>
              <a:rPr lang="tr-TR" dirty="0" err="1" smtClean="0"/>
              <a:t>a.Rasberry</a:t>
            </a:r>
            <a:r>
              <a:rPr lang="tr-TR" dirty="0" smtClean="0"/>
              <a:t> Pi 4B</a:t>
            </a:r>
          </a:p>
          <a:p>
            <a:r>
              <a:rPr lang="tr-TR" dirty="0" err="1" smtClean="0"/>
              <a:t>b.Diet</a:t>
            </a:r>
            <a:r>
              <a:rPr lang="tr-TR" dirty="0" smtClean="0"/>
              <a:t> Pi OS</a:t>
            </a:r>
          </a:p>
          <a:p>
            <a:r>
              <a:rPr lang="tr-TR" dirty="0" err="1" smtClean="0"/>
              <a:t>c.Bliynk</a:t>
            </a:r>
            <a:r>
              <a:rPr lang="tr-TR" dirty="0" smtClean="0"/>
              <a:t> </a:t>
            </a:r>
            <a:r>
              <a:rPr lang="tr-TR" dirty="0" err="1" smtClean="0"/>
              <a:t>App</a:t>
            </a:r>
            <a:endParaRPr lang="tr-TR" dirty="0" smtClean="0"/>
          </a:p>
        </p:txBody>
      </p:sp>
      <p:sp>
        <p:nvSpPr>
          <p:cNvPr id="18" name="Metin kutusu 17"/>
          <p:cNvSpPr txBox="1"/>
          <p:nvPr/>
        </p:nvSpPr>
        <p:spPr>
          <a:xfrm>
            <a:off x="7747692" y="3146098"/>
            <a:ext cx="423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r>
              <a:rPr lang="tr-TR" dirty="0" smtClean="0"/>
              <a:t>a.</a:t>
            </a:r>
            <a:r>
              <a:rPr lang="tr-TR" dirty="0"/>
              <a:t> Projenin fiziksel </a:t>
            </a:r>
            <a:r>
              <a:rPr lang="tr-TR" dirty="0" smtClean="0"/>
              <a:t>olarak gösterimi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98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4107" y="391952"/>
            <a:ext cx="2536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Projenin </a:t>
            </a:r>
            <a:r>
              <a:rPr lang="tr-TR" sz="2400" b="1" dirty="0"/>
              <a:t>Amacı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54663" y="1746956"/>
            <a:ext cx="6615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Raspberry</a:t>
            </a:r>
            <a:r>
              <a:rPr lang="tr-TR" dirty="0" smtClean="0"/>
              <a:t> Pi kartını taşınabilir bir proje tasarımı ile gerçekleştirmek.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754663" y="2428681"/>
            <a:ext cx="10541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Yenilik</a:t>
            </a:r>
          </a:p>
          <a:p>
            <a:r>
              <a:rPr lang="tr-T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	</a:t>
            </a:r>
          </a:p>
          <a:p>
            <a:r>
              <a:rPr lang="tr-TR" dirty="0" err="1" smtClean="0"/>
              <a:t>Raspberry</a:t>
            </a:r>
            <a:r>
              <a:rPr lang="tr-TR" dirty="0" smtClean="0"/>
              <a:t> </a:t>
            </a:r>
            <a:r>
              <a:rPr lang="tr-TR" dirty="0"/>
              <a:t>Pi </a:t>
            </a:r>
            <a:r>
              <a:rPr lang="tr-TR" dirty="0" smtClean="0"/>
              <a:t>kartı ile akıllı ev gibi uzaktan kontrol edilebilecek IOT tasarımlara imkan sağlamak </a:t>
            </a:r>
            <a:endParaRPr lang="tr-T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96456" y="1377624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Mobilite</a:t>
            </a:r>
            <a:endParaRPr lang="tr-T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46" y="3387405"/>
            <a:ext cx="6396622" cy="332132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0" y="6488668"/>
            <a:ext cx="46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1a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7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4107" y="391952"/>
            <a:ext cx="4043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Projenin </a:t>
            </a:r>
            <a:r>
              <a:rPr lang="tr-TR" sz="2400" b="1" dirty="0"/>
              <a:t>Kullanım </a:t>
            </a:r>
            <a:r>
              <a:rPr lang="tr-TR" sz="2400" b="1" dirty="0" smtClean="0"/>
              <a:t>Alanları </a:t>
            </a:r>
            <a:endParaRPr lang="tr-TR" sz="2400" b="1" dirty="0"/>
          </a:p>
        </p:txBody>
      </p:sp>
      <p:sp>
        <p:nvSpPr>
          <p:cNvPr id="2" name="Dikdörtgen 1"/>
          <p:cNvSpPr/>
          <p:nvPr/>
        </p:nvSpPr>
        <p:spPr>
          <a:xfrm>
            <a:off x="4357201" y="1673998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Akıllı Ev Otomasyonları</a:t>
            </a:r>
            <a:endParaRPr lang="tr-TR" b="1" dirty="0">
              <a:solidFill>
                <a:schemeClr val="accent4">
                  <a:lumMod val="60000"/>
                  <a:lumOff val="4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105990" y="2748336"/>
            <a:ext cx="2459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Aydınlatma Kontrolü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7378720" y="274833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Kapı/Kilit ve Güvenlik Kontrolü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2" y="3264926"/>
            <a:ext cx="4946404" cy="329506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0" y="6488668"/>
            <a:ext cx="46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1b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4107" y="391952"/>
            <a:ext cx="284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Projenin Faydaları</a:t>
            </a:r>
            <a:endParaRPr lang="tr-TR" sz="2400" b="1" dirty="0"/>
          </a:p>
        </p:txBody>
      </p:sp>
      <p:sp>
        <p:nvSpPr>
          <p:cNvPr id="2" name="Dikdörtgen 1"/>
          <p:cNvSpPr/>
          <p:nvPr/>
        </p:nvSpPr>
        <p:spPr>
          <a:xfrm>
            <a:off x="659642" y="21464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tr-TR" dirty="0" smtClean="0">
                <a:latin typeface="arial" panose="020B0604020202020204" pitchFamily="34" charset="0"/>
              </a:rPr>
              <a:t>Enerji </a:t>
            </a:r>
            <a:r>
              <a:rPr lang="tr-TR" dirty="0">
                <a:latin typeface="arial" panose="020B0604020202020204" pitchFamily="34" charset="0"/>
              </a:rPr>
              <a:t>Verimliliğini </a:t>
            </a:r>
            <a:r>
              <a:rPr lang="tr-TR" dirty="0" smtClean="0">
                <a:latin typeface="arial" panose="020B0604020202020204" pitchFamily="34" charset="0"/>
              </a:rPr>
              <a:t>Arttırmak</a:t>
            </a:r>
            <a:endParaRPr lang="tr-TR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tr-TR" dirty="0">
                <a:latin typeface="arial" panose="020B0604020202020204" pitchFamily="34" charset="0"/>
              </a:rPr>
              <a:t>Erişilebilirliği </a:t>
            </a:r>
            <a:r>
              <a:rPr lang="tr-TR" dirty="0" smtClean="0">
                <a:latin typeface="arial" panose="020B0604020202020204" pitchFamily="34" charset="0"/>
              </a:rPr>
              <a:t>Sağlamak</a:t>
            </a:r>
          </a:p>
          <a:p>
            <a:pPr>
              <a:buFont typeface="+mj-lt"/>
              <a:buAutoNum type="arabicPeriod"/>
            </a:pPr>
            <a:r>
              <a:rPr lang="tr-TR" b="0" i="0" dirty="0" smtClean="0">
                <a:effectLst/>
                <a:latin typeface="arial" panose="020B0604020202020204" pitchFamily="34" charset="0"/>
              </a:rPr>
              <a:t>Tasarruf Sağlamak</a:t>
            </a:r>
            <a:endParaRPr lang="tr-TR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0" y="6488668"/>
            <a:ext cx="46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1c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4107" y="391952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RASBERRY PI</a:t>
            </a:r>
            <a:endParaRPr lang="tr-TR" sz="2400" b="1" dirty="0"/>
          </a:p>
        </p:txBody>
      </p:sp>
      <p:sp>
        <p:nvSpPr>
          <p:cNvPr id="2" name="Dikdörtgen 1"/>
          <p:cNvSpPr/>
          <p:nvPr/>
        </p:nvSpPr>
        <p:spPr>
          <a:xfrm>
            <a:off x="4908645" y="2165657"/>
            <a:ext cx="7392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/>
              <a:t>1.5 GHz dört çekirdekli ARM Cortex-A72 CPU</a:t>
            </a:r>
          </a:p>
          <a:p>
            <a:pPr fontAlgn="base"/>
            <a:r>
              <a:rPr lang="tr-TR" b="1" dirty="0"/>
              <a:t>2GB LPDDR4 RAM SKU | </a:t>
            </a:r>
          </a:p>
          <a:p>
            <a:pPr fontAlgn="base"/>
            <a:r>
              <a:rPr lang="tr-TR" b="1" dirty="0" err="1"/>
              <a:t>VideoCore</a:t>
            </a:r>
            <a:r>
              <a:rPr lang="tr-TR" b="1" dirty="0"/>
              <a:t> VI Grafikleri</a:t>
            </a:r>
          </a:p>
          <a:p>
            <a:pPr fontAlgn="base"/>
            <a:r>
              <a:rPr lang="tr-TR" b="1" dirty="0"/>
              <a:t>4kp60 HEVC video</a:t>
            </a:r>
          </a:p>
          <a:p>
            <a:pPr fontAlgn="base"/>
            <a:r>
              <a:rPr lang="tr-TR" b="1" dirty="0"/>
              <a:t>Gerçek </a:t>
            </a:r>
            <a:r>
              <a:rPr lang="tr-TR" b="1" dirty="0" err="1"/>
              <a:t>Gigabit</a:t>
            </a:r>
            <a:r>
              <a:rPr lang="tr-TR" b="1" dirty="0"/>
              <a:t> Ethernet</a:t>
            </a:r>
          </a:p>
          <a:p>
            <a:pPr fontAlgn="base"/>
            <a:r>
              <a:rPr lang="tr-TR" b="1" dirty="0"/>
              <a:t>2 × USB 3.0 ve 2 × USB 2.0 bağlantı noktalar</a:t>
            </a:r>
          </a:p>
          <a:p>
            <a:pPr fontAlgn="base"/>
            <a:r>
              <a:rPr lang="tr-TR" b="1" dirty="0"/>
              <a:t>2 × mikro HDMI bağlantı noktası (1 × 4K@60Hz veya 2 × 4K@30Hz)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0" y="1433015"/>
            <a:ext cx="4725465" cy="472546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0" y="6488668"/>
            <a:ext cx="46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2</a:t>
            </a:r>
            <a:r>
              <a:rPr lang="tr-TR" b="1" dirty="0" smtClean="0">
                <a:solidFill>
                  <a:srgbClr val="FF0000"/>
                </a:solidFill>
              </a:rPr>
              <a:t>a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4107" y="391952"/>
            <a:ext cx="1122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DIET PI</a:t>
            </a:r>
            <a:endParaRPr lang="tr-TR" sz="2400" b="1" dirty="0"/>
          </a:p>
        </p:txBody>
      </p:sp>
      <p:sp>
        <p:nvSpPr>
          <p:cNvPr id="2" name="Dikdörtgen 1"/>
          <p:cNvSpPr/>
          <p:nvPr/>
        </p:nvSpPr>
        <p:spPr>
          <a:xfrm>
            <a:off x="30811" y="1280575"/>
            <a:ext cx="92769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tr-TR" dirty="0">
                <a:latin typeface="-apple-system"/>
              </a:rPr>
              <a:t>Desteklenen her platform için küçük optimize edilmiş bir </a:t>
            </a:r>
            <a:r>
              <a:rPr lang="tr-TR" dirty="0" err="1">
                <a:latin typeface="-apple-system"/>
              </a:rPr>
              <a:t>Debian</a:t>
            </a:r>
            <a:r>
              <a:rPr lang="tr-TR" dirty="0">
                <a:latin typeface="-apple-system"/>
              </a:rPr>
              <a:t> dağıtımıdır.</a:t>
            </a:r>
          </a:p>
          <a:p>
            <a:pPr marL="342900" indent="-342900">
              <a:buAutoNum type="arabicPeriod"/>
            </a:pPr>
            <a:r>
              <a:rPr lang="tr-TR" dirty="0" err="1">
                <a:latin typeface="-apple-system"/>
              </a:rPr>
              <a:t>Diet</a:t>
            </a:r>
            <a:r>
              <a:rPr lang="tr-TR" dirty="0">
                <a:latin typeface="-apple-system"/>
              </a:rPr>
              <a:t> Pi ‘de hazır yüklü gelen bir çok gereksiz uygulama yok </a:t>
            </a:r>
          </a:p>
          <a:p>
            <a:pPr marL="342900" indent="-342900">
              <a:buAutoNum type="arabicPeriod"/>
            </a:pPr>
            <a:r>
              <a:rPr lang="tr-TR" dirty="0">
                <a:latin typeface="-apple-system"/>
              </a:rPr>
              <a:t>Sisteme ilk giriş yaptığınızda, sistemin güncellenmesi otomatik oluyor.</a:t>
            </a:r>
          </a:p>
          <a:p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3048000" y="48350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5" y="2854358"/>
            <a:ext cx="8284100" cy="262703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85401" y="6456607"/>
            <a:ext cx="651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2b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4107" y="391952"/>
            <a:ext cx="1766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/>
              <a:t>BLYNK APP</a:t>
            </a:r>
            <a:endParaRPr lang="tr-TR" sz="2400" b="1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07" y="1295116"/>
            <a:ext cx="5231642" cy="390738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59307" y="161570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medium-content-serif-font"/>
              </a:rPr>
              <a:t>Blynk</a:t>
            </a:r>
            <a:r>
              <a:rPr lang="tr-TR" b="1" dirty="0">
                <a:latin typeface="medium-content-serif-font"/>
              </a:rPr>
              <a:t> </a:t>
            </a:r>
            <a:r>
              <a:rPr lang="tr-TR" b="1" dirty="0" err="1">
                <a:latin typeface="medium-content-serif-font"/>
              </a:rPr>
              <a:t>App</a:t>
            </a:r>
            <a:r>
              <a:rPr lang="tr-TR" dirty="0">
                <a:latin typeface="medium-content-serif-font"/>
              </a:rPr>
              <a:t> — </a:t>
            </a:r>
            <a:r>
              <a:rPr lang="tr-TR" dirty="0" smtClean="0">
                <a:latin typeface="medium-content-serif-font"/>
              </a:rPr>
              <a:t>sunulan </a:t>
            </a:r>
            <a:r>
              <a:rPr lang="tr-TR" dirty="0">
                <a:latin typeface="medium-content-serif-font"/>
              </a:rPr>
              <a:t>çeşitli </a:t>
            </a:r>
            <a:r>
              <a:rPr lang="tr-TR" dirty="0" err="1">
                <a:latin typeface="medium-content-serif-font"/>
              </a:rPr>
              <a:t>widget’ları</a:t>
            </a:r>
            <a:r>
              <a:rPr lang="tr-TR" dirty="0">
                <a:latin typeface="medium-content-serif-font"/>
              </a:rPr>
              <a:t> kullanarak </a:t>
            </a:r>
            <a:r>
              <a:rPr lang="tr-TR" dirty="0" smtClean="0">
                <a:latin typeface="medium-content-serif-font"/>
              </a:rPr>
              <a:t>projenin ara yüzünü oluşturmaya </a:t>
            </a:r>
            <a:r>
              <a:rPr lang="tr-TR" dirty="0">
                <a:latin typeface="medium-content-serif-font"/>
              </a:rPr>
              <a:t>izin verir</a:t>
            </a:r>
            <a:r>
              <a:rPr lang="tr-TR" dirty="0" smtClean="0">
                <a:latin typeface="medium-content-serif-fon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medium-content-serif-font"/>
              </a:rPr>
              <a:t>Blynk</a:t>
            </a:r>
            <a:r>
              <a:rPr lang="tr-TR" b="1" dirty="0">
                <a:latin typeface="medium-content-serif-font"/>
              </a:rPr>
              <a:t> Server</a:t>
            </a:r>
            <a:r>
              <a:rPr lang="tr-TR" dirty="0">
                <a:latin typeface="medium-content-serif-font"/>
              </a:rPr>
              <a:t> — akıllı telefon ve donanım arasındaki tüm iletişimden </a:t>
            </a:r>
            <a:r>
              <a:rPr lang="tr-TR" dirty="0" smtClean="0">
                <a:latin typeface="medium-content-serif-font"/>
              </a:rPr>
              <a:t>sorumludur. Yerel </a:t>
            </a:r>
            <a:r>
              <a:rPr lang="tr-TR" dirty="0">
                <a:latin typeface="medium-content-serif-font"/>
              </a:rPr>
              <a:t>olarak </a:t>
            </a:r>
            <a:r>
              <a:rPr lang="tr-TR" dirty="0" smtClean="0">
                <a:latin typeface="medium-content-serif-font"/>
              </a:rPr>
              <a:t>çalıştırabilir. </a:t>
            </a:r>
            <a:r>
              <a:rPr lang="tr-TR" dirty="0">
                <a:latin typeface="medium-content-serif-font"/>
              </a:rPr>
              <a:t>Açık </a:t>
            </a:r>
            <a:r>
              <a:rPr lang="tr-TR" dirty="0" smtClean="0">
                <a:latin typeface="medium-content-serif-font"/>
              </a:rPr>
              <a:t>kaynaklıdır.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>
                <a:latin typeface="medium-content-serif-font"/>
              </a:rPr>
              <a:t>Blynk</a:t>
            </a:r>
            <a:r>
              <a:rPr lang="tr-TR" b="1" dirty="0">
                <a:latin typeface="medium-content-serif-font"/>
              </a:rPr>
              <a:t> Kütüphaneleri</a:t>
            </a:r>
            <a:r>
              <a:rPr lang="tr-TR" dirty="0">
                <a:latin typeface="medium-content-serif-font"/>
              </a:rPr>
              <a:t> — tüm popüler donanım platformları için — sunucu ile iletişimi sağlar ve gelen ve giden tüm komutları işler.</a:t>
            </a:r>
            <a:endParaRPr lang="tr-TR" b="0" i="0" dirty="0">
              <a:effectLst/>
              <a:latin typeface="medium-content-serif-font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0" y="6488668"/>
            <a:ext cx="46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2</a:t>
            </a:r>
            <a:r>
              <a:rPr lang="tr-TR" b="1" dirty="0" smtClean="0">
                <a:solidFill>
                  <a:srgbClr val="FF0000"/>
                </a:solidFill>
              </a:rPr>
              <a:t>c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3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95404" y="2712663"/>
            <a:ext cx="3087333" cy="20697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1" y="1637731"/>
            <a:ext cx="1373475" cy="273754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745" y="299045"/>
            <a:ext cx="2692747" cy="201762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265387" y="2407430"/>
            <a:ext cx="2710292" cy="1314081"/>
          </a:xfrm>
          <a:prstGeom prst="rect">
            <a:avLst/>
          </a:prstGeom>
        </p:spPr>
      </p:pic>
      <p:sp>
        <p:nvSpPr>
          <p:cNvPr id="8" name="Sağ Ok 7"/>
          <p:cNvSpPr/>
          <p:nvPr/>
        </p:nvSpPr>
        <p:spPr>
          <a:xfrm>
            <a:off x="1768000" y="1522805"/>
            <a:ext cx="1228298" cy="39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2" name="Grup 11"/>
          <p:cNvGrpSpPr/>
          <p:nvPr/>
        </p:nvGrpSpPr>
        <p:grpSpPr>
          <a:xfrm>
            <a:off x="5879879" y="1520516"/>
            <a:ext cx="1132289" cy="796149"/>
            <a:chOff x="5879879" y="1684375"/>
            <a:chExt cx="1132289" cy="796149"/>
          </a:xfrm>
        </p:grpSpPr>
        <p:sp>
          <p:nvSpPr>
            <p:cNvPr id="10" name="Aşağı Ok 9"/>
            <p:cNvSpPr/>
            <p:nvPr/>
          </p:nvSpPr>
          <p:spPr>
            <a:xfrm>
              <a:off x="6425313" y="1684375"/>
              <a:ext cx="586855" cy="7961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5879879" y="1684375"/>
              <a:ext cx="709684" cy="300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3" name="Sağ Ok 12"/>
          <p:cNvSpPr/>
          <p:nvPr/>
        </p:nvSpPr>
        <p:spPr>
          <a:xfrm>
            <a:off x="8204579" y="3400567"/>
            <a:ext cx="1228298" cy="39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203689" y="4626591"/>
            <a:ext cx="40817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Mobile </a:t>
            </a:r>
            <a:r>
              <a:rPr lang="tr-TR" sz="2000" b="1" dirty="0" err="1" smtClean="0">
                <a:solidFill>
                  <a:srgbClr val="FF0000"/>
                </a:solidFill>
              </a:rPr>
              <a:t>App</a:t>
            </a:r>
            <a:endParaRPr lang="tr-TR" sz="2000" b="1" dirty="0" smtClean="0">
              <a:solidFill>
                <a:srgbClr val="FF0000"/>
              </a:solidFill>
            </a:endParaRPr>
          </a:p>
          <a:p>
            <a:endParaRPr lang="tr-TR" dirty="0" smtClean="0"/>
          </a:p>
          <a:p>
            <a:r>
              <a:rPr lang="tr-TR" dirty="0" smtClean="0"/>
              <a:t>1.Kullanıcıdan komutları al</a:t>
            </a:r>
          </a:p>
          <a:p>
            <a:r>
              <a:rPr lang="tr-TR" dirty="0" smtClean="0"/>
              <a:t>2.Uygulama </a:t>
            </a:r>
            <a:r>
              <a:rPr lang="tr-TR" dirty="0" err="1" smtClean="0"/>
              <a:t>server’ına</a:t>
            </a:r>
            <a:r>
              <a:rPr lang="tr-TR" dirty="0" smtClean="0"/>
              <a:t> hızlıca </a:t>
            </a:r>
            <a:r>
              <a:rPr lang="tr-TR" dirty="0" err="1" smtClean="0"/>
              <a:t>upload</a:t>
            </a:r>
            <a:r>
              <a:rPr lang="tr-TR" dirty="0" smtClean="0"/>
              <a:t> et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570578" y="200402"/>
            <a:ext cx="47581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solidFill>
                  <a:srgbClr val="FF0000"/>
                </a:solidFill>
              </a:rPr>
              <a:t>App</a:t>
            </a:r>
            <a:r>
              <a:rPr lang="tr-TR" sz="2000" b="1" dirty="0" smtClean="0">
                <a:solidFill>
                  <a:srgbClr val="FF0000"/>
                </a:solidFill>
              </a:rPr>
              <a:t> Server</a:t>
            </a:r>
          </a:p>
          <a:p>
            <a:endParaRPr lang="tr-TR" dirty="0" smtClean="0"/>
          </a:p>
          <a:p>
            <a:r>
              <a:rPr lang="tr-TR" dirty="0" smtClean="0"/>
              <a:t>1.Uygulamadan gelen komutları sakla</a:t>
            </a:r>
          </a:p>
          <a:p>
            <a:r>
              <a:rPr lang="tr-TR" dirty="0" smtClean="0"/>
              <a:t>2.Rasberry den istek gelirse konutları paylaş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>
            <a:off x="4858926" y="5365255"/>
            <a:ext cx="40940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solidFill>
                  <a:srgbClr val="FF0000"/>
                </a:solidFill>
              </a:rPr>
              <a:t>Rasberry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smtClean="0">
                <a:solidFill>
                  <a:srgbClr val="FF0000"/>
                </a:solidFill>
              </a:rPr>
              <a:t>Pi</a:t>
            </a:r>
            <a:endParaRPr lang="tr-TR" dirty="0" smtClean="0"/>
          </a:p>
          <a:p>
            <a:r>
              <a:rPr lang="tr-TR" dirty="0" smtClean="0"/>
              <a:t>1.Server da aktif komut var mı kontrol et</a:t>
            </a:r>
          </a:p>
          <a:p>
            <a:r>
              <a:rPr lang="tr-TR" dirty="0" smtClean="0"/>
              <a:t>2.Komut varsa is GPOIO üzerinde komutu aktar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9365000" y="4488092"/>
            <a:ext cx="2750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0000"/>
                </a:solidFill>
              </a:rPr>
              <a:t>Devre Şeması</a:t>
            </a:r>
          </a:p>
          <a:p>
            <a:r>
              <a:rPr lang="tr-TR" dirty="0" smtClean="0"/>
              <a:t>1.Gelen komuta göre tepki ver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1780175" y="448809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olidFill>
                  <a:srgbClr val="0070C0"/>
                </a:solidFill>
              </a:rPr>
              <a:t>1</a:t>
            </a:r>
            <a:endParaRPr lang="tr-TR" sz="3200" b="1" dirty="0">
              <a:solidFill>
                <a:srgbClr val="0070C0"/>
              </a:solidFill>
            </a:endParaRPr>
          </a:p>
        </p:txBody>
      </p:sp>
      <p:sp>
        <p:nvSpPr>
          <p:cNvPr id="19" name="Metin kutusu 18"/>
          <p:cNvSpPr txBox="1"/>
          <p:nvPr/>
        </p:nvSpPr>
        <p:spPr>
          <a:xfrm>
            <a:off x="7012168" y="754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olidFill>
                  <a:srgbClr val="0070C0"/>
                </a:solidFill>
              </a:rPr>
              <a:t>2</a:t>
            </a:r>
            <a:endParaRPr lang="tr-TR" sz="3200" b="1" dirty="0">
              <a:solidFill>
                <a:srgbClr val="0070C0"/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6292878" y="52912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11307919" y="41272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smtClean="0">
                <a:solidFill>
                  <a:srgbClr val="0070C0"/>
                </a:solidFill>
              </a:rPr>
              <a:t>4</a:t>
            </a:r>
            <a:endParaRPr lang="tr-TR" sz="3200" b="1" dirty="0">
              <a:solidFill>
                <a:srgbClr val="0070C0"/>
              </a:solidFill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0" y="6488668"/>
            <a:ext cx="46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3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713</TotalTime>
  <Words>293</Words>
  <Application>Microsoft Office PowerPoint</Application>
  <PresentationFormat>Geniş ekran</PresentationFormat>
  <Paragraphs>94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arial</vt:lpstr>
      <vt:lpstr>Century Gothic</vt:lpstr>
      <vt:lpstr>medium-content-serif-font</vt:lpstr>
      <vt:lpstr>Verdana</vt:lpstr>
      <vt:lpstr>Wingdings 3</vt:lpstr>
      <vt:lpstr>Dilim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Fatih</dc:creator>
  <cp:lastModifiedBy>Fatih</cp:lastModifiedBy>
  <cp:revision>25</cp:revision>
  <dcterms:created xsi:type="dcterms:W3CDTF">2020-04-13T23:06:01Z</dcterms:created>
  <dcterms:modified xsi:type="dcterms:W3CDTF">2020-06-11T21:24:34Z</dcterms:modified>
</cp:coreProperties>
</file>