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4" r:id="rId3"/>
    <p:sldId id="268" r:id="rId4"/>
    <p:sldId id="265" r:id="rId5"/>
    <p:sldId id="266" r:id="rId6"/>
    <p:sldId id="267" r:id="rId7"/>
    <p:sldId id="257" r:id="rId8"/>
    <p:sldId id="258" r:id="rId9"/>
    <p:sldId id="260" r:id="rId10"/>
    <p:sldId id="269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3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3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1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7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5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9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0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6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2B4B-A79A-45DE-BC5A-6CB1699D11FF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709DA-20A2-47C3-8497-DA8CDF1C03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788B-83AE-4C8C-83FA-3D6CB11A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92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Facial </a:t>
            </a:r>
            <a:r>
              <a:rPr lang="en-IN"/>
              <a:t>Expression Recognition in Images  </a:t>
            </a:r>
            <a:r>
              <a:rPr lang="en-IN" dirty="0"/>
              <a:t>using pre-trained Convolutional Neural Network  features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7D36C-39B0-4CA4-9DE4-AA57668A2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615" y="4856084"/>
            <a:ext cx="5524870" cy="1023151"/>
          </a:xfrm>
        </p:spPr>
        <p:txBody>
          <a:bodyPr/>
          <a:lstStyle/>
          <a:p>
            <a:r>
              <a:rPr lang="en-IN" dirty="0"/>
              <a:t>Fathima Syeda</a:t>
            </a:r>
          </a:p>
          <a:p>
            <a:r>
              <a:rPr lang="en-IN" dirty="0"/>
              <a:t>2790024</a:t>
            </a:r>
          </a:p>
        </p:txBody>
      </p:sp>
    </p:spTree>
    <p:extLst>
      <p:ext uri="{BB962C8B-B14F-4D97-AF65-F5344CB8AC3E}">
        <p14:creationId xmlns:p14="http://schemas.microsoft.com/office/powerpoint/2010/main" val="48927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81A2-89A6-442B-8226-F023501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F016F2-C06D-491D-9390-CE3B9F9F1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74187"/>
              </p:ext>
            </p:extLst>
          </p:nvPr>
        </p:nvGraphicFramePr>
        <p:xfrm>
          <a:off x="838200" y="1453705"/>
          <a:ext cx="6279515" cy="2347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62695557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3203256389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661009366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937766977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1400" dirty="0">
                          <a:effectLst/>
                        </a:rPr>
                        <a:t>JAFFE Dataset 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PCA=200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10-Fold Cross Validation Scores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Leave-One-Out cross Validation Scores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Test Accuracy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117695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>
                          <a:effectLst/>
                        </a:rPr>
                        <a:t>block pool 1</a:t>
                      </a:r>
                      <a:endParaRPr lang="en-IN" sz="110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 dirty="0">
                          <a:effectLst/>
                        </a:rPr>
                        <a:t>81.76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83.52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72.093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685322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>
                          <a:effectLst/>
                        </a:rPr>
                        <a:t>block pool 2</a:t>
                      </a:r>
                      <a:endParaRPr lang="en-IN" sz="110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86.47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87.64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74.41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99782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>
                          <a:effectLst/>
                        </a:rPr>
                        <a:t>block pool 3</a:t>
                      </a:r>
                      <a:endParaRPr lang="en-IN" sz="110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88.82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90.58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79.06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828568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 b="1" dirty="0">
                          <a:effectLst/>
                        </a:rPr>
                        <a:t>block pool 4</a:t>
                      </a:r>
                      <a:endParaRPr lang="en-IN" sz="1100" b="1" dirty="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 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90.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 b="1" dirty="0">
                          <a:effectLst/>
                        </a:rPr>
                        <a:t>91.764</a:t>
                      </a:r>
                      <a:r>
                        <a:rPr lang="en-IN" sz="1100" b="1" dirty="0">
                          <a:effectLst/>
                        </a:rPr>
                        <a:t> 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</a:rPr>
                        <a:t>86.04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303400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>
                          <a:effectLst/>
                        </a:rPr>
                        <a:t>block pool 5</a:t>
                      </a:r>
                      <a:endParaRPr lang="en-IN" sz="110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90.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90.58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86.04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3632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CB88A6-F948-4009-9589-A807948B9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35424"/>
              </p:ext>
            </p:extLst>
          </p:nvPr>
        </p:nvGraphicFramePr>
        <p:xfrm>
          <a:off x="763458" y="3994213"/>
          <a:ext cx="6279515" cy="2317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601858817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3902221851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115033496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1506751976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CK+ Dataset 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PCA=100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10-Fold Cross Validation Scores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Leave-One-Out cross Validation Scores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Test Accuracy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27319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 dirty="0">
                          <a:effectLst/>
                        </a:rPr>
                        <a:t>block pool 1</a:t>
                      </a:r>
                      <a:endParaRPr lang="en-IN" sz="1100" dirty="0">
                        <a:effectLst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95.29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90.47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065403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 dirty="0">
                          <a:effectLst/>
                        </a:rPr>
                        <a:t>block pool 2</a:t>
                      </a:r>
                      <a:endParaRPr lang="en-IN" sz="1100" dirty="0">
                        <a:effectLst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95.88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97.61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90.47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12796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 dirty="0">
                          <a:effectLst/>
                        </a:rPr>
                        <a:t>block pool 3</a:t>
                      </a:r>
                      <a:endParaRPr lang="en-IN" sz="1100" dirty="0">
                        <a:effectLst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96.47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97.61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92.85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920741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 b="1" dirty="0">
                          <a:effectLst/>
                        </a:rPr>
                        <a:t>block pool 4</a:t>
                      </a:r>
                      <a:endParaRPr lang="en-IN" sz="1100" b="1" dirty="0">
                        <a:effectLst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> 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96.47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98.21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92.85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2890349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 dirty="0">
                          <a:effectLst/>
                        </a:rPr>
                        <a:t>block pool 5</a:t>
                      </a:r>
                      <a:endParaRPr lang="en-IN" sz="1100" dirty="0">
                        <a:effectLst/>
                      </a:endParaRP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96.47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98.88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000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100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99715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13E12BA-E529-413B-B0E5-72F89E4F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772" y="42460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B1DEB-BF4C-47E8-81D4-0B9D3F3A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715" y="1704975"/>
            <a:ext cx="50292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D7595B-2D4D-4B60-A80F-5959F0F24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39" y="200025"/>
            <a:ext cx="3202354" cy="6061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7531D-7564-4721-B4FC-6F747BE9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7" y="0"/>
            <a:ext cx="3077694" cy="5985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25ED2-E605-47B4-92DE-CFB230F55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363" y="1019176"/>
            <a:ext cx="5522819" cy="37772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D4734F-D5D0-42B1-85EC-FF0E11278E9F}"/>
              </a:ext>
            </a:extLst>
          </p:cNvPr>
          <p:cNvSpPr/>
          <p:nvPr/>
        </p:nvSpPr>
        <p:spPr>
          <a:xfrm>
            <a:off x="1431208" y="5985227"/>
            <a:ext cx="14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JAFFE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5898E3-7EF9-4CC4-9B0C-31DAB5DF07FB}"/>
              </a:ext>
            </a:extLst>
          </p:cNvPr>
          <p:cNvSpPr/>
          <p:nvPr/>
        </p:nvSpPr>
        <p:spPr>
          <a:xfrm>
            <a:off x="9771585" y="6288643"/>
            <a:ext cx="13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CK+ Dataset</a:t>
            </a:r>
          </a:p>
        </p:txBody>
      </p:sp>
    </p:spTree>
    <p:extLst>
      <p:ext uri="{BB962C8B-B14F-4D97-AF65-F5344CB8AC3E}">
        <p14:creationId xmlns:p14="http://schemas.microsoft.com/office/powerpoint/2010/main" val="310551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F991-9A42-48C4-A2E7-5BC51810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7267-7E2D-4E26-B3F0-C979E297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  learned from pre-trained networks trained for a particular task such as object detection can be transferred, and used for a different task such as facial expression recognition.</a:t>
            </a:r>
          </a:p>
          <a:p>
            <a:endParaRPr lang="en-GB" dirty="0"/>
          </a:p>
          <a:p>
            <a:r>
              <a:rPr lang="en-IN" dirty="0"/>
              <a:t>a small dataset, using features from earlier layers of the network provide better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7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7557-0370-4A63-A6E1-BD4813C7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3" y="727969"/>
            <a:ext cx="10563687" cy="5448994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r>
              <a:rPr lang="en-GB" sz="1800" dirty="0"/>
              <a:t>This project implements the paper by Aravind Ravi,  Department of Systems Design Engineering,  University of Waterloo, Ontario CA</a:t>
            </a:r>
          </a:p>
          <a:p>
            <a:endParaRPr lang="en-GB" sz="1800" dirty="0"/>
          </a:p>
          <a:p>
            <a:r>
              <a:rPr lang="en-GB" sz="1800" dirty="0"/>
              <a:t>Traditional method of </a:t>
            </a:r>
            <a:r>
              <a:rPr lang="en-GB" sz="1800" b="1" dirty="0"/>
              <a:t>hand-crafted</a:t>
            </a:r>
            <a:r>
              <a:rPr lang="en-GB" sz="1800" dirty="0"/>
              <a:t> feature extraction are using HOG , SIFT, local binary patterns etc.</a:t>
            </a:r>
          </a:p>
          <a:p>
            <a:r>
              <a:rPr lang="en-GB" sz="1800" dirty="0"/>
              <a:t> Deep CNN features have been shown to be useful as a preliminary candidate for image classification </a:t>
            </a:r>
          </a:p>
          <a:p>
            <a:endParaRPr lang="en-IN" sz="1800" dirty="0"/>
          </a:p>
          <a:p>
            <a:r>
              <a:rPr lang="en-GB" sz="1800" dirty="0"/>
              <a:t> A CNN can be viewed as a framework combining a </a:t>
            </a:r>
            <a:r>
              <a:rPr lang="en-GB" sz="1800" b="1" dirty="0"/>
              <a:t>feature extractor </a:t>
            </a:r>
            <a:r>
              <a:rPr lang="en-GB" sz="1800" dirty="0"/>
              <a:t>and a </a:t>
            </a:r>
            <a:r>
              <a:rPr lang="en-GB" sz="1800" b="1" dirty="0"/>
              <a:t>classifier</a:t>
            </a:r>
            <a:r>
              <a:rPr lang="en-GB" sz="1800" dirty="0"/>
              <a:t>.</a:t>
            </a:r>
          </a:p>
          <a:p>
            <a:r>
              <a:rPr lang="en-GB" sz="1800" dirty="0"/>
              <a:t>  </a:t>
            </a:r>
            <a:r>
              <a:rPr lang="en-GB" sz="1800" b="1" dirty="0"/>
              <a:t>Convolutional layers </a:t>
            </a:r>
            <a:r>
              <a:rPr lang="en-GB" sz="1800" dirty="0"/>
              <a:t>behave as feature extractors that learn the representations </a:t>
            </a:r>
            <a:r>
              <a:rPr lang="en-GB" sz="1800" b="1" dirty="0"/>
              <a:t>automatically</a:t>
            </a:r>
            <a:r>
              <a:rPr lang="en-GB" sz="1800" dirty="0"/>
              <a:t> from the input data. </a:t>
            </a:r>
          </a:p>
          <a:p>
            <a:endParaRPr lang="en-GB" sz="1800" dirty="0"/>
          </a:p>
          <a:p>
            <a:r>
              <a:rPr lang="en-GB" sz="1800" b="1" dirty="0"/>
              <a:t>Earlier layers of the CNN </a:t>
            </a:r>
            <a:r>
              <a:rPr lang="en-GB" sz="1800" dirty="0"/>
              <a:t>: learn Features such as (shapes, edges, and </a:t>
            </a:r>
            <a:r>
              <a:rPr lang="en-GB" sz="1800" dirty="0" err="1"/>
              <a:t>color</a:t>
            </a:r>
            <a:r>
              <a:rPr lang="en-GB" sz="1800" dirty="0"/>
              <a:t> blobs )are learned in the</a:t>
            </a:r>
            <a:endParaRPr lang="en-IN" sz="1800" dirty="0"/>
          </a:p>
          <a:p>
            <a:r>
              <a:rPr lang="en-GB" sz="1800" b="1" dirty="0"/>
              <a:t>Later layers </a:t>
            </a:r>
            <a:r>
              <a:rPr lang="en-GB" sz="1800" dirty="0"/>
              <a:t>:learn features more specific to the original dataset. </a:t>
            </a:r>
          </a:p>
          <a:p>
            <a:endParaRPr lang="en-GB" sz="1800" dirty="0"/>
          </a:p>
          <a:p>
            <a:r>
              <a:rPr lang="en-GB" sz="1800" dirty="0"/>
              <a:t>The learned features are fed into the last fully connected layers to classify the data into one of the classes. </a:t>
            </a:r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1636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2E38-4813-40C9-A587-671D7AC4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b="1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39E3-7B3E-4D12-B2F6-F76586C05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IN" sz="2400" b="1" dirty="0"/>
              <a:t>JAFFE dataset :</a:t>
            </a:r>
          </a:p>
          <a:p>
            <a:pPr marL="0" indent="0">
              <a:buNone/>
            </a:pPr>
            <a:r>
              <a:rPr lang="en-IN" sz="2400" b="1" dirty="0"/>
              <a:t>    </a:t>
            </a:r>
            <a:r>
              <a:rPr lang="en-IN" sz="2400" dirty="0"/>
              <a:t>consists of 213 images from 10 Japanese female subjects. </a:t>
            </a:r>
          </a:p>
          <a:p>
            <a:pPr lvl="1"/>
            <a:r>
              <a:rPr lang="en-IN" sz="1800" dirty="0"/>
              <a:t>For each subject 4 images for each of the 7 expressions</a:t>
            </a:r>
          </a:p>
          <a:p>
            <a:pPr lvl="1"/>
            <a:r>
              <a:rPr lang="en-IN" sz="1800" dirty="0"/>
              <a:t> All images are grayscale images of size 256 by 256 pixels..</a:t>
            </a:r>
          </a:p>
          <a:p>
            <a:r>
              <a:rPr lang="en-IN" sz="2400" b="1" dirty="0"/>
              <a:t>CK+ dataset: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 A subset of this (210 images) with 10 subjects, 5 Male and 5 Female for each of the 7 expressions</a:t>
            </a:r>
          </a:p>
          <a:p>
            <a:pPr lvl="1"/>
            <a:r>
              <a:rPr lang="en-IN" sz="1800" dirty="0"/>
              <a:t>a diverse group of individuals comprising of both M and F of various  ethnicities. </a:t>
            </a:r>
          </a:p>
          <a:p>
            <a:pPr lvl="1"/>
            <a:r>
              <a:rPr lang="en-IN" sz="1800" dirty="0"/>
              <a:t>All images are grayscale of size 640 by 480 pixels.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DF696-53F5-4142-9CA4-5E4B5FAEEABC}"/>
              </a:ext>
            </a:extLst>
          </p:cNvPr>
          <p:cNvPicPr/>
          <p:nvPr/>
        </p:nvPicPr>
        <p:blipFill rotWithShape="1">
          <a:blip r:embed="rId2"/>
          <a:srcRect r="-1" b="494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4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43EFA-8B6D-49C8-A1B1-A5965554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011" y="460755"/>
            <a:ext cx="5154168" cy="119786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Transfer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4A0F-6309-4833-A122-3DEA4E0A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79" y="1745487"/>
            <a:ext cx="10831751" cy="4426713"/>
          </a:xfrm>
        </p:spPr>
        <p:txBody>
          <a:bodyPr anchor="t">
            <a:normAutofit/>
          </a:bodyPr>
          <a:lstStyle/>
          <a:p>
            <a:r>
              <a:rPr lang="en-GB" sz="2400" dirty="0"/>
              <a:t>Transfer learning is defined as the ability of a system to recognize and apply knowledge and skills learned in previous tasks to novel tasks .</a:t>
            </a:r>
          </a:p>
          <a:p>
            <a:r>
              <a:rPr lang="en-GB" sz="2400" dirty="0"/>
              <a:t>Extracting knowledge from one source task and applying  the knowledge to a target task.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GB" sz="2400" dirty="0"/>
              <a:t>Two kinds : </a:t>
            </a:r>
          </a:p>
          <a:p>
            <a:pPr lvl="1"/>
            <a:r>
              <a:rPr lang="en-GB" sz="1800" dirty="0"/>
              <a:t>the last fully connected layers are removed, and the rest of the network is used as a </a:t>
            </a:r>
            <a:r>
              <a:rPr lang="en-GB" sz="1800" b="1" dirty="0"/>
              <a:t>fixed feature extractor </a:t>
            </a:r>
            <a:r>
              <a:rPr lang="en-GB" sz="1800" dirty="0"/>
              <a:t>for the target domain </a:t>
            </a:r>
          </a:p>
          <a:p>
            <a:pPr lvl="1"/>
            <a:endParaRPr lang="en-IN" sz="1800" dirty="0"/>
          </a:p>
          <a:p>
            <a:pPr lvl="1"/>
            <a:r>
              <a:rPr lang="en-GB" sz="1800" dirty="0"/>
              <a:t> </a:t>
            </a:r>
            <a:r>
              <a:rPr lang="en-GB" sz="1800" b="1" dirty="0"/>
              <a:t>Fine-tuning the weights of the CNN </a:t>
            </a:r>
            <a:r>
              <a:rPr lang="en-GB" sz="1800" dirty="0"/>
              <a:t>by continuing the backpropagation on the target domain. </a:t>
            </a:r>
          </a:p>
          <a:p>
            <a:pPr lvl="2"/>
            <a:r>
              <a:rPr lang="en-GB" sz="1800" dirty="0"/>
              <a:t>It can be performed on all layers or it is possible to freeze some of the weights of earlier layers and fine-tune deeper layers of the CNN.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3725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B0F7F-0DE0-47DF-97FA-7576D075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2690282" cy="1053008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 fontScale="90000"/>
          </a:bodyPr>
          <a:lstStyle/>
          <a:p>
            <a:pPr algn="ctr"/>
            <a:br>
              <a:rPr lang="en-IN" sz="2800" b="1" dirty="0"/>
            </a:br>
            <a:r>
              <a:rPr lang="en-GB" sz="2800" b="1" dirty="0"/>
              <a:t>  Transfer learning approaches: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22C1-84E3-43AE-B15B-78FF7ABE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7850"/>
            <a:ext cx="4654296" cy="4857751"/>
          </a:xfrm>
        </p:spPr>
        <p:txBody>
          <a:bodyPr>
            <a:normAutofit/>
          </a:bodyPr>
          <a:lstStyle/>
          <a:p>
            <a:r>
              <a:rPr lang="en-GB" sz="1800" i="1" dirty="0"/>
              <a:t>Target dataset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i="1" dirty="0"/>
              <a:t> </a:t>
            </a:r>
            <a:r>
              <a:rPr lang="en-GB" sz="1800" b="1" i="1" dirty="0"/>
              <a:t>small and similar </a:t>
            </a:r>
            <a:r>
              <a:rPr lang="en-GB" sz="1800" i="1" dirty="0"/>
              <a:t>:</a:t>
            </a:r>
          </a:p>
          <a:p>
            <a:pPr lvl="2"/>
            <a:r>
              <a:rPr lang="en-GB" sz="1800" dirty="0"/>
              <a:t>Feature extraction with Linear Classifier.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b="1" i="1" dirty="0"/>
              <a:t>large and similar </a:t>
            </a:r>
            <a:r>
              <a:rPr lang="en-GB" sz="1800" i="1" dirty="0"/>
              <a:t>:</a:t>
            </a:r>
            <a:endParaRPr lang="en-GB" sz="1800" dirty="0"/>
          </a:p>
          <a:p>
            <a:pPr lvl="2"/>
            <a:r>
              <a:rPr lang="en-GB" sz="1800" dirty="0"/>
              <a:t>fine-tune the weights of CNN  and continue back propagation on target set.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b="1" i="1" dirty="0"/>
              <a:t>small but very different</a:t>
            </a:r>
            <a:r>
              <a:rPr lang="en-GB" sz="1800" i="1" dirty="0"/>
              <a:t> :</a:t>
            </a:r>
            <a:endParaRPr lang="en-GB" sz="1800" dirty="0"/>
          </a:p>
          <a:p>
            <a:pPr lvl="2"/>
            <a:r>
              <a:rPr lang="en-GB" sz="1800" dirty="0"/>
              <a:t>Feature extraction with Linear Classifier.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b="1" i="1" dirty="0"/>
              <a:t>large and very different </a:t>
            </a:r>
            <a:r>
              <a:rPr lang="en-GB" sz="1800" i="1" dirty="0"/>
              <a:t>:</a:t>
            </a:r>
            <a:endParaRPr lang="en-GB" sz="1800" dirty="0"/>
          </a:p>
          <a:p>
            <a:pPr lvl="2"/>
            <a:r>
              <a:rPr lang="en-GB" sz="1800" dirty="0"/>
              <a:t>Since the target dataset is very large, the CNN can be trained from scratch. </a:t>
            </a:r>
            <a:endParaRPr lang="en-IN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F68356-0F2C-49AC-AE07-50F53D0A992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42322" y="643467"/>
            <a:ext cx="5961651" cy="5410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22516B-85E8-44CF-B39F-2A7E0D0D6F57}"/>
              </a:ext>
            </a:extLst>
          </p:cNvPr>
          <p:cNvSpPr/>
          <p:nvPr/>
        </p:nvSpPr>
        <p:spPr>
          <a:xfrm>
            <a:off x="5375147" y="3002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Use a CNN, pre-trained on ImageNet , as a fixed feature extractor 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2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D5BB1EC-C99A-474B-8874-52B41096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58856"/>
            <a:ext cx="7778213" cy="5907457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C16096C-9FFA-410C-B7AC-DF791DCF1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F9DA8-93B0-4344-B96C-4CE8AB4D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279392" cy="1097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4100">
                <a:solidFill>
                  <a:schemeClr val="bg1"/>
                </a:solidFill>
              </a:rPr>
              <a:t>Feature Extraction</a:t>
            </a:r>
            <a:endParaRPr lang="en-US" sz="4100">
              <a:solidFill>
                <a:schemeClr val="bg1"/>
              </a:solidFill>
            </a:endParaRPr>
          </a:p>
        </p:txBody>
      </p:sp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FCBF2073-B90A-48EE-A4DA-00D7C374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32" y="2108193"/>
            <a:ext cx="3520440" cy="3346704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 layers of the VGG-19 network are shown in the fig.</a:t>
            </a:r>
          </a:p>
          <a:p>
            <a:r>
              <a:rPr lang="en-IN" sz="2000" dirty="0">
                <a:solidFill>
                  <a:schemeClr val="bg1"/>
                </a:solidFill>
              </a:rPr>
              <a:t>Extract the output of each of the 5 block pooling layers as Feature vectors</a:t>
            </a:r>
          </a:p>
          <a:p>
            <a:r>
              <a:rPr lang="en-IN" sz="2000" dirty="0">
                <a:solidFill>
                  <a:schemeClr val="bg1"/>
                </a:solidFill>
              </a:rPr>
              <a:t>The feature vectors are too large to train on a classifier hence PCA is applies.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PCA transformation is tried with N</a:t>
            </a:r>
            <a:r>
              <a:rPr lang="en-IN" sz="2000" baseline="-25000" dirty="0">
                <a:solidFill>
                  <a:schemeClr val="bg1"/>
                </a:solidFill>
              </a:rPr>
              <a:t>PCA</a:t>
            </a:r>
            <a:r>
              <a:rPr lang="en-IN" sz="2000" dirty="0">
                <a:solidFill>
                  <a:schemeClr val="bg1"/>
                </a:solidFill>
              </a:rPr>
              <a:t> ={200,150,100,50}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1CF1D1-C1B3-4679-A136-43E2B162F98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719" r="1" b="1"/>
          <a:stretch/>
        </p:blipFill>
        <p:spPr>
          <a:xfrm>
            <a:off x="7867649" y="426217"/>
            <a:ext cx="4324350" cy="5907437"/>
          </a:xfrm>
          <a:custGeom>
            <a:avLst/>
            <a:gdLst/>
            <a:ahLst/>
            <a:cxnLst/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74C02-2372-4631-9A8E-A8C172F7E655}"/>
              </a:ext>
            </a:extLst>
          </p:cNvPr>
          <p:cNvPicPr/>
          <p:nvPr/>
        </p:nvPicPr>
        <p:blipFill rotWithShape="1">
          <a:blip r:embed="rId3"/>
          <a:srcRect l="2814" t="21036" r="716" b="35200"/>
          <a:stretch/>
        </p:blipFill>
        <p:spPr bwMode="auto">
          <a:xfrm>
            <a:off x="4103272" y="4775829"/>
            <a:ext cx="3764376" cy="1358137"/>
          </a:xfrm>
          <a:custGeom>
            <a:avLst/>
            <a:gdLst/>
            <a:ahLst/>
            <a:cxnLst/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6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7E11F-771C-466A-917C-940B356A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PCA</a:t>
            </a:r>
            <a:br>
              <a:rPr lang="en-GB" sz="2800"/>
            </a:b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4FBC-C83C-4FB5-B9C1-D4BF7CC5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3"/>
            <a:ext cx="3635569" cy="3966943"/>
          </a:xfrm>
        </p:spPr>
        <p:txBody>
          <a:bodyPr>
            <a:normAutofit lnSpcReduction="10000"/>
          </a:bodyPr>
          <a:lstStyle/>
          <a:p>
            <a:r>
              <a:rPr lang="en-IN" sz="1600" dirty="0"/>
              <a:t>Principal Component Analysis (PCA) is the most popular </a:t>
            </a:r>
            <a:r>
              <a:rPr lang="en-IN" sz="1800" b="1" dirty="0"/>
              <a:t>dimensionality reduction algorithm</a:t>
            </a:r>
            <a:r>
              <a:rPr lang="en-IN" sz="1600" dirty="0"/>
              <a:t>.</a:t>
            </a:r>
          </a:p>
          <a:p>
            <a:r>
              <a:rPr lang="en-GB" sz="1600" dirty="0"/>
              <a:t>identifies the hyperplane that lies closest to the data, and then it projects the data onto it,</a:t>
            </a:r>
          </a:p>
          <a:p>
            <a:r>
              <a:rPr lang="en-GB" sz="1600" dirty="0"/>
              <a:t>you first need to </a:t>
            </a:r>
            <a:r>
              <a:rPr lang="en-GB" sz="1600" b="1" dirty="0"/>
              <a:t>choose the right hyperplane </a:t>
            </a:r>
            <a:r>
              <a:rPr lang="en-GB" sz="1600" dirty="0"/>
              <a:t>before transforming to a hyperplane.</a:t>
            </a:r>
          </a:p>
          <a:p>
            <a:r>
              <a:rPr lang="en-GB" sz="1600" dirty="0"/>
              <a:t>PCA identifies the </a:t>
            </a:r>
            <a:r>
              <a:rPr lang="en-GB" sz="1600" b="1" dirty="0"/>
              <a:t>axis that </a:t>
            </a:r>
            <a:r>
              <a:rPr lang="en-GB" sz="1600" dirty="0"/>
              <a:t>accounts for the </a:t>
            </a:r>
            <a:r>
              <a:rPr lang="en-GB" sz="1600" b="1" dirty="0"/>
              <a:t>largest amount of variance </a:t>
            </a:r>
            <a:r>
              <a:rPr lang="en-GB" sz="1600" dirty="0"/>
              <a:t>in the training set</a:t>
            </a:r>
          </a:p>
          <a:p>
            <a:r>
              <a:rPr lang="en-GB" sz="1600" dirty="0"/>
              <a:t>choose the  N</a:t>
            </a:r>
            <a:r>
              <a:rPr lang="en-GB" sz="1600" baseline="-25000" dirty="0"/>
              <a:t>PCA</a:t>
            </a:r>
            <a:r>
              <a:rPr lang="en-GB" sz="1600" dirty="0"/>
              <a:t> number of dimensions that add up to a sufficiently large portion of the variance (e.g., 95%).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6C679-4727-4A1F-9220-9EFB0873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51409"/>
            <a:ext cx="6250769" cy="45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54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AC2B-FEEF-4D3C-9CCE-3DB3D9DE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BE68-A6A3-4C70-B9F1-5F168F87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Feature selection for the final classifier is based on two parameters:</a:t>
            </a:r>
          </a:p>
          <a:p>
            <a:pPr lvl="1"/>
            <a:r>
              <a:rPr lang="en-GB" dirty="0"/>
              <a:t> 1.  </a:t>
            </a:r>
          </a:p>
          <a:p>
            <a:pPr lvl="1"/>
            <a:r>
              <a:rPr lang="en-GB" dirty="0"/>
              <a:t>2. NPCA value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parameters that provide the </a:t>
            </a:r>
            <a:r>
              <a:rPr lang="en-GB" b="1" dirty="0"/>
              <a:t>two highest accuracies </a:t>
            </a:r>
            <a:r>
              <a:rPr lang="en-GB" dirty="0"/>
              <a:t>on the training set based on a </a:t>
            </a:r>
            <a:r>
              <a:rPr lang="en-GB" b="1" dirty="0"/>
              <a:t>Leave One Out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b="1" dirty="0"/>
              <a:t>least difference </a:t>
            </a:r>
            <a:r>
              <a:rPr lang="en-GB" dirty="0"/>
              <a:t>between the </a:t>
            </a:r>
            <a:r>
              <a:rPr lang="en-GB" b="1" dirty="0"/>
              <a:t>A </a:t>
            </a:r>
            <a:r>
              <a:rPr lang="en-GB" b="1" baseline="-25000" dirty="0"/>
              <a:t>LOO </a:t>
            </a:r>
            <a:r>
              <a:rPr lang="en-GB" dirty="0"/>
              <a:t>and corresponding test accuracy (</a:t>
            </a:r>
            <a:r>
              <a:rPr lang="en-GB" b="1" dirty="0"/>
              <a:t>A</a:t>
            </a:r>
            <a:r>
              <a:rPr lang="en-GB" b="1" baseline="-25000" dirty="0"/>
              <a:t>T</a:t>
            </a:r>
            <a:r>
              <a:rPr lang="en-GB" b="1" dirty="0"/>
              <a:t> </a:t>
            </a:r>
            <a:r>
              <a:rPr lang="en-GB" dirty="0"/>
              <a:t>). </a:t>
            </a:r>
          </a:p>
          <a:p>
            <a:r>
              <a:rPr lang="en-GB" dirty="0"/>
              <a:t>Using this method, the NPCA and the Nth layer of VGG19 for feature extraction are selected.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6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BA1D-BEE1-4FFC-A1FB-74FA72B7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7A7B-4E89-4473-9D16-2EBE34F03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200" b="1" dirty="0"/>
              <a:t> Classification</a:t>
            </a:r>
            <a:r>
              <a:rPr lang="en-IN" b="1" dirty="0"/>
              <a:t> :  </a:t>
            </a:r>
          </a:p>
          <a:p>
            <a:r>
              <a:rPr lang="en-GB" dirty="0"/>
              <a:t>Since the target dataset is different from the source dataset and also smaller in size, a linear classifier is trained on the features extracted from the pretrained CNN. </a:t>
            </a:r>
          </a:p>
          <a:p>
            <a:r>
              <a:rPr lang="en-GB" dirty="0"/>
              <a:t>A Support Vector Machine with a linear kernel is used as the classifier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sz="3200" b="1" dirty="0"/>
              <a:t>Validation</a:t>
            </a:r>
            <a:r>
              <a:rPr lang="en-GB" b="1" dirty="0"/>
              <a:t>:</a:t>
            </a:r>
            <a:r>
              <a:rPr lang="en-GB" dirty="0"/>
              <a:t> </a:t>
            </a:r>
          </a:p>
          <a:p>
            <a:r>
              <a:rPr lang="en-GB" dirty="0"/>
              <a:t>The training data for both datasets were split into 80% for training the classifier and 20% was used for testing. </a:t>
            </a:r>
          </a:p>
          <a:p>
            <a:r>
              <a:rPr lang="en-GB" dirty="0"/>
              <a:t>results are validated based on a </a:t>
            </a:r>
            <a:r>
              <a:rPr lang="en-GB" b="1" dirty="0"/>
              <a:t>10-fold cross-validation</a:t>
            </a:r>
            <a:r>
              <a:rPr lang="en-GB" dirty="0"/>
              <a:t>, and due to the small size of the datasets, </a:t>
            </a:r>
            <a:r>
              <a:rPr lang="en-GB" b="1" dirty="0"/>
              <a:t>leave-one-out validation </a:t>
            </a:r>
            <a:r>
              <a:rPr lang="en-GB" dirty="0"/>
              <a:t>is also performed.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43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922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var(--jp-code-font-family)</vt:lpstr>
      <vt:lpstr>Office Theme</vt:lpstr>
      <vt:lpstr>Facial Expression Recognition in Images  using pre-trained Convolutional Neural Network  features  </vt:lpstr>
      <vt:lpstr>PowerPoint Presentation</vt:lpstr>
      <vt:lpstr>Datasets Used</vt:lpstr>
      <vt:lpstr>Transfer Learning</vt:lpstr>
      <vt:lpstr>   Transfer learning approaches:</vt:lpstr>
      <vt:lpstr>Feature Extraction</vt:lpstr>
      <vt:lpstr>PCA </vt:lpstr>
      <vt:lpstr>Feature Selection</vt:lpstr>
      <vt:lpstr>Classification and Validation</vt:lpstr>
      <vt:lpstr>RESULTS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 using pre-trained Convolutional Neural Network  features  </dc:title>
  <dc:creator>syeda fthma</dc:creator>
  <cp:lastModifiedBy>syeda fthma</cp:lastModifiedBy>
  <cp:revision>30</cp:revision>
  <dcterms:created xsi:type="dcterms:W3CDTF">2020-04-29T19:12:01Z</dcterms:created>
  <dcterms:modified xsi:type="dcterms:W3CDTF">2020-04-30T19:59:10Z</dcterms:modified>
</cp:coreProperties>
</file>