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576" autoAdjust="0"/>
  </p:normalViewPr>
  <p:slideViewPr>
    <p:cSldViewPr snapToGrid="0">
      <p:cViewPr>
        <p:scale>
          <a:sx n="91" d="100"/>
          <a:sy n="91" d="100"/>
        </p:scale>
        <p:origin x="-126" y="6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E3B4E-BCD2-4714-82FF-38A30425451E}" type="datetimeFigureOut">
              <a:rPr lang="fr-BE" smtClean="0"/>
              <a:t>30/11/2015</a:t>
            </a:fld>
            <a:endParaRPr lang="fr-BE"/>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83874-ACAB-4507-8717-440B48F6E385}" type="slidenum">
              <a:rPr lang="fr-BE" smtClean="0"/>
              <a:t>‹N°›</a:t>
            </a:fld>
            <a:endParaRPr lang="fr-BE"/>
          </a:p>
        </p:txBody>
      </p:sp>
    </p:spTree>
    <p:extLst>
      <p:ext uri="{BB962C8B-B14F-4D97-AF65-F5344CB8AC3E}">
        <p14:creationId xmlns:p14="http://schemas.microsoft.com/office/powerpoint/2010/main" val="150804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b="0" i="0" u="none" strike="noStrike" kern="1200" dirty="0" smtClean="0">
                <a:solidFill>
                  <a:schemeClr val="tx1"/>
                </a:solidFill>
                <a:effectLst/>
                <a:latin typeface="+mn-lt"/>
                <a:ea typeface="+mn-ea"/>
                <a:cs typeface="+mn-cs"/>
              </a:rPr>
              <a:t>Bonjour, nous allons commencer notre présentation sur notre question d’éthique dont le thème est la désobéissance civile.</a:t>
            </a:r>
            <a:endParaRPr lang="fr-BE" dirty="0" smtClean="0">
              <a:effectLst/>
            </a:endParaRPr>
          </a:p>
        </p:txBody>
      </p:sp>
      <p:sp>
        <p:nvSpPr>
          <p:cNvPr id="4" name="Espace réservé du numéro de diapositive 3"/>
          <p:cNvSpPr>
            <a:spLocks noGrp="1"/>
          </p:cNvSpPr>
          <p:nvPr>
            <p:ph type="sldNum" sz="quarter" idx="10"/>
          </p:nvPr>
        </p:nvSpPr>
        <p:spPr/>
        <p:txBody>
          <a:bodyPr/>
          <a:lstStyle/>
          <a:p>
            <a:fld id="{A8983874-ACAB-4507-8717-440B48F6E385}" type="slidenum">
              <a:rPr lang="fr-BE" smtClean="0"/>
              <a:t>1</a:t>
            </a:fld>
            <a:endParaRPr lang="fr-BE"/>
          </a:p>
        </p:txBody>
      </p:sp>
    </p:spTree>
    <p:extLst>
      <p:ext uri="{BB962C8B-B14F-4D97-AF65-F5344CB8AC3E}">
        <p14:creationId xmlns:p14="http://schemas.microsoft.com/office/powerpoint/2010/main" val="356342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AutoNum type="arabicParenR"/>
            </a:pPr>
            <a:r>
              <a:rPr lang="fr-BE" sz="1200" b="0" i="0" u="none" strike="noStrike" kern="1200" dirty="0" smtClean="0">
                <a:solidFill>
                  <a:schemeClr val="tx1"/>
                </a:solidFill>
                <a:effectLst/>
                <a:latin typeface="+mn-lt"/>
                <a:ea typeface="+mn-ea"/>
                <a:cs typeface="+mn-cs"/>
              </a:rPr>
              <a:t>Elle est personnelle mais résulte en partie d’un travail collectif, d’un réseau d’amitiés particulier, ou plus largement d’un espace social, religieux et culturel indispensable à ce genre d’attitudes.</a:t>
            </a:r>
          </a:p>
          <a:p>
            <a:pPr marL="228600" indent="-228600">
              <a:buAutoNum type="arabicParenR"/>
            </a:pPr>
            <a:endParaRPr lang="fr-BE" sz="1200" b="0" i="0" u="none" strike="noStrike"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fr-BE" sz="1200" b="0" i="0" u="none" strike="noStrike" kern="1200" dirty="0" smtClean="0">
                <a:solidFill>
                  <a:schemeClr val="tx1"/>
                </a:solidFill>
                <a:effectLst/>
                <a:latin typeface="+mn-lt"/>
                <a:ea typeface="+mn-ea"/>
                <a:cs typeface="+mn-cs"/>
              </a:rPr>
              <a:t>La désobéissance civile se distingue de certaines notions voisines telles que l’objection de conscience et la résistance civile. L’objection de conscience a comme différence principale qu’elle relève plutôt d’un caractère individuel et non d’un mouvement collectif. La résistance civile est une campagne soutenue d’actions désobéissantes pacifiques, c’est une désobéissance civile organisée (soutenue par des mouvements, des idéologies, des leaders,...) comme le mouvement mené par Gandhi. </a:t>
            </a:r>
            <a:endParaRPr lang="fr-BE" dirty="0" smtClean="0">
              <a:effectLst/>
            </a:endParaRPr>
          </a:p>
          <a:p>
            <a:pPr marL="228600" indent="-228600">
              <a:buAutoNum type="arabicParenR"/>
            </a:pPr>
            <a:endParaRPr lang="fr-BE" dirty="0"/>
          </a:p>
        </p:txBody>
      </p:sp>
      <p:sp>
        <p:nvSpPr>
          <p:cNvPr id="4" name="Espace réservé du numéro de diapositive 3"/>
          <p:cNvSpPr>
            <a:spLocks noGrp="1"/>
          </p:cNvSpPr>
          <p:nvPr>
            <p:ph type="sldNum" sz="quarter" idx="10"/>
          </p:nvPr>
        </p:nvSpPr>
        <p:spPr/>
        <p:txBody>
          <a:bodyPr/>
          <a:lstStyle/>
          <a:p>
            <a:fld id="{A8983874-ACAB-4507-8717-440B48F6E385}" type="slidenum">
              <a:rPr lang="fr-BE" smtClean="0"/>
              <a:t>3</a:t>
            </a:fld>
            <a:endParaRPr lang="fr-BE"/>
          </a:p>
        </p:txBody>
      </p:sp>
    </p:spTree>
    <p:extLst>
      <p:ext uri="{BB962C8B-B14F-4D97-AF65-F5344CB8AC3E}">
        <p14:creationId xmlns:p14="http://schemas.microsoft.com/office/powerpoint/2010/main" val="231528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b="0" i="0" u="none" strike="noStrike" kern="1200" dirty="0" smtClean="0">
                <a:solidFill>
                  <a:schemeClr val="tx1"/>
                </a:solidFill>
                <a:effectLst/>
                <a:latin typeface="+mn-lt"/>
                <a:ea typeface="+mn-ea"/>
                <a:cs typeface="+mn-cs"/>
              </a:rPr>
              <a:t>Mais quelles sont les causes de ces désobéissance civile, qu’est ce qui peut pousser des êtres humains à défier les institutions ?</a:t>
            </a:r>
            <a:endParaRPr lang="fr-BE" dirty="0" smtClean="0">
              <a:effectLst/>
            </a:endParaRPr>
          </a:p>
          <a:p>
            <a:endParaRPr lang="fr-BE" dirty="0" smtClean="0"/>
          </a:p>
          <a:p>
            <a:pPr marL="228600" indent="-228600">
              <a:buAutoNum type="arabicParenR"/>
            </a:pPr>
            <a:r>
              <a:rPr lang="fr-BE" sz="1200" b="0" i="0" u="none" strike="noStrike" kern="1200" dirty="0" smtClean="0">
                <a:solidFill>
                  <a:schemeClr val="tx1"/>
                </a:solidFill>
                <a:effectLst/>
                <a:latin typeface="+mn-lt"/>
                <a:ea typeface="+mn-ea"/>
                <a:cs typeface="+mn-cs"/>
              </a:rPr>
              <a:t>ou encore, tout au contraire, lorsqu’ils croient possible de faire changer d’attitude un gouvernement qui s’est engagé dans une action dont la légalité et la constitutionnalité sont gravement mises en doute.</a:t>
            </a:r>
          </a:p>
          <a:p>
            <a:pPr marL="228600" indent="-228600">
              <a:buAutoNum type="arabicParenR"/>
            </a:pPr>
            <a:endParaRPr lang="fr-BE" sz="1200" b="0" i="0" u="none" strike="noStrike" kern="1200" dirty="0" smtClean="0">
              <a:solidFill>
                <a:schemeClr val="tx1"/>
              </a:solidFill>
              <a:effectLst/>
              <a:latin typeface="+mn-lt"/>
              <a:ea typeface="+mn-ea"/>
              <a:cs typeface="+mn-cs"/>
            </a:endParaRPr>
          </a:p>
          <a:p>
            <a:pPr rtl="0"/>
            <a:r>
              <a:rPr lang="fr-BE" sz="1200" b="0" i="0" u="none" strike="noStrike" kern="1200" dirty="0" smtClean="0">
                <a:solidFill>
                  <a:schemeClr val="tx1"/>
                </a:solidFill>
                <a:effectLst/>
                <a:latin typeface="+mn-lt"/>
                <a:ea typeface="+mn-ea"/>
                <a:cs typeface="+mn-cs"/>
              </a:rPr>
              <a:t>2) Selon Arendt, ce phénomène est originaire de la récente révolution industrielle. Dans les millénaires passés, le flux de choses de notre monde ont toujours été relativement stable par rapports aux allées et venues des générations. Mais cette stabilité, en bien ou en mal, fut briser par le progrès moderne car les choses du monde évoluent désormais plus vite que ne changent ses habitants.</a:t>
            </a:r>
            <a:endParaRPr lang="fr-BE" dirty="0" smtClean="0">
              <a:effectLst/>
            </a:endParaRPr>
          </a:p>
          <a:p>
            <a:r>
              <a:rPr lang="fr-BE" dirty="0" smtClean="0"/>
              <a:t/>
            </a:r>
            <a:br>
              <a:rPr lang="fr-BE" dirty="0" smtClean="0"/>
            </a:br>
            <a:r>
              <a:rPr lang="fr-BE" sz="1200" b="0" i="0" u="none" strike="noStrike" kern="1200" dirty="0" smtClean="0">
                <a:solidFill>
                  <a:schemeClr val="tx1"/>
                </a:solidFill>
                <a:effectLst/>
                <a:latin typeface="+mn-lt"/>
                <a:ea typeface="+mn-ea"/>
                <a:cs typeface="+mn-cs"/>
              </a:rPr>
              <a:t>Conscient de ce gouffre, les citoyens modernes prennent donc les choses en main pour faire évoluer leur société, pour remédier à l’échec des institutions humaines devant les incertitudes de l’avenir. On parle ici de changement non conformiste et non solipsiste, de changement purement pour le progrès de l’humanité.</a:t>
            </a:r>
            <a:endParaRPr lang="fr-BE" dirty="0"/>
          </a:p>
        </p:txBody>
      </p:sp>
      <p:sp>
        <p:nvSpPr>
          <p:cNvPr id="4" name="Espace réservé du numéro de diapositive 3"/>
          <p:cNvSpPr>
            <a:spLocks noGrp="1"/>
          </p:cNvSpPr>
          <p:nvPr>
            <p:ph type="sldNum" sz="quarter" idx="10"/>
          </p:nvPr>
        </p:nvSpPr>
        <p:spPr/>
        <p:txBody>
          <a:bodyPr/>
          <a:lstStyle/>
          <a:p>
            <a:fld id="{A8983874-ACAB-4507-8717-440B48F6E385}" type="slidenum">
              <a:rPr lang="fr-BE" smtClean="0"/>
              <a:t>4</a:t>
            </a:fld>
            <a:endParaRPr lang="fr-BE"/>
          </a:p>
        </p:txBody>
      </p:sp>
    </p:spTree>
    <p:extLst>
      <p:ext uri="{BB962C8B-B14F-4D97-AF65-F5344CB8AC3E}">
        <p14:creationId xmlns:p14="http://schemas.microsoft.com/office/powerpoint/2010/main" val="192733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BE" sz="1200" b="0" i="0" u="none" strike="noStrike" kern="1200" dirty="0" smtClean="0">
                <a:solidFill>
                  <a:schemeClr val="tx1"/>
                </a:solidFill>
                <a:effectLst/>
                <a:latin typeface="+mn-lt"/>
                <a:ea typeface="+mn-ea"/>
                <a:cs typeface="+mn-cs"/>
              </a:rPr>
              <a:t>Rappelons que, selon les mythes grec et hébreu,  l’histoire humaine fut inaugurée par un acte de désobéissance. Adam et Eve, au paradis terrestre, faisaient partie de la nature, ils vivaient en harmonie avec elle et ne la transcendaient pas. C’est en désobéissant a dieu que l’homme s’est rendu capable de faire un premier pas vers l’indépendance et la liberté.</a:t>
            </a:r>
            <a:endParaRPr lang="fr-BE" dirty="0" smtClean="0">
              <a:effectLst/>
            </a:endParaRPr>
          </a:p>
          <a:p>
            <a:pPr rtl="0"/>
            <a:r>
              <a:rPr lang="fr-BE" dirty="0" smtClean="0"/>
              <a:t/>
            </a:r>
            <a:br>
              <a:rPr lang="fr-BE" dirty="0" smtClean="0"/>
            </a:br>
            <a:r>
              <a:rPr lang="fr-BE" sz="1200" b="0" i="0" u="none" strike="noStrike" kern="1200" dirty="0" smtClean="0">
                <a:solidFill>
                  <a:schemeClr val="tx1"/>
                </a:solidFill>
                <a:effectLst/>
                <a:latin typeface="+mn-lt"/>
                <a:ea typeface="+mn-ea"/>
                <a:cs typeface="+mn-cs"/>
              </a:rPr>
              <a:t>Le “péché originel”, bien loin de corrompre l’homme, l’a libéré et ce fut le commencement de l’histoire. Les prophètes, dans leur concept messianique, ont confirmé l’idée que l’homme a eu raison de désobéir. Qu’au cours de son évolution, l’homme deviendra plus humain et développera ses facultés de raison et d’amour jusqu’à créer une nouvelle harmonie, un nouveau paradis digne de l’Eden des temps jadis. </a:t>
            </a:r>
            <a:endParaRPr lang="fr-BE" dirty="0" smtClean="0">
              <a:effectLst/>
            </a:endParaRPr>
          </a:p>
          <a:p>
            <a:pPr rtl="0"/>
            <a:r>
              <a:rPr lang="fr-BE" dirty="0" smtClean="0"/>
              <a:t/>
            </a:r>
            <a:br>
              <a:rPr lang="fr-BE" dirty="0" smtClean="0"/>
            </a:br>
            <a:r>
              <a:rPr lang="fr-BE" sz="1200" b="0" i="0" u="none" strike="noStrike" kern="1200" dirty="0" smtClean="0">
                <a:solidFill>
                  <a:schemeClr val="tx1"/>
                </a:solidFill>
                <a:effectLst/>
                <a:latin typeface="+mn-lt"/>
                <a:ea typeface="+mn-ea"/>
                <a:cs typeface="+mn-cs"/>
              </a:rPr>
              <a:t>La religion catholique encourage donc les actes de désobéissance lorsque ceux-ci permettent de faire progresser l’humain dans sa quête d’amour.</a:t>
            </a:r>
            <a:endParaRPr lang="fr-BE" dirty="0" smtClean="0">
              <a:effectLst/>
            </a:endParaRPr>
          </a:p>
          <a:p>
            <a:endParaRPr lang="fr-BE" dirty="0"/>
          </a:p>
        </p:txBody>
      </p:sp>
      <p:sp>
        <p:nvSpPr>
          <p:cNvPr id="4" name="Espace réservé du numéro de diapositive 3"/>
          <p:cNvSpPr>
            <a:spLocks noGrp="1"/>
          </p:cNvSpPr>
          <p:nvPr>
            <p:ph type="sldNum" sz="quarter" idx="10"/>
          </p:nvPr>
        </p:nvSpPr>
        <p:spPr/>
        <p:txBody>
          <a:bodyPr/>
          <a:lstStyle/>
          <a:p>
            <a:fld id="{A8983874-ACAB-4507-8717-440B48F6E385}" type="slidenum">
              <a:rPr lang="fr-BE" smtClean="0"/>
              <a:t>5</a:t>
            </a:fld>
            <a:endParaRPr lang="fr-BE"/>
          </a:p>
        </p:txBody>
      </p:sp>
    </p:spTree>
    <p:extLst>
      <p:ext uri="{BB962C8B-B14F-4D97-AF65-F5344CB8AC3E}">
        <p14:creationId xmlns:p14="http://schemas.microsoft.com/office/powerpoint/2010/main" val="235240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B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BE"/>
          </a:p>
        </p:txBody>
      </p:sp>
      <p:sp>
        <p:nvSpPr>
          <p:cNvPr id="4" name="Espace réservé de la date 3"/>
          <p:cNvSpPr>
            <a:spLocks noGrp="1"/>
          </p:cNvSpPr>
          <p:nvPr>
            <p:ph type="dt" sz="half" idx="10"/>
          </p:nvPr>
        </p:nvSpPr>
        <p:spPr/>
        <p:txBody>
          <a:bodyPr/>
          <a:lstStyle/>
          <a:p>
            <a:fld id="{24B8F2F6-0625-4824-B8D0-BD8D300296E8}" type="datetimeFigureOut">
              <a:rPr lang="fr-BE" smtClean="0"/>
              <a:t>30/11/2015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402259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24B8F2F6-0625-4824-B8D0-BD8D300296E8}" type="datetimeFigureOut">
              <a:rPr lang="fr-BE" smtClean="0"/>
              <a:t>30/11/2015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6345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24B8F2F6-0625-4824-B8D0-BD8D300296E8}" type="datetimeFigureOut">
              <a:rPr lang="fr-BE" smtClean="0"/>
              <a:t>30/11/2015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361759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24B8F2F6-0625-4824-B8D0-BD8D300296E8}" type="datetimeFigureOut">
              <a:rPr lang="fr-BE" smtClean="0"/>
              <a:t>30/11/2015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256987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B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4B8F2F6-0625-4824-B8D0-BD8D300296E8}" type="datetimeFigureOut">
              <a:rPr lang="fr-BE" smtClean="0"/>
              <a:t>30/11/2015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378792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24B8F2F6-0625-4824-B8D0-BD8D300296E8}" type="datetimeFigureOut">
              <a:rPr lang="fr-BE" smtClean="0"/>
              <a:t>30/11/2015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1537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B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24B8F2F6-0625-4824-B8D0-BD8D300296E8}" type="datetimeFigureOut">
              <a:rPr lang="fr-BE" smtClean="0"/>
              <a:t>30/11/2015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71587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2"/>
          <p:cNvSpPr>
            <a:spLocks noGrp="1"/>
          </p:cNvSpPr>
          <p:nvPr>
            <p:ph type="dt" sz="half" idx="10"/>
          </p:nvPr>
        </p:nvSpPr>
        <p:spPr/>
        <p:txBody>
          <a:bodyPr/>
          <a:lstStyle/>
          <a:p>
            <a:fld id="{24B8F2F6-0625-4824-B8D0-BD8D300296E8}" type="datetimeFigureOut">
              <a:rPr lang="fr-BE" smtClean="0"/>
              <a:t>30/11/2015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4461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4B8F2F6-0625-4824-B8D0-BD8D300296E8}" type="datetimeFigureOut">
              <a:rPr lang="fr-BE" smtClean="0"/>
              <a:t>30/11/2015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400465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4B8F2F6-0625-4824-B8D0-BD8D300296E8}" type="datetimeFigureOut">
              <a:rPr lang="fr-BE" smtClean="0"/>
              <a:t>30/11/2015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223269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4B8F2F6-0625-4824-B8D0-BD8D300296E8}" type="datetimeFigureOut">
              <a:rPr lang="fr-BE" smtClean="0"/>
              <a:t>30/11/2015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B1022AD1-193D-4D06-8EC7-4961CC123CDC}" type="slidenum">
              <a:rPr lang="fr-BE" smtClean="0"/>
              <a:t>‹N°›</a:t>
            </a:fld>
            <a:endParaRPr lang="fr-BE"/>
          </a:p>
        </p:txBody>
      </p:sp>
    </p:spTree>
    <p:extLst>
      <p:ext uri="{BB962C8B-B14F-4D97-AF65-F5344CB8AC3E}">
        <p14:creationId xmlns:p14="http://schemas.microsoft.com/office/powerpoint/2010/main" val="236676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8F2F6-0625-4824-B8D0-BD8D300296E8}" type="datetimeFigureOut">
              <a:rPr lang="fr-BE" smtClean="0"/>
              <a:t>30/11/2015</a:t>
            </a:fld>
            <a:endParaRPr lang="fr-B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22AD1-193D-4D06-8EC7-4961CC123CDC}" type="slidenum">
              <a:rPr lang="fr-BE" smtClean="0"/>
              <a:t>‹N°›</a:t>
            </a:fld>
            <a:endParaRPr lang="fr-BE"/>
          </a:p>
        </p:txBody>
      </p:sp>
    </p:spTree>
    <p:extLst>
      <p:ext uri="{BB962C8B-B14F-4D97-AF65-F5344CB8AC3E}">
        <p14:creationId xmlns:p14="http://schemas.microsoft.com/office/powerpoint/2010/main" val="64497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55969" y="93852"/>
            <a:ext cx="9480062" cy="2528991"/>
          </a:xfrm>
        </p:spPr>
        <p:txBody>
          <a:bodyPr>
            <a:normAutofit fontScale="90000"/>
          </a:bodyPr>
          <a:lstStyle/>
          <a:p>
            <a:r>
              <a:rPr lang="fr-BE" b="1" dirty="0" smtClean="0"/>
              <a:t>Questions de sciences religieuses: questions d’éthique</a:t>
            </a:r>
            <a:endParaRPr lang="fr-BE" b="1" dirty="0"/>
          </a:p>
        </p:txBody>
      </p:sp>
      <p:sp>
        <p:nvSpPr>
          <p:cNvPr id="3" name="Sous-titre 2"/>
          <p:cNvSpPr>
            <a:spLocks noGrp="1"/>
          </p:cNvSpPr>
          <p:nvPr>
            <p:ph type="subTitle" idx="1"/>
          </p:nvPr>
        </p:nvSpPr>
        <p:spPr>
          <a:xfrm>
            <a:off x="1524000" y="4281977"/>
            <a:ext cx="9144000" cy="827881"/>
          </a:xfrm>
        </p:spPr>
        <p:txBody>
          <a:bodyPr>
            <a:normAutofit/>
          </a:bodyPr>
          <a:lstStyle/>
          <a:p>
            <a:r>
              <a:rPr lang="fr-BE" sz="3600" dirty="0" smtClean="0"/>
              <a:t>La désobéissance civile</a:t>
            </a:r>
            <a:endParaRPr lang="fr-BE" sz="36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472" y="5109858"/>
            <a:ext cx="1176528" cy="1435608"/>
          </a:xfrm>
          <a:prstGeom prst="rect">
            <a:avLst/>
          </a:prstGeom>
        </p:spPr>
      </p:pic>
      <p:sp>
        <p:nvSpPr>
          <p:cNvPr id="8" name="ZoneTexte 7"/>
          <p:cNvSpPr txBox="1"/>
          <p:nvPr/>
        </p:nvSpPr>
        <p:spPr>
          <a:xfrm>
            <a:off x="1586523" y="5345137"/>
            <a:ext cx="2078005" cy="1200329"/>
          </a:xfrm>
          <a:prstGeom prst="rect">
            <a:avLst/>
          </a:prstGeom>
          <a:noFill/>
        </p:spPr>
        <p:txBody>
          <a:bodyPr wrap="none" rtlCol="0">
            <a:spAutoFit/>
          </a:bodyPr>
          <a:lstStyle/>
          <a:p>
            <a:r>
              <a:rPr lang="fr-BE" b="1" dirty="0" smtClean="0"/>
              <a:t>Groupe 105</a:t>
            </a:r>
          </a:p>
          <a:p>
            <a:endParaRPr lang="fr-BE" dirty="0"/>
          </a:p>
          <a:p>
            <a:r>
              <a:rPr lang="fr-BE" dirty="0" smtClean="0"/>
              <a:t>DE VOGELAERE Cyril</a:t>
            </a:r>
          </a:p>
          <a:p>
            <a:r>
              <a:rPr lang="fr-BE" dirty="0" smtClean="0"/>
              <a:t>THUIN Florian</a:t>
            </a:r>
            <a:endParaRPr lang="fr-BE" dirty="0"/>
          </a:p>
        </p:txBody>
      </p:sp>
      <p:sp>
        <p:nvSpPr>
          <p:cNvPr id="9" name="ZoneTexte 8"/>
          <p:cNvSpPr txBox="1"/>
          <p:nvPr/>
        </p:nvSpPr>
        <p:spPr>
          <a:xfrm>
            <a:off x="8716697" y="6037634"/>
            <a:ext cx="1951303" cy="369332"/>
          </a:xfrm>
          <a:prstGeom prst="rect">
            <a:avLst/>
          </a:prstGeom>
          <a:noFill/>
        </p:spPr>
        <p:txBody>
          <a:bodyPr wrap="none" rtlCol="0">
            <a:spAutoFit/>
          </a:bodyPr>
          <a:lstStyle/>
          <a:p>
            <a:r>
              <a:rPr lang="fr-BE" dirty="0" smtClean="0"/>
              <a:t>30 novembre 2015</a:t>
            </a:r>
            <a:endParaRPr lang="fr-BE" dirty="0"/>
          </a:p>
        </p:txBody>
      </p:sp>
    </p:spTree>
    <p:extLst>
      <p:ext uri="{BB962C8B-B14F-4D97-AF65-F5344CB8AC3E}">
        <p14:creationId xmlns:p14="http://schemas.microsoft.com/office/powerpoint/2010/main" val="176118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Conséquences et limites à fixer</a:t>
            </a:r>
            <a:endParaRPr lang="fr-BE" dirty="0"/>
          </a:p>
        </p:txBody>
      </p:sp>
      <p:sp>
        <p:nvSpPr>
          <p:cNvPr id="3" name="Espace réservé du contenu 2"/>
          <p:cNvSpPr>
            <a:spLocks noGrp="1"/>
          </p:cNvSpPr>
          <p:nvPr>
            <p:ph idx="1"/>
          </p:nvPr>
        </p:nvSpPr>
        <p:spPr/>
        <p:txBody>
          <a:bodyPr>
            <a:normAutofit fontScale="92500" lnSpcReduction="10000"/>
          </a:bodyPr>
          <a:lstStyle/>
          <a:p>
            <a:r>
              <a:rPr lang="fr-BE" dirty="0" smtClean="0"/>
              <a:t>Les actions de désobéissance peuvent être encadrées par des chartes que chacun s’engage à respecter avant d’agir</a:t>
            </a:r>
          </a:p>
          <a:p>
            <a:r>
              <a:rPr lang="fr-BE" dirty="0" smtClean="0"/>
              <a:t>Exemple : « Spam tes soldes » qui consiste à informer les consommateurs sur la réalité des produits au sein des grandes surfaces</a:t>
            </a:r>
          </a:p>
          <a:p>
            <a:pPr lvl="1"/>
            <a:r>
              <a:rPr lang="fr-BE" dirty="0"/>
              <a:t>Il faut éviter de déranger les commerçants locaux. C’est la grande distribution qui est visée</a:t>
            </a:r>
            <a:r>
              <a:rPr lang="fr-BE" dirty="0" smtClean="0"/>
              <a:t>.</a:t>
            </a:r>
          </a:p>
          <a:p>
            <a:pPr lvl="1"/>
            <a:r>
              <a:rPr lang="fr-BE" dirty="0"/>
              <a:t>Chaque personne est libre, indépendante et n’agit pas au nom d’un groupe politique ou idéologique à travers cette action</a:t>
            </a:r>
            <a:r>
              <a:rPr lang="fr-BE" dirty="0" smtClean="0"/>
              <a:t>.</a:t>
            </a:r>
          </a:p>
          <a:p>
            <a:pPr lvl="1"/>
            <a:r>
              <a:rPr lang="fr-BE" dirty="0"/>
              <a:t>L’utilisation de stickers ou prospectus ne doit pas engendrer de destruction </a:t>
            </a:r>
            <a:r>
              <a:rPr lang="fr-BE" dirty="0" smtClean="0"/>
              <a:t>matérielle</a:t>
            </a:r>
          </a:p>
          <a:p>
            <a:pPr lvl="1"/>
            <a:r>
              <a:rPr lang="fr-BE" dirty="0"/>
              <a:t>Nous condamnons fermement toute forme de violence, aussi bien verbale que physique</a:t>
            </a:r>
            <a:r>
              <a:rPr lang="fr-BE" dirty="0" smtClean="0"/>
              <a:t>.</a:t>
            </a:r>
          </a:p>
          <a:p>
            <a:pPr lvl="1"/>
            <a:r>
              <a:rPr lang="fr-BE" dirty="0"/>
              <a:t>Le papier recyclé existe et est souvent moins cher. Pensez-y pour vos </a:t>
            </a:r>
            <a:r>
              <a:rPr lang="fr-BE" dirty="0" smtClean="0"/>
              <a:t>impressions…</a:t>
            </a:r>
          </a:p>
        </p:txBody>
      </p:sp>
      <p:pic>
        <p:nvPicPr>
          <p:cNvPr id="4" name="Image 3"/>
          <p:cNvPicPr>
            <a:picLocks noChangeAspect="1"/>
          </p:cNvPicPr>
          <p:nvPr/>
        </p:nvPicPr>
        <p:blipFill>
          <a:blip r:embed="rId2"/>
          <a:stretch>
            <a:fillRect/>
          </a:stretch>
        </p:blipFill>
        <p:spPr>
          <a:xfrm>
            <a:off x="10632623" y="224317"/>
            <a:ext cx="1176630" cy="1438781"/>
          </a:xfrm>
          <a:prstGeom prst="rect">
            <a:avLst/>
          </a:prstGeom>
        </p:spPr>
      </p:pic>
    </p:spTree>
    <p:extLst>
      <p:ext uri="{BB962C8B-B14F-4D97-AF65-F5344CB8AC3E}">
        <p14:creationId xmlns:p14="http://schemas.microsoft.com/office/powerpoint/2010/main" val="209946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Résumé</a:t>
            </a:r>
            <a:endParaRPr lang="fr-BE" dirty="0"/>
          </a:p>
        </p:txBody>
      </p:sp>
      <p:sp>
        <p:nvSpPr>
          <p:cNvPr id="3" name="Espace réservé du contenu 2"/>
          <p:cNvSpPr>
            <a:spLocks noGrp="1"/>
          </p:cNvSpPr>
          <p:nvPr>
            <p:ph idx="1"/>
          </p:nvPr>
        </p:nvSpPr>
        <p:spPr/>
        <p:txBody>
          <a:bodyPr/>
          <a:lstStyle/>
          <a:p>
            <a:r>
              <a:rPr lang="fr-BE" dirty="0" smtClean="0"/>
              <a:t>La désobéissance civile est </a:t>
            </a:r>
            <a:r>
              <a:rPr lang="fr-BE" dirty="0" smtClean="0">
                <a:solidFill>
                  <a:schemeClr val="accent4"/>
                </a:solidFill>
              </a:rPr>
              <a:t>parfois</a:t>
            </a:r>
            <a:r>
              <a:rPr lang="fr-BE" dirty="0" smtClean="0"/>
              <a:t> nécessaire même dans les démocraties car la société évolue plus vite que les lois et certaines minorités ne sont pas toujours représentées</a:t>
            </a:r>
          </a:p>
          <a:p>
            <a:r>
              <a:rPr lang="fr-BE" dirty="0" smtClean="0"/>
              <a:t>Cette désobéissance, malgré qu’elle soit une transgression de lois doit </a:t>
            </a:r>
            <a:r>
              <a:rPr lang="fr-BE" dirty="0" smtClean="0">
                <a:solidFill>
                  <a:schemeClr val="accent4"/>
                </a:solidFill>
              </a:rPr>
              <a:t>respecter les principes universels de la vie en société </a:t>
            </a:r>
            <a:r>
              <a:rPr lang="fr-BE" dirty="0" smtClean="0"/>
              <a:t>et n’est acceptable que si elle a pour but de conduire vers </a:t>
            </a:r>
            <a:r>
              <a:rPr lang="fr-BE" dirty="0" smtClean="0">
                <a:solidFill>
                  <a:schemeClr val="accent4"/>
                </a:solidFill>
              </a:rPr>
              <a:t>plus d’amour </a:t>
            </a:r>
            <a:r>
              <a:rPr lang="fr-BE" dirty="0" smtClean="0"/>
              <a:t>et d’humanité</a:t>
            </a:r>
          </a:p>
          <a:p>
            <a:r>
              <a:rPr lang="fr-BE" dirty="0" smtClean="0"/>
              <a:t>Pour chaque mouvement, il peut être nécessaire de développer clairement une série de règles que chacun se doit de respecter s’il veut participer et se revendiquer de ce mouvement</a:t>
            </a:r>
            <a:endParaRPr lang="fr-BE" dirty="0"/>
          </a:p>
        </p:txBody>
      </p:sp>
      <p:pic>
        <p:nvPicPr>
          <p:cNvPr id="4" name="Image 3"/>
          <p:cNvPicPr>
            <a:picLocks noChangeAspect="1"/>
          </p:cNvPicPr>
          <p:nvPr/>
        </p:nvPicPr>
        <p:blipFill>
          <a:blip r:embed="rId2"/>
          <a:stretch>
            <a:fillRect/>
          </a:stretch>
        </p:blipFill>
        <p:spPr>
          <a:xfrm>
            <a:off x="10632623" y="224317"/>
            <a:ext cx="1176630" cy="1438781"/>
          </a:xfrm>
          <a:prstGeom prst="rect">
            <a:avLst/>
          </a:prstGeom>
        </p:spPr>
      </p:pic>
    </p:spTree>
    <p:extLst>
      <p:ext uri="{BB962C8B-B14F-4D97-AF65-F5344CB8AC3E}">
        <p14:creationId xmlns:p14="http://schemas.microsoft.com/office/powerpoint/2010/main" val="352010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338" y="280925"/>
            <a:ext cx="10515600" cy="1325563"/>
          </a:xfrm>
        </p:spPr>
        <p:txBody>
          <a:bodyPr/>
          <a:lstStyle/>
          <a:p>
            <a:r>
              <a:rPr lang="fr-BE" dirty="0" smtClean="0"/>
              <a:t>Définition</a:t>
            </a:r>
            <a:endParaRPr lang="fr-BE" dirty="0"/>
          </a:p>
        </p:txBody>
      </p:sp>
      <p:sp>
        <p:nvSpPr>
          <p:cNvPr id="3" name="Espace réservé du contenu 2"/>
          <p:cNvSpPr>
            <a:spLocks noGrp="1"/>
          </p:cNvSpPr>
          <p:nvPr>
            <p:ph sz="half" idx="1"/>
          </p:nvPr>
        </p:nvSpPr>
        <p:spPr>
          <a:xfrm>
            <a:off x="423986" y="1539632"/>
            <a:ext cx="4950837" cy="4892430"/>
          </a:xfrm>
        </p:spPr>
        <p:txBody>
          <a:bodyPr>
            <a:normAutofit/>
          </a:bodyPr>
          <a:lstStyle/>
          <a:p>
            <a:pPr algn="just"/>
            <a:r>
              <a:rPr lang="fr-BE" dirty="0" smtClean="0"/>
              <a:t>« La désobéissance civile est le </a:t>
            </a:r>
            <a:r>
              <a:rPr lang="fr-BE" dirty="0" smtClean="0">
                <a:solidFill>
                  <a:schemeClr val="accent2"/>
                </a:solidFill>
              </a:rPr>
              <a:t>refus</a:t>
            </a:r>
            <a:r>
              <a:rPr lang="fr-BE" dirty="0" smtClean="0"/>
              <a:t> assumé et public </a:t>
            </a:r>
            <a:r>
              <a:rPr lang="fr-BE" dirty="0" smtClean="0">
                <a:solidFill>
                  <a:schemeClr val="accent2"/>
                </a:solidFill>
              </a:rPr>
              <a:t>de</a:t>
            </a:r>
            <a:r>
              <a:rPr lang="fr-BE" dirty="0" smtClean="0"/>
              <a:t> </a:t>
            </a:r>
            <a:r>
              <a:rPr lang="fr-BE" dirty="0" smtClean="0">
                <a:solidFill>
                  <a:schemeClr val="accent2"/>
                </a:solidFill>
              </a:rPr>
              <a:t>se soumettre à une loi</a:t>
            </a:r>
            <a:r>
              <a:rPr lang="fr-BE" dirty="0" smtClean="0"/>
              <a:t>, un règlement, une organisation ou un pouvoir </a:t>
            </a:r>
            <a:r>
              <a:rPr lang="fr-BE" dirty="0" smtClean="0">
                <a:solidFill>
                  <a:schemeClr val="accent2"/>
                </a:solidFill>
              </a:rPr>
              <a:t>jugé inique </a:t>
            </a:r>
            <a:r>
              <a:rPr lang="fr-BE" dirty="0" smtClean="0"/>
              <a:t>par ceux qui le contestent, tout en faisant de ce refus une arme de </a:t>
            </a:r>
            <a:r>
              <a:rPr lang="fr-BE" dirty="0" smtClean="0">
                <a:solidFill>
                  <a:schemeClr val="accent2"/>
                </a:solidFill>
              </a:rPr>
              <a:t>combat pacifique</a:t>
            </a:r>
            <a:r>
              <a:rPr lang="fr-BE" dirty="0" smtClean="0"/>
              <a:t>. »</a:t>
            </a:r>
          </a:p>
          <a:p>
            <a:pPr marL="0" indent="0">
              <a:buNone/>
            </a:pPr>
            <a:endParaRPr lang="fr-BE" dirty="0" smtClean="0"/>
          </a:p>
          <a:p>
            <a:pPr marL="0" indent="0">
              <a:buNone/>
            </a:pPr>
            <a:r>
              <a:rPr lang="fr-BE" dirty="0" smtClean="0"/>
              <a:t>Larousse, 2015</a:t>
            </a:r>
            <a:endParaRPr lang="fr-BE" dirty="0"/>
          </a:p>
        </p:txBody>
      </p:sp>
      <p:sp>
        <p:nvSpPr>
          <p:cNvPr id="4" name="Espace réservé du contenu 3"/>
          <p:cNvSpPr>
            <a:spLocks noGrp="1"/>
          </p:cNvSpPr>
          <p:nvPr>
            <p:ph sz="half" idx="2"/>
          </p:nvPr>
        </p:nvSpPr>
        <p:spPr>
          <a:xfrm>
            <a:off x="5963138" y="2080724"/>
            <a:ext cx="5908431" cy="4351338"/>
          </a:xfrm>
        </p:spPr>
        <p:txBody>
          <a:bodyPr>
            <a:normAutofit/>
          </a:bodyPr>
          <a:lstStyle/>
          <a:p>
            <a:pPr algn="just"/>
            <a:r>
              <a:rPr lang="fr-BE" dirty="0" smtClean="0"/>
              <a:t>« La </a:t>
            </a:r>
            <a:r>
              <a:rPr lang="fr-BE" dirty="0"/>
              <a:t>désobéissance civile est fondamentalement différente d’autres actes </a:t>
            </a:r>
            <a:r>
              <a:rPr lang="fr-BE" dirty="0" smtClean="0"/>
              <a:t>jugés criminels </a:t>
            </a:r>
            <a:r>
              <a:rPr lang="fr-BE" dirty="0"/>
              <a:t>par la loi de par son caractère publique et assumé. Le but est de </a:t>
            </a:r>
            <a:r>
              <a:rPr lang="fr-BE" dirty="0">
                <a:solidFill>
                  <a:schemeClr val="accent2"/>
                </a:solidFill>
              </a:rPr>
              <a:t>faire entendre une opinion</a:t>
            </a:r>
            <a:r>
              <a:rPr lang="fr-BE" dirty="0"/>
              <a:t>, de prendre la loi dans ses propres main par défiance du pouvoir en place</a:t>
            </a:r>
            <a:r>
              <a:rPr lang="fr-BE" dirty="0" smtClean="0"/>
              <a:t>. »</a:t>
            </a:r>
          </a:p>
          <a:p>
            <a:pPr marL="0" indent="0">
              <a:buNone/>
            </a:pPr>
            <a:endParaRPr lang="fr-BE" dirty="0" smtClean="0"/>
          </a:p>
          <a:p>
            <a:pPr marL="0" indent="0" algn="r">
              <a:buNone/>
            </a:pPr>
            <a:r>
              <a:rPr lang="fr-BE" dirty="0" smtClean="0"/>
              <a:t>H. Arendt, 1975 (« Civil </a:t>
            </a:r>
            <a:r>
              <a:rPr lang="fr-BE" dirty="0" err="1" smtClean="0"/>
              <a:t>disobediance</a:t>
            </a:r>
            <a:r>
              <a:rPr lang="fr-BE" dirty="0" smtClean="0"/>
              <a:t> »)</a:t>
            </a:r>
            <a:endParaRPr lang="fr-BE" dirty="0"/>
          </a:p>
        </p:txBody>
      </p:sp>
      <p:pic>
        <p:nvPicPr>
          <p:cNvPr id="5" name="Image 4"/>
          <p:cNvPicPr>
            <a:picLocks noChangeAspect="1"/>
          </p:cNvPicPr>
          <p:nvPr/>
        </p:nvPicPr>
        <p:blipFill>
          <a:blip r:embed="rId2"/>
          <a:stretch>
            <a:fillRect/>
          </a:stretch>
        </p:blipFill>
        <p:spPr>
          <a:xfrm>
            <a:off x="10632623" y="224317"/>
            <a:ext cx="1176630" cy="1438781"/>
          </a:xfrm>
          <a:prstGeom prst="rect">
            <a:avLst/>
          </a:prstGeom>
        </p:spPr>
      </p:pic>
    </p:spTree>
    <p:extLst>
      <p:ext uri="{BB962C8B-B14F-4D97-AF65-F5344CB8AC3E}">
        <p14:creationId xmlns:p14="http://schemas.microsoft.com/office/powerpoint/2010/main" val="3812963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0079"/>
            <a:ext cx="10515600" cy="1325563"/>
          </a:xfrm>
        </p:spPr>
        <p:txBody>
          <a:bodyPr/>
          <a:lstStyle/>
          <a:p>
            <a:r>
              <a:rPr lang="fr-BE" dirty="0" smtClean="0"/>
              <a:t>Les notions fondamentales</a:t>
            </a:r>
            <a:endParaRPr lang="fr-BE" dirty="0"/>
          </a:p>
        </p:txBody>
      </p:sp>
      <p:sp>
        <p:nvSpPr>
          <p:cNvPr id="3" name="Espace réservé du contenu 2"/>
          <p:cNvSpPr>
            <a:spLocks noGrp="1"/>
          </p:cNvSpPr>
          <p:nvPr>
            <p:ph idx="1"/>
          </p:nvPr>
        </p:nvSpPr>
        <p:spPr/>
        <p:txBody>
          <a:bodyPr/>
          <a:lstStyle/>
          <a:p>
            <a:pPr algn="just"/>
            <a:r>
              <a:rPr lang="fr-BE" dirty="0"/>
              <a:t>Nous distinguons les actions humaines en deux parties : </a:t>
            </a:r>
            <a:r>
              <a:rPr lang="fr-BE" dirty="0">
                <a:solidFill>
                  <a:schemeClr val="accent2"/>
                </a:solidFill>
              </a:rPr>
              <a:t>l’agir</a:t>
            </a:r>
            <a:r>
              <a:rPr lang="fr-BE" dirty="0"/>
              <a:t> (</a:t>
            </a:r>
            <a:r>
              <a:rPr lang="fr-BE" i="1" dirty="0" err="1"/>
              <a:t>agere</a:t>
            </a:r>
            <a:r>
              <a:rPr lang="fr-BE" dirty="0"/>
              <a:t>) et </a:t>
            </a:r>
            <a:r>
              <a:rPr lang="fr-BE" dirty="0">
                <a:solidFill>
                  <a:schemeClr val="accent2"/>
                </a:solidFill>
              </a:rPr>
              <a:t>le faire </a:t>
            </a:r>
            <a:r>
              <a:rPr lang="fr-BE" dirty="0"/>
              <a:t>(</a:t>
            </a:r>
            <a:r>
              <a:rPr lang="fr-BE" i="1" dirty="0" err="1"/>
              <a:t>facere</a:t>
            </a:r>
            <a:r>
              <a:rPr lang="fr-BE" dirty="0"/>
              <a:t>). </a:t>
            </a:r>
            <a:r>
              <a:rPr lang="fr-BE" dirty="0">
                <a:solidFill>
                  <a:schemeClr val="accent2"/>
                </a:solidFill>
              </a:rPr>
              <a:t>La désobéissance civile est le résultat de la libre détermination d’une personne à agir</a:t>
            </a:r>
            <a:r>
              <a:rPr lang="fr-BE" dirty="0"/>
              <a:t> (</a:t>
            </a:r>
            <a:r>
              <a:rPr lang="fr-BE" i="1" dirty="0" err="1"/>
              <a:t>agere</a:t>
            </a:r>
            <a:r>
              <a:rPr lang="fr-BE" dirty="0"/>
              <a:t>) et non pas d’un principe extérieur contraignant à faire (</a:t>
            </a:r>
            <a:r>
              <a:rPr lang="fr-BE" i="1" dirty="0" err="1"/>
              <a:t>facere</a:t>
            </a:r>
            <a:r>
              <a:rPr lang="fr-BE" dirty="0"/>
              <a:t>). La désobéissance civile prend </a:t>
            </a:r>
            <a:r>
              <a:rPr lang="fr-BE" dirty="0" smtClean="0"/>
              <a:t>place </a:t>
            </a:r>
            <a:r>
              <a:rPr lang="fr-BE" dirty="0"/>
              <a:t>dans l’agir et se définit comme la </a:t>
            </a:r>
            <a:r>
              <a:rPr lang="fr-BE" dirty="0">
                <a:solidFill>
                  <a:schemeClr val="accent2"/>
                </a:solidFill>
              </a:rPr>
              <a:t>transgression d’une loi </a:t>
            </a:r>
            <a:r>
              <a:rPr lang="fr-BE" dirty="0"/>
              <a:t>pour obéir à la morale naturelle, à la volonté de sa conscience</a:t>
            </a:r>
            <a:r>
              <a:rPr lang="fr-BE" dirty="0" smtClean="0"/>
              <a:t>. (L. </a:t>
            </a:r>
            <a:r>
              <a:rPr lang="fr-BE" dirty="0" err="1" smtClean="0"/>
              <a:t>Yagil</a:t>
            </a:r>
            <a:r>
              <a:rPr lang="fr-BE" dirty="0" smtClean="0"/>
              <a:t>)</a:t>
            </a:r>
          </a:p>
          <a:p>
            <a:pPr algn="just"/>
            <a:endParaRPr lang="fr-BE" dirty="0"/>
          </a:p>
          <a:p>
            <a:pPr algn="just"/>
            <a:r>
              <a:rPr lang="fr-BE" dirty="0" smtClean="0"/>
              <a:t>La désobéissance civile se distingue de certaines notions voisines telles que l’</a:t>
            </a:r>
            <a:r>
              <a:rPr lang="fr-BE" i="1" dirty="0" smtClean="0"/>
              <a:t>objection de conscience</a:t>
            </a:r>
            <a:r>
              <a:rPr lang="fr-BE" dirty="0" smtClean="0"/>
              <a:t> et la </a:t>
            </a:r>
            <a:r>
              <a:rPr lang="fr-BE" i="1" dirty="0" smtClean="0"/>
              <a:t>résistance civile</a:t>
            </a:r>
            <a:r>
              <a:rPr lang="fr-BE" dirty="0" smtClean="0"/>
              <a:t>.</a:t>
            </a:r>
            <a:endParaRPr lang="fr-BE" dirty="0"/>
          </a:p>
        </p:txBody>
      </p:sp>
      <p:pic>
        <p:nvPicPr>
          <p:cNvPr id="4" name="Image 3"/>
          <p:cNvPicPr>
            <a:picLocks noChangeAspect="1"/>
          </p:cNvPicPr>
          <p:nvPr/>
        </p:nvPicPr>
        <p:blipFill>
          <a:blip r:embed="rId3"/>
          <a:stretch>
            <a:fillRect/>
          </a:stretch>
        </p:blipFill>
        <p:spPr>
          <a:xfrm>
            <a:off x="10632623" y="224317"/>
            <a:ext cx="1176630" cy="1438781"/>
          </a:xfrm>
          <a:prstGeom prst="rect">
            <a:avLst/>
          </a:prstGeom>
        </p:spPr>
      </p:pic>
    </p:spTree>
    <p:extLst>
      <p:ext uri="{BB962C8B-B14F-4D97-AF65-F5344CB8AC3E}">
        <p14:creationId xmlns:p14="http://schemas.microsoft.com/office/powerpoint/2010/main" val="3060517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Quelles en sont les causes ?</a:t>
            </a:r>
            <a:endParaRPr lang="fr-BE" dirty="0"/>
          </a:p>
        </p:txBody>
      </p:sp>
      <p:sp>
        <p:nvSpPr>
          <p:cNvPr id="3" name="Espace réservé du contenu 2"/>
          <p:cNvSpPr>
            <a:spLocks noGrp="1"/>
          </p:cNvSpPr>
          <p:nvPr>
            <p:ph idx="1"/>
          </p:nvPr>
        </p:nvSpPr>
        <p:spPr/>
        <p:txBody>
          <a:bodyPr/>
          <a:lstStyle/>
          <a:p>
            <a:pPr algn="just"/>
            <a:r>
              <a:rPr lang="fr-BE" dirty="0" smtClean="0"/>
              <a:t>« Des </a:t>
            </a:r>
            <a:r>
              <a:rPr lang="fr-BE" dirty="0"/>
              <a:t>actes de désobéissance civile interviennent lorsqu’un certain nombre de citoyens ont acquis </a:t>
            </a:r>
            <a:r>
              <a:rPr lang="fr-BE" dirty="0">
                <a:solidFill>
                  <a:schemeClr val="accent2"/>
                </a:solidFill>
              </a:rPr>
              <a:t>la conviction que des mécanismes normaux de l’évolution ne fonctionnent plus</a:t>
            </a:r>
            <a:r>
              <a:rPr lang="fr-BE" dirty="0"/>
              <a:t> ou que leurs réclamations ne seront pas entendues </a:t>
            </a:r>
            <a:r>
              <a:rPr lang="fr-BE" dirty="0" smtClean="0"/>
              <a:t>ou </a:t>
            </a:r>
            <a:r>
              <a:rPr lang="fr-BE" dirty="0"/>
              <a:t>ne seront suivies d’aucun </a:t>
            </a:r>
            <a:r>
              <a:rPr lang="fr-BE" dirty="0" smtClean="0"/>
              <a:t>effet […] »</a:t>
            </a:r>
          </a:p>
          <a:p>
            <a:pPr marL="0" indent="0" algn="r">
              <a:buNone/>
            </a:pPr>
            <a:r>
              <a:rPr lang="fr-BE" dirty="0" smtClean="0"/>
              <a:t>(H. Arendt, 1972, « Du mensonge à la violence »)</a:t>
            </a:r>
            <a:endParaRPr lang="fr-BE" dirty="0"/>
          </a:p>
        </p:txBody>
      </p:sp>
      <p:pic>
        <p:nvPicPr>
          <p:cNvPr id="4" name="Image 3"/>
          <p:cNvPicPr>
            <a:picLocks noChangeAspect="1"/>
          </p:cNvPicPr>
          <p:nvPr/>
        </p:nvPicPr>
        <p:blipFill>
          <a:blip r:embed="rId3"/>
          <a:stretch>
            <a:fillRect/>
          </a:stretch>
        </p:blipFill>
        <p:spPr>
          <a:xfrm>
            <a:off x="10632623" y="224317"/>
            <a:ext cx="1176630" cy="1438781"/>
          </a:xfrm>
          <a:prstGeom prst="rect">
            <a:avLst/>
          </a:prstGeom>
        </p:spPr>
      </p:pic>
    </p:spTree>
    <p:extLst>
      <p:ext uri="{BB962C8B-B14F-4D97-AF65-F5344CB8AC3E}">
        <p14:creationId xmlns:p14="http://schemas.microsoft.com/office/powerpoint/2010/main" val="304456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Qu’en disent les récits bibliques ?</a:t>
            </a:r>
            <a:endParaRPr lang="fr-BE" dirty="0"/>
          </a:p>
        </p:txBody>
      </p:sp>
      <p:sp>
        <p:nvSpPr>
          <p:cNvPr id="3" name="Espace réservé du contenu 2"/>
          <p:cNvSpPr>
            <a:spLocks noGrp="1"/>
          </p:cNvSpPr>
          <p:nvPr>
            <p:ph idx="1"/>
          </p:nvPr>
        </p:nvSpPr>
        <p:spPr/>
        <p:txBody>
          <a:bodyPr/>
          <a:lstStyle/>
          <a:p>
            <a:pPr algn="just"/>
            <a:r>
              <a:rPr lang="fr-BE" dirty="0" smtClean="0"/>
              <a:t>Le péché originel peut être vu comme une désobéissance procurant indépendance et liberté, menant l’Homme vers un nouvel Eden à travers sa raison et son amour.</a:t>
            </a:r>
          </a:p>
          <a:p>
            <a:endParaRPr lang="fr-BE" dirty="0"/>
          </a:p>
          <a:p>
            <a:pPr marL="0" indent="0" algn="r">
              <a:buNone/>
            </a:pPr>
            <a:r>
              <a:rPr lang="fr-BE" dirty="0" smtClean="0"/>
              <a:t>(L. </a:t>
            </a:r>
            <a:r>
              <a:rPr lang="fr-BE" dirty="0" err="1" smtClean="0"/>
              <a:t>Yagil</a:t>
            </a:r>
            <a:r>
              <a:rPr lang="fr-BE" dirty="0" smtClean="0"/>
              <a:t>)</a:t>
            </a:r>
            <a:endParaRPr lang="fr-BE" dirty="0"/>
          </a:p>
        </p:txBody>
      </p:sp>
      <p:pic>
        <p:nvPicPr>
          <p:cNvPr id="4" name="Image 3"/>
          <p:cNvPicPr>
            <a:picLocks noChangeAspect="1"/>
          </p:cNvPicPr>
          <p:nvPr/>
        </p:nvPicPr>
        <p:blipFill>
          <a:blip r:embed="rId3"/>
          <a:stretch>
            <a:fillRect/>
          </a:stretch>
        </p:blipFill>
        <p:spPr>
          <a:xfrm>
            <a:off x="10632623" y="224317"/>
            <a:ext cx="1176630" cy="1438781"/>
          </a:xfrm>
          <a:prstGeom prst="rect">
            <a:avLst/>
          </a:prstGeom>
        </p:spPr>
      </p:pic>
    </p:spTree>
    <p:extLst>
      <p:ext uri="{BB962C8B-B14F-4D97-AF65-F5344CB8AC3E}">
        <p14:creationId xmlns:p14="http://schemas.microsoft.com/office/powerpoint/2010/main" val="738441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5429738" cy="1325563"/>
          </a:xfrm>
        </p:spPr>
        <p:txBody>
          <a:bodyPr/>
          <a:lstStyle/>
          <a:p>
            <a:r>
              <a:rPr lang="fr-BE" dirty="0" smtClean="0"/>
              <a:t>Exemple : Rosa Parks</a:t>
            </a:r>
            <a:endParaRPr lang="fr-BE"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5119" y="3556427"/>
            <a:ext cx="4762500" cy="3171825"/>
          </a:xfrm>
        </p:spPr>
      </p:pic>
      <p:sp>
        <p:nvSpPr>
          <p:cNvPr id="6" name="Espace réservé du contenu 2"/>
          <p:cNvSpPr txBox="1">
            <a:spLocks/>
          </p:cNvSpPr>
          <p:nvPr/>
        </p:nvSpPr>
        <p:spPr>
          <a:xfrm>
            <a:off x="838200" y="1831496"/>
            <a:ext cx="6234723" cy="472366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BE" dirty="0" smtClean="0"/>
              <a:t>« Confronté </a:t>
            </a:r>
            <a:r>
              <a:rPr lang="fr-BE" dirty="0"/>
              <a:t>à des choix éthiques, le sujet moral se pose la question de savoir ce qu'il désire, ce que lui et lui seul veut. Le centre de sa décision se situe au </a:t>
            </a:r>
            <a:r>
              <a:rPr lang="fr-BE" dirty="0" smtClean="0"/>
              <a:t>cœur </a:t>
            </a:r>
            <a:r>
              <a:rPr lang="fr-BE" dirty="0"/>
              <a:t>de lui-même. Il s'agit de son propre choix et c'est lui seul qui s'y engage. Lorsqu'un individu exprime son désir de la sorte, s'il n'agit pas en </a:t>
            </a:r>
            <a:r>
              <a:rPr lang="fr-BE" dirty="0" smtClean="0"/>
              <a:t>conséquence</a:t>
            </a:r>
            <a:r>
              <a:rPr lang="fr-BE" dirty="0"/>
              <a:t>, il se contredit lui-même. Il entre alors en désobéissance avec sa propre </a:t>
            </a:r>
            <a:r>
              <a:rPr lang="fr-BE" dirty="0" smtClean="0"/>
              <a:t>conscience »</a:t>
            </a:r>
          </a:p>
          <a:p>
            <a:pPr algn="just"/>
            <a:endParaRPr lang="fr-BE" dirty="0" smtClean="0"/>
          </a:p>
          <a:p>
            <a:pPr marL="0" indent="0" algn="r">
              <a:buNone/>
            </a:pPr>
            <a:r>
              <a:rPr lang="fr-BE" dirty="0" smtClean="0"/>
              <a:t>(</a:t>
            </a:r>
            <a:r>
              <a:rPr lang="fr-BE" dirty="0" err="1" smtClean="0"/>
              <a:t>Cochinaux</a:t>
            </a:r>
            <a:r>
              <a:rPr lang="fr-BE" dirty="0" smtClean="0"/>
              <a:t>, « L’éthique »)</a:t>
            </a:r>
            <a:endParaRPr lang="fr-BE" dirty="0"/>
          </a:p>
        </p:txBody>
      </p:sp>
      <p:pic>
        <p:nvPicPr>
          <p:cNvPr id="7" name="Image 6"/>
          <p:cNvPicPr>
            <a:picLocks noChangeAspect="1"/>
          </p:cNvPicPr>
          <p:nvPr/>
        </p:nvPicPr>
        <p:blipFill>
          <a:blip r:embed="rId3"/>
          <a:stretch>
            <a:fillRect/>
          </a:stretch>
        </p:blipFill>
        <p:spPr>
          <a:xfrm>
            <a:off x="10632623" y="224317"/>
            <a:ext cx="1176630" cy="1438781"/>
          </a:xfrm>
          <a:prstGeom prst="rect">
            <a:avLst/>
          </a:prstGeom>
        </p:spPr>
      </p:pic>
    </p:spTree>
    <p:extLst>
      <p:ext uri="{BB962C8B-B14F-4D97-AF65-F5344CB8AC3E}">
        <p14:creationId xmlns:p14="http://schemas.microsoft.com/office/powerpoint/2010/main" val="1117747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 mouvement des droits civiques</a:t>
            </a:r>
            <a:endParaRPr lang="fr-BE" dirty="0"/>
          </a:p>
        </p:txBody>
      </p:sp>
      <p:sp>
        <p:nvSpPr>
          <p:cNvPr id="3" name="Espace réservé du contenu 2"/>
          <p:cNvSpPr>
            <a:spLocks noGrp="1"/>
          </p:cNvSpPr>
          <p:nvPr>
            <p:ph idx="1"/>
          </p:nvPr>
        </p:nvSpPr>
        <p:spPr/>
        <p:txBody>
          <a:bodyPr/>
          <a:lstStyle/>
          <a:p>
            <a:r>
              <a:rPr lang="fr-BE" dirty="0" smtClean="0"/>
              <a:t>Cet acte de désobéissance civile a conduit à une résistance civile organisée :</a:t>
            </a:r>
          </a:p>
          <a:p>
            <a:pPr lvl="1"/>
            <a:r>
              <a:rPr lang="fr-BE" dirty="0" smtClean="0"/>
              <a:t>Boycott organisé des bus par les afro-américains durant plus d’un an</a:t>
            </a:r>
          </a:p>
          <a:p>
            <a:pPr lvl="1"/>
            <a:r>
              <a:rPr lang="fr-BE" dirty="0" smtClean="0"/>
              <a:t>Combat pour rendre anticonstitutionnelles les lois ségrégationnistes</a:t>
            </a:r>
          </a:p>
          <a:p>
            <a:endParaRPr lang="fr-BE" dirty="0" smtClean="0"/>
          </a:p>
          <a:p>
            <a:endParaRPr lang="fr-BE" dirty="0" smtClean="0"/>
          </a:p>
          <a:p>
            <a:r>
              <a:rPr lang="fr-BE" dirty="0" smtClean="0"/>
              <a:t>Un acte isolé d’une conscience réveillée peut aboutir à un réveil collectif des consciences</a:t>
            </a:r>
            <a:endParaRPr lang="fr-BE" dirty="0"/>
          </a:p>
        </p:txBody>
      </p:sp>
      <p:pic>
        <p:nvPicPr>
          <p:cNvPr id="4" name="Image 3"/>
          <p:cNvPicPr>
            <a:picLocks noChangeAspect="1"/>
          </p:cNvPicPr>
          <p:nvPr/>
        </p:nvPicPr>
        <p:blipFill>
          <a:blip r:embed="rId2"/>
          <a:stretch>
            <a:fillRect/>
          </a:stretch>
        </p:blipFill>
        <p:spPr>
          <a:xfrm>
            <a:off x="10632623" y="224317"/>
            <a:ext cx="1176630" cy="1438781"/>
          </a:xfrm>
          <a:prstGeom prst="rect">
            <a:avLst/>
          </a:prstGeom>
        </p:spPr>
      </p:pic>
    </p:spTree>
    <p:extLst>
      <p:ext uri="{BB962C8B-B14F-4D97-AF65-F5344CB8AC3E}">
        <p14:creationId xmlns:p14="http://schemas.microsoft.com/office/powerpoint/2010/main" val="2268922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La désobéissance civile a-t-elle des limites ?</a:t>
            </a:r>
            <a:endParaRPr lang="fr-BE" dirty="0"/>
          </a:p>
        </p:txBody>
      </p:sp>
      <p:sp>
        <p:nvSpPr>
          <p:cNvPr id="3" name="Espace réservé du contenu 2"/>
          <p:cNvSpPr>
            <a:spLocks noGrp="1"/>
          </p:cNvSpPr>
          <p:nvPr>
            <p:ph idx="1"/>
          </p:nvPr>
        </p:nvSpPr>
        <p:spPr>
          <a:xfrm>
            <a:off x="489284" y="1690688"/>
            <a:ext cx="10972800" cy="1758365"/>
          </a:xfrm>
        </p:spPr>
        <p:txBody>
          <a:bodyPr/>
          <a:lstStyle/>
          <a:p>
            <a:r>
              <a:rPr lang="fr-BE" dirty="0" smtClean="0"/>
              <a:t>Si la répression d’un mouvement est trop forte, certains désobéissants de mouvement pacifique font parfois preuve de violence envers les forces répressives.</a:t>
            </a:r>
          </a:p>
          <a:p>
            <a:r>
              <a:rPr lang="fr-BE" dirty="0" smtClean="0"/>
              <a:t>La </a:t>
            </a:r>
            <a:r>
              <a:rPr lang="fr-BE" dirty="0" smtClean="0">
                <a:solidFill>
                  <a:schemeClr val="accent4"/>
                </a:solidFill>
              </a:rPr>
              <a:t>limite</a:t>
            </a:r>
            <a:r>
              <a:rPr lang="fr-BE" dirty="0" smtClean="0"/>
              <a:t> à fixer à la désobéissance civile est de ne pas céder à la </a:t>
            </a:r>
            <a:r>
              <a:rPr lang="fr-BE" dirty="0" smtClean="0">
                <a:solidFill>
                  <a:schemeClr val="accent4"/>
                </a:solidFill>
              </a:rPr>
              <a:t>violence</a:t>
            </a:r>
          </a:p>
          <a:p>
            <a:endParaRPr lang="fr-BE" dirty="0"/>
          </a:p>
          <a:p>
            <a:pPr marL="0" indent="0">
              <a:buNone/>
            </a:pPr>
            <a:endParaRPr lang="fr-BE" dirty="0"/>
          </a:p>
        </p:txBody>
      </p:sp>
      <p:pic>
        <p:nvPicPr>
          <p:cNvPr id="4" name="Image 3"/>
          <p:cNvPicPr>
            <a:picLocks noChangeAspect="1"/>
          </p:cNvPicPr>
          <p:nvPr/>
        </p:nvPicPr>
        <p:blipFill>
          <a:blip r:embed="rId2"/>
          <a:stretch>
            <a:fillRect/>
          </a:stretch>
        </p:blipFill>
        <p:spPr>
          <a:xfrm>
            <a:off x="219563" y="3603870"/>
            <a:ext cx="3797544" cy="2845144"/>
          </a:xfrm>
          <a:prstGeom prst="rect">
            <a:avLst/>
          </a:prstGeom>
        </p:spPr>
      </p:pic>
      <p:pic>
        <p:nvPicPr>
          <p:cNvPr id="5" name="Image 4"/>
          <p:cNvPicPr>
            <a:picLocks noChangeAspect="1"/>
          </p:cNvPicPr>
          <p:nvPr/>
        </p:nvPicPr>
        <p:blipFill>
          <a:blip r:embed="rId3"/>
          <a:stretch>
            <a:fillRect/>
          </a:stretch>
        </p:blipFill>
        <p:spPr>
          <a:xfrm>
            <a:off x="4017107" y="3603870"/>
            <a:ext cx="3878873" cy="2580294"/>
          </a:xfrm>
          <a:prstGeom prst="rect">
            <a:avLst/>
          </a:prstGeom>
        </p:spPr>
      </p:pic>
      <p:pic>
        <p:nvPicPr>
          <p:cNvPr id="1026" name="Picture 2" descr="http://www.metronews.fr/_internal/gxml!0/r0dc21o2f3vste5s7ezej9x3a10rp3w$cts9xhpr7nqhmk6hdelbfoq6ap7j7wc/by-default-2014-02-22-at-2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0756" y="3603870"/>
            <a:ext cx="3831049" cy="191552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7215312" y="6131923"/>
            <a:ext cx="4583947" cy="369332"/>
          </a:xfrm>
          <a:prstGeom prst="rect">
            <a:avLst/>
          </a:prstGeom>
          <a:noFill/>
        </p:spPr>
        <p:txBody>
          <a:bodyPr wrap="none" rtlCol="0">
            <a:spAutoFit/>
          </a:bodyPr>
          <a:lstStyle/>
          <a:p>
            <a:r>
              <a:rPr lang="fr-BE" i="1" dirty="0" smtClean="0"/>
              <a:t>Notre-Dame-des-Landes : « Zone à défendre »</a:t>
            </a:r>
            <a:endParaRPr lang="fr-BE" i="1" dirty="0"/>
          </a:p>
        </p:txBody>
      </p:sp>
      <p:pic>
        <p:nvPicPr>
          <p:cNvPr id="9" name="Image 8"/>
          <p:cNvPicPr>
            <a:picLocks noChangeAspect="1"/>
          </p:cNvPicPr>
          <p:nvPr/>
        </p:nvPicPr>
        <p:blipFill>
          <a:blip r:embed="rId5"/>
          <a:stretch>
            <a:fillRect/>
          </a:stretch>
        </p:blipFill>
        <p:spPr>
          <a:xfrm>
            <a:off x="10765478" y="224317"/>
            <a:ext cx="1176630" cy="1438781"/>
          </a:xfrm>
          <a:prstGeom prst="rect">
            <a:avLst/>
          </a:prstGeom>
        </p:spPr>
      </p:pic>
    </p:spTree>
    <p:extLst>
      <p:ext uri="{BB962C8B-B14F-4D97-AF65-F5344CB8AC3E}">
        <p14:creationId xmlns:p14="http://schemas.microsoft.com/office/powerpoint/2010/main" val="3490508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Quelles conséquences et limites à fixer ?</a:t>
            </a:r>
            <a:endParaRPr lang="fr-BE" dirty="0"/>
          </a:p>
        </p:txBody>
      </p:sp>
      <p:sp>
        <p:nvSpPr>
          <p:cNvPr id="3" name="Espace réservé du contenu 2"/>
          <p:cNvSpPr>
            <a:spLocks noGrp="1"/>
          </p:cNvSpPr>
          <p:nvPr>
            <p:ph idx="1"/>
          </p:nvPr>
        </p:nvSpPr>
        <p:spPr/>
        <p:txBody>
          <a:bodyPr>
            <a:normAutofit lnSpcReduction="10000"/>
          </a:bodyPr>
          <a:lstStyle/>
          <a:p>
            <a:pPr algn="just"/>
            <a:r>
              <a:rPr lang="fr-BE" dirty="0" smtClean="0"/>
              <a:t>Les limites à fixer sont celles de la </a:t>
            </a:r>
            <a:r>
              <a:rPr lang="fr-BE" dirty="0" smtClean="0">
                <a:solidFill>
                  <a:schemeClr val="accent4"/>
                </a:solidFill>
              </a:rPr>
              <a:t>syndérèse</a:t>
            </a:r>
            <a:r>
              <a:rPr lang="fr-BE" dirty="0" smtClean="0"/>
              <a:t>, le sens moral du bien à faire et du mal à éviter.</a:t>
            </a:r>
          </a:p>
          <a:p>
            <a:pPr algn="just"/>
            <a:r>
              <a:rPr lang="fr-BE" dirty="0" smtClean="0"/>
              <a:t>Il ne faut pas chercher à vaincre ou à humilier l’adversaire, mais à gagner son amitié et sa compréhension. </a:t>
            </a:r>
            <a:r>
              <a:rPr lang="fr-BE" dirty="0" smtClean="0">
                <a:solidFill>
                  <a:schemeClr val="accent4"/>
                </a:solidFill>
              </a:rPr>
              <a:t>Les luttes doivent être dirigées contre les forces du mal</a:t>
            </a:r>
            <a:r>
              <a:rPr lang="fr-BE" dirty="0" smtClean="0"/>
              <a:t> plutôt que contre les personnes qui font le mal.</a:t>
            </a:r>
            <a:endParaRPr lang="fr-BE" dirty="0"/>
          </a:p>
          <a:p>
            <a:pPr algn="just"/>
            <a:r>
              <a:rPr lang="fr-BE" dirty="0" smtClean="0"/>
              <a:t>La non-violence concerne également notre être intérieur, elle consiste à refuser la haine et à </a:t>
            </a:r>
            <a:r>
              <a:rPr lang="fr-BE" dirty="0" smtClean="0">
                <a:solidFill>
                  <a:schemeClr val="accent4"/>
                </a:solidFill>
              </a:rPr>
              <a:t>vivre selon des principes fondés sur l’amour</a:t>
            </a:r>
            <a:r>
              <a:rPr lang="fr-BE" dirty="0" smtClean="0"/>
              <a:t>.</a:t>
            </a:r>
          </a:p>
          <a:p>
            <a:pPr algn="just"/>
            <a:r>
              <a:rPr lang="fr-BE" dirty="0" smtClean="0"/>
              <a:t>De plus, il a été démontré que les actions de désobéissance civile qui se transforment en violence perdent rapidement le soutien de l’opinion publique (Harvard, « </a:t>
            </a:r>
            <a:r>
              <a:rPr lang="fr-BE" dirty="0" err="1" smtClean="0"/>
              <a:t>Why</a:t>
            </a:r>
            <a:r>
              <a:rPr lang="fr-BE" dirty="0" smtClean="0"/>
              <a:t> civil </a:t>
            </a:r>
            <a:r>
              <a:rPr lang="fr-BE" dirty="0" err="1" smtClean="0"/>
              <a:t>resistance</a:t>
            </a:r>
            <a:r>
              <a:rPr lang="fr-BE" dirty="0" smtClean="0"/>
              <a:t> </a:t>
            </a:r>
            <a:r>
              <a:rPr lang="fr-BE" dirty="0" err="1" smtClean="0"/>
              <a:t>works</a:t>
            </a:r>
            <a:r>
              <a:rPr lang="fr-BE" dirty="0" smtClean="0"/>
              <a:t> »)</a:t>
            </a:r>
          </a:p>
        </p:txBody>
      </p:sp>
      <p:pic>
        <p:nvPicPr>
          <p:cNvPr id="4" name="Image 3"/>
          <p:cNvPicPr>
            <a:picLocks noChangeAspect="1"/>
          </p:cNvPicPr>
          <p:nvPr/>
        </p:nvPicPr>
        <p:blipFill>
          <a:blip r:embed="rId2"/>
          <a:stretch>
            <a:fillRect/>
          </a:stretch>
        </p:blipFill>
        <p:spPr>
          <a:xfrm>
            <a:off x="10632623" y="224317"/>
            <a:ext cx="1176630" cy="1438781"/>
          </a:xfrm>
          <a:prstGeom prst="rect">
            <a:avLst/>
          </a:prstGeom>
        </p:spPr>
      </p:pic>
    </p:spTree>
    <p:extLst>
      <p:ext uri="{BB962C8B-B14F-4D97-AF65-F5344CB8AC3E}">
        <p14:creationId xmlns:p14="http://schemas.microsoft.com/office/powerpoint/2010/main" val="28182950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788</Words>
  <Application>Microsoft Office PowerPoint</Application>
  <PresentationFormat>Personnalisé</PresentationFormat>
  <Paragraphs>74</Paragraphs>
  <Slides>11</Slides>
  <Notes>4</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Questions de sciences religieuses: questions d’éthique</vt:lpstr>
      <vt:lpstr>Définition</vt:lpstr>
      <vt:lpstr>Les notions fondamentales</vt:lpstr>
      <vt:lpstr>Quelles en sont les causes ?</vt:lpstr>
      <vt:lpstr>Qu’en disent les récits bibliques ?</vt:lpstr>
      <vt:lpstr>Exemple : Rosa Parks</vt:lpstr>
      <vt:lpstr>Le mouvement des droits civiques</vt:lpstr>
      <vt:lpstr>La désobéissance civile a-t-elle des limites ?</vt:lpstr>
      <vt:lpstr>Quelles conséquences et limites à fixer ?</vt:lpstr>
      <vt:lpstr>Conséquences et limites à fixer</vt:lpstr>
      <vt:lpstr>Résumé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de sciences religieuses : questions d’éthique</dc:title>
  <dc:creator>Florian</dc:creator>
  <cp:lastModifiedBy>SIWS</cp:lastModifiedBy>
  <cp:revision>19</cp:revision>
  <dcterms:created xsi:type="dcterms:W3CDTF">2015-11-29T12:29:36Z</dcterms:created>
  <dcterms:modified xsi:type="dcterms:W3CDTF">2015-11-30T10:20:28Z</dcterms:modified>
</cp:coreProperties>
</file>