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5" r:id="rId1"/>
  </p:sldMasterIdLst>
  <p:sldIdLst>
    <p:sldId id="259" r:id="rId2"/>
    <p:sldId id="258" r:id="rId3"/>
    <p:sldId id="260"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7529"/>
    <a:srgbClr val="CC830E"/>
    <a:srgbClr val="000000"/>
    <a:srgbClr val="643C0F"/>
    <a:srgbClr val="ECD9CC"/>
    <a:srgbClr val="B54C2D"/>
    <a:srgbClr val="FFFFFF"/>
    <a:srgbClr val="99570C"/>
    <a:srgbClr val="B56D45"/>
    <a:srgbClr val="DDA1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20" d="100"/>
          <a:sy n="120" d="100"/>
        </p:scale>
        <p:origin x="17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4/15/2020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4/15/2020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pixabay.com/en/nature-forest-sun-moss-rays-green-3294681/"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360041" y="1552341"/>
            <a:ext cx="5158444" cy="2648381"/>
          </a:xfrm>
        </p:spPr>
        <p:txBody>
          <a:bodyPr>
            <a:noAutofit/>
          </a:bodyPr>
          <a:lstStyle/>
          <a:p>
            <a:r>
              <a:rPr lang="en-US" dirty="0"/>
              <a:t>Building a Random Forest Model for Employee Attrition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19409" y="5338397"/>
            <a:ext cx="6602233" cy="1397951"/>
          </a:xfrm>
        </p:spPr>
        <p:txBody>
          <a:bodyPr>
            <a:normAutofit fontScale="92500" lnSpcReduction="10000"/>
          </a:bodyPr>
          <a:lstStyle/>
          <a:p>
            <a:pPr algn="l">
              <a:lnSpc>
                <a:spcPct val="120000"/>
              </a:lnSpc>
              <a:spcBef>
                <a:spcPts val="0"/>
              </a:spcBef>
              <a:spcAft>
                <a:spcPts val="0"/>
              </a:spcAft>
            </a:pPr>
            <a:r>
              <a:rPr lang="en-US" sz="2800" dirty="0"/>
              <a:t>General Assembly</a:t>
            </a:r>
          </a:p>
          <a:p>
            <a:pPr algn="l">
              <a:lnSpc>
                <a:spcPct val="120000"/>
              </a:lnSpc>
              <a:spcBef>
                <a:spcPts val="0"/>
              </a:spcBef>
              <a:spcAft>
                <a:spcPts val="0"/>
              </a:spcAft>
            </a:pPr>
            <a:r>
              <a:rPr lang="en-US" sz="2800" dirty="0"/>
              <a:t>Data Science Course Final Presentation</a:t>
            </a:r>
          </a:p>
          <a:p>
            <a:pPr algn="l">
              <a:lnSpc>
                <a:spcPct val="120000"/>
              </a:lnSpc>
              <a:spcBef>
                <a:spcPts val="0"/>
              </a:spcBef>
              <a:spcAft>
                <a:spcPts val="0"/>
              </a:spcAft>
            </a:pPr>
            <a:r>
              <a:rPr lang="en-US" sz="2800" dirty="0"/>
              <a:t>Francesco Yuri Tinelli (Washington, D.C.)</a:t>
            </a:r>
          </a:p>
        </p:txBody>
      </p:sp>
      <p:pic>
        <p:nvPicPr>
          <p:cNvPr id="7" name="Picture 6" descr="A tree in a forest&#10;&#10;Description automatically generated">
            <a:extLst>
              <a:ext uri="{FF2B5EF4-FFF2-40B4-BE49-F238E27FC236}">
                <a16:creationId xmlns:a16="http://schemas.microsoft.com/office/drawing/2014/main" id="{4A1CF251-223D-466B-B8C6-C8AE769806F2}"/>
              </a:ext>
            </a:extLst>
          </p:cNvPr>
          <p:cNvPicPr>
            <a:picLocks/>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096000" y="0"/>
            <a:ext cx="6096000" cy="6858000"/>
          </a:xfrm>
          <a:prstGeom prst="rect">
            <a:avLst/>
          </a:prstGeom>
        </p:spPr>
      </p:pic>
      <p:sp>
        <p:nvSpPr>
          <p:cNvPr id="6" name="Subtitle 2">
            <a:extLst>
              <a:ext uri="{FF2B5EF4-FFF2-40B4-BE49-F238E27FC236}">
                <a16:creationId xmlns:a16="http://schemas.microsoft.com/office/drawing/2014/main" id="{9817E210-8670-4F87-8C9C-CEEB7E1B9DBA}"/>
              </a:ext>
            </a:extLst>
          </p:cNvPr>
          <p:cNvSpPr txBox="1">
            <a:spLocks/>
          </p:cNvSpPr>
          <p:nvPr/>
        </p:nvSpPr>
        <p:spPr>
          <a:xfrm>
            <a:off x="10266947" y="6063917"/>
            <a:ext cx="1805644" cy="67243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23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21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pPr algn="l">
              <a:lnSpc>
                <a:spcPct val="120000"/>
              </a:lnSpc>
              <a:spcBef>
                <a:spcPts val="0"/>
              </a:spcBef>
              <a:spcAft>
                <a:spcPts val="0"/>
              </a:spcAft>
            </a:pPr>
            <a:r>
              <a:rPr lang="en-US" sz="2800" dirty="0"/>
              <a:t>April 2020</a:t>
            </a:r>
          </a:p>
        </p:txBody>
      </p:sp>
    </p:spTree>
    <p:extLst>
      <p:ext uri="{BB962C8B-B14F-4D97-AF65-F5344CB8AC3E}">
        <p14:creationId xmlns:p14="http://schemas.microsoft.com/office/powerpoint/2010/main" val="633738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4313" y="208547"/>
            <a:ext cx="10353762" cy="1042737"/>
          </a:xfrm>
        </p:spPr>
        <p:txBody>
          <a:bodyPr>
            <a:normAutofit/>
          </a:bodyPr>
          <a:lstStyle/>
          <a:p>
            <a:r>
              <a:rPr lang="en-US" dirty="0"/>
              <a:t>Executive Summary</a:t>
            </a:r>
          </a:p>
        </p:txBody>
      </p:sp>
      <p:sp>
        <p:nvSpPr>
          <p:cNvPr id="3" name="Rectangle 2">
            <a:extLst>
              <a:ext uri="{FF2B5EF4-FFF2-40B4-BE49-F238E27FC236}">
                <a16:creationId xmlns:a16="http://schemas.microsoft.com/office/drawing/2014/main" id="{19F52302-C086-474D-818D-DACF83B87AF7}"/>
              </a:ext>
            </a:extLst>
          </p:cNvPr>
          <p:cNvSpPr/>
          <p:nvPr/>
        </p:nvSpPr>
        <p:spPr>
          <a:xfrm>
            <a:off x="625598" y="1355780"/>
            <a:ext cx="10940803" cy="1274447"/>
          </a:xfrm>
          <a:prstGeom prst="rect">
            <a:avLst/>
          </a:prstGeom>
          <a:solidFill>
            <a:srgbClr val="B54C2D">
              <a:alpha val="60000"/>
            </a:srgbClr>
          </a:solidFill>
          <a:ln>
            <a:solidFill>
              <a:srgbClr val="B54C2D">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E34F7114-EDA2-4311-9933-328801C0919F}"/>
              </a:ext>
            </a:extLst>
          </p:cNvPr>
          <p:cNvSpPr/>
          <p:nvPr/>
        </p:nvSpPr>
        <p:spPr>
          <a:xfrm>
            <a:off x="677887" y="1355780"/>
            <a:ext cx="10836226" cy="1015663"/>
          </a:xfrm>
          <a:prstGeom prst="rect">
            <a:avLst/>
          </a:prstGeom>
        </p:spPr>
        <p:txBody>
          <a:bodyPr wrap="square">
            <a:spAutoFit/>
          </a:bodyPr>
          <a:lstStyle/>
          <a:p>
            <a:pPr algn="ctr"/>
            <a:r>
              <a:rPr lang="en-US" sz="1200" b="1" dirty="0">
                <a:ln>
                  <a:solidFill>
                    <a:schemeClr val="bg1">
                      <a:lumMod val="75000"/>
                      <a:lumOff val="25000"/>
                      <a:alpha val="10000"/>
                    </a:schemeClr>
                  </a:solidFill>
                </a:ln>
                <a:solidFill>
                  <a:schemeClr val="bg1"/>
                </a:solidFill>
                <a:latin typeface="Times New Roman" panose="02020603050405020304" pitchFamily="18" charset="0"/>
                <a:ea typeface="+mj-ea"/>
                <a:cs typeface="Times New Roman" panose="02020603050405020304" pitchFamily="18" charset="0"/>
              </a:rPr>
              <a:t>Problem Statement</a:t>
            </a:r>
          </a:p>
          <a:p>
            <a:pPr algn="ctr"/>
            <a:endParaRPr lang="en-US" sz="1200" b="1" dirty="0">
              <a:ln>
                <a:solidFill>
                  <a:schemeClr val="bg1">
                    <a:lumMod val="75000"/>
                    <a:lumOff val="25000"/>
                    <a:alpha val="10000"/>
                  </a:schemeClr>
                </a:solidFill>
              </a:ln>
              <a:solidFill>
                <a:schemeClr val="bg1"/>
              </a:solidFill>
              <a:latin typeface="Times New Roman" panose="02020603050405020304" pitchFamily="18" charset="0"/>
              <a:ea typeface="+mj-ea"/>
              <a:cs typeface="Times New Roman" panose="02020603050405020304" pitchFamily="18" charset="0"/>
            </a:endParaRPr>
          </a:p>
          <a:p>
            <a:r>
              <a:rPr lang="en-US" sz="1200" b="1" dirty="0">
                <a:ln>
                  <a:solidFill>
                    <a:schemeClr val="bg1">
                      <a:lumMod val="75000"/>
                      <a:lumOff val="25000"/>
                      <a:alpha val="10000"/>
                    </a:schemeClr>
                  </a:solidFill>
                </a:ln>
                <a:solidFill>
                  <a:schemeClr val="bg1"/>
                </a:solidFill>
                <a:latin typeface="Times New Roman" panose="02020603050405020304" pitchFamily="18" charset="0"/>
                <a:ea typeface="+mj-ea"/>
                <a:cs typeface="Times New Roman" panose="02020603050405020304" pitchFamily="18" charset="0"/>
              </a:rPr>
              <a:t>Employee attrition</a:t>
            </a:r>
            <a:r>
              <a:rPr lang="en-US" sz="1200" dirty="0">
                <a:ln>
                  <a:solidFill>
                    <a:schemeClr val="bg1">
                      <a:lumMod val="75000"/>
                      <a:lumOff val="25000"/>
                      <a:alpha val="10000"/>
                    </a:schemeClr>
                  </a:solidFill>
                </a:ln>
                <a:solidFill>
                  <a:schemeClr val="bg1"/>
                </a:solidFill>
                <a:latin typeface="Times New Roman" panose="02020603050405020304" pitchFamily="18" charset="0"/>
                <a:ea typeface="+mj-ea"/>
                <a:cs typeface="Times New Roman" panose="02020603050405020304" pitchFamily="18" charset="0"/>
              </a:rPr>
              <a:t> is known to be a significant factor of both tangible and intangible cost for companies. Thus, it's important for every company to analyze and manage employee attrition and retention. As well as, develop and implement strategies to handle attrition and retention. Can a random forest classification model be built to help predict whether an employee will </a:t>
            </a:r>
            <a:r>
              <a:rPr lang="en-US" sz="1200" b="1" dirty="0">
                <a:ln>
                  <a:solidFill>
                    <a:schemeClr val="bg1">
                      <a:lumMod val="75000"/>
                      <a:lumOff val="25000"/>
                      <a:alpha val="10000"/>
                    </a:schemeClr>
                  </a:solidFill>
                </a:ln>
                <a:solidFill>
                  <a:schemeClr val="bg1"/>
                </a:solidFill>
                <a:latin typeface="Times New Roman" panose="02020603050405020304" pitchFamily="18" charset="0"/>
                <a:ea typeface="+mj-ea"/>
                <a:cs typeface="Times New Roman" panose="02020603050405020304" pitchFamily="18" charset="0"/>
              </a:rPr>
              <a:t>stay or leave the company</a:t>
            </a:r>
            <a:r>
              <a:rPr lang="en-US" sz="1200" dirty="0">
                <a:ln>
                  <a:solidFill>
                    <a:schemeClr val="bg1">
                      <a:lumMod val="75000"/>
                      <a:lumOff val="25000"/>
                      <a:alpha val="10000"/>
                    </a:schemeClr>
                  </a:solidFill>
                </a:ln>
                <a:solidFill>
                  <a:schemeClr val="bg1"/>
                </a:solidFill>
                <a:latin typeface="Times New Roman" panose="02020603050405020304" pitchFamily="18" charset="0"/>
                <a:ea typeface="+mj-ea"/>
                <a:cs typeface="Times New Roman" panose="02020603050405020304" pitchFamily="18" charset="0"/>
              </a:rPr>
              <a:t>? </a:t>
            </a:r>
          </a:p>
        </p:txBody>
      </p:sp>
      <p:sp>
        <p:nvSpPr>
          <p:cNvPr id="6" name="Rectangle 5">
            <a:extLst>
              <a:ext uri="{FF2B5EF4-FFF2-40B4-BE49-F238E27FC236}">
                <a16:creationId xmlns:a16="http://schemas.microsoft.com/office/drawing/2014/main" id="{AB886A04-E9A2-4BC7-A4E8-6B39A277A09B}"/>
              </a:ext>
            </a:extLst>
          </p:cNvPr>
          <p:cNvSpPr/>
          <p:nvPr/>
        </p:nvSpPr>
        <p:spPr>
          <a:xfrm>
            <a:off x="6344875" y="3117041"/>
            <a:ext cx="5221528" cy="2873980"/>
          </a:xfrm>
          <a:prstGeom prst="rect">
            <a:avLst/>
          </a:prstGeom>
          <a:solidFill>
            <a:srgbClr val="C17529">
              <a:alpha val="60000"/>
            </a:srgbClr>
          </a:solidFill>
          <a:ln>
            <a:solidFill>
              <a:srgbClr val="C175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0980C9DC-8480-42F7-9BC6-C680078D264A}"/>
              </a:ext>
            </a:extLst>
          </p:cNvPr>
          <p:cNvSpPr/>
          <p:nvPr/>
        </p:nvSpPr>
        <p:spPr>
          <a:xfrm>
            <a:off x="6416703" y="3117041"/>
            <a:ext cx="5097410" cy="2677656"/>
          </a:xfrm>
          <a:prstGeom prst="rect">
            <a:avLst/>
          </a:prstGeom>
        </p:spPr>
        <p:txBody>
          <a:bodyPr wrap="square">
            <a:spAutoFit/>
          </a:bodyPr>
          <a:lstStyle/>
          <a:p>
            <a:pPr algn="ctr"/>
            <a:r>
              <a:rPr lang="en-US" sz="1200" b="1" dirty="0">
                <a:ln>
                  <a:solidFill>
                    <a:schemeClr val="bg1">
                      <a:lumMod val="75000"/>
                      <a:lumOff val="25000"/>
                      <a:alpha val="10000"/>
                    </a:schemeClr>
                  </a:solidFill>
                </a:ln>
                <a:solidFill>
                  <a:schemeClr val="bg1"/>
                </a:solidFill>
                <a:latin typeface="Times New Roman" panose="02020603050405020304" pitchFamily="18" charset="0"/>
                <a:ea typeface="+mj-ea"/>
                <a:cs typeface="Times New Roman" panose="02020603050405020304" pitchFamily="18" charset="0"/>
              </a:rPr>
              <a:t>Approach and Process</a:t>
            </a:r>
          </a:p>
          <a:p>
            <a:pPr algn="ctr"/>
            <a:endParaRPr lang="en-US" sz="1200" b="1" dirty="0">
              <a:ln>
                <a:solidFill>
                  <a:schemeClr val="bg1">
                    <a:lumMod val="75000"/>
                    <a:lumOff val="25000"/>
                    <a:alpha val="10000"/>
                  </a:schemeClr>
                </a:solidFill>
              </a:ln>
              <a:solidFill>
                <a:schemeClr val="bg1"/>
              </a:solidFill>
              <a:latin typeface="Times New Roman" panose="02020603050405020304" pitchFamily="18" charset="0"/>
              <a:ea typeface="+mj-ea"/>
              <a:cs typeface="Times New Roman" panose="02020603050405020304" pitchFamily="18" charset="0"/>
            </a:endParaRPr>
          </a:p>
          <a:p>
            <a:r>
              <a:rPr lang="en-US" sz="1200" b="1" dirty="0">
                <a:ln>
                  <a:solidFill>
                    <a:schemeClr val="bg1">
                      <a:lumMod val="75000"/>
                      <a:lumOff val="25000"/>
                      <a:alpha val="10000"/>
                    </a:schemeClr>
                  </a:solidFill>
                </a:ln>
                <a:solidFill>
                  <a:schemeClr val="bg1"/>
                </a:solidFill>
                <a:latin typeface="Times New Roman" panose="02020603050405020304" pitchFamily="18" charset="0"/>
                <a:cs typeface="Times New Roman" panose="02020603050405020304" pitchFamily="18" charset="0"/>
              </a:rPr>
              <a:t>Exploratory data analysis and cleaning </a:t>
            </a:r>
            <a:r>
              <a:rPr lang="en-US" sz="1200" dirty="0">
                <a:ln>
                  <a:solidFill>
                    <a:schemeClr val="bg1">
                      <a:lumMod val="75000"/>
                      <a:lumOff val="25000"/>
                      <a:alpha val="10000"/>
                    </a:schemeClr>
                  </a:solidFill>
                </a:ln>
                <a:solidFill>
                  <a:schemeClr val="bg1"/>
                </a:solidFill>
                <a:latin typeface="Times New Roman" panose="02020603050405020304" pitchFamily="18" charset="0"/>
                <a:cs typeface="Times New Roman" panose="02020603050405020304" pitchFamily="18" charset="0"/>
              </a:rPr>
              <a:t>was conducted on the </a:t>
            </a:r>
            <a:r>
              <a:rPr lang="en-US" sz="1200" dirty="0">
                <a:ln>
                  <a:solidFill>
                    <a:schemeClr val="bg1">
                      <a:lumMod val="75000"/>
                      <a:lumOff val="25000"/>
                      <a:alpha val="10000"/>
                    </a:schemeClr>
                  </a:solidFill>
                </a:ln>
                <a:solidFill>
                  <a:schemeClr val="bg1"/>
                </a:solidFill>
                <a:latin typeface="Times New Roman" panose="02020603050405020304" pitchFamily="18" charset="0"/>
                <a:ea typeface="+mj-ea"/>
                <a:cs typeface="Times New Roman" panose="02020603050405020304" pitchFamily="18" charset="0"/>
              </a:rPr>
              <a:t>available human resource employee data to prepare for model development/implementation. </a:t>
            </a:r>
          </a:p>
          <a:p>
            <a:endParaRPr lang="en-US" sz="1200" dirty="0">
              <a:ln>
                <a:solidFill>
                  <a:schemeClr val="bg1">
                    <a:lumMod val="75000"/>
                    <a:lumOff val="25000"/>
                    <a:alpha val="10000"/>
                  </a:schemeClr>
                </a:solidFill>
              </a:ln>
              <a:solidFill>
                <a:schemeClr val="bg1"/>
              </a:solidFill>
              <a:latin typeface="Times New Roman" panose="02020603050405020304" pitchFamily="18" charset="0"/>
              <a:ea typeface="+mj-ea"/>
              <a:cs typeface="Times New Roman" panose="02020603050405020304" pitchFamily="18" charset="0"/>
            </a:endParaRPr>
          </a:p>
          <a:p>
            <a:r>
              <a:rPr lang="en-US" sz="1200" dirty="0">
                <a:ln>
                  <a:solidFill>
                    <a:schemeClr val="bg1">
                      <a:lumMod val="75000"/>
                      <a:lumOff val="25000"/>
                      <a:alpha val="10000"/>
                    </a:schemeClr>
                  </a:solidFill>
                </a:ln>
                <a:solidFill>
                  <a:schemeClr val="bg1"/>
                </a:solidFill>
                <a:latin typeface="Times New Roman" panose="02020603050405020304" pitchFamily="18" charset="0"/>
                <a:ea typeface="+mj-ea"/>
                <a:cs typeface="Times New Roman" panose="02020603050405020304" pitchFamily="18" charset="0"/>
              </a:rPr>
              <a:t>Following</a:t>
            </a:r>
            <a:r>
              <a:rPr lang="en-US" sz="1200" b="1" dirty="0">
                <a:ln>
                  <a:solidFill>
                    <a:schemeClr val="bg1">
                      <a:lumMod val="75000"/>
                      <a:lumOff val="25000"/>
                      <a:alpha val="10000"/>
                    </a:schemeClr>
                  </a:solidFill>
                </a:ln>
                <a:solidFill>
                  <a:schemeClr val="bg1"/>
                </a:solidFill>
                <a:latin typeface="Times New Roman" panose="02020603050405020304" pitchFamily="18" charset="0"/>
                <a:ea typeface="+mj-ea"/>
                <a:cs typeface="Times New Roman" panose="02020603050405020304" pitchFamily="18" charset="0"/>
              </a:rPr>
              <a:t> feature selection, parameter tuning, and model implementation, model performance</a:t>
            </a:r>
            <a:r>
              <a:rPr lang="en-US" sz="1200" dirty="0">
                <a:ln>
                  <a:solidFill>
                    <a:schemeClr val="bg1">
                      <a:lumMod val="75000"/>
                      <a:lumOff val="25000"/>
                      <a:alpha val="10000"/>
                    </a:schemeClr>
                  </a:solidFill>
                </a:ln>
                <a:solidFill>
                  <a:schemeClr val="bg1"/>
                </a:solidFill>
                <a:latin typeface="Times New Roman" panose="02020603050405020304" pitchFamily="18" charset="0"/>
                <a:ea typeface="+mj-ea"/>
                <a:cs typeface="Times New Roman" panose="02020603050405020304" pitchFamily="18" charset="0"/>
              </a:rPr>
              <a:t> was evaluated using a confusion matrix to find the precision and accuracy of the model. </a:t>
            </a:r>
          </a:p>
          <a:p>
            <a:endParaRPr lang="en-US" sz="1200" dirty="0">
              <a:ln>
                <a:solidFill>
                  <a:schemeClr val="bg1">
                    <a:lumMod val="75000"/>
                    <a:lumOff val="25000"/>
                    <a:alpha val="10000"/>
                  </a:schemeClr>
                </a:solidFill>
              </a:ln>
              <a:solidFill>
                <a:schemeClr val="bg1"/>
              </a:solidFill>
              <a:latin typeface="Times New Roman" panose="02020603050405020304" pitchFamily="18" charset="0"/>
              <a:ea typeface="+mj-ea"/>
              <a:cs typeface="Times New Roman" panose="02020603050405020304" pitchFamily="18" charset="0"/>
            </a:endParaRPr>
          </a:p>
          <a:p>
            <a:r>
              <a:rPr lang="en-US" sz="1200" dirty="0">
                <a:ln>
                  <a:solidFill>
                    <a:schemeClr val="bg1">
                      <a:lumMod val="75000"/>
                      <a:lumOff val="25000"/>
                      <a:alpha val="10000"/>
                    </a:schemeClr>
                  </a:solidFill>
                </a:ln>
                <a:solidFill>
                  <a:schemeClr val="bg1"/>
                </a:solidFill>
                <a:latin typeface="Times New Roman" panose="02020603050405020304" pitchFamily="18" charset="0"/>
                <a:ea typeface="+mj-ea"/>
                <a:cs typeface="Times New Roman" panose="02020603050405020304" pitchFamily="18" charset="0"/>
              </a:rPr>
              <a:t>Through this approach and process the random forest classification model classifies an employee as either 'staying' or 'leaving' in order to </a:t>
            </a:r>
            <a:r>
              <a:rPr lang="en-US" sz="1200" b="1" dirty="0">
                <a:ln>
                  <a:solidFill>
                    <a:schemeClr val="bg1">
                      <a:lumMod val="75000"/>
                      <a:lumOff val="25000"/>
                      <a:alpha val="10000"/>
                    </a:schemeClr>
                  </a:solidFill>
                </a:ln>
                <a:solidFill>
                  <a:schemeClr val="bg1"/>
                </a:solidFill>
                <a:latin typeface="Times New Roman" panose="02020603050405020304" pitchFamily="18" charset="0"/>
                <a:ea typeface="+mj-ea"/>
                <a:cs typeface="Times New Roman" panose="02020603050405020304" pitchFamily="18" charset="0"/>
              </a:rPr>
              <a:t>inform/support a company's attrition and retention strategies for their workforce/employees</a:t>
            </a:r>
            <a:r>
              <a:rPr lang="en-US" sz="1200" dirty="0">
                <a:ln>
                  <a:solidFill>
                    <a:schemeClr val="bg1">
                      <a:lumMod val="75000"/>
                      <a:lumOff val="25000"/>
                      <a:alpha val="10000"/>
                    </a:schemeClr>
                  </a:solidFill>
                </a:ln>
                <a:solidFill>
                  <a:schemeClr val="bg1"/>
                </a:solidFill>
                <a:latin typeface="Times New Roman" panose="02020603050405020304" pitchFamily="18" charset="0"/>
                <a:ea typeface="+mj-ea"/>
                <a:cs typeface="Times New Roman" panose="02020603050405020304" pitchFamily="18" charset="0"/>
              </a:rPr>
              <a:t>.</a:t>
            </a:r>
          </a:p>
        </p:txBody>
      </p:sp>
      <p:sp>
        <p:nvSpPr>
          <p:cNvPr id="9" name="Rectangle 8">
            <a:extLst>
              <a:ext uri="{FF2B5EF4-FFF2-40B4-BE49-F238E27FC236}">
                <a16:creationId xmlns:a16="http://schemas.microsoft.com/office/drawing/2014/main" id="{0E7B3C88-A118-4E27-85C6-2084A7A9DB31}"/>
              </a:ext>
            </a:extLst>
          </p:cNvPr>
          <p:cNvSpPr/>
          <p:nvPr/>
        </p:nvSpPr>
        <p:spPr>
          <a:xfrm>
            <a:off x="625599" y="3112315"/>
            <a:ext cx="5221528" cy="2873980"/>
          </a:xfrm>
          <a:prstGeom prst="rect">
            <a:avLst/>
          </a:prstGeom>
          <a:solidFill>
            <a:srgbClr val="99570C">
              <a:alpha val="60000"/>
            </a:srgbClr>
          </a:solidFill>
          <a:ln>
            <a:solidFill>
              <a:srgbClr val="9957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F20761C-2997-4C26-9640-A36DE852C7DA}"/>
              </a:ext>
            </a:extLst>
          </p:cNvPr>
          <p:cNvSpPr/>
          <p:nvPr/>
        </p:nvSpPr>
        <p:spPr>
          <a:xfrm>
            <a:off x="677887" y="3112315"/>
            <a:ext cx="5070906" cy="1938992"/>
          </a:xfrm>
          <a:prstGeom prst="rect">
            <a:avLst/>
          </a:prstGeom>
        </p:spPr>
        <p:txBody>
          <a:bodyPr wrap="square">
            <a:spAutoFit/>
          </a:bodyPr>
          <a:lstStyle/>
          <a:p>
            <a:pPr algn="ctr"/>
            <a:r>
              <a:rPr lang="en-US" sz="1200" b="1" dirty="0">
                <a:ln>
                  <a:solidFill>
                    <a:schemeClr val="bg1">
                      <a:lumMod val="75000"/>
                      <a:lumOff val="25000"/>
                      <a:alpha val="10000"/>
                    </a:schemeClr>
                  </a:solidFill>
                </a:ln>
                <a:solidFill>
                  <a:schemeClr val="bg1"/>
                </a:solidFill>
                <a:latin typeface="Times New Roman" panose="02020603050405020304" pitchFamily="18" charset="0"/>
                <a:ea typeface="+mj-ea"/>
                <a:cs typeface="Times New Roman" panose="02020603050405020304" pitchFamily="18" charset="0"/>
              </a:rPr>
              <a:t>Data Summary</a:t>
            </a:r>
          </a:p>
          <a:p>
            <a:pPr algn="ctr"/>
            <a:endParaRPr lang="en-US" sz="1200" b="1" dirty="0">
              <a:ln>
                <a:solidFill>
                  <a:schemeClr val="bg1">
                    <a:lumMod val="75000"/>
                    <a:lumOff val="25000"/>
                    <a:alpha val="10000"/>
                  </a:schemeClr>
                </a:solidFill>
              </a:ln>
              <a:solidFill>
                <a:schemeClr val="bg1"/>
              </a:solidFill>
              <a:latin typeface="Times New Roman" panose="02020603050405020304" pitchFamily="18" charset="0"/>
              <a:ea typeface="+mj-ea"/>
              <a:cs typeface="Times New Roman" panose="02020603050405020304" pitchFamily="18" charset="0"/>
            </a:endParaRPr>
          </a:p>
          <a:p>
            <a:r>
              <a:rPr lang="en-US" sz="1200" b="1" dirty="0">
                <a:ln>
                  <a:solidFill>
                    <a:schemeClr val="bg1">
                      <a:lumMod val="75000"/>
                      <a:lumOff val="25000"/>
                      <a:alpha val="10000"/>
                    </a:schemeClr>
                  </a:solidFill>
                </a:ln>
                <a:solidFill>
                  <a:schemeClr val="bg1"/>
                </a:solidFill>
                <a:latin typeface="Times New Roman" panose="02020603050405020304" pitchFamily="18" charset="0"/>
                <a:ea typeface="+mj-ea"/>
                <a:cs typeface="Times New Roman" panose="02020603050405020304" pitchFamily="18" charset="0"/>
              </a:rPr>
              <a:t>Human resource employee data</a:t>
            </a:r>
            <a:r>
              <a:rPr lang="en-US" sz="1200" dirty="0">
                <a:ln>
                  <a:solidFill>
                    <a:schemeClr val="bg1">
                      <a:lumMod val="75000"/>
                      <a:lumOff val="25000"/>
                      <a:alpha val="10000"/>
                    </a:schemeClr>
                  </a:solidFill>
                </a:ln>
                <a:solidFill>
                  <a:schemeClr val="bg1"/>
                </a:solidFill>
                <a:latin typeface="Times New Roman" panose="02020603050405020304" pitchFamily="18" charset="0"/>
                <a:ea typeface="+mj-ea"/>
                <a:cs typeface="Times New Roman" panose="02020603050405020304" pitchFamily="18" charset="0"/>
              </a:rPr>
              <a:t> consists of general workforce details about employees and survey results pertaining to employees’ responses on environment, job, and work life balance satisfaction level.</a:t>
            </a:r>
          </a:p>
          <a:p>
            <a:pPr marL="285750" indent="-285750">
              <a:buFont typeface="Wingdings" panose="05000000000000000000" pitchFamily="2" charset="2"/>
              <a:buChar char="Ø"/>
            </a:pPr>
            <a:r>
              <a:rPr lang="en-US" sz="1200" dirty="0">
                <a:ln>
                  <a:solidFill>
                    <a:schemeClr val="bg1">
                      <a:lumMod val="75000"/>
                      <a:lumOff val="25000"/>
                      <a:alpha val="10000"/>
                    </a:schemeClr>
                  </a:solidFill>
                </a:ln>
                <a:solidFill>
                  <a:schemeClr val="bg1"/>
                </a:solidFill>
                <a:latin typeface="Times New Roman" panose="02020603050405020304" pitchFamily="18" charset="0"/>
                <a:cs typeface="Times New Roman" panose="02020603050405020304" pitchFamily="18" charset="0"/>
              </a:rPr>
              <a:t>Total of </a:t>
            </a:r>
            <a:r>
              <a:rPr lang="en-US" sz="1200" b="1" dirty="0">
                <a:ln>
                  <a:solidFill>
                    <a:schemeClr val="bg1">
                      <a:lumMod val="75000"/>
                      <a:lumOff val="25000"/>
                      <a:alpha val="10000"/>
                    </a:schemeClr>
                  </a:solidFill>
                </a:ln>
                <a:solidFill>
                  <a:schemeClr val="bg1"/>
                </a:solidFill>
                <a:latin typeface="Times New Roman" panose="02020603050405020304" pitchFamily="18" charset="0"/>
                <a:cs typeface="Times New Roman" panose="02020603050405020304" pitchFamily="18" charset="0"/>
              </a:rPr>
              <a:t>4,410 </a:t>
            </a:r>
            <a:r>
              <a:rPr lang="en-US" sz="1200" dirty="0">
                <a:ln>
                  <a:solidFill>
                    <a:schemeClr val="bg1">
                      <a:lumMod val="75000"/>
                      <a:lumOff val="25000"/>
                      <a:alpha val="10000"/>
                    </a:schemeClr>
                  </a:solidFill>
                </a:ln>
                <a:solidFill>
                  <a:schemeClr val="bg1"/>
                </a:solidFill>
                <a:latin typeface="Times New Roman" panose="02020603050405020304" pitchFamily="18" charset="0"/>
                <a:cs typeface="Times New Roman" panose="02020603050405020304" pitchFamily="18" charset="0"/>
              </a:rPr>
              <a:t>employees and survey responses</a:t>
            </a:r>
          </a:p>
          <a:p>
            <a:pPr marL="285750" indent="-285750">
              <a:buFont typeface="Wingdings" panose="05000000000000000000" pitchFamily="2" charset="2"/>
              <a:buChar char="Ø"/>
            </a:pPr>
            <a:r>
              <a:rPr lang="en-US" sz="1200" dirty="0">
                <a:ln>
                  <a:solidFill>
                    <a:schemeClr val="bg1">
                      <a:lumMod val="75000"/>
                      <a:lumOff val="25000"/>
                      <a:alpha val="10000"/>
                    </a:schemeClr>
                  </a:solidFill>
                </a:ln>
                <a:solidFill>
                  <a:schemeClr val="bg1"/>
                </a:solidFill>
                <a:latin typeface="Times New Roman" panose="02020603050405020304" pitchFamily="18" charset="0"/>
                <a:cs typeface="Times New Roman" panose="02020603050405020304" pitchFamily="18" charset="0"/>
              </a:rPr>
              <a:t>General workforce details include </a:t>
            </a:r>
            <a:r>
              <a:rPr lang="en-US" sz="1200" b="1" dirty="0">
                <a:ln>
                  <a:solidFill>
                    <a:schemeClr val="bg1">
                      <a:lumMod val="75000"/>
                      <a:lumOff val="25000"/>
                      <a:alpha val="10000"/>
                    </a:schemeClr>
                  </a:solidFill>
                </a:ln>
                <a:solidFill>
                  <a:schemeClr val="bg1"/>
                </a:solidFill>
                <a:latin typeface="Times New Roman" panose="02020603050405020304" pitchFamily="18" charset="0"/>
                <a:cs typeface="Times New Roman" panose="02020603050405020304" pitchFamily="18" charset="0"/>
              </a:rPr>
              <a:t>24 </a:t>
            </a:r>
            <a:r>
              <a:rPr lang="en-US" sz="1200" dirty="0">
                <a:ln>
                  <a:solidFill>
                    <a:schemeClr val="bg1">
                      <a:lumMod val="75000"/>
                      <a:lumOff val="25000"/>
                      <a:alpha val="10000"/>
                    </a:schemeClr>
                  </a:solidFill>
                </a:ln>
                <a:solidFill>
                  <a:schemeClr val="bg1"/>
                </a:solidFill>
                <a:latin typeface="Times New Roman" panose="02020603050405020304" pitchFamily="18" charset="0"/>
                <a:cs typeface="Times New Roman" panose="02020603050405020304" pitchFamily="18" charset="0"/>
              </a:rPr>
              <a:t> distinct features</a:t>
            </a:r>
          </a:p>
          <a:p>
            <a:pPr marL="742950" lvl="1" indent="-285750">
              <a:buFont typeface="Wingdings" panose="05000000000000000000" pitchFamily="2" charset="2"/>
              <a:buChar char="Ø"/>
            </a:pPr>
            <a:r>
              <a:rPr lang="en-US" sz="1200" dirty="0">
                <a:ln>
                  <a:solidFill>
                    <a:schemeClr val="bg1">
                      <a:lumMod val="75000"/>
                      <a:lumOff val="25000"/>
                      <a:alpha val="10000"/>
                    </a:schemeClr>
                  </a:solidFill>
                </a:ln>
                <a:solidFill>
                  <a:schemeClr val="bg1"/>
                </a:solidFill>
                <a:latin typeface="Times New Roman" panose="02020603050405020304" pitchFamily="18" charset="0"/>
                <a:cs typeface="Times New Roman" panose="02020603050405020304" pitchFamily="18" charset="0"/>
              </a:rPr>
              <a:t>Total time at company, salary, gender, age, job role, distance, education, number of previous companies, etc.</a:t>
            </a:r>
          </a:p>
          <a:p>
            <a:pPr marL="285750" indent="-285750">
              <a:buFont typeface="Wingdings" panose="05000000000000000000" pitchFamily="2" charset="2"/>
              <a:buChar char="Ø"/>
            </a:pPr>
            <a:r>
              <a:rPr lang="en-US" sz="1200" dirty="0">
                <a:ln>
                  <a:solidFill>
                    <a:schemeClr val="bg1">
                      <a:lumMod val="75000"/>
                      <a:lumOff val="25000"/>
                      <a:alpha val="10000"/>
                    </a:schemeClr>
                  </a:solidFill>
                </a:ln>
                <a:solidFill>
                  <a:schemeClr val="bg1"/>
                </a:solidFill>
                <a:latin typeface="Times New Roman" panose="02020603050405020304" pitchFamily="18" charset="0"/>
                <a:cs typeface="Times New Roman" panose="02020603050405020304" pitchFamily="18" charset="0"/>
              </a:rPr>
              <a:t>Survey responses include </a:t>
            </a:r>
            <a:r>
              <a:rPr lang="en-US" sz="1200" b="1" dirty="0">
                <a:ln>
                  <a:solidFill>
                    <a:schemeClr val="bg1">
                      <a:lumMod val="75000"/>
                      <a:lumOff val="25000"/>
                      <a:alpha val="10000"/>
                    </a:schemeClr>
                  </a:solidFill>
                </a:ln>
                <a:solidFill>
                  <a:schemeClr val="bg1"/>
                </a:solidFill>
                <a:latin typeface="Times New Roman" panose="02020603050405020304" pitchFamily="18" charset="0"/>
                <a:cs typeface="Times New Roman" panose="02020603050405020304" pitchFamily="18" charset="0"/>
              </a:rPr>
              <a:t>3 </a:t>
            </a:r>
            <a:r>
              <a:rPr lang="en-US" sz="1200" dirty="0">
                <a:ln>
                  <a:solidFill>
                    <a:schemeClr val="bg1">
                      <a:lumMod val="75000"/>
                      <a:lumOff val="25000"/>
                      <a:alpha val="10000"/>
                    </a:schemeClr>
                  </a:solidFill>
                </a:ln>
                <a:solidFill>
                  <a:schemeClr val="bg1"/>
                </a:solidFill>
                <a:latin typeface="Times New Roman" panose="02020603050405020304" pitchFamily="18" charset="0"/>
                <a:cs typeface="Times New Roman" panose="02020603050405020304" pitchFamily="18" charset="0"/>
              </a:rPr>
              <a:t>distinct features</a:t>
            </a:r>
            <a:endParaRPr lang="en-US" sz="1200" b="1" dirty="0">
              <a:ln>
                <a:solidFill>
                  <a:schemeClr val="bg1">
                    <a:lumMod val="75000"/>
                    <a:lumOff val="25000"/>
                    <a:alpha val="10000"/>
                  </a:schemeClr>
                </a:solidFill>
              </a:ln>
              <a:solidFill>
                <a:schemeClr val="bg1"/>
              </a:solidFill>
              <a:latin typeface="Times New Roman" panose="02020603050405020304" pitchFamily="18" charset="0"/>
              <a:cs typeface="Times New Roman" panose="02020603050405020304" pitchFamily="18" charset="0"/>
            </a:endParaRPr>
          </a:p>
        </p:txBody>
      </p:sp>
      <p:pic>
        <p:nvPicPr>
          <p:cNvPr id="16" name="Graphic 15" descr="Database">
            <a:extLst>
              <a:ext uri="{FF2B5EF4-FFF2-40B4-BE49-F238E27FC236}">
                <a16:creationId xmlns:a16="http://schemas.microsoft.com/office/drawing/2014/main" id="{AE482777-CCC0-41F8-9647-AF2A37E1B6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05001" y="5571758"/>
            <a:ext cx="357279" cy="402663"/>
          </a:xfrm>
          <a:prstGeom prst="rect">
            <a:avLst/>
          </a:prstGeom>
        </p:spPr>
      </p:pic>
      <p:pic>
        <p:nvPicPr>
          <p:cNvPr id="20" name="Graphic 19" descr="Workflow RTL">
            <a:extLst>
              <a:ext uri="{FF2B5EF4-FFF2-40B4-BE49-F238E27FC236}">
                <a16:creationId xmlns:a16="http://schemas.microsoft.com/office/drawing/2014/main" id="{A2E6A9CE-B3A5-421D-90BF-ED6CDCCD76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156834" y="5571758"/>
            <a:ext cx="357279" cy="402663"/>
          </a:xfrm>
          <a:prstGeom prst="rect">
            <a:avLst/>
          </a:prstGeom>
        </p:spPr>
      </p:pic>
    </p:spTree>
    <p:extLst>
      <p:ext uri="{BB962C8B-B14F-4D97-AF65-F5344CB8AC3E}">
        <p14:creationId xmlns:p14="http://schemas.microsoft.com/office/powerpoint/2010/main" val="268908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4313" y="208547"/>
            <a:ext cx="10353762" cy="1042737"/>
          </a:xfrm>
        </p:spPr>
        <p:txBody>
          <a:bodyPr>
            <a:normAutofit/>
          </a:bodyPr>
          <a:lstStyle/>
          <a:p>
            <a:r>
              <a:rPr lang="en-US" dirty="0"/>
              <a:t>Random Forest Classification Model</a:t>
            </a:r>
          </a:p>
        </p:txBody>
      </p:sp>
      <p:sp>
        <p:nvSpPr>
          <p:cNvPr id="12" name="Rectangle 11">
            <a:extLst>
              <a:ext uri="{FF2B5EF4-FFF2-40B4-BE49-F238E27FC236}">
                <a16:creationId xmlns:a16="http://schemas.microsoft.com/office/drawing/2014/main" id="{6F4CB3F7-1C1D-4019-9F96-8F9A07946629}"/>
              </a:ext>
            </a:extLst>
          </p:cNvPr>
          <p:cNvSpPr/>
          <p:nvPr/>
        </p:nvSpPr>
        <p:spPr>
          <a:xfrm>
            <a:off x="675594" y="1355779"/>
            <a:ext cx="5221528" cy="1304826"/>
          </a:xfrm>
          <a:prstGeom prst="rect">
            <a:avLst/>
          </a:prstGeom>
          <a:solidFill>
            <a:srgbClr val="B54C2D">
              <a:alpha val="60000"/>
            </a:srgbClr>
          </a:solidFill>
          <a:ln>
            <a:solidFill>
              <a:srgbClr val="B54C2D">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E34F7114-EDA2-4311-9933-328801C0919F}"/>
              </a:ext>
            </a:extLst>
          </p:cNvPr>
          <p:cNvSpPr/>
          <p:nvPr/>
        </p:nvSpPr>
        <p:spPr>
          <a:xfrm>
            <a:off x="708306" y="1355780"/>
            <a:ext cx="5188815" cy="1200329"/>
          </a:xfrm>
          <a:prstGeom prst="rect">
            <a:avLst/>
          </a:prstGeom>
        </p:spPr>
        <p:txBody>
          <a:bodyPr wrap="square">
            <a:spAutoFit/>
          </a:bodyPr>
          <a:lstStyle/>
          <a:p>
            <a:pPr algn="ctr"/>
            <a:r>
              <a:rPr lang="en-US" sz="1200" b="1" dirty="0">
                <a:ln>
                  <a:solidFill>
                    <a:schemeClr val="bg1">
                      <a:lumMod val="75000"/>
                      <a:lumOff val="25000"/>
                      <a:alpha val="10000"/>
                    </a:schemeClr>
                  </a:solidFill>
                </a:ln>
                <a:solidFill>
                  <a:schemeClr val="bg1"/>
                </a:solidFill>
                <a:latin typeface="Times New Roman" panose="02020603050405020304" pitchFamily="18" charset="0"/>
                <a:ea typeface="+mj-ea"/>
                <a:cs typeface="Times New Roman" panose="02020603050405020304" pitchFamily="18" charset="0"/>
              </a:rPr>
              <a:t>What is a random forest classification model?</a:t>
            </a:r>
          </a:p>
          <a:p>
            <a:r>
              <a:rPr lang="en-US" sz="1200" dirty="0">
                <a:ln>
                  <a:solidFill>
                    <a:schemeClr val="bg1">
                      <a:lumMod val="75000"/>
                      <a:lumOff val="25000"/>
                      <a:alpha val="10000"/>
                    </a:schemeClr>
                  </a:solidFill>
                </a:ln>
                <a:solidFill>
                  <a:schemeClr val="bg1"/>
                </a:solidFill>
                <a:latin typeface="Times New Roman" panose="02020603050405020304" pitchFamily="18" charset="0"/>
                <a:ea typeface="+mj-ea"/>
                <a:cs typeface="Times New Roman" panose="02020603050405020304" pitchFamily="18" charset="0"/>
              </a:rPr>
              <a:t>A random forest is made up many decision classification trees. Each tree gives a classification/decision, ‘voting’ for that class/decision. The forest then takes the classification/decision that has the most votes. Decision trees use variables/features to build nodes, branches, and splits to answer yes/no question and eventually help you decide/assign it a class.</a:t>
            </a:r>
          </a:p>
        </p:txBody>
      </p:sp>
      <p:sp>
        <p:nvSpPr>
          <p:cNvPr id="14" name="Rectangle 13">
            <a:extLst>
              <a:ext uri="{FF2B5EF4-FFF2-40B4-BE49-F238E27FC236}">
                <a16:creationId xmlns:a16="http://schemas.microsoft.com/office/drawing/2014/main" id="{56A18CCE-A075-402E-BBBD-36936E5ADAE5}"/>
              </a:ext>
            </a:extLst>
          </p:cNvPr>
          <p:cNvSpPr/>
          <p:nvPr/>
        </p:nvSpPr>
        <p:spPr>
          <a:xfrm>
            <a:off x="6294878" y="1355779"/>
            <a:ext cx="5221528" cy="2533457"/>
          </a:xfrm>
          <a:prstGeom prst="rect">
            <a:avLst/>
          </a:prstGeom>
          <a:solidFill>
            <a:srgbClr val="C17529">
              <a:alpha val="60000"/>
            </a:srgbClr>
          </a:solidFill>
          <a:ln>
            <a:solidFill>
              <a:srgbClr val="C175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981C611E-11E1-427C-AB74-197006272EDE}"/>
              </a:ext>
            </a:extLst>
          </p:cNvPr>
          <p:cNvSpPr/>
          <p:nvPr/>
        </p:nvSpPr>
        <p:spPr>
          <a:xfrm>
            <a:off x="6353733" y="1382071"/>
            <a:ext cx="5136528" cy="2677656"/>
          </a:xfrm>
          <a:prstGeom prst="rect">
            <a:avLst/>
          </a:prstGeom>
        </p:spPr>
        <p:txBody>
          <a:bodyPr wrap="square">
            <a:spAutoFit/>
          </a:bodyPr>
          <a:lstStyle/>
          <a:p>
            <a:pPr algn="ctr"/>
            <a:r>
              <a:rPr lang="en-US" sz="1200" b="1" dirty="0">
                <a:ln>
                  <a:solidFill>
                    <a:schemeClr val="bg1">
                      <a:lumMod val="75000"/>
                      <a:lumOff val="25000"/>
                      <a:alpha val="10000"/>
                    </a:schemeClr>
                  </a:solidFill>
                </a:ln>
                <a:solidFill>
                  <a:schemeClr val="bg1"/>
                </a:solidFill>
                <a:latin typeface="Times New Roman" panose="02020603050405020304" pitchFamily="18" charset="0"/>
                <a:ea typeface="+mj-ea"/>
                <a:cs typeface="Times New Roman" panose="02020603050405020304" pitchFamily="18" charset="0"/>
              </a:rPr>
              <a:t>Model Solution</a:t>
            </a:r>
          </a:p>
          <a:p>
            <a:pPr algn="ctr"/>
            <a:endParaRPr lang="en-US" sz="1200" b="1" dirty="0">
              <a:ln>
                <a:solidFill>
                  <a:schemeClr val="bg1">
                    <a:lumMod val="75000"/>
                    <a:lumOff val="25000"/>
                    <a:alpha val="10000"/>
                  </a:schemeClr>
                </a:solidFill>
              </a:ln>
              <a:solidFill>
                <a:schemeClr val="bg1"/>
              </a:solidFill>
              <a:latin typeface="Times New Roman" panose="02020603050405020304" pitchFamily="18" charset="0"/>
              <a:ea typeface="+mj-ea"/>
              <a:cs typeface="Times New Roman" panose="02020603050405020304" pitchFamily="18" charset="0"/>
            </a:endParaRPr>
          </a:p>
          <a:p>
            <a:r>
              <a:rPr lang="en-US" sz="1200" dirty="0">
                <a:ln>
                  <a:solidFill>
                    <a:schemeClr val="bg1">
                      <a:lumMod val="75000"/>
                      <a:lumOff val="25000"/>
                      <a:alpha val="10000"/>
                    </a:schemeClr>
                  </a:solidFill>
                </a:ln>
                <a:solidFill>
                  <a:schemeClr val="bg1"/>
                </a:solidFill>
                <a:latin typeface="Times New Roman" panose="02020603050405020304" pitchFamily="18" charset="0"/>
                <a:cs typeface="Times New Roman" panose="02020603050405020304" pitchFamily="18" charset="0"/>
              </a:rPr>
              <a:t>With some exploratory data analysis and cleaning, plotting feature correlation by attrition revealed </a:t>
            </a:r>
            <a:r>
              <a:rPr lang="en-US" sz="1200" b="1" dirty="0">
                <a:ln>
                  <a:solidFill>
                    <a:schemeClr val="bg1">
                      <a:lumMod val="75000"/>
                      <a:lumOff val="25000"/>
                      <a:alpha val="10000"/>
                    </a:schemeClr>
                  </a:solidFill>
                </a:ln>
                <a:solidFill>
                  <a:schemeClr val="bg1"/>
                </a:solidFill>
                <a:latin typeface="Times New Roman" panose="02020603050405020304" pitchFamily="18" charset="0"/>
                <a:cs typeface="Times New Roman" panose="02020603050405020304" pitchFamily="18" charset="0"/>
              </a:rPr>
              <a:t>moderately clear segments</a:t>
            </a:r>
            <a:r>
              <a:rPr lang="en-US" sz="1200" dirty="0">
                <a:ln>
                  <a:solidFill>
                    <a:schemeClr val="bg1">
                      <a:lumMod val="75000"/>
                      <a:lumOff val="25000"/>
                      <a:alpha val="10000"/>
                    </a:schemeClr>
                  </a:solidFill>
                </a:ln>
                <a:solidFill>
                  <a:schemeClr val="bg1"/>
                </a:solidFill>
                <a:latin typeface="Times New Roman" panose="02020603050405020304" pitchFamily="18" charset="0"/>
                <a:cs typeface="Times New Roman" panose="02020603050405020304" pitchFamily="18" charset="0"/>
              </a:rPr>
              <a:t>. Seen in age &amp; monthly income, years at company &amp; years with current manager, monthly income &amp; years at company, etc.</a:t>
            </a:r>
            <a:r>
              <a:rPr lang="en-US" sz="1200" dirty="0">
                <a:ln>
                  <a:solidFill>
                    <a:schemeClr val="bg1">
                      <a:lumMod val="75000"/>
                      <a:lumOff val="25000"/>
                      <a:alpha val="10000"/>
                    </a:schemeClr>
                  </a:solidFill>
                </a:ln>
                <a:solidFill>
                  <a:schemeClr val="bg1"/>
                </a:solidFill>
                <a:latin typeface="Times New Roman" panose="02020603050405020304" pitchFamily="18" charset="0"/>
                <a:ea typeface="+mj-ea"/>
                <a:cs typeface="Times New Roman" panose="02020603050405020304" pitchFamily="18" charset="0"/>
              </a:rPr>
              <a:t>. </a:t>
            </a:r>
          </a:p>
          <a:p>
            <a:endParaRPr lang="en-US" sz="1200" dirty="0">
              <a:ln>
                <a:solidFill>
                  <a:schemeClr val="bg1">
                    <a:lumMod val="75000"/>
                    <a:lumOff val="25000"/>
                    <a:alpha val="10000"/>
                  </a:schemeClr>
                </a:solidFill>
              </a:ln>
              <a:solidFill>
                <a:schemeClr val="bg1"/>
              </a:solidFill>
              <a:latin typeface="Times New Roman" panose="02020603050405020304" pitchFamily="18" charset="0"/>
              <a:ea typeface="+mj-ea"/>
              <a:cs typeface="Times New Roman" panose="02020603050405020304" pitchFamily="18" charset="0"/>
            </a:endParaRPr>
          </a:p>
          <a:p>
            <a:r>
              <a:rPr lang="en-US" sz="1200" dirty="0">
                <a:ln>
                  <a:solidFill>
                    <a:schemeClr val="bg1">
                      <a:lumMod val="75000"/>
                      <a:lumOff val="25000"/>
                      <a:alpha val="10000"/>
                    </a:schemeClr>
                  </a:solidFill>
                </a:ln>
                <a:solidFill>
                  <a:schemeClr val="bg1"/>
                </a:solidFill>
                <a:latin typeface="Times New Roman" panose="02020603050405020304" pitchFamily="18" charset="0"/>
                <a:ea typeface="+mj-ea"/>
                <a:cs typeface="Times New Roman" panose="02020603050405020304" pitchFamily="18" charset="0"/>
              </a:rPr>
              <a:t>This led to feature selection, parameter tuning, and model implementation. Threshold hold for important features were those greater than or equal to the mean; </a:t>
            </a:r>
            <a:r>
              <a:rPr lang="en-US" sz="1200" i="1" dirty="0">
                <a:ln>
                  <a:solidFill>
                    <a:schemeClr val="bg1">
                      <a:lumMod val="75000"/>
                      <a:lumOff val="25000"/>
                      <a:alpha val="10000"/>
                    </a:schemeClr>
                  </a:solidFill>
                </a:ln>
                <a:solidFill>
                  <a:schemeClr val="bg1"/>
                </a:solidFill>
                <a:latin typeface="Times New Roman" panose="02020603050405020304" pitchFamily="18" charset="0"/>
                <a:ea typeface="+mj-ea"/>
                <a:cs typeface="Times New Roman" panose="02020603050405020304" pitchFamily="18" charset="0"/>
              </a:rPr>
              <a:t>age, monthly income, total working years, distance from home, percent salary hike, years at company, years with current manager, number of companies worked, and job role</a:t>
            </a:r>
            <a:r>
              <a:rPr lang="en-US" sz="1200" dirty="0">
                <a:ln>
                  <a:solidFill>
                    <a:schemeClr val="bg1">
                      <a:lumMod val="75000"/>
                      <a:lumOff val="25000"/>
                      <a:alpha val="10000"/>
                    </a:schemeClr>
                  </a:solidFill>
                </a:ln>
                <a:solidFill>
                  <a:schemeClr val="bg1"/>
                </a:solidFill>
                <a:latin typeface="Times New Roman" panose="02020603050405020304" pitchFamily="18" charset="0"/>
                <a:ea typeface="+mj-ea"/>
                <a:cs typeface="Times New Roman" panose="02020603050405020304" pitchFamily="18" charset="0"/>
              </a:rPr>
              <a:t>. This provides </a:t>
            </a:r>
            <a:r>
              <a:rPr lang="en-US" sz="1200" b="1" dirty="0">
                <a:ln>
                  <a:solidFill>
                    <a:schemeClr val="bg1">
                      <a:lumMod val="75000"/>
                      <a:lumOff val="25000"/>
                      <a:alpha val="10000"/>
                    </a:schemeClr>
                  </a:solidFill>
                </a:ln>
                <a:solidFill>
                  <a:schemeClr val="bg1"/>
                </a:solidFill>
                <a:latin typeface="Times New Roman" panose="02020603050405020304" pitchFamily="18" charset="0"/>
                <a:ea typeface="+mj-ea"/>
                <a:cs typeface="Times New Roman" panose="02020603050405020304" pitchFamily="18" charset="0"/>
              </a:rPr>
              <a:t>insight into the features which are most selective/influential for employee attrition</a:t>
            </a:r>
            <a:r>
              <a:rPr lang="en-US" sz="1200" dirty="0">
                <a:ln>
                  <a:solidFill>
                    <a:schemeClr val="bg1">
                      <a:lumMod val="75000"/>
                      <a:lumOff val="25000"/>
                      <a:alpha val="10000"/>
                    </a:schemeClr>
                  </a:solidFill>
                </a:ln>
                <a:solidFill>
                  <a:schemeClr val="bg1"/>
                </a:solidFill>
                <a:latin typeface="Times New Roman" panose="02020603050405020304" pitchFamily="18" charset="0"/>
                <a:ea typeface="+mj-ea"/>
                <a:cs typeface="Times New Roman" panose="02020603050405020304" pitchFamily="18" charset="0"/>
              </a:rPr>
              <a:t>.</a:t>
            </a:r>
          </a:p>
          <a:p>
            <a:endParaRPr lang="en-US" sz="1200" dirty="0">
              <a:ln>
                <a:solidFill>
                  <a:schemeClr val="bg1">
                    <a:lumMod val="75000"/>
                    <a:lumOff val="25000"/>
                    <a:alpha val="10000"/>
                  </a:schemeClr>
                </a:solidFill>
              </a:ln>
              <a:solidFill>
                <a:schemeClr val="bg1"/>
              </a:solidFill>
              <a:latin typeface="Times New Roman" panose="02020603050405020304" pitchFamily="18" charset="0"/>
              <a:ea typeface="+mj-ea"/>
              <a:cs typeface="Times New Roman" panose="02020603050405020304" pitchFamily="18" charset="0"/>
            </a:endParaRPr>
          </a:p>
        </p:txBody>
      </p:sp>
      <p:grpSp>
        <p:nvGrpSpPr>
          <p:cNvPr id="28" name="Group 27">
            <a:extLst>
              <a:ext uri="{FF2B5EF4-FFF2-40B4-BE49-F238E27FC236}">
                <a16:creationId xmlns:a16="http://schemas.microsoft.com/office/drawing/2014/main" id="{7F9DB1E3-8111-4B0C-ADB0-DC23EC892A93}"/>
              </a:ext>
            </a:extLst>
          </p:cNvPr>
          <p:cNvGrpSpPr/>
          <p:nvPr/>
        </p:nvGrpSpPr>
        <p:grpSpPr>
          <a:xfrm>
            <a:off x="678349" y="2863889"/>
            <a:ext cx="5218771" cy="3663299"/>
            <a:chOff x="749899" y="1338828"/>
            <a:chExt cx="5159918" cy="2550409"/>
          </a:xfrm>
        </p:grpSpPr>
        <p:pic>
          <p:nvPicPr>
            <p:cNvPr id="21" name="Picture 20" descr="A close up of a map&#10;&#10;Description automatically generated">
              <a:extLst>
                <a:ext uri="{FF2B5EF4-FFF2-40B4-BE49-F238E27FC236}">
                  <a16:creationId xmlns:a16="http://schemas.microsoft.com/office/drawing/2014/main" id="{7FAE87CA-99FC-4591-B839-83DFDD9B610D}"/>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749899" y="1338828"/>
              <a:ext cx="5159918" cy="2533457"/>
            </a:xfrm>
            <a:prstGeom prst="rect">
              <a:avLst/>
            </a:prstGeom>
            <a:solidFill>
              <a:schemeClr val="bg1"/>
            </a:solidFill>
          </p:spPr>
        </p:pic>
        <p:sp>
          <p:nvSpPr>
            <p:cNvPr id="22" name="Rectangle 21">
              <a:extLst>
                <a:ext uri="{FF2B5EF4-FFF2-40B4-BE49-F238E27FC236}">
                  <a16:creationId xmlns:a16="http://schemas.microsoft.com/office/drawing/2014/main" id="{310781F8-49AF-4598-A878-F537E1A85B50}"/>
                </a:ext>
              </a:extLst>
            </p:cNvPr>
            <p:cNvSpPr/>
            <p:nvPr/>
          </p:nvSpPr>
          <p:spPr>
            <a:xfrm>
              <a:off x="749899" y="1338828"/>
              <a:ext cx="5159918" cy="2550409"/>
            </a:xfrm>
            <a:prstGeom prst="rect">
              <a:avLst/>
            </a:prstGeom>
            <a:solidFill>
              <a:srgbClr val="000000">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oup 26">
            <a:extLst>
              <a:ext uri="{FF2B5EF4-FFF2-40B4-BE49-F238E27FC236}">
                <a16:creationId xmlns:a16="http://schemas.microsoft.com/office/drawing/2014/main" id="{E12192D1-94AA-476C-BBC2-E816093B8778}"/>
              </a:ext>
            </a:extLst>
          </p:cNvPr>
          <p:cNvGrpSpPr/>
          <p:nvPr/>
        </p:nvGrpSpPr>
        <p:grpSpPr>
          <a:xfrm>
            <a:off x="6353733" y="3993731"/>
            <a:ext cx="5159918" cy="2554849"/>
            <a:chOff x="749899" y="4004977"/>
            <a:chExt cx="5159918" cy="2554849"/>
          </a:xfrm>
        </p:grpSpPr>
        <p:pic>
          <p:nvPicPr>
            <p:cNvPr id="18" name="Picture 17" descr="A screenshot of a cell phone&#10;&#10;Description automatically generated">
              <a:extLst>
                <a:ext uri="{FF2B5EF4-FFF2-40B4-BE49-F238E27FC236}">
                  <a16:creationId xmlns:a16="http://schemas.microsoft.com/office/drawing/2014/main" id="{9F5BE83E-CB43-496F-A4C9-F28211C4261D}"/>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749899" y="4004977"/>
              <a:ext cx="5159918" cy="2533457"/>
            </a:xfrm>
            <a:prstGeom prst="rect">
              <a:avLst/>
            </a:prstGeom>
          </p:spPr>
        </p:pic>
        <p:sp>
          <p:nvSpPr>
            <p:cNvPr id="23" name="Rectangle 22">
              <a:extLst>
                <a:ext uri="{FF2B5EF4-FFF2-40B4-BE49-F238E27FC236}">
                  <a16:creationId xmlns:a16="http://schemas.microsoft.com/office/drawing/2014/main" id="{083D4507-C568-41CF-A371-4EC7A6864D07}"/>
                </a:ext>
              </a:extLst>
            </p:cNvPr>
            <p:cNvSpPr/>
            <p:nvPr/>
          </p:nvSpPr>
          <p:spPr>
            <a:xfrm>
              <a:off x="749899" y="4004977"/>
              <a:ext cx="5159918" cy="2554849"/>
            </a:xfrm>
            <a:prstGeom prst="rect">
              <a:avLst/>
            </a:prstGeom>
            <a:solidFill>
              <a:srgbClr val="000000">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92563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9D21A36F-1A87-496E-80FB-C5DD646B0693}"/>
              </a:ext>
            </a:extLst>
          </p:cNvPr>
          <p:cNvGraphicFramePr>
            <a:graphicFrameLocks noGrp="1"/>
          </p:cNvGraphicFramePr>
          <p:nvPr>
            <p:extLst>
              <p:ext uri="{D42A27DB-BD31-4B8C-83A1-F6EECF244321}">
                <p14:modId xmlns:p14="http://schemas.microsoft.com/office/powerpoint/2010/main" val="1469631530"/>
              </p:ext>
            </p:extLst>
          </p:nvPr>
        </p:nvGraphicFramePr>
        <p:xfrm>
          <a:off x="8899968" y="1651090"/>
          <a:ext cx="3082647" cy="1977839"/>
        </p:xfrm>
        <a:graphic>
          <a:graphicData uri="http://schemas.openxmlformats.org/drawingml/2006/table">
            <a:tbl>
              <a:tblPr firstRow="1" bandRow="1">
                <a:tableStyleId>{5C22544A-7EE6-4342-B048-85BDC9FD1C3A}</a:tableStyleId>
              </a:tblPr>
              <a:tblGrid>
                <a:gridCol w="1027549">
                  <a:extLst>
                    <a:ext uri="{9D8B030D-6E8A-4147-A177-3AD203B41FA5}">
                      <a16:colId xmlns:a16="http://schemas.microsoft.com/office/drawing/2014/main" val="1541598097"/>
                    </a:ext>
                  </a:extLst>
                </a:gridCol>
                <a:gridCol w="1027549">
                  <a:extLst>
                    <a:ext uri="{9D8B030D-6E8A-4147-A177-3AD203B41FA5}">
                      <a16:colId xmlns:a16="http://schemas.microsoft.com/office/drawing/2014/main" val="2644936143"/>
                    </a:ext>
                  </a:extLst>
                </a:gridCol>
                <a:gridCol w="1027549">
                  <a:extLst>
                    <a:ext uri="{9D8B030D-6E8A-4147-A177-3AD203B41FA5}">
                      <a16:colId xmlns:a16="http://schemas.microsoft.com/office/drawing/2014/main" val="3742934368"/>
                    </a:ext>
                  </a:extLst>
                </a:gridCol>
              </a:tblGrid>
              <a:tr h="485213">
                <a:tc>
                  <a:txBody>
                    <a:bodyPr/>
                    <a:lstStyle/>
                    <a:p>
                      <a:pPr algn="ctr"/>
                      <a:endParaRPr lang="en-US" sz="1200" dirty="0">
                        <a:solidFill>
                          <a:schemeClr val="bg1"/>
                        </a:solidFill>
                        <a:latin typeface="Times New Roman" panose="02020603050405020304" pitchFamily="18" charset="0"/>
                        <a:cs typeface="Times New Roman" panose="02020603050405020304" pitchFamily="18" charset="0"/>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200" dirty="0">
                          <a:solidFill>
                            <a:schemeClr val="bg1"/>
                          </a:solidFill>
                          <a:latin typeface="Times New Roman" panose="02020603050405020304" pitchFamily="18" charset="0"/>
                          <a:cs typeface="Times New Roman" panose="02020603050405020304" pitchFamily="18" charset="0"/>
                        </a:rPr>
                        <a:t>Precision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200" dirty="0">
                          <a:solidFill>
                            <a:schemeClr val="bg1"/>
                          </a:solidFill>
                          <a:latin typeface="Times New Roman" panose="02020603050405020304" pitchFamily="18" charset="0"/>
                          <a:cs typeface="Times New Roman" panose="02020603050405020304" pitchFamily="18" charset="0"/>
                        </a:rPr>
                        <a:t>Sensitivity</a:t>
                      </a:r>
                    </a:p>
                  </a:txBody>
                  <a:tcPr anchor="ctr">
                    <a:lnL w="12700" cap="flat" cmpd="sng" algn="ctr">
                      <a:solidFill>
                        <a:schemeClr val="bg1"/>
                      </a:solid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598858724"/>
                  </a:ext>
                </a:extLst>
              </a:tr>
              <a:tr h="746313">
                <a:tc>
                  <a:txBody>
                    <a:bodyPr/>
                    <a:lstStyle/>
                    <a:p>
                      <a:pPr algn="ctr"/>
                      <a:r>
                        <a:rPr lang="en-US" sz="1200" dirty="0">
                          <a:solidFill>
                            <a:schemeClr val="bg1"/>
                          </a:solidFill>
                          <a:latin typeface="Times New Roman" panose="02020603050405020304" pitchFamily="18" charset="0"/>
                          <a:cs typeface="Times New Roman" panose="02020603050405020304" pitchFamily="18" charset="0"/>
                        </a:rPr>
                        <a:t>Stayed</a:t>
                      </a: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200" dirty="0">
                          <a:solidFill>
                            <a:schemeClr val="bg1"/>
                          </a:solidFill>
                          <a:latin typeface="Times New Roman" panose="02020603050405020304" pitchFamily="18" charset="0"/>
                          <a:cs typeface="Times New Roman" panose="02020603050405020304" pitchFamily="18" charset="0"/>
                        </a:rPr>
                        <a:t>1.00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200" dirty="0">
                          <a:solidFill>
                            <a:schemeClr val="bg1"/>
                          </a:solidFill>
                          <a:latin typeface="Times New Roman" panose="02020603050405020304" pitchFamily="18" charset="0"/>
                          <a:cs typeface="Times New Roman" panose="02020603050405020304" pitchFamily="18" charset="0"/>
                        </a:rPr>
                        <a:t>1.00</a:t>
                      </a: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751355072"/>
                  </a:ext>
                </a:extLst>
              </a:tr>
              <a:tr h="746313">
                <a:tc>
                  <a:txBody>
                    <a:bodyPr/>
                    <a:lstStyle/>
                    <a:p>
                      <a:pPr algn="ctr"/>
                      <a:r>
                        <a:rPr lang="en-US" sz="1200" dirty="0">
                          <a:solidFill>
                            <a:schemeClr val="bg1"/>
                          </a:solidFill>
                          <a:latin typeface="Times New Roman" panose="02020603050405020304" pitchFamily="18" charset="0"/>
                          <a:cs typeface="Times New Roman" panose="02020603050405020304" pitchFamily="18" charset="0"/>
                        </a:rPr>
                        <a:t>Left</a:t>
                      </a: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solidFill>
                  </a:tcPr>
                </a:tc>
                <a:tc>
                  <a:txBody>
                    <a:bodyPr/>
                    <a:lstStyle/>
                    <a:p>
                      <a:pPr algn="ctr"/>
                      <a:r>
                        <a:rPr lang="en-US" sz="1200" dirty="0">
                          <a:solidFill>
                            <a:schemeClr val="bg1"/>
                          </a:solidFill>
                          <a:latin typeface="Times New Roman" panose="02020603050405020304" pitchFamily="18" charset="0"/>
                          <a:cs typeface="Times New Roman" panose="02020603050405020304" pitchFamily="18" charset="0"/>
                        </a:rPr>
                        <a:t>1.00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solidFill>
                  </a:tcPr>
                </a:tc>
                <a:tc>
                  <a:txBody>
                    <a:bodyPr/>
                    <a:lstStyle/>
                    <a:p>
                      <a:pPr algn="ctr"/>
                      <a:r>
                        <a:rPr lang="en-US" sz="1200" dirty="0">
                          <a:solidFill>
                            <a:schemeClr val="bg1"/>
                          </a:solidFill>
                          <a:latin typeface="Times New Roman" panose="02020603050405020304" pitchFamily="18" charset="0"/>
                          <a:cs typeface="Times New Roman" panose="02020603050405020304" pitchFamily="18" charset="0"/>
                        </a:rPr>
                        <a:t>.98</a:t>
                      </a: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333459900"/>
                  </a:ext>
                </a:extLst>
              </a:tr>
            </a:tbl>
          </a:graphicData>
        </a:graphic>
      </p:graphicFrame>
      <p:sp>
        <p:nvSpPr>
          <p:cNvPr id="24" name="Rectangle 23">
            <a:extLst>
              <a:ext uri="{FF2B5EF4-FFF2-40B4-BE49-F238E27FC236}">
                <a16:creationId xmlns:a16="http://schemas.microsoft.com/office/drawing/2014/main" id="{6D5949BA-9FC6-45AD-87D4-322F3E1A7B59}"/>
              </a:ext>
            </a:extLst>
          </p:cNvPr>
          <p:cNvSpPr/>
          <p:nvPr/>
        </p:nvSpPr>
        <p:spPr>
          <a:xfrm>
            <a:off x="8899968" y="1355780"/>
            <a:ext cx="3082647" cy="276999"/>
          </a:xfrm>
          <a:prstGeom prst="rect">
            <a:avLst/>
          </a:prstGeom>
          <a:solidFill>
            <a:schemeClr val="tx1"/>
          </a:solidFill>
        </p:spPr>
        <p:txBody>
          <a:bodyPr wrap="square">
            <a:spAutoFit/>
          </a:bodyPr>
          <a:lstStyle/>
          <a:p>
            <a:pPr algn="ctr"/>
            <a:r>
              <a:rPr lang="en-US" sz="1200" dirty="0">
                <a:ln>
                  <a:solidFill>
                    <a:schemeClr val="bg1">
                      <a:lumMod val="75000"/>
                      <a:lumOff val="25000"/>
                      <a:alpha val="10000"/>
                    </a:schemeClr>
                  </a:solidFill>
                </a:ln>
                <a:solidFill>
                  <a:schemeClr val="bg1"/>
                </a:solidFill>
                <a:latin typeface="Times New Roman" panose="02020603050405020304" pitchFamily="18" charset="0"/>
                <a:cs typeface="Times New Roman" panose="02020603050405020304" pitchFamily="18" charset="0"/>
              </a:rPr>
              <a:t>Confusion Matrix Report</a:t>
            </a:r>
          </a:p>
        </p:txBody>
      </p:sp>
      <p:sp>
        <p:nvSpPr>
          <p:cNvPr id="10" name="Rectangle 9">
            <a:extLst>
              <a:ext uri="{FF2B5EF4-FFF2-40B4-BE49-F238E27FC236}">
                <a16:creationId xmlns:a16="http://schemas.microsoft.com/office/drawing/2014/main" id="{40F53F44-609B-49D2-936B-5A94A312F791}"/>
              </a:ext>
            </a:extLst>
          </p:cNvPr>
          <p:cNvSpPr/>
          <p:nvPr/>
        </p:nvSpPr>
        <p:spPr>
          <a:xfrm>
            <a:off x="8899968" y="1355780"/>
            <a:ext cx="3082647" cy="2273149"/>
          </a:xfrm>
          <a:prstGeom prst="rect">
            <a:avLst/>
          </a:prstGeom>
          <a:solidFill>
            <a:srgbClr val="000000">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F5D073A-B5BA-4794-B356-05D8A2D2CA46}"/>
              </a:ext>
            </a:extLst>
          </p:cNvPr>
          <p:cNvSpPr/>
          <p:nvPr/>
        </p:nvSpPr>
        <p:spPr>
          <a:xfrm>
            <a:off x="625598" y="1355781"/>
            <a:ext cx="3731717" cy="2293868"/>
          </a:xfrm>
          <a:prstGeom prst="rect">
            <a:avLst/>
          </a:prstGeom>
          <a:solidFill>
            <a:srgbClr val="B54C2D">
              <a:alpha val="60000"/>
            </a:srgbClr>
          </a:solidFill>
          <a:ln>
            <a:solidFill>
              <a:srgbClr val="B54C2D">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4313" y="208547"/>
            <a:ext cx="10353762" cy="1042737"/>
          </a:xfrm>
        </p:spPr>
        <p:txBody>
          <a:bodyPr>
            <a:normAutofit/>
          </a:bodyPr>
          <a:lstStyle/>
          <a:p>
            <a:r>
              <a:rPr lang="en-US" dirty="0"/>
              <a:t>Performance Evaluation</a:t>
            </a:r>
          </a:p>
        </p:txBody>
      </p:sp>
      <p:sp>
        <p:nvSpPr>
          <p:cNvPr id="5" name="Rectangle 4">
            <a:extLst>
              <a:ext uri="{FF2B5EF4-FFF2-40B4-BE49-F238E27FC236}">
                <a16:creationId xmlns:a16="http://schemas.microsoft.com/office/drawing/2014/main" id="{E34F7114-EDA2-4311-9933-328801C0919F}"/>
              </a:ext>
            </a:extLst>
          </p:cNvPr>
          <p:cNvSpPr/>
          <p:nvPr/>
        </p:nvSpPr>
        <p:spPr>
          <a:xfrm>
            <a:off x="625598" y="1313469"/>
            <a:ext cx="3731717" cy="2492990"/>
          </a:xfrm>
          <a:prstGeom prst="rect">
            <a:avLst/>
          </a:prstGeom>
        </p:spPr>
        <p:txBody>
          <a:bodyPr wrap="square">
            <a:spAutoFit/>
          </a:bodyPr>
          <a:lstStyle/>
          <a:p>
            <a:pPr algn="ctr"/>
            <a:r>
              <a:rPr lang="en-US" sz="1200" b="1" dirty="0">
                <a:ln>
                  <a:solidFill>
                    <a:schemeClr val="bg1">
                      <a:lumMod val="75000"/>
                      <a:lumOff val="25000"/>
                      <a:alpha val="10000"/>
                    </a:schemeClr>
                  </a:solidFill>
                </a:ln>
                <a:solidFill>
                  <a:schemeClr val="bg1"/>
                </a:solidFill>
                <a:latin typeface="Times New Roman" panose="02020603050405020304" pitchFamily="18" charset="0"/>
                <a:ea typeface="+mj-ea"/>
                <a:cs typeface="Times New Roman" panose="02020603050405020304" pitchFamily="18" charset="0"/>
              </a:rPr>
              <a:t>Baseline</a:t>
            </a:r>
          </a:p>
          <a:p>
            <a:pPr defTabSz="457200"/>
            <a:r>
              <a:rPr lang="en-US" sz="1200" dirty="0">
                <a:ln>
                  <a:solidFill>
                    <a:schemeClr val="bg1">
                      <a:lumMod val="75000"/>
                      <a:lumOff val="25000"/>
                      <a:alpha val="10000"/>
                    </a:schemeClr>
                  </a:solidFill>
                </a:ln>
                <a:solidFill>
                  <a:schemeClr val="bg1"/>
                </a:solidFill>
                <a:latin typeface="Times New Roman" panose="02020603050405020304" pitchFamily="18" charset="0"/>
                <a:ea typeface="+mj-ea"/>
                <a:cs typeface="Times New Roman" panose="02020603050405020304" pitchFamily="18" charset="0"/>
              </a:rPr>
              <a:t>From the HR employee data, 16% of the employees have left the company while 84% have stayed. </a:t>
            </a:r>
          </a:p>
          <a:p>
            <a:pPr marL="285750" indent="-285750">
              <a:buFont typeface="Wingdings" panose="05000000000000000000" pitchFamily="2" charset="2"/>
              <a:buChar char="Ø"/>
            </a:pPr>
            <a:r>
              <a:rPr lang="en-US" sz="1200" dirty="0">
                <a:ln>
                  <a:solidFill>
                    <a:schemeClr val="bg1">
                      <a:lumMod val="75000"/>
                      <a:lumOff val="25000"/>
                      <a:alpha val="10000"/>
                    </a:schemeClr>
                  </a:solidFill>
                </a:ln>
                <a:solidFill>
                  <a:schemeClr val="bg1"/>
                </a:solidFill>
                <a:latin typeface="Times New Roman" panose="02020603050405020304" pitchFamily="18" charset="0"/>
                <a:cs typeface="Times New Roman" panose="02020603050405020304" pitchFamily="18" charset="0"/>
              </a:rPr>
              <a:t>Out-Of-Bag R-squared score: .98276</a:t>
            </a:r>
          </a:p>
          <a:p>
            <a:pPr marL="285750" indent="-285750">
              <a:buFont typeface="Wingdings" panose="05000000000000000000" pitchFamily="2" charset="2"/>
              <a:buChar char="Ø"/>
            </a:pPr>
            <a:r>
              <a:rPr lang="en-US" sz="1200" dirty="0">
                <a:ln>
                  <a:solidFill>
                    <a:schemeClr val="bg1">
                      <a:lumMod val="75000"/>
                      <a:lumOff val="25000"/>
                      <a:alpha val="10000"/>
                    </a:schemeClr>
                  </a:solidFill>
                </a:ln>
                <a:solidFill>
                  <a:schemeClr val="bg1"/>
                </a:solidFill>
                <a:latin typeface="Times New Roman" panose="02020603050405020304" pitchFamily="18" charset="0"/>
                <a:cs typeface="Times New Roman" panose="02020603050405020304" pitchFamily="18" charset="0"/>
              </a:rPr>
              <a:t>Accuracy: .89754</a:t>
            </a:r>
          </a:p>
          <a:p>
            <a:endParaRPr lang="en-US" sz="1200" dirty="0">
              <a:ln>
                <a:solidFill>
                  <a:schemeClr val="bg1">
                    <a:lumMod val="75000"/>
                    <a:lumOff val="25000"/>
                    <a:alpha val="10000"/>
                  </a:schemeClr>
                </a:solidFill>
              </a:ln>
              <a:solidFill>
                <a:schemeClr val="bg1"/>
              </a:solidFill>
              <a:latin typeface="Times New Roman" panose="02020603050405020304" pitchFamily="18" charset="0"/>
              <a:cs typeface="Times New Roman" panose="02020603050405020304" pitchFamily="18" charset="0"/>
            </a:endParaRPr>
          </a:p>
          <a:p>
            <a:pPr algn="ctr"/>
            <a:r>
              <a:rPr lang="en-US" sz="1200" b="1" dirty="0">
                <a:ln>
                  <a:solidFill>
                    <a:schemeClr val="bg1">
                      <a:lumMod val="75000"/>
                      <a:lumOff val="25000"/>
                      <a:alpha val="10000"/>
                    </a:schemeClr>
                  </a:solidFill>
                </a:ln>
                <a:solidFill>
                  <a:schemeClr val="bg1"/>
                </a:solidFill>
                <a:latin typeface="Times New Roman" panose="02020603050405020304" pitchFamily="18" charset="0"/>
                <a:cs typeface="Times New Roman" panose="02020603050405020304" pitchFamily="18" charset="0"/>
              </a:rPr>
              <a:t>Feature Selection &amp; Parameter Tuning</a:t>
            </a:r>
          </a:p>
          <a:p>
            <a:pPr defTabSz="457200"/>
            <a:r>
              <a:rPr lang="en-US" sz="1200" dirty="0">
                <a:ln>
                  <a:solidFill>
                    <a:schemeClr val="bg1">
                      <a:lumMod val="75000"/>
                      <a:lumOff val="25000"/>
                      <a:alpha val="10000"/>
                    </a:schemeClr>
                  </a:solidFill>
                </a:ln>
                <a:solidFill>
                  <a:schemeClr val="bg1"/>
                </a:solidFill>
                <a:latin typeface="Times New Roman" panose="02020603050405020304" pitchFamily="18" charset="0"/>
                <a:cs typeface="Times New Roman" panose="02020603050405020304" pitchFamily="18" charset="0"/>
              </a:rPr>
              <a:t>Via </a:t>
            </a:r>
            <a:r>
              <a:rPr lang="en-US" sz="1200" dirty="0" err="1">
                <a:ln>
                  <a:solidFill>
                    <a:schemeClr val="bg1">
                      <a:lumMod val="75000"/>
                      <a:lumOff val="25000"/>
                      <a:alpha val="10000"/>
                    </a:schemeClr>
                  </a:solidFill>
                </a:ln>
                <a:solidFill>
                  <a:schemeClr val="bg1"/>
                </a:solidFill>
                <a:latin typeface="Times New Roman" panose="02020603050405020304" pitchFamily="18" charset="0"/>
                <a:cs typeface="Times New Roman" panose="02020603050405020304" pitchFamily="18" charset="0"/>
              </a:rPr>
              <a:t>Gridsearch</a:t>
            </a:r>
            <a:r>
              <a:rPr lang="en-US" sz="1200" dirty="0">
                <a:ln>
                  <a:solidFill>
                    <a:schemeClr val="bg1">
                      <a:lumMod val="75000"/>
                      <a:lumOff val="25000"/>
                      <a:alpha val="10000"/>
                    </a:schemeClr>
                  </a:solidFill>
                </a:ln>
                <a:solidFill>
                  <a:schemeClr val="bg1"/>
                </a:solidFill>
                <a:latin typeface="Times New Roman" panose="02020603050405020304" pitchFamily="18" charset="0"/>
                <a:cs typeface="Times New Roman" panose="02020603050405020304" pitchFamily="18" charset="0"/>
              </a:rPr>
              <a:t> the parameters for model were tuned, model accuracy very slightly decreased from baseline and slight increase to out-of-bag score.</a:t>
            </a:r>
          </a:p>
          <a:p>
            <a:pPr marL="285750" indent="-285750">
              <a:buFont typeface="Wingdings" panose="05000000000000000000" pitchFamily="2" charset="2"/>
              <a:buChar char="Ø"/>
            </a:pPr>
            <a:r>
              <a:rPr lang="en-US" sz="1200" dirty="0">
                <a:ln>
                  <a:solidFill>
                    <a:schemeClr val="bg1">
                      <a:lumMod val="75000"/>
                      <a:lumOff val="25000"/>
                      <a:alpha val="10000"/>
                    </a:schemeClr>
                  </a:solidFill>
                </a:ln>
                <a:solidFill>
                  <a:schemeClr val="bg1"/>
                </a:solidFill>
                <a:latin typeface="Times New Roman" panose="02020603050405020304" pitchFamily="18" charset="0"/>
                <a:cs typeface="Times New Roman" panose="02020603050405020304" pitchFamily="18" charset="0"/>
              </a:rPr>
              <a:t>Out-Of-Bag R-squared score: .98881</a:t>
            </a:r>
          </a:p>
          <a:p>
            <a:pPr marL="285750" indent="-285750">
              <a:buFont typeface="Wingdings" panose="05000000000000000000" pitchFamily="2" charset="2"/>
              <a:buChar char="Ø"/>
            </a:pPr>
            <a:r>
              <a:rPr lang="en-US" sz="1200" dirty="0">
                <a:ln>
                  <a:solidFill>
                    <a:schemeClr val="bg1">
                      <a:lumMod val="75000"/>
                      <a:lumOff val="25000"/>
                      <a:alpha val="10000"/>
                    </a:schemeClr>
                  </a:solidFill>
                </a:ln>
                <a:solidFill>
                  <a:schemeClr val="bg1"/>
                </a:solidFill>
                <a:latin typeface="Times New Roman" panose="02020603050405020304" pitchFamily="18" charset="0"/>
                <a:cs typeface="Times New Roman" panose="02020603050405020304" pitchFamily="18" charset="0"/>
              </a:rPr>
              <a:t>Accuracy: .89389</a:t>
            </a:r>
          </a:p>
          <a:p>
            <a:endParaRPr lang="en-US" sz="1200" dirty="0">
              <a:ln>
                <a:solidFill>
                  <a:schemeClr val="bg1">
                    <a:lumMod val="75000"/>
                    <a:lumOff val="25000"/>
                    <a:alpha val="10000"/>
                  </a:schemeClr>
                </a:solidFill>
              </a:ln>
              <a:solidFill>
                <a:schemeClr val="bg1"/>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56A18CCE-A075-402E-BBBD-36936E5ADAE5}"/>
              </a:ext>
            </a:extLst>
          </p:cNvPr>
          <p:cNvSpPr/>
          <p:nvPr/>
        </p:nvSpPr>
        <p:spPr>
          <a:xfrm>
            <a:off x="625598" y="3910956"/>
            <a:ext cx="11357018" cy="2652197"/>
          </a:xfrm>
          <a:prstGeom prst="rect">
            <a:avLst/>
          </a:prstGeom>
          <a:solidFill>
            <a:srgbClr val="C17529">
              <a:alpha val="60000"/>
            </a:srgbClr>
          </a:solidFill>
          <a:ln>
            <a:solidFill>
              <a:srgbClr val="C175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981C611E-11E1-427C-AB74-197006272EDE}"/>
              </a:ext>
            </a:extLst>
          </p:cNvPr>
          <p:cNvSpPr/>
          <p:nvPr/>
        </p:nvSpPr>
        <p:spPr>
          <a:xfrm>
            <a:off x="614279" y="3916423"/>
            <a:ext cx="5770621" cy="2677656"/>
          </a:xfrm>
          <a:prstGeom prst="rect">
            <a:avLst/>
          </a:prstGeom>
        </p:spPr>
        <p:txBody>
          <a:bodyPr wrap="square">
            <a:spAutoFit/>
          </a:bodyPr>
          <a:lstStyle/>
          <a:p>
            <a:pPr algn="ctr"/>
            <a:r>
              <a:rPr lang="en-US" sz="1200" b="1" dirty="0">
                <a:ln>
                  <a:solidFill>
                    <a:schemeClr val="bg1">
                      <a:lumMod val="75000"/>
                      <a:lumOff val="25000"/>
                      <a:alpha val="10000"/>
                    </a:schemeClr>
                  </a:solidFill>
                </a:ln>
                <a:solidFill>
                  <a:schemeClr val="bg1"/>
                </a:solidFill>
                <a:latin typeface="Times New Roman" panose="02020603050405020304" pitchFamily="18" charset="0"/>
                <a:ea typeface="+mj-ea"/>
                <a:cs typeface="Times New Roman" panose="02020603050405020304" pitchFamily="18" charset="0"/>
              </a:rPr>
              <a:t>Impact</a:t>
            </a:r>
          </a:p>
          <a:p>
            <a:r>
              <a:rPr lang="en-US" sz="1200" dirty="0">
                <a:ln>
                  <a:solidFill>
                    <a:schemeClr val="bg1">
                      <a:lumMod val="75000"/>
                      <a:lumOff val="25000"/>
                      <a:alpha val="10000"/>
                    </a:schemeClr>
                  </a:solidFill>
                </a:ln>
                <a:solidFill>
                  <a:schemeClr val="bg1"/>
                </a:solidFill>
                <a:latin typeface="Times New Roman" panose="02020603050405020304" pitchFamily="18" charset="0"/>
                <a:cs typeface="Times New Roman" panose="02020603050405020304" pitchFamily="18" charset="0"/>
              </a:rPr>
              <a:t>The final random forest classification model made a total of 1,103 predictions; </a:t>
            </a:r>
          </a:p>
          <a:p>
            <a:pPr marL="285750" indent="-285750">
              <a:buFont typeface="Wingdings" panose="05000000000000000000" pitchFamily="2" charset="2"/>
              <a:buChar char="Ø"/>
            </a:pPr>
            <a:r>
              <a:rPr lang="en-US" sz="1200" dirty="0">
                <a:ln>
                  <a:solidFill>
                    <a:schemeClr val="bg1">
                      <a:lumMod val="75000"/>
                      <a:lumOff val="25000"/>
                      <a:alpha val="10000"/>
                    </a:schemeClr>
                  </a:solidFill>
                </a:ln>
                <a:solidFill>
                  <a:schemeClr val="bg1"/>
                </a:solidFill>
                <a:latin typeface="Times New Roman" panose="02020603050405020304" pitchFamily="18" charset="0"/>
                <a:cs typeface="Times New Roman" panose="02020603050405020304" pitchFamily="18" charset="0"/>
              </a:rPr>
              <a:t>Classified 1,103 employees as either staying or leaving. </a:t>
            </a:r>
          </a:p>
          <a:p>
            <a:pPr marL="285750" indent="-285750">
              <a:buFont typeface="Wingdings" panose="05000000000000000000" pitchFamily="2" charset="2"/>
              <a:buChar char="Ø"/>
            </a:pPr>
            <a:r>
              <a:rPr lang="en-US" sz="1200" dirty="0">
                <a:ln>
                  <a:solidFill>
                    <a:schemeClr val="bg1">
                      <a:lumMod val="75000"/>
                      <a:lumOff val="25000"/>
                      <a:alpha val="10000"/>
                    </a:schemeClr>
                  </a:solidFill>
                </a:ln>
                <a:solidFill>
                  <a:schemeClr val="bg1"/>
                </a:solidFill>
                <a:latin typeface="Times New Roman" panose="02020603050405020304" pitchFamily="18" charset="0"/>
                <a:cs typeface="Times New Roman" panose="02020603050405020304" pitchFamily="18" charset="0"/>
              </a:rPr>
              <a:t>Out of the 1,103 predictions the model classified 937 employees as staying and 166 employees leaving. </a:t>
            </a:r>
          </a:p>
          <a:p>
            <a:pPr marL="742950" lvl="1" indent="-285750">
              <a:buFont typeface="Wingdings" panose="05000000000000000000" pitchFamily="2" charset="2"/>
              <a:buChar char="Ø"/>
            </a:pPr>
            <a:r>
              <a:rPr lang="en-US" sz="1200" dirty="0">
                <a:ln>
                  <a:solidFill>
                    <a:schemeClr val="bg1">
                      <a:lumMod val="75000"/>
                      <a:lumOff val="25000"/>
                      <a:alpha val="10000"/>
                    </a:schemeClr>
                  </a:solidFill>
                </a:ln>
                <a:solidFill>
                  <a:schemeClr val="bg1"/>
                </a:solidFill>
                <a:latin typeface="Times New Roman" panose="02020603050405020304" pitchFamily="18" charset="0"/>
                <a:cs typeface="Times New Roman" panose="02020603050405020304" pitchFamily="18" charset="0"/>
              </a:rPr>
              <a:t>In terms of attrition, 15% of the employees would have left the company while 85% have stayed. </a:t>
            </a:r>
          </a:p>
          <a:p>
            <a:pPr marL="742950" lvl="1" indent="-285750">
              <a:buFont typeface="Wingdings" panose="05000000000000000000" pitchFamily="2" charset="2"/>
              <a:buChar char="Ø"/>
            </a:pPr>
            <a:r>
              <a:rPr lang="en-US" sz="1200" dirty="0">
                <a:ln>
                  <a:solidFill>
                    <a:schemeClr val="bg1">
                      <a:lumMod val="75000"/>
                      <a:lumOff val="25000"/>
                      <a:alpha val="10000"/>
                    </a:schemeClr>
                  </a:solidFill>
                </a:ln>
                <a:solidFill>
                  <a:schemeClr val="bg1"/>
                </a:solidFill>
                <a:latin typeface="Times New Roman" panose="02020603050405020304" pitchFamily="18" charset="0"/>
                <a:cs typeface="Times New Roman" panose="02020603050405020304" pitchFamily="18" charset="0"/>
              </a:rPr>
              <a:t>Where in the test data, the actual employees that stayed is 933 and 170 that left.</a:t>
            </a:r>
          </a:p>
          <a:p>
            <a:pPr marL="742950" lvl="1" indent="-285750">
              <a:buFont typeface="Wingdings" panose="05000000000000000000" pitchFamily="2" charset="2"/>
              <a:buChar char="Ø"/>
            </a:pPr>
            <a:r>
              <a:rPr lang="en-US" sz="1200" dirty="0">
                <a:ln>
                  <a:solidFill>
                    <a:schemeClr val="bg1">
                      <a:lumMod val="75000"/>
                      <a:lumOff val="25000"/>
                      <a:alpha val="10000"/>
                    </a:schemeClr>
                  </a:solidFill>
                </a:ln>
                <a:solidFill>
                  <a:schemeClr val="bg1"/>
                </a:solidFill>
                <a:latin typeface="Times New Roman" panose="02020603050405020304" pitchFamily="18" charset="0"/>
                <a:cs typeface="Times New Roman" panose="02020603050405020304" pitchFamily="18" charset="0"/>
              </a:rPr>
              <a:t>Remembering that data showed 16% of the employees have left the company while 84% have stayed.</a:t>
            </a:r>
          </a:p>
          <a:p>
            <a:r>
              <a:rPr lang="en-US" sz="1200" dirty="0">
                <a:ln>
                  <a:solidFill>
                    <a:schemeClr val="bg1">
                      <a:lumMod val="75000"/>
                      <a:lumOff val="25000"/>
                      <a:alpha val="10000"/>
                    </a:schemeClr>
                  </a:solidFill>
                </a:ln>
                <a:solidFill>
                  <a:schemeClr val="bg1"/>
                </a:solidFill>
                <a:latin typeface="Times New Roman" panose="02020603050405020304" pitchFamily="18" charset="0"/>
                <a:ea typeface="+mj-ea"/>
                <a:cs typeface="Times New Roman" panose="02020603050405020304" pitchFamily="18" charset="0"/>
              </a:rPr>
              <a:t>The model had 0 false positives, meaning there were no instances when the model predicted the employee will leave and the employee actually stayed. Speaks to the high OOB score and insightful for attrition strategies.</a:t>
            </a:r>
          </a:p>
        </p:txBody>
      </p:sp>
      <p:grpSp>
        <p:nvGrpSpPr>
          <p:cNvPr id="9" name="Group 8">
            <a:extLst>
              <a:ext uri="{FF2B5EF4-FFF2-40B4-BE49-F238E27FC236}">
                <a16:creationId xmlns:a16="http://schemas.microsoft.com/office/drawing/2014/main" id="{366F3CDB-0B7F-4EA6-8F13-DF30BA5D1252}"/>
              </a:ext>
            </a:extLst>
          </p:cNvPr>
          <p:cNvGrpSpPr/>
          <p:nvPr/>
        </p:nvGrpSpPr>
        <p:grpSpPr>
          <a:xfrm>
            <a:off x="4669875" y="1355781"/>
            <a:ext cx="4044756" cy="2293868"/>
            <a:chOff x="4669875" y="1355781"/>
            <a:chExt cx="4044756" cy="1991718"/>
          </a:xfrm>
        </p:grpSpPr>
        <p:pic>
          <p:nvPicPr>
            <p:cNvPr id="4" name="Picture 3" descr="A screenshot of a cell phone&#10;&#10;Description automatically generated">
              <a:extLst>
                <a:ext uri="{FF2B5EF4-FFF2-40B4-BE49-F238E27FC236}">
                  <a16:creationId xmlns:a16="http://schemas.microsoft.com/office/drawing/2014/main" id="{1D32FEAF-4B9D-4596-AF67-1DAAEDC884C9}"/>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4669875" y="1361249"/>
              <a:ext cx="4044756" cy="1986250"/>
            </a:xfrm>
            <a:prstGeom prst="rect">
              <a:avLst/>
            </a:prstGeom>
          </p:spPr>
        </p:pic>
        <p:sp>
          <p:nvSpPr>
            <p:cNvPr id="8" name="Rectangle 7">
              <a:extLst>
                <a:ext uri="{FF2B5EF4-FFF2-40B4-BE49-F238E27FC236}">
                  <a16:creationId xmlns:a16="http://schemas.microsoft.com/office/drawing/2014/main" id="{B58A64FC-3B4D-487E-B3B2-F8CFBC32F5D5}"/>
                </a:ext>
              </a:extLst>
            </p:cNvPr>
            <p:cNvSpPr/>
            <p:nvPr/>
          </p:nvSpPr>
          <p:spPr>
            <a:xfrm>
              <a:off x="4669875" y="1355781"/>
              <a:ext cx="4044756" cy="1986250"/>
            </a:xfrm>
            <a:prstGeom prst="rect">
              <a:avLst/>
            </a:prstGeom>
            <a:solidFill>
              <a:srgbClr val="000000">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2B2007A6-7E05-4972-B44C-AFD92CD744DC}"/>
              </a:ext>
            </a:extLst>
          </p:cNvPr>
          <p:cNvSpPr/>
          <p:nvPr/>
        </p:nvSpPr>
        <p:spPr>
          <a:xfrm>
            <a:off x="5371056" y="1374091"/>
            <a:ext cx="2659761" cy="276999"/>
          </a:xfrm>
          <a:prstGeom prst="rect">
            <a:avLst/>
          </a:prstGeom>
        </p:spPr>
        <p:txBody>
          <a:bodyPr wrap="square">
            <a:spAutoFit/>
          </a:bodyPr>
          <a:lstStyle/>
          <a:p>
            <a:pPr algn="ctr"/>
            <a:r>
              <a:rPr lang="en-US" sz="1200" dirty="0">
                <a:ln>
                  <a:solidFill>
                    <a:schemeClr val="bg1">
                      <a:lumMod val="75000"/>
                      <a:lumOff val="25000"/>
                      <a:alpha val="10000"/>
                    </a:schemeClr>
                  </a:solidFill>
                </a:ln>
                <a:solidFill>
                  <a:schemeClr val="bg1"/>
                </a:solidFill>
                <a:latin typeface="Times New Roman" panose="02020603050405020304" pitchFamily="18" charset="0"/>
                <a:cs typeface="Times New Roman" panose="02020603050405020304" pitchFamily="18" charset="0"/>
              </a:rPr>
              <a:t>Confusion Matrix</a:t>
            </a:r>
          </a:p>
        </p:txBody>
      </p:sp>
      <p:sp>
        <p:nvSpPr>
          <p:cNvPr id="25" name="Rectangle 24">
            <a:extLst>
              <a:ext uri="{FF2B5EF4-FFF2-40B4-BE49-F238E27FC236}">
                <a16:creationId xmlns:a16="http://schemas.microsoft.com/office/drawing/2014/main" id="{6BA3AB7B-347F-485D-B2DD-EF73EF364B55}"/>
              </a:ext>
            </a:extLst>
          </p:cNvPr>
          <p:cNvSpPr/>
          <p:nvPr/>
        </p:nvSpPr>
        <p:spPr>
          <a:xfrm>
            <a:off x="6331577" y="3910956"/>
            <a:ext cx="5770621" cy="2492990"/>
          </a:xfrm>
          <a:prstGeom prst="rect">
            <a:avLst/>
          </a:prstGeom>
        </p:spPr>
        <p:txBody>
          <a:bodyPr wrap="square">
            <a:spAutoFit/>
          </a:bodyPr>
          <a:lstStyle/>
          <a:p>
            <a:pPr algn="ctr"/>
            <a:r>
              <a:rPr lang="en-US" sz="1200" b="1" dirty="0">
                <a:ln>
                  <a:solidFill>
                    <a:schemeClr val="bg1">
                      <a:lumMod val="75000"/>
                      <a:lumOff val="25000"/>
                      <a:alpha val="10000"/>
                    </a:schemeClr>
                  </a:solidFill>
                </a:ln>
                <a:solidFill>
                  <a:schemeClr val="bg1"/>
                </a:solidFill>
                <a:latin typeface="Times New Roman" panose="02020603050405020304" pitchFamily="18" charset="0"/>
                <a:ea typeface="+mj-ea"/>
                <a:cs typeface="Times New Roman" panose="02020603050405020304" pitchFamily="18" charset="0"/>
              </a:rPr>
              <a:t>Recommendation</a:t>
            </a:r>
          </a:p>
          <a:p>
            <a:r>
              <a:rPr lang="en-US" sz="1200" dirty="0">
                <a:ln>
                  <a:solidFill>
                    <a:schemeClr val="bg1">
                      <a:lumMod val="75000"/>
                      <a:lumOff val="25000"/>
                      <a:alpha val="10000"/>
                    </a:schemeClr>
                  </a:solidFill>
                </a:ln>
                <a:solidFill>
                  <a:schemeClr val="bg1"/>
                </a:solidFill>
                <a:latin typeface="Times New Roman" panose="02020603050405020304" pitchFamily="18" charset="0"/>
                <a:ea typeface="+mj-ea"/>
                <a:cs typeface="Times New Roman" panose="02020603050405020304" pitchFamily="18" charset="0"/>
              </a:rPr>
              <a:t>The business objective is to focus on those who would leave the company to the update/tailor attrition strategies to retain these employees. Thus, we can evaluate how the model performed based on when the actual employee left and how often the prediction is correct. Those two metrics would be sensitivity and precision.</a:t>
            </a:r>
          </a:p>
          <a:p>
            <a:endParaRPr lang="en-US" sz="1200" dirty="0">
              <a:ln>
                <a:solidFill>
                  <a:schemeClr val="bg1">
                    <a:lumMod val="75000"/>
                    <a:lumOff val="25000"/>
                    <a:alpha val="10000"/>
                  </a:schemeClr>
                </a:solidFill>
              </a:ln>
              <a:solidFill>
                <a:schemeClr val="bg1"/>
              </a:solidFill>
              <a:latin typeface="Times New Roman" panose="02020603050405020304" pitchFamily="18" charset="0"/>
              <a:ea typeface="+mj-ea"/>
              <a:cs typeface="Times New Roman" panose="02020603050405020304" pitchFamily="18" charset="0"/>
            </a:endParaRPr>
          </a:p>
          <a:p>
            <a:r>
              <a:rPr lang="en-US" sz="1200" dirty="0">
                <a:ln>
                  <a:solidFill>
                    <a:schemeClr val="bg1">
                      <a:lumMod val="75000"/>
                      <a:lumOff val="25000"/>
                      <a:alpha val="10000"/>
                    </a:schemeClr>
                  </a:solidFill>
                </a:ln>
                <a:solidFill>
                  <a:schemeClr val="bg1"/>
                </a:solidFill>
                <a:latin typeface="Times New Roman" panose="02020603050405020304" pitchFamily="18" charset="0"/>
                <a:ea typeface="+mj-ea"/>
                <a:cs typeface="Times New Roman" panose="02020603050405020304" pitchFamily="18" charset="0"/>
              </a:rPr>
              <a:t>Sensitivity - when the employee left, how often is the prediction correct? </a:t>
            </a:r>
            <a:r>
              <a:rPr lang="en-US" sz="1200" b="1" dirty="0">
                <a:ln>
                  <a:solidFill>
                    <a:schemeClr val="bg1">
                      <a:lumMod val="75000"/>
                      <a:lumOff val="25000"/>
                      <a:alpha val="10000"/>
                    </a:schemeClr>
                  </a:solidFill>
                </a:ln>
                <a:solidFill>
                  <a:schemeClr val="bg1"/>
                </a:solidFill>
                <a:latin typeface="Times New Roman" panose="02020603050405020304" pitchFamily="18" charset="0"/>
                <a:ea typeface="+mj-ea"/>
                <a:cs typeface="Times New Roman" panose="02020603050405020304" pitchFamily="18" charset="0"/>
              </a:rPr>
              <a:t>98%</a:t>
            </a:r>
          </a:p>
          <a:p>
            <a:endParaRPr lang="en-US" sz="1200" dirty="0">
              <a:ln>
                <a:solidFill>
                  <a:schemeClr val="bg1">
                    <a:lumMod val="75000"/>
                    <a:lumOff val="25000"/>
                    <a:alpha val="10000"/>
                  </a:schemeClr>
                </a:solidFill>
              </a:ln>
              <a:solidFill>
                <a:schemeClr val="bg1"/>
              </a:solidFill>
              <a:latin typeface="Times New Roman" panose="02020603050405020304" pitchFamily="18" charset="0"/>
              <a:ea typeface="+mj-ea"/>
              <a:cs typeface="Times New Roman" panose="02020603050405020304" pitchFamily="18" charset="0"/>
            </a:endParaRPr>
          </a:p>
          <a:p>
            <a:r>
              <a:rPr lang="en-US" sz="1200" dirty="0">
                <a:ln>
                  <a:solidFill>
                    <a:schemeClr val="bg1">
                      <a:lumMod val="75000"/>
                      <a:lumOff val="25000"/>
                      <a:alpha val="10000"/>
                    </a:schemeClr>
                  </a:solidFill>
                </a:ln>
                <a:solidFill>
                  <a:schemeClr val="bg1"/>
                </a:solidFill>
                <a:latin typeface="Times New Roman" panose="02020603050405020304" pitchFamily="18" charset="0"/>
                <a:ea typeface="+mj-ea"/>
                <a:cs typeface="Times New Roman" panose="02020603050405020304" pitchFamily="18" charset="0"/>
              </a:rPr>
              <a:t>Precision - when the model predicted the employee would leave, how often is the prediction correct? </a:t>
            </a:r>
            <a:r>
              <a:rPr lang="en-US" sz="1200" b="1" dirty="0">
                <a:ln>
                  <a:solidFill>
                    <a:schemeClr val="bg1">
                      <a:lumMod val="75000"/>
                      <a:lumOff val="25000"/>
                      <a:alpha val="10000"/>
                    </a:schemeClr>
                  </a:solidFill>
                </a:ln>
                <a:solidFill>
                  <a:schemeClr val="bg1"/>
                </a:solidFill>
                <a:latin typeface="Times New Roman" panose="02020603050405020304" pitchFamily="18" charset="0"/>
                <a:ea typeface="+mj-ea"/>
                <a:cs typeface="Times New Roman" panose="02020603050405020304" pitchFamily="18" charset="0"/>
              </a:rPr>
              <a:t>100%</a:t>
            </a:r>
          </a:p>
          <a:p>
            <a:endParaRPr lang="en-US" sz="1200" b="1" dirty="0">
              <a:ln>
                <a:solidFill>
                  <a:schemeClr val="bg1">
                    <a:lumMod val="75000"/>
                    <a:lumOff val="25000"/>
                    <a:alpha val="10000"/>
                  </a:schemeClr>
                </a:solidFill>
              </a:ln>
              <a:solidFill>
                <a:schemeClr val="bg1"/>
              </a:solidFill>
              <a:latin typeface="Times New Roman" panose="02020603050405020304" pitchFamily="18" charset="0"/>
              <a:ea typeface="+mj-ea"/>
              <a:cs typeface="Times New Roman" panose="02020603050405020304" pitchFamily="18" charset="0"/>
            </a:endParaRPr>
          </a:p>
          <a:p>
            <a:r>
              <a:rPr lang="en-US" sz="1200" dirty="0">
                <a:ln>
                  <a:solidFill>
                    <a:schemeClr val="bg1">
                      <a:lumMod val="75000"/>
                      <a:lumOff val="25000"/>
                      <a:alpha val="10000"/>
                    </a:schemeClr>
                  </a:solidFill>
                </a:ln>
                <a:solidFill>
                  <a:schemeClr val="bg1"/>
                </a:solidFill>
                <a:latin typeface="Times New Roman" panose="02020603050405020304" pitchFamily="18" charset="0"/>
                <a:ea typeface="+mj-ea"/>
                <a:cs typeface="Times New Roman" panose="02020603050405020304" pitchFamily="18" charset="0"/>
              </a:rPr>
              <a:t>To test results of model, next steps are replicate case study with other algorithms (SVM, </a:t>
            </a:r>
            <a:r>
              <a:rPr lang="en-US" sz="1200" dirty="0" err="1">
                <a:ln>
                  <a:solidFill>
                    <a:schemeClr val="bg1">
                      <a:lumMod val="75000"/>
                      <a:lumOff val="25000"/>
                      <a:alpha val="10000"/>
                    </a:schemeClr>
                  </a:solidFill>
                </a:ln>
                <a:solidFill>
                  <a:schemeClr val="bg1"/>
                </a:solidFill>
                <a:latin typeface="Times New Roman" panose="02020603050405020304" pitchFamily="18" charset="0"/>
                <a:ea typeface="+mj-ea"/>
                <a:cs typeface="Times New Roman" panose="02020603050405020304" pitchFamily="18" charset="0"/>
              </a:rPr>
              <a:t>kNN</a:t>
            </a:r>
            <a:r>
              <a:rPr lang="en-US" sz="1200" dirty="0">
                <a:ln>
                  <a:solidFill>
                    <a:schemeClr val="bg1">
                      <a:lumMod val="75000"/>
                      <a:lumOff val="25000"/>
                      <a:alpha val="10000"/>
                    </a:schemeClr>
                  </a:solidFill>
                </a:ln>
                <a:solidFill>
                  <a:schemeClr val="bg1"/>
                </a:solidFill>
                <a:latin typeface="Times New Roman" panose="02020603050405020304" pitchFamily="18" charset="0"/>
                <a:ea typeface="+mj-ea"/>
                <a:cs typeface="Times New Roman" panose="02020603050405020304" pitchFamily="18" charset="0"/>
              </a:rPr>
              <a:t>, logistic regression) and see if the results are consistent.</a:t>
            </a:r>
          </a:p>
        </p:txBody>
      </p:sp>
      <p:sp>
        <p:nvSpPr>
          <p:cNvPr id="26" name="Rectangle 25">
            <a:extLst>
              <a:ext uri="{FF2B5EF4-FFF2-40B4-BE49-F238E27FC236}">
                <a16:creationId xmlns:a16="http://schemas.microsoft.com/office/drawing/2014/main" id="{8BD6A86E-2906-4B33-AC31-CBC6B4C63FE4}"/>
              </a:ext>
            </a:extLst>
          </p:cNvPr>
          <p:cNvSpPr/>
          <p:nvPr/>
        </p:nvSpPr>
        <p:spPr>
          <a:xfrm>
            <a:off x="6304107" y="3910956"/>
            <a:ext cx="45719" cy="2652197"/>
          </a:xfrm>
          <a:prstGeom prst="rect">
            <a:avLst/>
          </a:prstGeom>
          <a:solidFill>
            <a:srgbClr val="CC830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41548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{C18964F2-CE0B-418A-9813-0E0E8F095593}tf12214701</Template>
  <TotalTime>0</TotalTime>
  <Words>827</Words>
  <Application>Microsoft Office PowerPoint</Application>
  <PresentationFormat>Widescreen</PresentationFormat>
  <Paragraphs>67</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Goudy Old Style</vt:lpstr>
      <vt:lpstr>Times New Roman</vt:lpstr>
      <vt:lpstr>Wingdings</vt:lpstr>
      <vt:lpstr>Wingdings 2</vt:lpstr>
      <vt:lpstr>SlateVTI</vt:lpstr>
      <vt:lpstr>Building a Random Forest Model for Employee Attrition</vt:lpstr>
      <vt:lpstr>Executive Summary</vt:lpstr>
      <vt:lpstr>Random Forest Classification Model</vt:lpstr>
      <vt:lpstr>Performance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2020-04-15T20:00:13Z</dcterms:created>
  <dcterms:modified xsi:type="dcterms:W3CDTF">2020-04-16T06:07:42Z</dcterms:modified>
</cp:coreProperties>
</file>