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FFB"/>
    <a:srgbClr val="E0FFE5"/>
    <a:srgbClr val="D5FFF5"/>
    <a:srgbClr val="D0FFFB"/>
    <a:srgbClr val="BBFFFB"/>
    <a:srgbClr val="FFE5C4"/>
    <a:srgbClr val="FFE2EA"/>
    <a:srgbClr val="FBE2C2"/>
    <a:srgbClr val="FFC798"/>
    <a:srgbClr val="FF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 snapToObjects="1">
      <p:cViewPr>
        <p:scale>
          <a:sx n="113" d="100"/>
          <a:sy n="113" d="100"/>
        </p:scale>
        <p:origin x="52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815D-8C96-A442-A90C-F0D55CA2B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110A2-7AF1-8646-AFBB-D42D3FAA0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F2538-9287-6341-BE67-D3713487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A528-0E15-354C-8D9F-7E42B02C66B5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7E98B-62A5-2B41-B6FD-E9912B29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9228-CB80-244D-8B0D-8381A5CD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226D-32B3-7644-AD98-723BCBC4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2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CEC4-237C-F94A-AB39-7205BDEB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556FD-FA7E-E440-B324-7B428E559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3DA3-F93E-1646-A8DC-C6160632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A528-0E15-354C-8D9F-7E42B02C66B5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C4FB5-0204-E347-AB27-8FF2BFC7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7200-2225-284F-BEF4-4146CFE1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226D-32B3-7644-AD98-723BCBC4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0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D0E8F-6599-A743-8951-5D0D2F29D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1F4A-B9B5-364B-8628-223DD8850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0511-BCB6-354B-92B4-5F434AED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A528-0E15-354C-8D9F-7E42B02C66B5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F83C8-5763-0E49-A042-658BB1BC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B8D0-2C05-E047-AB69-C91F7BC9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226D-32B3-7644-AD98-723BCBC4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0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BB2D-36CA-7A4A-B8F9-496272F4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ADB9-13ED-A943-BF2C-50446CFFD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99477-729F-7742-88EA-07A5318B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A528-0E15-354C-8D9F-7E42B02C66B5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C27B6-7356-C84B-945A-865AD0D2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81125-FAEB-944E-A4B1-CC605786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226D-32B3-7644-AD98-723BCBC4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5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4662-1B59-A94B-9387-DC16EA64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ACBC6-27D2-BB4A-8271-CD31A030D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66B5-4EE4-464D-8C17-127A4654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A528-0E15-354C-8D9F-7E42B02C66B5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6452C-4797-A54C-BBB2-8C09173B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DB06-884F-3E47-9C44-14E9C93E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226D-32B3-7644-AD98-723BCBC4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1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BC11-1D72-0949-B5F0-7EA10ABA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968C-0E5E-704B-99AF-D97529BD2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9D90A-F8F1-7046-8C82-B0685F3EF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B22A1-281D-6B4F-9C25-B9CA4C22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A528-0E15-354C-8D9F-7E42B02C66B5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0861A-095F-2141-B407-30D4EE24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5ACA0-078B-7F40-B43E-0C60BA07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226D-32B3-7644-AD98-723BCBC4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D9DE-7D9D-B044-B168-27B75684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EDFE-01ED-0749-B315-82A26796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F14C1-A8A4-2847-87BD-C4AD60137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87E33-DACD-9740-BB05-8141DC760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60307-93CD-154F-AF0D-F9D089302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CEA3-6747-CC4A-81B6-B58220D4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A528-0E15-354C-8D9F-7E42B02C66B5}" type="datetimeFigureOut">
              <a:rPr lang="en-US" smtClean="0"/>
              <a:t>4/29/23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48685-BC9A-B247-98A8-6519FAF9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AA02A-04A6-CB4E-B2F1-AD28F4AC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226D-32B3-7644-AD98-723BCBC4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8F8E-0722-2D4C-83FE-8F9C5976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A8BD7-DF0F-DC4E-AD5F-3B36FD10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A528-0E15-354C-8D9F-7E42B02C66B5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461E4-713A-1E4E-9C31-8976C6D0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508D7-75B0-1940-A80F-E02A9819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226D-32B3-7644-AD98-723BCBC4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1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EDE54-30A7-5E4D-BB21-813D28FB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A528-0E15-354C-8D9F-7E42B02C66B5}" type="datetimeFigureOut">
              <a:rPr lang="en-US" smtClean="0"/>
              <a:t>4/29/23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99ECF-F663-F144-9C47-0F78B70D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63D81-062F-994A-947D-078AD1B7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226D-32B3-7644-AD98-723BCBC4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01E5-90E8-8944-BB67-425C91B6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DC0C-3197-E149-AA76-FB6096947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7CE66-9413-A64D-9DAF-74F678F3F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C0D51-BEE2-5D4B-ACA1-5C38AED2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A528-0E15-354C-8D9F-7E42B02C66B5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ECCC3-1F1C-6441-9C38-E2680773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99461-9AE5-2D4E-AD90-A02EFD58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226D-32B3-7644-AD98-723BCBC4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7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A67B-74E8-6C41-9A24-6B3BFF0D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B9BE2-670D-BD44-8DCD-F7C186E3A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EE872-3312-014F-AAAB-E54AEA68E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79B16-8B04-CE40-B85E-8F6DD16E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A528-0E15-354C-8D9F-7E42B02C66B5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9AC3A-F49D-3C4D-BE59-EA1E8846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9B17A-E7E4-F34F-91E6-2123AF6D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226D-32B3-7644-AD98-723BCBC4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0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A6184-20CE-B34C-8175-1542EB7D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A9A56-163F-F441-AE04-94F400CAB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82BA4-618C-054D-AD87-95BF20067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A528-0E15-354C-8D9F-7E42B02C66B5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6A7EE-1218-1841-BCFE-EBF8B1008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621B-97AB-4C4F-B794-AB05C6977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226D-32B3-7644-AD98-723BCBC4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0C06B413-EC06-D24A-8DC8-B01A70C6B140}"/>
              </a:ext>
            </a:extLst>
          </p:cNvPr>
          <p:cNvGrpSpPr/>
          <p:nvPr/>
        </p:nvGrpSpPr>
        <p:grpSpPr>
          <a:xfrm>
            <a:off x="1716497" y="197218"/>
            <a:ext cx="8467107" cy="6275384"/>
            <a:chOff x="926275" y="242374"/>
            <a:chExt cx="8467107" cy="627538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1596123-3FB5-E348-BB9B-5F86F68C77AE}"/>
                </a:ext>
              </a:extLst>
            </p:cNvPr>
            <p:cNvGrpSpPr/>
            <p:nvPr/>
          </p:nvGrpSpPr>
          <p:grpSpPr>
            <a:xfrm>
              <a:off x="926275" y="242374"/>
              <a:ext cx="8467107" cy="6275384"/>
              <a:chOff x="269511" y="242374"/>
              <a:chExt cx="10616664" cy="6275384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3E7B37A5-855A-3A4F-856F-B1E2A4404BDA}"/>
                  </a:ext>
                </a:extLst>
              </p:cNvPr>
              <p:cNvSpPr/>
              <p:nvPr/>
            </p:nvSpPr>
            <p:spPr>
              <a:xfrm>
                <a:off x="269511" y="5008961"/>
                <a:ext cx="10616664" cy="1508797"/>
              </a:xfrm>
              <a:prstGeom prst="roundRect">
                <a:avLst>
                  <a:gd name="adj" fmla="val 9272"/>
                </a:avLst>
              </a:prstGeom>
              <a:solidFill>
                <a:srgbClr val="E0FF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80A7924-216F-BF42-9016-E7E92523CEC4}"/>
                  </a:ext>
                </a:extLst>
              </p:cNvPr>
              <p:cNvSpPr/>
              <p:nvPr/>
            </p:nvSpPr>
            <p:spPr>
              <a:xfrm>
                <a:off x="269511" y="4270054"/>
                <a:ext cx="10616664" cy="693020"/>
              </a:xfrm>
              <a:prstGeom prst="roundRect">
                <a:avLst/>
              </a:prstGeom>
              <a:solidFill>
                <a:srgbClr val="E0FF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AB0C9C9C-A466-E840-9FBD-9CFB0AB2EFDE}"/>
                  </a:ext>
                </a:extLst>
              </p:cNvPr>
              <p:cNvSpPr/>
              <p:nvPr/>
            </p:nvSpPr>
            <p:spPr>
              <a:xfrm>
                <a:off x="269511" y="3527117"/>
                <a:ext cx="10616664" cy="693020"/>
              </a:xfrm>
              <a:prstGeom prst="roundRect">
                <a:avLst>
                  <a:gd name="adj" fmla="val 810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0A6098D-C3F6-2B46-9050-631A3679454C}"/>
                  </a:ext>
                </a:extLst>
              </p:cNvPr>
              <p:cNvSpPr/>
              <p:nvPr/>
            </p:nvSpPr>
            <p:spPr>
              <a:xfrm>
                <a:off x="269511" y="985310"/>
                <a:ext cx="10616664" cy="2491890"/>
              </a:xfrm>
              <a:prstGeom prst="roundRect">
                <a:avLst>
                  <a:gd name="adj" fmla="val 4225"/>
                </a:avLst>
              </a:prstGeom>
              <a:solidFill>
                <a:srgbClr val="FFE5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7E0425C3-47B5-E649-8976-863E59B4C31E}"/>
                  </a:ext>
                </a:extLst>
              </p:cNvPr>
              <p:cNvSpPr/>
              <p:nvPr/>
            </p:nvSpPr>
            <p:spPr>
              <a:xfrm>
                <a:off x="269511" y="242374"/>
                <a:ext cx="10616664" cy="693019"/>
              </a:xfrm>
              <a:prstGeom prst="roundRect">
                <a:avLst/>
              </a:prstGeom>
              <a:solidFill>
                <a:srgbClr val="FFE2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0D5AD6C-8BDE-6840-9C8D-EE084480A748}"/>
                </a:ext>
              </a:extLst>
            </p:cNvPr>
            <p:cNvGrpSpPr/>
            <p:nvPr/>
          </p:nvGrpSpPr>
          <p:grpSpPr>
            <a:xfrm>
              <a:off x="3637173" y="340242"/>
              <a:ext cx="4635797" cy="6067078"/>
              <a:chOff x="2651520" y="340242"/>
              <a:chExt cx="4635797" cy="60670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2F3392-E268-B34B-A0F1-613219F2C110}"/>
                  </a:ext>
                </a:extLst>
              </p:cNvPr>
              <p:cNvSpPr/>
              <p:nvPr/>
            </p:nvSpPr>
            <p:spPr>
              <a:xfrm>
                <a:off x="2947752" y="340242"/>
                <a:ext cx="1806053" cy="503269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Records identified through database search </a:t>
                </a:r>
              </a:p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(n = 137,870)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39B3738-BBA9-EE4C-9474-E79371675A40}"/>
                  </a:ext>
                </a:extLst>
              </p:cNvPr>
              <p:cNvSpPr/>
              <p:nvPr/>
            </p:nvSpPr>
            <p:spPr>
              <a:xfrm>
                <a:off x="2947752" y="1093532"/>
                <a:ext cx="1806053" cy="503269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Records TiAb screened by automated ML classifier </a:t>
                </a:r>
              </a:p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(n = 137,870)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C4CD433-D158-2747-910F-CC0E62072B0E}"/>
                  </a:ext>
                </a:extLst>
              </p:cNvPr>
              <p:cNvSpPr/>
              <p:nvPr/>
            </p:nvSpPr>
            <p:spPr>
              <a:xfrm>
                <a:off x="2947752" y="1846822"/>
                <a:ext cx="1806053" cy="503269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Records included in psychosis SOLES database</a:t>
                </a:r>
              </a:p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(n = 15,668)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0CC233-0EB5-4247-A279-E99564E005B7}"/>
                  </a:ext>
                </a:extLst>
              </p:cNvPr>
              <p:cNvSpPr/>
              <p:nvPr/>
            </p:nvSpPr>
            <p:spPr>
              <a:xfrm>
                <a:off x="2651520" y="2600112"/>
                <a:ext cx="2398516" cy="794047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Records TiAb screened using regular expressions for PolyI:C MIA disease model and assessment of PPI via psychosis SOLES app search query function</a:t>
                </a:r>
              </a:p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(n = 15,668)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C952DC-B044-CC4A-B9D9-3EA79245C320}"/>
                  </a:ext>
                </a:extLst>
              </p:cNvPr>
              <p:cNvSpPr/>
              <p:nvPr/>
            </p:nvSpPr>
            <p:spPr>
              <a:xfrm>
                <a:off x="2651520" y="3644180"/>
                <a:ext cx="2398516" cy="503270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Records manually TiAb screened for PolyI:C MIA disease model and assessment of PPI </a:t>
                </a:r>
              </a:p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(n = 59)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D8934BF-8B2A-F047-9FB1-A17EF0415EFE}"/>
                  </a:ext>
                </a:extLst>
              </p:cNvPr>
              <p:cNvSpPr/>
              <p:nvPr/>
            </p:nvSpPr>
            <p:spPr>
              <a:xfrm>
                <a:off x="3095867" y="4397471"/>
                <a:ext cx="1509823" cy="503269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Full-text articles manually assessed for eligibility </a:t>
                </a:r>
              </a:p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(n = 54)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F9F0CC-924D-7740-AEA2-E0E035D4A289}"/>
                  </a:ext>
                </a:extLst>
              </p:cNvPr>
              <p:cNvSpPr/>
              <p:nvPr/>
            </p:nvSpPr>
            <p:spPr>
              <a:xfrm>
                <a:off x="3095866" y="5150761"/>
                <a:ext cx="1509824" cy="503269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Studies included in qualitative synthesis</a:t>
                </a:r>
              </a:p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(n = 52)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B041D5D-B75C-4444-87D0-D97542463B14}"/>
                  </a:ext>
                </a:extLst>
              </p:cNvPr>
              <p:cNvSpPr/>
              <p:nvPr/>
            </p:nvSpPr>
            <p:spPr>
              <a:xfrm>
                <a:off x="3095866" y="5904051"/>
                <a:ext cx="1509824" cy="503269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Studies included in quantitative synthesis</a:t>
                </a:r>
              </a:p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(n = 48)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A1F2332-B6E6-6B48-99B2-76242E0F9BE7}"/>
                  </a:ext>
                </a:extLst>
              </p:cNvPr>
              <p:cNvSpPr/>
              <p:nvPr/>
            </p:nvSpPr>
            <p:spPr>
              <a:xfrm>
                <a:off x="5885882" y="1093531"/>
                <a:ext cx="1401435" cy="503269"/>
              </a:xfrm>
              <a:prstGeom prst="rect">
                <a:avLst/>
              </a:prstGeom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Records excluded</a:t>
                </a:r>
              </a:p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(n = 122,202)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F960D55-C097-DB4A-8130-F98BAD47F01D}"/>
                  </a:ext>
                </a:extLst>
              </p:cNvPr>
              <p:cNvSpPr/>
              <p:nvPr/>
            </p:nvSpPr>
            <p:spPr>
              <a:xfrm>
                <a:off x="5885882" y="2745500"/>
                <a:ext cx="1401435" cy="503269"/>
              </a:xfrm>
              <a:prstGeom prst="rect">
                <a:avLst/>
              </a:prstGeom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Records excluded</a:t>
                </a:r>
              </a:p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(n = 15,609)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5150536-C94C-7042-B69E-4A6F86D4A8A0}"/>
                  </a:ext>
                </a:extLst>
              </p:cNvPr>
              <p:cNvSpPr/>
              <p:nvPr/>
            </p:nvSpPr>
            <p:spPr>
              <a:xfrm>
                <a:off x="5885881" y="3644181"/>
                <a:ext cx="1401435" cy="503269"/>
              </a:xfrm>
              <a:prstGeom prst="rect">
                <a:avLst/>
              </a:prstGeom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Records excluded</a:t>
                </a:r>
              </a:p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(n = 5):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Table 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C3A812C-F4A9-BB42-86CA-4489A5ED312F}"/>
                  </a:ext>
                </a:extLst>
              </p:cNvPr>
              <p:cNvSpPr/>
              <p:nvPr/>
            </p:nvSpPr>
            <p:spPr>
              <a:xfrm>
                <a:off x="5885880" y="4397471"/>
                <a:ext cx="1401435" cy="503269"/>
              </a:xfrm>
              <a:prstGeom prst="rect">
                <a:avLst/>
              </a:prstGeom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Records excluded</a:t>
                </a:r>
              </a:p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(n = 2):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Table 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74E1015-56B2-114B-8FEA-2D90B3F3D4F4}"/>
                  </a:ext>
                </a:extLst>
              </p:cNvPr>
              <p:cNvSpPr/>
              <p:nvPr/>
            </p:nvSpPr>
            <p:spPr>
              <a:xfrm>
                <a:off x="5885879" y="5150760"/>
                <a:ext cx="1401435" cy="503269"/>
              </a:xfrm>
              <a:prstGeom prst="rect">
                <a:avLst/>
              </a:prstGeom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Records excluded</a:t>
                </a:r>
              </a:p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(n = 4):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Table 3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07E3381-DE80-4C4D-9E43-3B7B6765E830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>
                <a:off x="3850779" y="843511"/>
                <a:ext cx="0" cy="250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EA49197-999C-2D40-A0CC-FB998E221344}"/>
                  </a:ext>
                </a:extLst>
              </p:cNvPr>
              <p:cNvCxnSpPr/>
              <p:nvPr/>
            </p:nvCxnSpPr>
            <p:spPr>
              <a:xfrm>
                <a:off x="3850779" y="1596801"/>
                <a:ext cx="0" cy="250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D3D7BF8-5F21-BE4E-A73B-315CD02CFB03}"/>
                  </a:ext>
                </a:extLst>
              </p:cNvPr>
              <p:cNvCxnSpPr/>
              <p:nvPr/>
            </p:nvCxnSpPr>
            <p:spPr>
              <a:xfrm>
                <a:off x="3850779" y="2350091"/>
                <a:ext cx="0" cy="250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7DD2148-2E23-CA46-87F3-09AC7AE3D88A}"/>
                  </a:ext>
                </a:extLst>
              </p:cNvPr>
              <p:cNvCxnSpPr/>
              <p:nvPr/>
            </p:nvCxnSpPr>
            <p:spPr>
              <a:xfrm>
                <a:off x="3850779" y="3394159"/>
                <a:ext cx="0" cy="250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A801BAC-1B25-744E-AAAF-F92DF805069B}"/>
                  </a:ext>
                </a:extLst>
              </p:cNvPr>
              <p:cNvCxnSpPr/>
              <p:nvPr/>
            </p:nvCxnSpPr>
            <p:spPr>
              <a:xfrm>
                <a:off x="3850779" y="4147450"/>
                <a:ext cx="0" cy="250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0874EC8-6D10-AD49-9674-10F805FEFEEC}"/>
                  </a:ext>
                </a:extLst>
              </p:cNvPr>
              <p:cNvCxnSpPr/>
              <p:nvPr/>
            </p:nvCxnSpPr>
            <p:spPr>
              <a:xfrm>
                <a:off x="3850779" y="4900739"/>
                <a:ext cx="0" cy="250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6592E95-0AE2-504E-A2E6-B0F627816903}"/>
                  </a:ext>
                </a:extLst>
              </p:cNvPr>
              <p:cNvCxnSpPr/>
              <p:nvPr/>
            </p:nvCxnSpPr>
            <p:spPr>
              <a:xfrm>
                <a:off x="3850779" y="5654029"/>
                <a:ext cx="0" cy="250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403BCE6-13D3-DC45-A5EE-CC411A958AF8}"/>
                  </a:ext>
                </a:extLst>
              </p:cNvPr>
              <p:cNvCxnSpPr>
                <a:stCxn id="5" idx="3"/>
                <a:endCxn id="16" idx="1"/>
              </p:cNvCxnSpPr>
              <p:nvPr/>
            </p:nvCxnSpPr>
            <p:spPr>
              <a:xfrm flipV="1">
                <a:off x="4753805" y="1345166"/>
                <a:ext cx="1132077" cy="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34DD99E-6D00-854C-A565-92710A372659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 flipV="1">
                <a:off x="5050036" y="2997135"/>
                <a:ext cx="835846" cy="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97140C4-2689-6F48-BB46-78A48F9680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0033" y="3895811"/>
                <a:ext cx="835846" cy="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34F7B5A-A022-074A-866C-27C8E95D49A4}"/>
                  </a:ext>
                </a:extLst>
              </p:cNvPr>
              <p:cNvCxnSpPr>
                <a:stCxn id="13" idx="3"/>
                <a:endCxn id="19" idx="1"/>
              </p:cNvCxnSpPr>
              <p:nvPr/>
            </p:nvCxnSpPr>
            <p:spPr>
              <a:xfrm>
                <a:off x="4605690" y="4649106"/>
                <a:ext cx="1280190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160603-F8D2-DF43-A39C-4181D6A4BAB6}"/>
                  </a:ext>
                </a:extLst>
              </p:cNvPr>
              <p:cNvCxnSpPr/>
              <p:nvPr/>
            </p:nvCxnSpPr>
            <p:spPr>
              <a:xfrm>
                <a:off x="4605690" y="5402394"/>
                <a:ext cx="1280190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CDB8FDA-25CF-5548-8D2D-7C557689BA91}"/>
                </a:ext>
              </a:extLst>
            </p:cNvPr>
            <p:cNvGrpSpPr/>
            <p:nvPr/>
          </p:nvGrpSpPr>
          <p:grpSpPr>
            <a:xfrm>
              <a:off x="956489" y="465772"/>
              <a:ext cx="1970314" cy="5334452"/>
              <a:chOff x="742736" y="465772"/>
              <a:chExt cx="1970314" cy="533445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6903A54-19F4-4944-8D9A-E645AB7B15D8}"/>
                  </a:ext>
                </a:extLst>
              </p:cNvPr>
              <p:cNvSpPr txBox="1"/>
              <p:nvPr/>
            </p:nvSpPr>
            <p:spPr>
              <a:xfrm>
                <a:off x="742736" y="465772"/>
                <a:ext cx="19703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Identification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4E11E4-BD3E-614C-8BF9-22A8783F0AA8}"/>
                  </a:ext>
                </a:extLst>
              </p:cNvPr>
              <p:cNvSpPr txBox="1"/>
              <p:nvPr/>
            </p:nvSpPr>
            <p:spPr>
              <a:xfrm>
                <a:off x="742736" y="2070451"/>
                <a:ext cx="19703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Automated screening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2354E67-E47F-5549-A03E-7BD6277BBC49}"/>
                  </a:ext>
                </a:extLst>
              </p:cNvPr>
              <p:cNvSpPr txBox="1"/>
              <p:nvPr/>
            </p:nvSpPr>
            <p:spPr>
              <a:xfrm>
                <a:off x="742736" y="3751162"/>
                <a:ext cx="19703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Human screening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3ABB863-09BD-F64A-A605-BA0A70C79907}"/>
                  </a:ext>
                </a:extLst>
              </p:cNvPr>
              <p:cNvSpPr txBox="1"/>
              <p:nvPr/>
            </p:nvSpPr>
            <p:spPr>
              <a:xfrm>
                <a:off x="742736" y="5569392"/>
                <a:ext cx="19703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Included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BF0BF7-0B59-0445-A235-2651A6F54641}"/>
                  </a:ext>
                </a:extLst>
              </p:cNvPr>
              <p:cNvSpPr txBox="1"/>
              <p:nvPr/>
            </p:nvSpPr>
            <p:spPr>
              <a:xfrm>
                <a:off x="742736" y="4493453"/>
                <a:ext cx="19703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Eligibility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961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15267F-DD6B-6C45-827C-91AAF53D8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1747"/>
              </p:ext>
            </p:extLst>
          </p:nvPr>
        </p:nvGraphicFramePr>
        <p:xfrm>
          <a:off x="801544" y="865524"/>
          <a:ext cx="9324589" cy="533698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20454">
                  <a:extLst>
                    <a:ext uri="{9D8B030D-6E8A-4147-A177-3AD203B41FA5}">
                      <a16:colId xmlns:a16="http://schemas.microsoft.com/office/drawing/2014/main" val="198635187"/>
                    </a:ext>
                  </a:extLst>
                </a:gridCol>
                <a:gridCol w="1828618">
                  <a:extLst>
                    <a:ext uri="{9D8B030D-6E8A-4147-A177-3AD203B41FA5}">
                      <a16:colId xmlns:a16="http://schemas.microsoft.com/office/drawing/2014/main" val="1375750852"/>
                    </a:ext>
                  </a:extLst>
                </a:gridCol>
                <a:gridCol w="708150">
                  <a:extLst>
                    <a:ext uri="{9D8B030D-6E8A-4147-A177-3AD203B41FA5}">
                      <a16:colId xmlns:a16="http://schemas.microsoft.com/office/drawing/2014/main" val="1048788626"/>
                    </a:ext>
                  </a:extLst>
                </a:gridCol>
                <a:gridCol w="3067367">
                  <a:extLst>
                    <a:ext uri="{9D8B030D-6E8A-4147-A177-3AD203B41FA5}">
                      <a16:colId xmlns:a16="http://schemas.microsoft.com/office/drawing/2014/main" val="3702125895"/>
                    </a:ext>
                  </a:extLst>
                </a:gridCol>
              </a:tblGrid>
              <a:tr h="3580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Study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for exclusion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61553"/>
                  </a:ext>
                </a:extLst>
              </a:tr>
              <a:tr h="940593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Dysregulation of kisspeptin and neurogenesis at adolescence link inborn immune deficits to the late onset of abnormal sensorimotor gating in congenital psychological disorders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 Cardon, N Ron-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Harel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Cohen, G M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Lewitus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 Schwartz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 not measure prepulse inhibition in offspring of dams administered polyI:C</a:t>
                      </a:r>
                      <a:endParaRPr lang="en-US" sz="1100" i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37313"/>
                  </a:ext>
                </a:extLst>
              </a:tr>
              <a:tr h="1005733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Maternal immune activation with staphylococcal enterotoxin A produces unique behavioral changes in C57BL/6 mouse offspring</a:t>
                      </a:r>
                    </a:p>
                    <a:p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Ruthy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Glass, Sara 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Norton,Nicholas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Fox, Alexander W. 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Kusnecov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 not use PolyI:C to induce MIA; included by automated screening because ‘polyI:C’ was mentioned in the abstract when describing immunogens commonly used in the MIA model of psychosis </a:t>
                      </a:r>
                      <a:endParaRPr lang="en-US" sz="1100" i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1089"/>
                  </a:ext>
                </a:extLst>
              </a:tr>
              <a:tr h="1005733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Immune activation in lactating dams alters </a:t>
                      </a:r>
                      <a:r>
                        <a:rPr lang="en-US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sucklings'</a:t>
                      </a: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brain cytokines and produces non-overlapping behavioral deficits in adult female and male offspring: A novel neurodevelopmental model of sex-specific psychopathology</a:t>
                      </a:r>
                    </a:p>
                    <a:p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Michal Arad, Yael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Piontkewitz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Noa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Albelda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</a:p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Lee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Shaashua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Ina Weiner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PolyI:C given to dams on PND4 to assess the effects of MIA via breastmilk (polyI:C therefore not administered during gestational period) </a:t>
                      </a:r>
                      <a:endParaRPr lang="en-US" sz="1100" i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60969"/>
                  </a:ext>
                </a:extLst>
              </a:tr>
              <a:tr h="1005733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Prenatal immune activation alters the adult neural epigenome but can be partly </a:t>
                      </a:r>
                      <a:r>
                        <a:rPr lang="en-US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stabilised</a:t>
                      </a: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by a n-3 polyunsaturated fatty acid diet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Paul Basil, Qi Li,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Hongsheng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Tomy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C. K. Hui, Vicki H. M. Ling, </a:t>
                      </a:r>
                    </a:p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Chloe C. Y. Wong, </a:t>
                      </a:r>
                    </a:p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Jonathan Mill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 not measure prepulse inhibition in offspring of dams administered polyI:C</a:t>
                      </a:r>
                      <a:endParaRPr lang="en-US" sz="1100" i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066494"/>
                  </a:ext>
                </a:extLst>
              </a:tr>
              <a:tr h="824371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Maternal immune activation alters behavior in adult offspring, with subtle changes in the cortical transcriptome and epigenome</a:t>
                      </a:r>
                    </a:p>
                    <a:p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Caroline M Connor,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Aslihan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Dincer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Juerg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Straubhaar,Isaac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 Houston,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Schahram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Akbarian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 not measure prepulse inhibition in offspring of dams administered polyI:C</a:t>
                      </a:r>
                    </a:p>
                    <a:p>
                      <a:endParaRPr lang="en-US" sz="1100" i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599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303194-D3C3-244F-AD32-941FE41ED3B9}"/>
              </a:ext>
            </a:extLst>
          </p:cNvPr>
          <p:cNvSpPr txBox="1"/>
          <p:nvPr/>
        </p:nvSpPr>
        <p:spPr>
          <a:xfrm>
            <a:off x="767678" y="412271"/>
            <a:ext cx="6841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Table 1: Records excluded after human TiAb screening</a:t>
            </a:r>
          </a:p>
        </p:txBody>
      </p:sp>
    </p:spTree>
    <p:extLst>
      <p:ext uri="{BB962C8B-B14F-4D97-AF65-F5344CB8AC3E}">
        <p14:creationId xmlns:p14="http://schemas.microsoft.com/office/powerpoint/2010/main" val="409360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15267F-DD6B-6C45-827C-91AAF53D8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78097"/>
              </p:ext>
            </p:extLst>
          </p:nvPr>
        </p:nvGraphicFramePr>
        <p:xfrm>
          <a:off x="801545" y="1192898"/>
          <a:ext cx="9381033" cy="23292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42976">
                  <a:extLst>
                    <a:ext uri="{9D8B030D-6E8A-4147-A177-3AD203B41FA5}">
                      <a16:colId xmlns:a16="http://schemas.microsoft.com/office/drawing/2014/main" val="198635187"/>
                    </a:ext>
                  </a:extLst>
                </a:gridCol>
                <a:gridCol w="1839686">
                  <a:extLst>
                    <a:ext uri="{9D8B030D-6E8A-4147-A177-3AD203B41FA5}">
                      <a16:colId xmlns:a16="http://schemas.microsoft.com/office/drawing/2014/main" val="1375750852"/>
                    </a:ext>
                  </a:extLst>
                </a:gridCol>
                <a:gridCol w="712437">
                  <a:extLst>
                    <a:ext uri="{9D8B030D-6E8A-4147-A177-3AD203B41FA5}">
                      <a16:colId xmlns:a16="http://schemas.microsoft.com/office/drawing/2014/main" val="1048788626"/>
                    </a:ext>
                  </a:extLst>
                </a:gridCol>
                <a:gridCol w="3085934">
                  <a:extLst>
                    <a:ext uri="{9D8B030D-6E8A-4147-A177-3AD203B41FA5}">
                      <a16:colId xmlns:a16="http://schemas.microsoft.com/office/drawing/2014/main" val="3702125895"/>
                    </a:ext>
                  </a:extLst>
                </a:gridCol>
              </a:tblGrid>
              <a:tr h="3492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Study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for exclusion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61553"/>
                  </a:ext>
                </a:extLst>
              </a:tr>
              <a:tr h="932431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Preventive effect of </a:t>
                      </a:r>
                      <a:r>
                        <a:rPr lang="el-GR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α-</a:t>
                      </a: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lipoic acid on prepulse inhibition deficits in a juvenile two-hit model of schizophrenia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Deslauriers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W. Racine,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Sarret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S.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Grignon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polyI:C ‘single hit’ group </a:t>
                      </a:r>
                      <a:endParaRPr lang="en-US" sz="1100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37313"/>
                  </a:ext>
                </a:extLst>
              </a:tr>
              <a:tr h="1047603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5</a:t>
                      </a:r>
                      <a:r>
                        <a:rPr lang="el-GR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α-</a:t>
                      </a: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reductase inhibitor finasteride increases suicide-related aggressive behaviors and blocks clozapine-induced beneficial effects in an animal model of schizophrenia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Caroline Maurice-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Gélinas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Jessica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Deslauriers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Cécile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Monpays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Philippe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Sarret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Sylvain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Grignon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polyI:C ‘single hit’ group </a:t>
                      </a:r>
                    </a:p>
                    <a:p>
                      <a:endParaRPr lang="en-US" sz="1100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10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303194-D3C3-244F-AD32-941FE41ED3B9}"/>
              </a:ext>
            </a:extLst>
          </p:cNvPr>
          <p:cNvSpPr txBox="1"/>
          <p:nvPr/>
        </p:nvSpPr>
        <p:spPr>
          <a:xfrm>
            <a:off x="745100" y="739648"/>
            <a:ext cx="6841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Table 2: Records excluded after human full-text screening</a:t>
            </a:r>
          </a:p>
        </p:txBody>
      </p:sp>
    </p:spTree>
    <p:extLst>
      <p:ext uri="{BB962C8B-B14F-4D97-AF65-F5344CB8AC3E}">
        <p14:creationId xmlns:p14="http://schemas.microsoft.com/office/powerpoint/2010/main" val="59851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15267F-DD6B-6C45-827C-91AAF53D8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304904"/>
              </p:ext>
            </p:extLst>
          </p:nvPr>
        </p:nvGraphicFramePr>
        <p:xfrm>
          <a:off x="801544" y="662322"/>
          <a:ext cx="9460055" cy="48692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74505">
                  <a:extLst>
                    <a:ext uri="{9D8B030D-6E8A-4147-A177-3AD203B41FA5}">
                      <a16:colId xmlns:a16="http://schemas.microsoft.com/office/drawing/2014/main" val="198635187"/>
                    </a:ext>
                  </a:extLst>
                </a:gridCol>
                <a:gridCol w="1660464">
                  <a:extLst>
                    <a:ext uri="{9D8B030D-6E8A-4147-A177-3AD203B41FA5}">
                      <a16:colId xmlns:a16="http://schemas.microsoft.com/office/drawing/2014/main" val="1375750852"/>
                    </a:ext>
                  </a:extLst>
                </a:gridCol>
                <a:gridCol w="913157">
                  <a:extLst>
                    <a:ext uri="{9D8B030D-6E8A-4147-A177-3AD203B41FA5}">
                      <a16:colId xmlns:a16="http://schemas.microsoft.com/office/drawing/2014/main" val="1048788626"/>
                    </a:ext>
                  </a:extLst>
                </a:gridCol>
                <a:gridCol w="3111929">
                  <a:extLst>
                    <a:ext uri="{9D8B030D-6E8A-4147-A177-3AD203B41FA5}">
                      <a16:colId xmlns:a16="http://schemas.microsoft.com/office/drawing/2014/main" val="3702125895"/>
                    </a:ext>
                  </a:extLst>
                </a:gridCol>
              </a:tblGrid>
              <a:tr h="34698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Study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for exclusion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61553"/>
                  </a:ext>
                </a:extLst>
              </a:tr>
              <a:tr h="1150505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Altered arginine metabolism in the hippocampus and prefrontal cortex of maternal immune activation rat offspring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Yu Jing, Hu Zhang, Amy R Wolff, David K </a:t>
                      </a:r>
                      <a:r>
                        <a:rPr lang="en-US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Bilkey</a:t>
                      </a: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Ping Liu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Didn’t report/present the data for %PPI measurement </a:t>
                      </a:r>
                      <a:endParaRPr lang="en-US" sz="1100" b="0" i="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37313"/>
                  </a:ext>
                </a:extLst>
              </a:tr>
              <a:tr h="974771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Immune Activation During Pregnancy in Mice Leads to Dopaminergic Hyperfunction and Cognitive Impairment in the Offspring: A Neurodevelopmental Animal Model of Schizophrenia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Kimiyoshi</a:t>
                      </a: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Ozawa, Kenji Hashimoto, Takashi </a:t>
                      </a:r>
                      <a:r>
                        <a:rPr lang="en-US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Kishimoto</a:t>
                      </a: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Eiji</a:t>
                      </a: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Shimizu, Hiroshi </a:t>
                      </a:r>
                      <a:r>
                        <a:rPr lang="en-US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Ishikura</a:t>
                      </a: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Masaomi</a:t>
                      </a: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Iyo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 not give the postnatal day of PPI testing </a:t>
                      </a:r>
                      <a:endParaRPr lang="en-US" sz="1100" b="0" i="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1089"/>
                  </a:ext>
                </a:extLst>
              </a:tr>
              <a:tr h="623214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Adolescent THC Treatment Does Not Potentiate the Behavioral Effects in Adulthood of Maternal Immune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Todd M </a:t>
                      </a:r>
                      <a:r>
                        <a:rPr lang="en-US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Stollenwerk</a:t>
                      </a: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 Cecilia J Hillard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Unable to extract data for each experimental group from graphs due to overlap of data points on graphs </a:t>
                      </a:r>
                      <a:endParaRPr lang="en-US" sz="1100" b="0" i="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60969"/>
                  </a:ext>
                </a:extLst>
              </a:tr>
              <a:tr h="798992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Maternal immune activation alters fetal brain development through interleukin-6</a:t>
                      </a:r>
                    </a:p>
                    <a:p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Stephen E P Smith, Jennifer Li, Krassimira Garbett, </a:t>
                      </a:r>
                      <a:r>
                        <a:rPr lang="en-US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Karoly</a:t>
                      </a: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Mirnics</a:t>
                      </a: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Paul H Patterson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Presented %PPI as %PPI normalized to control cohort, so unable to extract raw %PPI for polyI:C cohort</a:t>
                      </a:r>
                      <a:endParaRPr lang="en-US" sz="1100" b="0" i="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066494"/>
                  </a:ext>
                </a:extLst>
              </a:tr>
              <a:tr h="974771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Maternal immune activation alters behavior in adult offspring, with subtle changes in the cortical transcriptome and epigenome</a:t>
                      </a:r>
                    </a:p>
                    <a:p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Caroline M Connor, </a:t>
                      </a:r>
                      <a:r>
                        <a:rPr lang="en-US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Aslihan</a:t>
                      </a: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Dincer</a:t>
                      </a: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</a:p>
                    <a:p>
                      <a:r>
                        <a:rPr lang="en-US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Juerg</a:t>
                      </a: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Straubhaar,</a:t>
                      </a:r>
                    </a:p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Isaac B Houston, </a:t>
                      </a:r>
                      <a:r>
                        <a:rPr lang="en-US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Schahram</a:t>
                      </a:r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Akbarian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 not measure prepulse inhibition in offspring of dams administered polyI:C</a:t>
                      </a:r>
                    </a:p>
                    <a:p>
                      <a:endParaRPr lang="en-US" sz="1100" b="0" i="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599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303194-D3C3-244F-AD32-941FE41ED3B9}"/>
              </a:ext>
            </a:extLst>
          </p:cNvPr>
          <p:cNvSpPr txBox="1"/>
          <p:nvPr/>
        </p:nvSpPr>
        <p:spPr>
          <a:xfrm>
            <a:off x="733811" y="242936"/>
            <a:ext cx="73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Table 3: Records excluded from quantitative synthesis (meta-analysis)</a:t>
            </a:r>
          </a:p>
        </p:txBody>
      </p:sp>
    </p:spTree>
    <p:extLst>
      <p:ext uri="{BB962C8B-B14F-4D97-AF65-F5344CB8AC3E}">
        <p14:creationId xmlns:p14="http://schemas.microsoft.com/office/powerpoint/2010/main" val="186706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834</Words>
  <Application>Microsoft Macintosh PowerPoint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Francesca Tinsdeall</dc:creator>
  <cp:lastModifiedBy>Francesca Tinsdeall</cp:lastModifiedBy>
  <cp:revision>25</cp:revision>
  <dcterms:created xsi:type="dcterms:W3CDTF">2023-04-29T13:50:52Z</dcterms:created>
  <dcterms:modified xsi:type="dcterms:W3CDTF">2023-04-30T10:09:08Z</dcterms:modified>
</cp:coreProperties>
</file>