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72" r:id="rId4"/>
    <p:sldId id="273" r:id="rId5"/>
    <p:sldId id="276" r:id="rId6"/>
    <p:sldId id="274" r:id="rId7"/>
    <p:sldId id="268" r:id="rId8"/>
    <p:sldId id="267" r:id="rId9"/>
    <p:sldId id="277" r:id="rId10"/>
    <p:sldId id="275" r:id="rId11"/>
    <p:sldId id="270" r:id="rId12"/>
    <p:sldId id="278" r:id="rId13"/>
    <p:sldId id="261"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CF2199-DBC6-5F45-929B-6EE5248140FD}" v="1" dt="2025-02-18T08:54:14.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86"/>
    <p:restoredTop sz="81166"/>
  </p:normalViewPr>
  <p:slideViewPr>
    <p:cSldViewPr snapToGrid="0">
      <p:cViewPr varScale="1">
        <p:scale>
          <a:sx n="183" d="100"/>
          <a:sy n="183" d="100"/>
        </p:scale>
        <p:origin x="26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6DD9237-F24C-4365-9CB5-7F74551F61F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97A8657-4BD3-4FD0-A24E-89A0A252F9B6}">
      <dgm:prSet/>
      <dgm:spPr/>
      <dgm:t>
        <a:bodyPr/>
        <a:lstStyle/>
        <a:p>
          <a:pPr>
            <a:lnSpc>
              <a:spcPct val="100000"/>
            </a:lnSpc>
          </a:pPr>
          <a:r>
            <a:rPr lang="en-US" b="1"/>
            <a:t>Increase basic familiarity with evidence synthesis techniques</a:t>
          </a:r>
          <a:r>
            <a:rPr lang="en-US"/>
            <a:t>/interpreting forest plots</a:t>
          </a:r>
        </a:p>
      </dgm:t>
    </dgm:pt>
    <dgm:pt modelId="{ECF9105B-FC7A-41E8-9216-0CB27CCB7DAB}" type="parTrans" cxnId="{4EF71CDF-6775-4237-90DB-3AC4DFFDF648}">
      <dgm:prSet/>
      <dgm:spPr/>
      <dgm:t>
        <a:bodyPr/>
        <a:lstStyle/>
        <a:p>
          <a:endParaRPr lang="en-US"/>
        </a:p>
      </dgm:t>
    </dgm:pt>
    <dgm:pt modelId="{3B6A0402-1B32-4BBD-88DD-8C38436777A8}" type="sibTrans" cxnId="{4EF71CDF-6775-4237-90DB-3AC4DFFDF648}">
      <dgm:prSet/>
      <dgm:spPr/>
      <dgm:t>
        <a:bodyPr/>
        <a:lstStyle/>
        <a:p>
          <a:endParaRPr lang="en-US"/>
        </a:p>
      </dgm:t>
    </dgm:pt>
    <dgm:pt modelId="{0BF6A705-6EAF-49AD-8962-9EF844EB6DA7}">
      <dgm:prSet/>
      <dgm:spPr/>
      <dgm:t>
        <a:bodyPr/>
        <a:lstStyle/>
        <a:p>
          <a:pPr>
            <a:lnSpc>
              <a:spcPct val="100000"/>
            </a:lnSpc>
          </a:pPr>
          <a:r>
            <a:rPr lang="en-US"/>
            <a:t>Encourage participants to </a:t>
          </a:r>
          <a:r>
            <a:rPr lang="en-US" b="1"/>
            <a:t>view previous decision-making processes critically </a:t>
          </a:r>
          <a:endParaRPr lang="en-US"/>
        </a:p>
      </dgm:t>
    </dgm:pt>
    <dgm:pt modelId="{8D5C047D-BB1B-4689-A275-4064778DC863}" type="parTrans" cxnId="{A9A198BF-C26F-45D0-AF4B-5138F9EC8B66}">
      <dgm:prSet/>
      <dgm:spPr/>
      <dgm:t>
        <a:bodyPr/>
        <a:lstStyle/>
        <a:p>
          <a:endParaRPr lang="en-US"/>
        </a:p>
      </dgm:t>
    </dgm:pt>
    <dgm:pt modelId="{24EE9AD1-DABC-4E41-B4D4-712350DF8FAE}" type="sibTrans" cxnId="{A9A198BF-C26F-45D0-AF4B-5138F9EC8B66}">
      <dgm:prSet/>
      <dgm:spPr/>
      <dgm:t>
        <a:bodyPr/>
        <a:lstStyle/>
        <a:p>
          <a:endParaRPr lang="en-US"/>
        </a:p>
      </dgm:t>
    </dgm:pt>
    <dgm:pt modelId="{71260CFB-7246-4D48-8189-B25C4A136F5A}">
      <dgm:prSet/>
      <dgm:spPr/>
      <dgm:t>
        <a:bodyPr/>
        <a:lstStyle/>
        <a:p>
          <a:pPr>
            <a:lnSpc>
              <a:spcPct val="100000"/>
            </a:lnSpc>
          </a:pPr>
          <a:r>
            <a:rPr lang="en-GB" b="0" i="0" u="none" strike="noStrike" dirty="0">
              <a:solidFill>
                <a:schemeClr val="bg1"/>
              </a:solidFill>
              <a:effectLst/>
              <a:latin typeface="+mn-lt"/>
            </a:rPr>
            <a:t>Promote discussion about </a:t>
          </a:r>
          <a:r>
            <a:rPr lang="en-GB" b="1" i="0" u="none" strike="noStrike" dirty="0">
              <a:solidFill>
                <a:schemeClr val="bg1"/>
              </a:solidFill>
              <a:effectLst/>
              <a:latin typeface="+mn-lt"/>
            </a:rPr>
            <a:t>using all available evidence in decisions to progress from one clinical trial phase to the next </a:t>
          </a:r>
          <a:endParaRPr lang="en-US" dirty="0">
            <a:solidFill>
              <a:schemeClr val="bg1"/>
            </a:solidFill>
            <a:latin typeface="+mn-lt"/>
          </a:endParaRPr>
        </a:p>
      </dgm:t>
    </dgm:pt>
    <dgm:pt modelId="{0353A31C-6A22-42D6-8D0B-5B065A5B3E7B}" type="parTrans" cxnId="{3B6E7CAB-3ABC-4DFD-BF11-C3ED2F853730}">
      <dgm:prSet/>
      <dgm:spPr/>
      <dgm:t>
        <a:bodyPr/>
        <a:lstStyle/>
        <a:p>
          <a:endParaRPr lang="en-US"/>
        </a:p>
      </dgm:t>
    </dgm:pt>
    <dgm:pt modelId="{20C4C9DE-7C90-4574-8135-56AA72F47988}" type="sibTrans" cxnId="{3B6E7CAB-3ABC-4DFD-BF11-C3ED2F853730}">
      <dgm:prSet/>
      <dgm:spPr/>
      <dgm:t>
        <a:bodyPr/>
        <a:lstStyle/>
        <a:p>
          <a:endParaRPr lang="en-US"/>
        </a:p>
      </dgm:t>
    </dgm:pt>
    <dgm:pt modelId="{ABE89B41-6650-4F0D-A6DE-F0BB776CB205}" type="pres">
      <dgm:prSet presAssocID="{F6DD9237-F24C-4365-9CB5-7F74551F61F6}" presName="root" presStyleCnt="0">
        <dgm:presLayoutVars>
          <dgm:dir/>
          <dgm:resizeHandles val="exact"/>
        </dgm:presLayoutVars>
      </dgm:prSet>
      <dgm:spPr/>
    </dgm:pt>
    <dgm:pt modelId="{403932DF-6008-4F43-95E5-4AF184A5D579}" type="pres">
      <dgm:prSet presAssocID="{297A8657-4BD3-4FD0-A24E-89A0A252F9B6}" presName="compNode" presStyleCnt="0"/>
      <dgm:spPr/>
    </dgm:pt>
    <dgm:pt modelId="{F7C15ACE-17FE-4095-8FE2-A6A69BA9939B}" type="pres">
      <dgm:prSet presAssocID="{297A8657-4BD3-4FD0-A24E-89A0A252F9B6}" presName="bgRect" presStyleLbl="bgShp" presStyleIdx="0" presStyleCnt="3" custLinFactNeighborX="29" custLinFactNeighborY="-12299"/>
      <dgm:spPr/>
    </dgm:pt>
    <dgm:pt modelId="{F6014B9F-7697-4257-8440-C43AF43CFB21}" type="pres">
      <dgm:prSet presAssocID="{297A8657-4BD3-4FD0-A24E-89A0A252F9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3B0CC82-C8A7-48B5-96DD-54DB5EE9397F}" type="pres">
      <dgm:prSet presAssocID="{297A8657-4BD3-4FD0-A24E-89A0A252F9B6}" presName="spaceRect" presStyleCnt="0"/>
      <dgm:spPr/>
    </dgm:pt>
    <dgm:pt modelId="{5BB2A9C8-978F-477A-B55D-11140ADACB98}" type="pres">
      <dgm:prSet presAssocID="{297A8657-4BD3-4FD0-A24E-89A0A252F9B6}" presName="parTx" presStyleLbl="revTx" presStyleIdx="0" presStyleCnt="3">
        <dgm:presLayoutVars>
          <dgm:chMax val="0"/>
          <dgm:chPref val="0"/>
        </dgm:presLayoutVars>
      </dgm:prSet>
      <dgm:spPr/>
    </dgm:pt>
    <dgm:pt modelId="{236017DD-E3E8-4BF4-868F-AF93DA6F1350}" type="pres">
      <dgm:prSet presAssocID="{3B6A0402-1B32-4BBD-88DD-8C38436777A8}" presName="sibTrans" presStyleCnt="0"/>
      <dgm:spPr/>
    </dgm:pt>
    <dgm:pt modelId="{E79D352B-D00E-4AA1-B967-DDACFF35A068}" type="pres">
      <dgm:prSet presAssocID="{0BF6A705-6EAF-49AD-8962-9EF844EB6DA7}" presName="compNode" presStyleCnt="0"/>
      <dgm:spPr/>
    </dgm:pt>
    <dgm:pt modelId="{FC76273A-B46E-4A0D-9822-75DAD326ACB9}" type="pres">
      <dgm:prSet presAssocID="{0BF6A705-6EAF-49AD-8962-9EF844EB6DA7}" presName="bgRect" presStyleLbl="bgShp" presStyleIdx="1" presStyleCnt="3"/>
      <dgm:spPr/>
    </dgm:pt>
    <dgm:pt modelId="{A881E851-7C0F-4CE1-888B-7BC5747868A3}" type="pres">
      <dgm:prSet presAssocID="{0BF6A705-6EAF-49AD-8962-9EF844EB6DA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54F1B5D-C1E7-4FB5-B80D-D9B38CBDF9B3}" type="pres">
      <dgm:prSet presAssocID="{0BF6A705-6EAF-49AD-8962-9EF844EB6DA7}" presName="spaceRect" presStyleCnt="0"/>
      <dgm:spPr/>
    </dgm:pt>
    <dgm:pt modelId="{906C5E96-5A2F-418D-8CD3-B9F0462CBC7C}" type="pres">
      <dgm:prSet presAssocID="{0BF6A705-6EAF-49AD-8962-9EF844EB6DA7}" presName="parTx" presStyleLbl="revTx" presStyleIdx="1" presStyleCnt="3">
        <dgm:presLayoutVars>
          <dgm:chMax val="0"/>
          <dgm:chPref val="0"/>
        </dgm:presLayoutVars>
      </dgm:prSet>
      <dgm:spPr/>
    </dgm:pt>
    <dgm:pt modelId="{4E346C50-ABF8-4BB2-9AB2-E7D9F5A0F6E3}" type="pres">
      <dgm:prSet presAssocID="{24EE9AD1-DABC-4E41-B4D4-712350DF8FAE}" presName="sibTrans" presStyleCnt="0"/>
      <dgm:spPr/>
    </dgm:pt>
    <dgm:pt modelId="{4A788587-1448-4DB0-B7ED-19B2F7DEF5B0}" type="pres">
      <dgm:prSet presAssocID="{71260CFB-7246-4D48-8189-B25C4A136F5A}" presName="compNode" presStyleCnt="0"/>
      <dgm:spPr/>
    </dgm:pt>
    <dgm:pt modelId="{2B0B894F-B952-4BE6-9029-70EB78468122}" type="pres">
      <dgm:prSet presAssocID="{71260CFB-7246-4D48-8189-B25C4A136F5A}" presName="bgRect" presStyleLbl="bgShp" presStyleIdx="2" presStyleCnt="3"/>
      <dgm:spPr/>
    </dgm:pt>
    <dgm:pt modelId="{1F368FF5-9AB5-4C2B-AC34-009C9FAC77BC}" type="pres">
      <dgm:prSet presAssocID="{71260CFB-7246-4D48-8189-B25C4A136F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68ADED6B-84BB-494B-B0A7-6C1C84AD55ED}" type="pres">
      <dgm:prSet presAssocID="{71260CFB-7246-4D48-8189-B25C4A136F5A}" presName="spaceRect" presStyleCnt="0"/>
      <dgm:spPr/>
    </dgm:pt>
    <dgm:pt modelId="{66D2D27B-F1AE-4417-BD2D-AFF5ED136AB4}" type="pres">
      <dgm:prSet presAssocID="{71260CFB-7246-4D48-8189-B25C4A136F5A}" presName="parTx" presStyleLbl="revTx" presStyleIdx="2" presStyleCnt="3">
        <dgm:presLayoutVars>
          <dgm:chMax val="0"/>
          <dgm:chPref val="0"/>
        </dgm:presLayoutVars>
      </dgm:prSet>
      <dgm:spPr/>
    </dgm:pt>
  </dgm:ptLst>
  <dgm:cxnLst>
    <dgm:cxn modelId="{4EFDC361-9A28-4FAD-A2F2-5758F8E44F3B}" type="presOf" srcId="{0BF6A705-6EAF-49AD-8962-9EF844EB6DA7}" destId="{906C5E96-5A2F-418D-8CD3-B9F0462CBC7C}" srcOrd="0" destOrd="0" presId="urn:microsoft.com/office/officeart/2018/2/layout/IconVerticalSolidList"/>
    <dgm:cxn modelId="{0A38CF97-C9B9-4C10-8A6A-F22ED59A8505}" type="presOf" srcId="{297A8657-4BD3-4FD0-A24E-89A0A252F9B6}" destId="{5BB2A9C8-978F-477A-B55D-11140ADACB98}" srcOrd="0" destOrd="0" presId="urn:microsoft.com/office/officeart/2018/2/layout/IconVerticalSolidList"/>
    <dgm:cxn modelId="{DF8E55A3-BE8F-4460-B0F3-0318BDF0C341}" type="presOf" srcId="{F6DD9237-F24C-4365-9CB5-7F74551F61F6}" destId="{ABE89B41-6650-4F0D-A6DE-F0BB776CB205}" srcOrd="0" destOrd="0" presId="urn:microsoft.com/office/officeart/2018/2/layout/IconVerticalSolidList"/>
    <dgm:cxn modelId="{3B6E7CAB-3ABC-4DFD-BF11-C3ED2F853730}" srcId="{F6DD9237-F24C-4365-9CB5-7F74551F61F6}" destId="{71260CFB-7246-4D48-8189-B25C4A136F5A}" srcOrd="2" destOrd="0" parTransId="{0353A31C-6A22-42D6-8D0B-5B065A5B3E7B}" sibTransId="{20C4C9DE-7C90-4574-8135-56AA72F47988}"/>
    <dgm:cxn modelId="{A9A198BF-C26F-45D0-AF4B-5138F9EC8B66}" srcId="{F6DD9237-F24C-4365-9CB5-7F74551F61F6}" destId="{0BF6A705-6EAF-49AD-8962-9EF844EB6DA7}" srcOrd="1" destOrd="0" parTransId="{8D5C047D-BB1B-4689-A275-4064778DC863}" sibTransId="{24EE9AD1-DABC-4E41-B4D4-712350DF8FAE}"/>
    <dgm:cxn modelId="{4EF71CDF-6775-4237-90DB-3AC4DFFDF648}" srcId="{F6DD9237-F24C-4365-9CB5-7F74551F61F6}" destId="{297A8657-4BD3-4FD0-A24E-89A0A252F9B6}" srcOrd="0" destOrd="0" parTransId="{ECF9105B-FC7A-41E8-9216-0CB27CCB7DAB}" sibTransId="{3B6A0402-1B32-4BBD-88DD-8C38436777A8}"/>
    <dgm:cxn modelId="{6E4EE1FB-B50E-4D69-8ECA-52A0020F50E7}" type="presOf" srcId="{71260CFB-7246-4D48-8189-B25C4A136F5A}" destId="{66D2D27B-F1AE-4417-BD2D-AFF5ED136AB4}" srcOrd="0" destOrd="0" presId="urn:microsoft.com/office/officeart/2018/2/layout/IconVerticalSolidList"/>
    <dgm:cxn modelId="{0250A926-B967-4218-A6D1-868513930748}" type="presParOf" srcId="{ABE89B41-6650-4F0D-A6DE-F0BB776CB205}" destId="{403932DF-6008-4F43-95E5-4AF184A5D579}" srcOrd="0" destOrd="0" presId="urn:microsoft.com/office/officeart/2018/2/layout/IconVerticalSolidList"/>
    <dgm:cxn modelId="{DB7BE067-C9EC-4AA5-A879-2B67CC15AE48}" type="presParOf" srcId="{403932DF-6008-4F43-95E5-4AF184A5D579}" destId="{F7C15ACE-17FE-4095-8FE2-A6A69BA9939B}" srcOrd="0" destOrd="0" presId="urn:microsoft.com/office/officeart/2018/2/layout/IconVerticalSolidList"/>
    <dgm:cxn modelId="{2E0C9506-0E46-4FFF-98B2-51E51769353C}" type="presParOf" srcId="{403932DF-6008-4F43-95E5-4AF184A5D579}" destId="{F6014B9F-7697-4257-8440-C43AF43CFB21}" srcOrd="1" destOrd="0" presId="urn:microsoft.com/office/officeart/2018/2/layout/IconVerticalSolidList"/>
    <dgm:cxn modelId="{789727AF-4DA8-4B8C-B0D4-23B7075B54CC}" type="presParOf" srcId="{403932DF-6008-4F43-95E5-4AF184A5D579}" destId="{23B0CC82-C8A7-48B5-96DD-54DB5EE9397F}" srcOrd="2" destOrd="0" presId="urn:microsoft.com/office/officeart/2018/2/layout/IconVerticalSolidList"/>
    <dgm:cxn modelId="{16A3F687-1AC3-4BA3-B948-371F9519EB8D}" type="presParOf" srcId="{403932DF-6008-4F43-95E5-4AF184A5D579}" destId="{5BB2A9C8-978F-477A-B55D-11140ADACB98}" srcOrd="3" destOrd="0" presId="urn:microsoft.com/office/officeart/2018/2/layout/IconVerticalSolidList"/>
    <dgm:cxn modelId="{E5F19653-F8DD-426B-838F-BA03C415E31B}" type="presParOf" srcId="{ABE89B41-6650-4F0D-A6DE-F0BB776CB205}" destId="{236017DD-E3E8-4BF4-868F-AF93DA6F1350}" srcOrd="1" destOrd="0" presId="urn:microsoft.com/office/officeart/2018/2/layout/IconVerticalSolidList"/>
    <dgm:cxn modelId="{3F7BE5CC-C237-4F0D-9F2A-B36ED3D91134}" type="presParOf" srcId="{ABE89B41-6650-4F0D-A6DE-F0BB776CB205}" destId="{E79D352B-D00E-4AA1-B967-DDACFF35A068}" srcOrd="2" destOrd="0" presId="urn:microsoft.com/office/officeart/2018/2/layout/IconVerticalSolidList"/>
    <dgm:cxn modelId="{D1261D8A-BD66-46E2-AE64-DCAB7192610C}" type="presParOf" srcId="{E79D352B-D00E-4AA1-B967-DDACFF35A068}" destId="{FC76273A-B46E-4A0D-9822-75DAD326ACB9}" srcOrd="0" destOrd="0" presId="urn:microsoft.com/office/officeart/2018/2/layout/IconVerticalSolidList"/>
    <dgm:cxn modelId="{D304E68D-939B-4E7A-BF92-3EE269ECE0DA}" type="presParOf" srcId="{E79D352B-D00E-4AA1-B967-DDACFF35A068}" destId="{A881E851-7C0F-4CE1-888B-7BC5747868A3}" srcOrd="1" destOrd="0" presId="urn:microsoft.com/office/officeart/2018/2/layout/IconVerticalSolidList"/>
    <dgm:cxn modelId="{E3333624-FD4F-4286-BC8A-FD6C3BBC55C1}" type="presParOf" srcId="{E79D352B-D00E-4AA1-B967-DDACFF35A068}" destId="{854F1B5D-C1E7-4FB5-B80D-D9B38CBDF9B3}" srcOrd="2" destOrd="0" presId="urn:microsoft.com/office/officeart/2018/2/layout/IconVerticalSolidList"/>
    <dgm:cxn modelId="{BD2AEACF-3346-4CDC-817C-BDC33A5C9057}" type="presParOf" srcId="{E79D352B-D00E-4AA1-B967-DDACFF35A068}" destId="{906C5E96-5A2F-418D-8CD3-B9F0462CBC7C}" srcOrd="3" destOrd="0" presId="urn:microsoft.com/office/officeart/2018/2/layout/IconVerticalSolidList"/>
    <dgm:cxn modelId="{81701081-0409-4B35-84EC-529FC63DAA1C}" type="presParOf" srcId="{ABE89B41-6650-4F0D-A6DE-F0BB776CB205}" destId="{4E346C50-ABF8-4BB2-9AB2-E7D9F5A0F6E3}" srcOrd="3" destOrd="0" presId="urn:microsoft.com/office/officeart/2018/2/layout/IconVerticalSolidList"/>
    <dgm:cxn modelId="{077A4AE3-4966-4292-86D0-9E1857D79B90}" type="presParOf" srcId="{ABE89B41-6650-4F0D-A6DE-F0BB776CB205}" destId="{4A788587-1448-4DB0-B7ED-19B2F7DEF5B0}" srcOrd="4" destOrd="0" presId="urn:microsoft.com/office/officeart/2018/2/layout/IconVerticalSolidList"/>
    <dgm:cxn modelId="{69E7BD49-367D-4DEF-B3B5-8DF7D8CFD5C2}" type="presParOf" srcId="{4A788587-1448-4DB0-B7ED-19B2F7DEF5B0}" destId="{2B0B894F-B952-4BE6-9029-70EB78468122}" srcOrd="0" destOrd="0" presId="urn:microsoft.com/office/officeart/2018/2/layout/IconVerticalSolidList"/>
    <dgm:cxn modelId="{719EF877-D7F4-4A9B-AB0C-F6A15DE932BA}" type="presParOf" srcId="{4A788587-1448-4DB0-B7ED-19B2F7DEF5B0}" destId="{1F368FF5-9AB5-4C2B-AC34-009C9FAC77BC}" srcOrd="1" destOrd="0" presId="urn:microsoft.com/office/officeart/2018/2/layout/IconVerticalSolidList"/>
    <dgm:cxn modelId="{799F6E1F-A4ED-493C-8063-6A444AB28C6A}" type="presParOf" srcId="{4A788587-1448-4DB0-B7ED-19B2F7DEF5B0}" destId="{68ADED6B-84BB-494B-B0A7-6C1C84AD55ED}" srcOrd="2" destOrd="0" presId="urn:microsoft.com/office/officeart/2018/2/layout/IconVerticalSolidList"/>
    <dgm:cxn modelId="{1FD959AC-6F8B-4D84-90CB-80EFE606EB7A}" type="presParOf" srcId="{4A788587-1448-4DB0-B7ED-19B2F7DEF5B0}" destId="{66D2D27B-F1AE-4417-BD2D-AFF5ED136A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15ACE-17FE-4095-8FE2-A6A69BA9939B}">
      <dsp:nvSpPr>
        <dsp:cNvPr id="0" name=""/>
        <dsp:cNvSpPr/>
      </dsp:nvSpPr>
      <dsp:spPr>
        <a:xfrm>
          <a:off x="0" y="0"/>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14B9F-7697-4257-8440-C43AF43CFB21}">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B2A9C8-978F-477A-B55D-11140ADACB9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100000"/>
            </a:lnSpc>
            <a:spcBef>
              <a:spcPct val="0"/>
            </a:spcBef>
            <a:spcAft>
              <a:spcPct val="35000"/>
            </a:spcAft>
            <a:buNone/>
          </a:pPr>
          <a:r>
            <a:rPr lang="en-US" sz="2400" b="1" kern="1200"/>
            <a:t>Increase basic familiarity with evidence synthesis techniques</a:t>
          </a:r>
          <a:r>
            <a:rPr lang="en-US" sz="2400" kern="1200"/>
            <a:t>/interpreting forest plots</a:t>
          </a:r>
        </a:p>
      </dsp:txBody>
      <dsp:txXfrm>
        <a:off x="1437631" y="531"/>
        <a:ext cx="9077968" cy="1244702"/>
      </dsp:txXfrm>
    </dsp:sp>
    <dsp:sp modelId="{FC76273A-B46E-4A0D-9822-75DAD326ACB9}">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1E851-7C0F-4CE1-888B-7BC5747868A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6C5E96-5A2F-418D-8CD3-B9F0462CBC7C}">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100000"/>
            </a:lnSpc>
            <a:spcBef>
              <a:spcPct val="0"/>
            </a:spcBef>
            <a:spcAft>
              <a:spcPct val="35000"/>
            </a:spcAft>
            <a:buNone/>
          </a:pPr>
          <a:r>
            <a:rPr lang="en-US" sz="2400" kern="1200"/>
            <a:t>Encourage participants to </a:t>
          </a:r>
          <a:r>
            <a:rPr lang="en-US" sz="2400" b="1" kern="1200"/>
            <a:t>view previous decision-making processes critically </a:t>
          </a:r>
          <a:endParaRPr lang="en-US" sz="2400" kern="1200"/>
        </a:p>
      </dsp:txBody>
      <dsp:txXfrm>
        <a:off x="1437631" y="1556410"/>
        <a:ext cx="9077968" cy="1244702"/>
      </dsp:txXfrm>
    </dsp:sp>
    <dsp:sp modelId="{2B0B894F-B952-4BE6-9029-70EB7846812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368FF5-9AB5-4C2B-AC34-009C9FAC77B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D2D27B-F1AE-4417-BD2D-AFF5ED136AB4}">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100000"/>
            </a:lnSpc>
            <a:spcBef>
              <a:spcPct val="0"/>
            </a:spcBef>
            <a:spcAft>
              <a:spcPct val="35000"/>
            </a:spcAft>
            <a:buNone/>
          </a:pPr>
          <a:r>
            <a:rPr lang="en-GB" sz="2400" b="0" i="0" u="none" strike="noStrike" kern="1200" dirty="0">
              <a:solidFill>
                <a:schemeClr val="bg1"/>
              </a:solidFill>
              <a:effectLst/>
              <a:latin typeface="+mn-lt"/>
            </a:rPr>
            <a:t>Promote discussion about </a:t>
          </a:r>
          <a:r>
            <a:rPr lang="en-GB" sz="2400" b="1" i="0" u="none" strike="noStrike" kern="1200" dirty="0">
              <a:solidFill>
                <a:schemeClr val="bg1"/>
              </a:solidFill>
              <a:effectLst/>
              <a:latin typeface="+mn-lt"/>
            </a:rPr>
            <a:t>using all available evidence in decisions to progress from one clinical trial phase to the next </a:t>
          </a:r>
          <a:endParaRPr lang="en-US" sz="2400" kern="1200" dirty="0">
            <a:solidFill>
              <a:schemeClr val="bg1"/>
            </a:solidFill>
            <a:latin typeface="+mn-lt"/>
          </a:endParaRP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77ECF-D28A-8843-B02A-08DE862AFCC3}" type="datetimeFigureOut">
              <a:rPr lang="en-US" smtClean="0"/>
              <a:t>2/18/25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6D450-39D6-3540-9A81-182AFEA4C76C}" type="slidenum">
              <a:rPr lang="en-US" smtClean="0"/>
              <a:t>‹#›</a:t>
            </a:fld>
            <a:endParaRPr lang="en-US"/>
          </a:p>
        </p:txBody>
      </p:sp>
    </p:spTree>
    <p:extLst>
      <p:ext uri="{BB962C8B-B14F-4D97-AF65-F5344CB8AC3E}">
        <p14:creationId xmlns:p14="http://schemas.microsoft.com/office/powerpoint/2010/main" val="385734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idea for a public engagement activity is centered on exploring how researchers use (or should use) living evidence synthesis to reduce redundancy in clinical trials</a:t>
            </a:r>
          </a:p>
        </p:txBody>
      </p:sp>
      <p:sp>
        <p:nvSpPr>
          <p:cNvPr id="4" name="Slide Number Placeholder 3"/>
          <p:cNvSpPr>
            <a:spLocks noGrp="1"/>
          </p:cNvSpPr>
          <p:nvPr>
            <p:ph type="sldNum" sz="quarter" idx="5"/>
          </p:nvPr>
        </p:nvSpPr>
        <p:spPr/>
        <p:txBody>
          <a:bodyPr/>
          <a:lstStyle/>
          <a:p>
            <a:fld id="{9B56D450-39D6-3540-9A81-182AFEA4C76C}" type="slidenum">
              <a:rPr lang="en-US" smtClean="0"/>
              <a:t>1</a:t>
            </a:fld>
            <a:endParaRPr lang="en-US"/>
          </a:p>
        </p:txBody>
      </p:sp>
    </p:spTree>
    <p:extLst>
      <p:ext uri="{BB962C8B-B14F-4D97-AF65-F5344CB8AC3E}">
        <p14:creationId xmlns:p14="http://schemas.microsoft.com/office/powerpoint/2010/main" val="1173946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they went through year by year, they would see that quite early on, that the effect size stabilized, showing a positive effect, and that additional trial results weren’t changing the direction or even the magnitude of the pooled effect size very much, and were just narrowing the confidence intervals. </a:t>
            </a:r>
          </a:p>
        </p:txBody>
      </p:sp>
      <p:sp>
        <p:nvSpPr>
          <p:cNvPr id="4" name="Slide Number Placeholder 3"/>
          <p:cNvSpPr>
            <a:spLocks noGrp="1"/>
          </p:cNvSpPr>
          <p:nvPr>
            <p:ph type="sldNum" sz="quarter" idx="5"/>
          </p:nvPr>
        </p:nvSpPr>
        <p:spPr/>
        <p:txBody>
          <a:bodyPr/>
          <a:lstStyle/>
          <a:p>
            <a:fld id="{9B56D450-39D6-3540-9A81-182AFEA4C76C}" type="slidenum">
              <a:rPr lang="en-US" smtClean="0"/>
              <a:t>10</a:t>
            </a:fld>
            <a:endParaRPr lang="en-US"/>
          </a:p>
        </p:txBody>
      </p:sp>
    </p:spTree>
    <p:extLst>
      <p:ext uri="{BB962C8B-B14F-4D97-AF65-F5344CB8AC3E}">
        <p14:creationId xmlns:p14="http://schemas.microsoft.com/office/powerpoint/2010/main" val="237479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So, after everyone had called their shot and made their decision, we would then compare to what actually happened in the absence of living evidence syntheses. In examining the historical timeline of clinical trial approvals </a:t>
            </a:r>
            <a:r>
              <a:rPr lang="en-GB" b="0" dirty="0"/>
              <a:t>a significant delay becomes evident. Despite achieving a p-value of 0.014 by 1979, which strongly indicates potential efficacy, it wasn’t until 1984 that the first large-scale trial was initiated. During the intervening five years, three additional smaller trials were approved. Moreover, following the commencement of this large trial, eight more small trials were approved before a second large-scale trial began.</a:t>
            </a:r>
          </a:p>
          <a:p>
            <a:r>
              <a:rPr lang="en-GB" b="0" i="0" u="none" strike="noStrike" dirty="0">
                <a:solidFill>
                  <a:srgbClr val="000000"/>
                </a:solidFill>
                <a:effectLst/>
                <a:latin typeface="-webkit-standard"/>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Furthermore, t</a:t>
            </a:r>
            <a:r>
              <a:rPr lang="en-GB" b="0" dirty="0"/>
              <a:t>he trials I’ve just mentioned, highlighted in the red box, were all approved based on the same body of evidence as no new study results were published in the timeframe that these trials were getting approved. </a:t>
            </a:r>
            <a:r>
              <a:rPr lang="en-GB" b="0" i="0" u="none" strike="noStrike" dirty="0">
                <a:solidFill>
                  <a:srgbClr val="000000"/>
                </a:solidFill>
                <a:effectLst/>
                <a:latin typeface="-webkit-standard"/>
              </a:rPr>
              <a:t>The approval of trials of varying sizes and phases based on exactly the same evidence base indicates inconsistencies among different stakeholders regarding the interpretation of existing evidence. This could imply that there was no unified standard or threshold of evidence deemed sufficient to move directly to larger trials, or just be the direct result of absence of up-to-date evidence syntheses to disseminate this information. </a:t>
            </a:r>
          </a:p>
        </p:txBody>
      </p:sp>
      <p:sp>
        <p:nvSpPr>
          <p:cNvPr id="4" name="Slide Number Placeholder 3"/>
          <p:cNvSpPr>
            <a:spLocks noGrp="1"/>
          </p:cNvSpPr>
          <p:nvPr>
            <p:ph type="sldNum" sz="quarter" idx="5"/>
          </p:nvPr>
        </p:nvSpPr>
        <p:spPr/>
        <p:txBody>
          <a:bodyPr/>
          <a:lstStyle/>
          <a:p>
            <a:fld id="{9B56D450-39D6-3540-9A81-182AFEA4C76C}" type="slidenum">
              <a:rPr lang="en-US" smtClean="0"/>
              <a:t>11</a:t>
            </a:fld>
            <a:endParaRPr lang="en-US"/>
          </a:p>
        </p:txBody>
      </p:sp>
    </p:spTree>
    <p:extLst>
      <p:ext uri="{BB962C8B-B14F-4D97-AF65-F5344CB8AC3E}">
        <p14:creationId xmlns:p14="http://schemas.microsoft.com/office/powerpoint/2010/main" val="31803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DBDB8-EF4D-0365-E6D1-D514F26F4A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B239B3-5F39-CD11-CBE0-C247D71C03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8ED235-9E65-4805-F179-48DF65EC004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rPr>
              <a:t>After reviewing historical trial decisions, participants will reflect on:</a:t>
            </a:r>
          </a:p>
          <a:p>
            <a:pPr algn="l"/>
            <a:endParaRPr lang="en-GB" b="1" i="0" u="none" strike="noStrike" dirty="0">
              <a:solidFill>
                <a:srgbClr val="000000"/>
              </a:solidFill>
              <a:effectLst/>
            </a:endParaRPr>
          </a:p>
          <a:p>
            <a:pPr algn="l"/>
            <a:r>
              <a:rPr lang="en-GB" b="1" i="0" u="none" strike="noStrike" dirty="0">
                <a:solidFill>
                  <a:srgbClr val="000000"/>
                </a:solidFill>
                <a:effectLst/>
              </a:rPr>
              <a:t>1. The Perceived impact of living evidence on Decision-Making:</a:t>
            </a:r>
            <a:r>
              <a:rPr lang="en-GB" b="0" i="0" u="none" strike="noStrike" dirty="0">
                <a:solidFill>
                  <a:srgbClr val="000000"/>
                </a:solidFill>
                <a:effectLst/>
              </a:rPr>
              <a:t> Do they think that they would have made different decisions if they didn’t have </a:t>
            </a:r>
            <a:r>
              <a:rPr lang="en-US" i="1" dirty="0"/>
              <a:t>access </a:t>
            </a:r>
            <a:r>
              <a:rPr lang="en-US" dirty="0"/>
              <a:t>to continuously updated meta-analyses?</a:t>
            </a:r>
          </a:p>
          <a:p>
            <a:pPr algn="l"/>
            <a:r>
              <a:rPr lang="en-US" b="1" i="0" u="none" strike="noStrike" dirty="0">
                <a:solidFill>
                  <a:srgbClr val="000000"/>
                </a:solidFill>
                <a:effectLst/>
              </a:rPr>
              <a:t>2. Considering that the primary outcome being measured was total mortality, </a:t>
            </a:r>
            <a:r>
              <a:rPr lang="en-GB" b="1" i="0" u="none" strike="noStrike" dirty="0">
                <a:solidFill>
                  <a:srgbClr val="000000"/>
                </a:solidFill>
                <a:effectLst/>
              </a:rPr>
              <a:t>do they think lives might have been saved if living evidence had been used:</a:t>
            </a:r>
            <a:r>
              <a:rPr lang="en-GB" b="0" i="0" u="none" strike="noStrike" dirty="0">
                <a:solidFill>
                  <a:srgbClr val="000000"/>
                </a:solidFill>
                <a:effectLst/>
              </a:rPr>
              <a:t> </a:t>
            </a:r>
            <a:r>
              <a:rPr lang="en-GB" dirty="0">
                <a:solidFill>
                  <a:srgbClr val="000000"/>
                </a:solidFill>
              </a:rPr>
              <a:t>Do they think a</a:t>
            </a:r>
            <a:r>
              <a:rPr lang="en-GB" b="0" i="0" u="none" strike="noStrike" dirty="0">
                <a:solidFill>
                  <a:srgbClr val="000000"/>
                </a:solidFill>
                <a:effectLst/>
              </a:rPr>
              <a:t> continuous evidence synthesis in real life would have led to an earlier initiation of a large confirmatory trial, potentially accelerating clinical adoption, and reducing deaths from acute myocardial infarctions in the years where streptokinase would have represented first line treatment?</a:t>
            </a:r>
            <a:r>
              <a:rPr lang="en-GB" sz="1200" dirty="0"/>
              <a:t> </a:t>
            </a:r>
          </a:p>
          <a:p>
            <a:pPr algn="l"/>
            <a:endParaRPr lang="en-GB" sz="1200" dirty="0"/>
          </a:p>
          <a:p>
            <a:pPr algn="l"/>
            <a:r>
              <a:rPr lang="en-GB" b="0" i="0" u="none" strike="noStrike" dirty="0">
                <a:solidFill>
                  <a:srgbClr val="000000"/>
                </a:solidFill>
                <a:effectLst/>
              </a:rPr>
              <a:t>And finally, should ethics committees have mandated systematic reviews with meta-analyses before approving trials? There is not a right answer to this, it is not necessarily always a yes, because it can delay starting a trial – so there might be some interesting discussion about this. </a:t>
            </a:r>
          </a:p>
          <a:p>
            <a:endParaRPr lang="en-GB" sz="1200" dirty="0"/>
          </a:p>
          <a:p>
            <a:endParaRPr lang="en-US" dirty="0"/>
          </a:p>
        </p:txBody>
      </p:sp>
      <p:sp>
        <p:nvSpPr>
          <p:cNvPr id="4" name="Slide Number Placeholder 3">
            <a:extLst>
              <a:ext uri="{FF2B5EF4-FFF2-40B4-BE49-F238E27FC236}">
                <a16:creationId xmlns:a16="http://schemas.microsoft.com/office/drawing/2014/main" id="{92D78A2C-3E61-A7E7-66EE-87F4E010D281}"/>
              </a:ext>
            </a:extLst>
          </p:cNvPr>
          <p:cNvSpPr>
            <a:spLocks noGrp="1"/>
          </p:cNvSpPr>
          <p:nvPr>
            <p:ph type="sldNum" sz="quarter" idx="5"/>
          </p:nvPr>
        </p:nvSpPr>
        <p:spPr/>
        <p:txBody>
          <a:bodyPr/>
          <a:lstStyle/>
          <a:p>
            <a:fld id="{9B56D450-39D6-3540-9A81-182AFEA4C76C}" type="slidenum">
              <a:rPr lang="en-US" smtClean="0"/>
              <a:t>12</a:t>
            </a:fld>
            <a:endParaRPr lang="en-US"/>
          </a:p>
        </p:txBody>
      </p:sp>
    </p:spTree>
    <p:extLst>
      <p:ext uri="{BB962C8B-B14F-4D97-AF65-F5344CB8AC3E}">
        <p14:creationId xmlns:p14="http://schemas.microsoft.com/office/powerpoint/2010/main" val="1063329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The workshop would not cover complex aspects of meta-analysis in depth, such as sources of heterogeneity, measures of heterogeneity, and methods such as hierarchical models and subgroup analyses. This could limit participants' understanding of how to interpret and apply meta-analysis results in nuanced scenarios. But you could provide supplementary materials or resources for participants who wish to explore these topics in greater depth.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The workshop does not address newer and more complex clinical trial designs, such as multi-arm trials or adaptive designs. Again, you could provide signposts to resources. It also significantly simplifies the trial approval process.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Due to the technical nature of the topics discussed, some participants, may find the content challenging. For mitigation you would need to ensure that facilitators are available to assist participants. </a:t>
            </a:r>
          </a:p>
          <a:p>
            <a:endParaRPr lang="en-GB" b="0" i="0" u="none" strike="noStrike" dirty="0">
              <a:solidFill>
                <a:srgbClr val="000000"/>
              </a:solidFill>
              <a:effectLst/>
              <a:latin typeface="-webkit-standard"/>
            </a:endParaRPr>
          </a:p>
          <a:p>
            <a:pPr algn="l"/>
            <a:r>
              <a:rPr lang="en-GB" b="0" i="0" u="none" strike="noStrike" dirty="0">
                <a:solidFill>
                  <a:srgbClr val="000000"/>
                </a:solidFill>
                <a:effectLst/>
              </a:rPr>
              <a:t>The necessity for participants to bring a laptop might limit the accessibility of the workshop for some individuals. As mitigation, you could set up a few stations with computers that participants can use during the workshop – however, I would assume that most university students and ECR’s do have access to a laptop, and so this is only really a concern for patients with lived experience. </a:t>
            </a:r>
          </a:p>
          <a:p>
            <a:pPr algn="l"/>
            <a:endParaRPr lang="en-GB" b="0" i="0" u="none" strike="noStrike" dirty="0">
              <a:solidFill>
                <a:srgbClr val="000000"/>
              </a:solidFill>
              <a:effectLst/>
            </a:endParaRPr>
          </a:p>
          <a:p>
            <a:pPr algn="l"/>
            <a:r>
              <a:rPr lang="en-GB" b="0" i="0" u="none" strike="noStrike" dirty="0">
                <a:solidFill>
                  <a:srgbClr val="000000"/>
                </a:solidFill>
                <a:effectLst/>
              </a:rPr>
              <a:t>But on a positive, the safety risk would be low. </a:t>
            </a:r>
          </a:p>
        </p:txBody>
      </p:sp>
      <p:sp>
        <p:nvSpPr>
          <p:cNvPr id="4" name="Slide Number Placeholder 3"/>
          <p:cNvSpPr>
            <a:spLocks noGrp="1"/>
          </p:cNvSpPr>
          <p:nvPr>
            <p:ph type="sldNum" sz="quarter" idx="5"/>
          </p:nvPr>
        </p:nvSpPr>
        <p:spPr/>
        <p:txBody>
          <a:bodyPr/>
          <a:lstStyle/>
          <a:p>
            <a:fld id="{9B56D450-39D6-3540-9A81-182AFEA4C76C}" type="slidenum">
              <a:rPr lang="en-US" smtClean="0"/>
              <a:t>13</a:t>
            </a:fld>
            <a:endParaRPr lang="en-US"/>
          </a:p>
        </p:txBody>
      </p:sp>
    </p:spTree>
    <p:extLst>
      <p:ext uri="{BB962C8B-B14F-4D97-AF65-F5344CB8AC3E}">
        <p14:creationId xmlns:p14="http://schemas.microsoft.com/office/powerpoint/2010/main" val="1901455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redundant clinical trials waste resources and expose patients to unnecessary risks without generating meaningful new medical knowledge. </a:t>
            </a:r>
          </a:p>
          <a:p>
            <a:endParaRPr lang="en-GB" dirty="0"/>
          </a:p>
          <a:p>
            <a:r>
              <a:rPr lang="en-GB" dirty="0"/>
              <a:t>A trial might be considered redundant if it replicates previous studies, particularly after a drug has already received regulatory approval (_but this is excluding Phase 4 trials which assess long-term safety and efficacy in broader populations), ^or when multiple small and similar Phase 2 trials continue to be approved despite sufficient evidence to justify a large confirmatory Phase 3 trial.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Failure to systematically assess existing evidence before approving new studies</a:t>
            </a:r>
          </a:p>
          <a:p>
            <a:r>
              <a:rPr lang="en-GB" dirty="0"/>
              <a:t>is often said to be a key driver of these sources of trial redundancy. </a:t>
            </a:r>
            <a:endParaRPr lang="en-US" dirty="0"/>
          </a:p>
          <a:p>
            <a:endParaRPr lang="en-US" dirty="0"/>
          </a:p>
        </p:txBody>
      </p:sp>
      <p:sp>
        <p:nvSpPr>
          <p:cNvPr id="4" name="Slide Number Placeholder 3"/>
          <p:cNvSpPr>
            <a:spLocks noGrp="1"/>
          </p:cNvSpPr>
          <p:nvPr>
            <p:ph type="sldNum" sz="quarter" idx="5"/>
          </p:nvPr>
        </p:nvSpPr>
        <p:spPr/>
        <p:txBody>
          <a:bodyPr/>
          <a:lstStyle/>
          <a:p>
            <a:fld id="{9B56D450-39D6-3540-9A81-182AFEA4C76C}" type="slidenum">
              <a:rPr lang="en-US" smtClean="0"/>
              <a:t>2</a:t>
            </a:fld>
            <a:endParaRPr lang="en-US"/>
          </a:p>
        </p:txBody>
      </p:sp>
    </p:spTree>
    <p:extLst>
      <p:ext uri="{BB962C8B-B14F-4D97-AF65-F5344CB8AC3E}">
        <p14:creationId xmlns:p14="http://schemas.microsoft.com/office/powerpoint/2010/main" val="2870243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Several studies suggest that many previously conducted RCTs have been redundant– however hopefully this is becoming less common. But to give some background to the problem, </a:t>
            </a:r>
            <a:r>
              <a:rPr lang="en-GB" b="1" dirty="0"/>
              <a:t>Yun et al. found that 38.5%</a:t>
            </a:r>
            <a:r>
              <a:rPr lang="en-GB" dirty="0"/>
              <a:t> of RCTs in a </a:t>
            </a:r>
            <a:r>
              <a:rPr lang="en-GB" b="1" dirty="0"/>
              <a:t>random sample of 57 meta-analyses published between 2020–2021</a:t>
            </a:r>
            <a:r>
              <a:rPr lang="en-GB" dirty="0"/>
              <a:t> were </a:t>
            </a:r>
            <a:r>
              <a:rPr lang="en-GB" b="1" dirty="0"/>
              <a:t>redundant</a:t>
            </a:r>
            <a:r>
              <a:rPr lang="en-GB" dirty="0"/>
              <a:t>. Jia et al., found that </a:t>
            </a:r>
            <a:r>
              <a:rPr lang="en-US" b="1" dirty="0"/>
              <a:t>78.8% of RCTs </a:t>
            </a:r>
            <a:r>
              <a:rPr lang="en-US" dirty="0"/>
              <a:t>of treatments for ST elevation Myocardial infarction in China between </a:t>
            </a:r>
            <a:r>
              <a:rPr lang="en-US" b="1" dirty="0"/>
              <a:t>1983 and 2020 </a:t>
            </a:r>
            <a:r>
              <a:rPr lang="en-US" dirty="0"/>
              <a:t>were redundant. And </a:t>
            </a:r>
            <a:r>
              <a:rPr lang="en-GB" b="1" dirty="0"/>
              <a:t>Clarke et al., found that o</a:t>
            </a:r>
            <a:r>
              <a:rPr lang="en-GB" dirty="0"/>
              <a:t>nly </a:t>
            </a:r>
            <a:r>
              <a:rPr lang="en-GB" b="1" dirty="0"/>
              <a:t>3 out of 30 RCTs</a:t>
            </a:r>
            <a:r>
              <a:rPr lang="en-GB" dirty="0"/>
              <a:t> published in </a:t>
            </a:r>
            <a:r>
              <a:rPr lang="en-GB" b="1" dirty="0"/>
              <a:t>top medical journals in May 2001</a:t>
            </a:r>
            <a:r>
              <a:rPr lang="en-GB" dirty="0"/>
              <a:t> referenced their work within the context of a </a:t>
            </a:r>
            <a:r>
              <a:rPr lang="en-GB" b="1" dirty="0"/>
              <a:t>systematic review of prior evidence</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B56D450-39D6-3540-9A81-182AFEA4C76C}" type="slidenum">
              <a:rPr lang="en-US" smtClean="0"/>
              <a:t>3</a:t>
            </a:fld>
            <a:endParaRPr lang="en-US"/>
          </a:p>
        </p:txBody>
      </p:sp>
    </p:spTree>
    <p:extLst>
      <p:ext uri="{BB962C8B-B14F-4D97-AF65-F5344CB8AC3E}">
        <p14:creationId xmlns:p14="http://schemas.microsoft.com/office/powerpoint/2010/main" val="3547610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inspiration for this public engagement activity was actually a landmark study published in 1992 which showed ^by means of retrospective meta-analyses, that there was good evidence from multiple RCTs, that streptokinase was lifesaving for acute myocardial infarctions up to ^15 years </a:t>
            </a:r>
            <a:r>
              <a:rPr lang="en-GB" b="0" i="0" u="none" strike="noStrike" dirty="0">
                <a:solidFill>
                  <a:srgbClr val="000000"/>
                </a:solidFill>
                <a:effectLst/>
                <a:latin typeface="-webkit-standard"/>
              </a:rPr>
              <a:t>before the first large-scale confirmatory randomized controlled trial was conducted. *During these 15 years, numerous smaller RCTs were approved and carried out, which did not contribute new insights into the already established efficacy of the treatment. </a:t>
            </a:r>
            <a:r>
              <a:rPr lang="en-US" dirty="0"/>
              <a:t>These studies were argued to be redundant because </a:t>
            </a:r>
            <a:r>
              <a:rPr lang="en-GB" b="0" i="0" u="none" strike="noStrike" dirty="0">
                <a:solidFill>
                  <a:srgbClr val="000000"/>
                </a:solidFill>
                <a:effectLst/>
                <a:latin typeface="-webkit-standard"/>
              </a:rPr>
              <a:t>they repeatedly tested the same intervention, on similar patient groups, with comparable doses, and measured the same endpoint.</a:t>
            </a:r>
            <a:endParaRPr lang="en-US" b="1" dirty="0"/>
          </a:p>
          <a:p>
            <a:endParaRPr lang="en-US" b="1" dirty="0"/>
          </a:p>
          <a:p>
            <a:r>
              <a:rPr lang="en-US" b="0" dirty="0"/>
              <a:t>The paper argued that cumulative meta-analysis or frequent updating of meta-analyses (i.e., what we would now call living evidence) might have prevented redundant trials from being approved, and I thought that with increasing pushes for living evidence syntheses from funders, that exploring the effect that a living evidence synthesis might have had on the historical decisions that were made might be an interesting basis for a public engagement activity, which would start discussion about whether these trials were redundant, and whether a living evidence synthesis would have led to the conduct of fewer small RCTs. The activity I've envisioned would</a:t>
            </a:r>
            <a:r>
              <a:rPr lang="en-GB" b="0" i="0" u="none" strike="noStrike" dirty="0">
                <a:solidFill>
                  <a:srgbClr val="000000"/>
                </a:solidFill>
                <a:effectLst/>
                <a:latin typeface="-webkit-standard"/>
              </a:rPr>
              <a:t> simulate the historical decision-making process but using a living evidence synthesis to guide decisions, and would explore how use of such an approach might have changed what happened in real life. The activity would not only educate on the methodology of evidence synthesis but also prompt critical reflection on how we can improve ethical conduct of clinical research.</a:t>
            </a:r>
            <a:endParaRPr lang="en-US" b="0" dirty="0"/>
          </a:p>
          <a:p>
            <a:endParaRPr lang="en-US" dirty="0"/>
          </a:p>
          <a:p>
            <a:endParaRPr lang="en-US" dirty="0"/>
          </a:p>
        </p:txBody>
      </p:sp>
      <p:sp>
        <p:nvSpPr>
          <p:cNvPr id="4" name="Slide Number Placeholder 3"/>
          <p:cNvSpPr>
            <a:spLocks noGrp="1"/>
          </p:cNvSpPr>
          <p:nvPr>
            <p:ph type="sldNum" sz="quarter" idx="5"/>
          </p:nvPr>
        </p:nvSpPr>
        <p:spPr/>
        <p:txBody>
          <a:bodyPr/>
          <a:lstStyle/>
          <a:p>
            <a:fld id="{9B56D450-39D6-3540-9A81-182AFEA4C76C}" type="slidenum">
              <a:rPr lang="en-US" smtClean="0"/>
              <a:t>4</a:t>
            </a:fld>
            <a:endParaRPr lang="en-US"/>
          </a:p>
        </p:txBody>
      </p:sp>
    </p:spTree>
    <p:extLst>
      <p:ext uri="{BB962C8B-B14F-4D97-AF65-F5344CB8AC3E}">
        <p14:creationId xmlns:p14="http://schemas.microsoft.com/office/powerpoint/2010/main" val="3463914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intended audience would be</a:t>
            </a:r>
            <a:r>
              <a:rPr lang="en-US" b="0" i="0" u="none" strike="noStrike" dirty="0">
                <a:solidFill>
                  <a:srgbClr val="000000"/>
                </a:solidFill>
                <a:effectLst/>
                <a:latin typeface="-webkit-standard"/>
              </a:rPr>
              <a:t> undergraduate and/or graduate </a:t>
            </a:r>
            <a:r>
              <a:rPr lang="en-GB" b="0" i="0" u="none" strike="noStrike" dirty="0">
                <a:solidFill>
                  <a:srgbClr val="000000"/>
                </a:solidFill>
                <a:effectLst/>
                <a:latin typeface="-webkit-standard"/>
              </a:rPr>
              <a:t>students who have a foundational understanding of research methodologies and might be interested in living evidence synthesis because it's being talked about more and more. Potentially also early-career researchers who are not particularly familiar with evidence synthesis (or are familiar with it but from different fields e.g. systematic reviewers in computer science).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Also people with lived experience who are involved in clinical research, although there would probably have to be some guidelines on required knowledge for engaging in the activity. However I think this is a really important group to engage with because of the increasing application of co-production in research, particularly clinical trials, where lived experience groups can have a real influence on trial design. </a:t>
            </a:r>
          </a:p>
          <a:p>
            <a:endParaRPr lang="en-GB" b="0" i="0" u="none" strike="noStrike" dirty="0">
              <a:solidFill>
                <a:srgbClr val="000000"/>
              </a:solidFill>
              <a:effectLst/>
              <a:latin typeface="-webkit-standard"/>
            </a:endParaRPr>
          </a:p>
        </p:txBody>
      </p:sp>
      <p:sp>
        <p:nvSpPr>
          <p:cNvPr id="4" name="Slide Number Placeholder 3"/>
          <p:cNvSpPr>
            <a:spLocks noGrp="1"/>
          </p:cNvSpPr>
          <p:nvPr>
            <p:ph type="sldNum" sz="quarter" idx="5"/>
          </p:nvPr>
        </p:nvSpPr>
        <p:spPr/>
        <p:txBody>
          <a:bodyPr/>
          <a:lstStyle/>
          <a:p>
            <a:fld id="{9B56D450-39D6-3540-9A81-182AFEA4C76C}" type="slidenum">
              <a:rPr lang="en-US" smtClean="0"/>
              <a:t>5</a:t>
            </a:fld>
            <a:endParaRPr lang="en-US"/>
          </a:p>
        </p:txBody>
      </p:sp>
    </p:spTree>
    <p:extLst>
      <p:ext uri="{BB962C8B-B14F-4D97-AF65-F5344CB8AC3E}">
        <p14:creationId xmlns:p14="http://schemas.microsoft.com/office/powerpoint/2010/main" val="3083983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u="none" strike="noStrike" dirty="0">
                <a:solidFill>
                  <a:srgbClr val="000000"/>
                </a:solidFill>
                <a:effectLst/>
              </a:rPr>
              <a:t>So regarding aims, I'd firstly like to increase participant familiarity with evidence synthesis methods and interpretation of forest plots</a:t>
            </a:r>
            <a:r>
              <a:rPr lang="en-GB" b="0" i="0" u="none" strike="noStrike" dirty="0">
                <a:solidFill>
                  <a:srgbClr val="000000"/>
                </a:solidFill>
                <a:effectLst/>
                <a:latin typeface="-webkit-standard"/>
              </a:rPr>
              <a:t>: to hopefully increase their literacy in reading and understanding these scientific results. </a:t>
            </a:r>
          </a:p>
          <a:p>
            <a:endParaRPr lang="en-GB" b="0" i="0" u="none" strike="noStrike" dirty="0">
              <a:solidFill>
                <a:srgbClr val="000000"/>
              </a:solidFill>
              <a:effectLst/>
              <a:latin typeface="-webkit-standard"/>
            </a:endParaRPr>
          </a:p>
          <a:p>
            <a:r>
              <a:rPr lang="en-GB" b="1" i="0" u="none" strike="noStrike" dirty="0">
                <a:solidFill>
                  <a:srgbClr val="000000"/>
                </a:solidFill>
                <a:effectLst/>
              </a:rPr>
              <a:t>Encourage participants to view previous decision-making processes critically</a:t>
            </a:r>
            <a:r>
              <a:rPr lang="en-GB" b="0" i="0" u="none" strike="noStrike" dirty="0">
                <a:solidFill>
                  <a:srgbClr val="000000"/>
                </a:solidFill>
                <a:effectLst/>
                <a:latin typeface="-webkit-standard"/>
              </a:rPr>
              <a:t>: and this is really just to engage them in thinking about how decisions used to be made and how the research community is trying to improve that.</a:t>
            </a:r>
          </a:p>
          <a:p>
            <a:endParaRPr lang="en-GB" b="0" i="0" u="none" strike="noStrike" dirty="0">
              <a:solidFill>
                <a:srgbClr val="000000"/>
              </a:solidFill>
              <a:effectLst/>
              <a:latin typeface="-webkit-standard"/>
            </a:endParaRPr>
          </a:p>
          <a:p>
            <a:r>
              <a:rPr lang="en-GB" b="1" i="0" u="none" strike="noStrike" dirty="0">
                <a:solidFill>
                  <a:srgbClr val="000000"/>
                </a:solidFill>
                <a:effectLst/>
                <a:latin typeface="-webkit-standard"/>
              </a:rPr>
              <a:t>And then finally to promote discussion about the importance of using all available evidence when making decisions to progress from one clinical trial phase to the next. </a:t>
            </a:r>
            <a:r>
              <a:rPr lang="en-GB" b="0" i="0" u="none" strike="noStrike" dirty="0">
                <a:solidFill>
                  <a:srgbClr val="000000"/>
                </a:solidFill>
                <a:effectLst/>
                <a:latin typeface="-webkit-standard"/>
              </a:rPr>
              <a:t>This is with the aim of encouraging participants to weigh the practical and ethical considerations in trial design, such as resource allocation, risk to participants, and the overall impact on medical practice. For example, pros of continuing with smaller phase 2 trials might be to increase confidence in preliminary evidence before conducting a large-scale phase 3 study with the aim of minimising the number of patients ^exposed to a treatment which ^might still be seen as risky. On the other hand, if there is already good and stable preliminary evidence of efficacy, continuing to </a:t>
            </a:r>
            <a:r>
              <a:rPr lang="en-GB" sz="1200" dirty="0">
                <a:effectLst/>
                <a:latin typeface="Arial" panose="020B0604020202020204" pitchFamily="34" charset="0"/>
                <a:ea typeface="Aptos" panose="020B0004020202020204" pitchFamily="34" charset="0"/>
              </a:rPr>
              <a:t>randomise patients to receive what is already ^known to be an inferior treatment means that patients could be harmed by their participation in the trial. </a:t>
            </a:r>
          </a:p>
          <a:p>
            <a:endParaRPr lang="en-GB"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Overall, I would hope that by increasing participant familiarity with evidence synthesis methods and the role of living evidence in facilitating informed trial design, participants might have </a:t>
            </a:r>
            <a:r>
              <a:rPr lang="en-GB" dirty="0"/>
              <a:t>greater confidence to challenge trials that they are involved in now or in the future which are at risk of being redundant and so ethically questionable.</a:t>
            </a:r>
          </a:p>
          <a:p>
            <a:endParaRPr lang="en-US" dirty="0"/>
          </a:p>
        </p:txBody>
      </p:sp>
      <p:sp>
        <p:nvSpPr>
          <p:cNvPr id="4" name="Slide Number Placeholder 3"/>
          <p:cNvSpPr>
            <a:spLocks noGrp="1"/>
          </p:cNvSpPr>
          <p:nvPr>
            <p:ph type="sldNum" sz="quarter" idx="5"/>
          </p:nvPr>
        </p:nvSpPr>
        <p:spPr/>
        <p:txBody>
          <a:bodyPr/>
          <a:lstStyle/>
          <a:p>
            <a:fld id="{9B56D450-39D6-3540-9A81-182AFEA4C76C}" type="slidenum">
              <a:rPr lang="en-US" smtClean="0"/>
              <a:t>6</a:t>
            </a:fld>
            <a:endParaRPr lang="en-US"/>
          </a:p>
        </p:txBody>
      </p:sp>
    </p:spTree>
    <p:extLst>
      <p:ext uri="{BB962C8B-B14F-4D97-AF65-F5344CB8AC3E}">
        <p14:creationId xmlns:p14="http://schemas.microsoft.com/office/powerpoint/2010/main" val="4242120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terms of how the activity would actually run, you’d probably need an initial primer session to get people onto a similar basic knowledge level. </a:t>
            </a:r>
          </a:p>
          <a:p>
            <a:endParaRPr lang="en-US" dirty="0"/>
          </a:p>
          <a:p>
            <a:r>
              <a:rPr lang="en-US" b="1" dirty="0"/>
              <a:t>You’d want a brief introduction to what meta analysis is </a:t>
            </a:r>
            <a:r>
              <a:rPr lang="en-US" dirty="0"/>
              <a:t>– i.e., that it is a statistical method which is used to </a:t>
            </a:r>
            <a:r>
              <a:rPr lang="en-GB" b="0" i="0" u="none" strike="noStrike" dirty="0">
                <a:solidFill>
                  <a:srgbClr val="1F1F1F"/>
                </a:solidFill>
                <a:effectLst/>
                <a:latin typeface="Google Sans"/>
              </a:rPr>
              <a:t>synthesise quantitative data from multiple independent studies addressing a common research question, and that advantages include an improvement in precision and the opportunity to settle controversies arising from conflicting claims. Then </a:t>
            </a:r>
            <a:r>
              <a:rPr lang="en-GB" b="1" i="0" u="none" strike="noStrike" dirty="0">
                <a:solidFill>
                  <a:srgbClr val="1F1F1F"/>
                </a:solidFill>
                <a:effectLst/>
                <a:latin typeface="Google Sans"/>
              </a:rPr>
              <a:t>briefly cover the difference between a fixed and random effects model</a:t>
            </a:r>
            <a:r>
              <a:rPr lang="en-GB" b="0" i="0" u="none" strike="noStrike" dirty="0">
                <a:solidFill>
                  <a:srgbClr val="1F1F1F"/>
                </a:solidFill>
                <a:effectLst/>
                <a:latin typeface="Google Sans"/>
              </a:rPr>
              <a:t>, so introducing the idea that fixed effects models assume that the true effect size is constant across all studies (used when we believe that all studies are sampling from the same underlying population), and that a random effects model assumes that the true effect size is not constant across studies (due to differences in study conditions or populations), and so tends to have larger 95% confidence intervals. Then would </a:t>
            </a:r>
            <a:r>
              <a:rPr lang="en-GB" b="1" i="0" u="none" strike="noStrike" dirty="0">
                <a:solidFill>
                  <a:srgbClr val="1F1F1F"/>
                </a:solidFill>
                <a:effectLst/>
                <a:latin typeface="Google Sans"/>
              </a:rPr>
              <a:t>provide an introduction in how to read forest plots</a:t>
            </a:r>
            <a:r>
              <a:rPr lang="en-GB" b="0" i="0" u="none" strike="noStrike" dirty="0">
                <a:solidFill>
                  <a:srgbClr val="1F1F1F"/>
                </a:solidFill>
                <a:effectLst/>
                <a:latin typeface="Google Sans"/>
              </a:rPr>
              <a:t>, which are used to visualise the findings of a meta-analysis. </a:t>
            </a:r>
            <a:endParaRPr lang="en-US" dirty="0"/>
          </a:p>
        </p:txBody>
      </p:sp>
      <p:sp>
        <p:nvSpPr>
          <p:cNvPr id="4" name="Slide Number Placeholder 3"/>
          <p:cNvSpPr>
            <a:spLocks noGrp="1"/>
          </p:cNvSpPr>
          <p:nvPr>
            <p:ph type="sldNum" sz="quarter" idx="5"/>
          </p:nvPr>
        </p:nvSpPr>
        <p:spPr/>
        <p:txBody>
          <a:bodyPr/>
          <a:lstStyle/>
          <a:p>
            <a:fld id="{9B56D450-39D6-3540-9A81-182AFEA4C76C}" type="slidenum">
              <a:rPr lang="en-US" smtClean="0"/>
              <a:t>7</a:t>
            </a:fld>
            <a:endParaRPr lang="en-US"/>
          </a:p>
        </p:txBody>
      </p:sp>
    </p:spTree>
    <p:extLst>
      <p:ext uri="{BB962C8B-B14F-4D97-AF65-F5344CB8AC3E}">
        <p14:creationId xmlns:p14="http://schemas.microsoft.com/office/powerpoint/2010/main" val="3553482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solidFill>
                  <a:srgbClr val="000000"/>
                </a:solidFill>
                <a:effectLst/>
              </a:rPr>
              <a:t>In the interactive activity, participants would assume the role of a regulatory body tasked with approving clinical trials. They would use a 'simple' meta-analysis app (which I've made) to iteratively input and analyse cumulative data from 33 randomized controlled trials (RCTs) of intravenous streptokinase for acute myocardial infarction, spanning from 1959 to 1988.</a:t>
            </a:r>
          </a:p>
          <a:p>
            <a:pPr algn="l"/>
            <a:endParaRPr lang="en-GB" b="0" i="0" u="none" strike="noStrike" dirty="0">
              <a:solidFill>
                <a:srgbClr val="000000"/>
              </a:solidFill>
              <a:effectLst/>
            </a:endParaRPr>
          </a:p>
          <a:p>
            <a:pPr algn="l"/>
            <a:r>
              <a:rPr lang="en-GB" b="0" i="0" u="none" strike="noStrike" dirty="0">
                <a:solidFill>
                  <a:srgbClr val="000000"/>
                </a:solidFill>
                <a:effectLst/>
                <a:latin typeface="-webkit-standard"/>
              </a:rPr>
              <a:t>The activity would be structured in a series of rounds, each round representing the conclusion of a period of time. Early rounds would cover every two years to accumulate initial data and would start from the end of 1969, because meta-analyses, by definition, require at least two studies, but from then on each round would represent a calendar year.  At the end of each designated period, participants will receive a physical envelope containing details of the studies published within that period – with details of the number of participants, trial names, and effect size data. This information is then manually entered into the app and added to the existing data, and the app then runs  both a fixed and random effects meta-analyses and provides the output. Participants use these results to make informed decisions on whether to continue funding smaller trials or to consolidate resources into a single, large confirmatory trial. </a:t>
            </a:r>
          </a:p>
          <a:p>
            <a:pPr algn="l"/>
            <a:endParaRPr lang="en-GB" b="0" i="0" u="none" strike="noStrike" dirty="0">
              <a:solidFill>
                <a:srgbClr val="000000"/>
              </a:solidFill>
              <a:effectLst/>
            </a:endParaRPr>
          </a:p>
          <a:p>
            <a:pPr algn="l"/>
            <a:r>
              <a:rPr lang="en-GB" b="0" i="0" u="none" strike="noStrike" dirty="0">
                <a:solidFill>
                  <a:srgbClr val="000000"/>
                </a:solidFill>
                <a:effectLst/>
              </a:rPr>
              <a:t>To visually represent decisions of the group, a physical timeline will be set up at the front of the room. Participants would go and place a marker on this timeline to indicate their chosen timepoint to transition to larger trials.</a:t>
            </a:r>
          </a:p>
          <a:p>
            <a:pPr algn="l"/>
            <a:endParaRPr lang="en-GB" b="0" i="0" u="none" strike="noStrike" dirty="0">
              <a:solidFill>
                <a:srgbClr val="000000"/>
              </a:solidFill>
              <a:effectLst/>
            </a:endParaRPr>
          </a:p>
          <a:p>
            <a:pPr algn="l"/>
            <a:r>
              <a:rPr lang="en-GB" b="0" i="0" u="none" strike="noStrike" dirty="0">
                <a:solidFill>
                  <a:srgbClr val="000000"/>
                </a:solidFill>
                <a:effectLst/>
              </a:rPr>
              <a:t>The activity continues until each participant has placed their marker. Afterward, the actual historical outcomes will be revealed and discussed, allowing participants to compare their decisions with real-life events</a:t>
            </a:r>
          </a:p>
          <a:p>
            <a:endParaRPr lang="en-GB" b="0" i="0" u="none" strike="noStrike" dirty="0">
              <a:solidFill>
                <a:srgbClr val="000000"/>
              </a:solidFill>
              <a:effectLst/>
              <a:latin typeface="-webkit-standard"/>
            </a:endParaRPr>
          </a:p>
        </p:txBody>
      </p:sp>
      <p:sp>
        <p:nvSpPr>
          <p:cNvPr id="4" name="Slide Number Placeholder 3"/>
          <p:cNvSpPr>
            <a:spLocks noGrp="1"/>
          </p:cNvSpPr>
          <p:nvPr>
            <p:ph type="sldNum" sz="quarter" idx="5"/>
          </p:nvPr>
        </p:nvSpPr>
        <p:spPr/>
        <p:txBody>
          <a:bodyPr/>
          <a:lstStyle/>
          <a:p>
            <a:fld id="{9B56D450-39D6-3540-9A81-182AFEA4C76C}" type="slidenum">
              <a:rPr lang="en-US" smtClean="0"/>
              <a:t>8</a:t>
            </a:fld>
            <a:endParaRPr lang="en-US"/>
          </a:p>
        </p:txBody>
      </p:sp>
    </p:spTree>
    <p:extLst>
      <p:ext uri="{BB962C8B-B14F-4D97-AF65-F5344CB8AC3E}">
        <p14:creationId xmlns:p14="http://schemas.microsoft.com/office/powerpoint/2010/main" val="3421223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what you would see as an output from the app, you get the confidence interval and p value of the meta-analysis as well as the forest plot, and yeah, just to emphasize, the question the participants are asking themselves is whether they think they have sufficient evidence of efficacy to want to perform a confirmatory trial, or whether they want to see the results of more small studies before committing to this.</a:t>
            </a:r>
          </a:p>
        </p:txBody>
      </p:sp>
      <p:sp>
        <p:nvSpPr>
          <p:cNvPr id="4" name="Slide Number Placeholder 3"/>
          <p:cNvSpPr>
            <a:spLocks noGrp="1"/>
          </p:cNvSpPr>
          <p:nvPr>
            <p:ph type="sldNum" sz="quarter" idx="5"/>
          </p:nvPr>
        </p:nvSpPr>
        <p:spPr/>
        <p:txBody>
          <a:bodyPr/>
          <a:lstStyle/>
          <a:p>
            <a:fld id="{9B56D450-39D6-3540-9A81-182AFEA4C76C}" type="slidenum">
              <a:rPr lang="en-US" smtClean="0"/>
              <a:t>9</a:t>
            </a:fld>
            <a:endParaRPr lang="en-US"/>
          </a:p>
        </p:txBody>
      </p:sp>
    </p:spTree>
    <p:extLst>
      <p:ext uri="{BB962C8B-B14F-4D97-AF65-F5344CB8AC3E}">
        <p14:creationId xmlns:p14="http://schemas.microsoft.com/office/powerpoint/2010/main" val="141756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CE34-61D1-F39E-2C9E-206395B2DB4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6A54974-35DC-156C-6077-ECABDF125F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EAF46C-3331-A67F-9C6A-B06B3600CADA}"/>
              </a:ext>
            </a:extLst>
          </p:cNvPr>
          <p:cNvSpPr>
            <a:spLocks noGrp="1"/>
          </p:cNvSpPr>
          <p:nvPr>
            <p:ph type="dt" sz="half" idx="10"/>
          </p:nvPr>
        </p:nvSpPr>
        <p:spPr/>
        <p:txBody>
          <a:bodyPr/>
          <a:lstStyle/>
          <a:p>
            <a:fld id="{E67FF1EB-05E4-4340-B8E6-22D99007A59E}" type="datetimeFigureOut">
              <a:rPr lang="en-US" smtClean="0"/>
              <a:t>2/18/25</a:t>
            </a:fld>
            <a:endParaRPr lang="en-US"/>
          </a:p>
        </p:txBody>
      </p:sp>
      <p:sp>
        <p:nvSpPr>
          <p:cNvPr id="5" name="Footer Placeholder 4">
            <a:extLst>
              <a:ext uri="{FF2B5EF4-FFF2-40B4-BE49-F238E27FC236}">
                <a16:creationId xmlns:a16="http://schemas.microsoft.com/office/drawing/2014/main" id="{0DD61A3A-6895-40AD-0239-041A50847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B5458-F129-008D-A9F9-D1F124EB81F9}"/>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3468677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FE2FD-BF9A-FE33-3276-8AAD84F011D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ED7159-95A6-3D95-D3A1-CC2B57B78E3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680E57-342D-BAE9-BD89-F83D14A2EF10}"/>
              </a:ext>
            </a:extLst>
          </p:cNvPr>
          <p:cNvSpPr>
            <a:spLocks noGrp="1"/>
          </p:cNvSpPr>
          <p:nvPr>
            <p:ph type="dt" sz="half" idx="10"/>
          </p:nvPr>
        </p:nvSpPr>
        <p:spPr/>
        <p:txBody>
          <a:bodyPr/>
          <a:lstStyle/>
          <a:p>
            <a:fld id="{E67FF1EB-05E4-4340-B8E6-22D99007A59E}" type="datetimeFigureOut">
              <a:rPr lang="en-US" smtClean="0"/>
              <a:t>2/18/25</a:t>
            </a:fld>
            <a:endParaRPr lang="en-US"/>
          </a:p>
        </p:txBody>
      </p:sp>
      <p:sp>
        <p:nvSpPr>
          <p:cNvPr id="5" name="Footer Placeholder 4">
            <a:extLst>
              <a:ext uri="{FF2B5EF4-FFF2-40B4-BE49-F238E27FC236}">
                <a16:creationId xmlns:a16="http://schemas.microsoft.com/office/drawing/2014/main" id="{34069898-E763-CAB9-8763-09EFC707D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BEA21-63E7-D508-63EA-312CFB08EB14}"/>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4192018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EABCC0-8FFA-CCD3-F235-699DB120A86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6C8C9A-0E79-743B-1E38-D69E4209A15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58C372-403C-3D01-DFDA-852A6ED8D7B4}"/>
              </a:ext>
            </a:extLst>
          </p:cNvPr>
          <p:cNvSpPr>
            <a:spLocks noGrp="1"/>
          </p:cNvSpPr>
          <p:nvPr>
            <p:ph type="dt" sz="half" idx="10"/>
          </p:nvPr>
        </p:nvSpPr>
        <p:spPr/>
        <p:txBody>
          <a:bodyPr/>
          <a:lstStyle/>
          <a:p>
            <a:fld id="{E67FF1EB-05E4-4340-B8E6-22D99007A59E}" type="datetimeFigureOut">
              <a:rPr lang="en-US" smtClean="0"/>
              <a:t>2/18/25</a:t>
            </a:fld>
            <a:endParaRPr lang="en-US"/>
          </a:p>
        </p:txBody>
      </p:sp>
      <p:sp>
        <p:nvSpPr>
          <p:cNvPr id="5" name="Footer Placeholder 4">
            <a:extLst>
              <a:ext uri="{FF2B5EF4-FFF2-40B4-BE49-F238E27FC236}">
                <a16:creationId xmlns:a16="http://schemas.microsoft.com/office/drawing/2014/main" id="{C85E87C0-B23A-7DEA-5847-3C063E69D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61067-7049-9112-5DDE-C0D20AC4861B}"/>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137226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9838-B5AB-188F-59D5-0E2B344824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13B673-BC44-A25B-BDE7-40DB3B6612F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650458-3724-63C2-CB55-7C82C204FBD2}"/>
              </a:ext>
            </a:extLst>
          </p:cNvPr>
          <p:cNvSpPr>
            <a:spLocks noGrp="1"/>
          </p:cNvSpPr>
          <p:nvPr>
            <p:ph type="dt" sz="half" idx="10"/>
          </p:nvPr>
        </p:nvSpPr>
        <p:spPr/>
        <p:txBody>
          <a:bodyPr/>
          <a:lstStyle/>
          <a:p>
            <a:fld id="{E67FF1EB-05E4-4340-B8E6-22D99007A59E}" type="datetimeFigureOut">
              <a:rPr lang="en-US" smtClean="0"/>
              <a:t>2/18/25</a:t>
            </a:fld>
            <a:endParaRPr lang="en-US"/>
          </a:p>
        </p:txBody>
      </p:sp>
      <p:sp>
        <p:nvSpPr>
          <p:cNvPr id="5" name="Footer Placeholder 4">
            <a:extLst>
              <a:ext uri="{FF2B5EF4-FFF2-40B4-BE49-F238E27FC236}">
                <a16:creationId xmlns:a16="http://schemas.microsoft.com/office/drawing/2014/main" id="{5B389A0D-4FC6-A526-5838-D66D5E620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E1AE7-6AEE-59AD-4652-E65F407981AF}"/>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178258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0090-B769-B424-C5B8-08DC08F34E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C458263-DFF5-FB2A-A611-2C90A86ED9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BC7FE07-F1B8-83A7-F65E-4914497D7061}"/>
              </a:ext>
            </a:extLst>
          </p:cNvPr>
          <p:cNvSpPr>
            <a:spLocks noGrp="1"/>
          </p:cNvSpPr>
          <p:nvPr>
            <p:ph type="dt" sz="half" idx="10"/>
          </p:nvPr>
        </p:nvSpPr>
        <p:spPr/>
        <p:txBody>
          <a:bodyPr/>
          <a:lstStyle/>
          <a:p>
            <a:fld id="{E67FF1EB-05E4-4340-B8E6-22D99007A59E}" type="datetimeFigureOut">
              <a:rPr lang="en-US" smtClean="0"/>
              <a:t>2/18/25</a:t>
            </a:fld>
            <a:endParaRPr lang="en-US"/>
          </a:p>
        </p:txBody>
      </p:sp>
      <p:sp>
        <p:nvSpPr>
          <p:cNvPr id="5" name="Footer Placeholder 4">
            <a:extLst>
              <a:ext uri="{FF2B5EF4-FFF2-40B4-BE49-F238E27FC236}">
                <a16:creationId xmlns:a16="http://schemas.microsoft.com/office/drawing/2014/main" id="{15EC1AD0-EA39-28D5-674B-6DE813D5F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509E3-9E14-2AC2-06DC-A733A846BF1E}"/>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336970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F53C-126F-1D2E-54F8-CC774DF337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574D52-D7FA-C20E-0AAD-B4F2E1091BD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9AE3C38-D798-11DF-76CF-6D15133A097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2FC6CD2-6B08-EE22-F9D7-415658BF61DA}"/>
              </a:ext>
            </a:extLst>
          </p:cNvPr>
          <p:cNvSpPr>
            <a:spLocks noGrp="1"/>
          </p:cNvSpPr>
          <p:nvPr>
            <p:ph type="dt" sz="half" idx="10"/>
          </p:nvPr>
        </p:nvSpPr>
        <p:spPr/>
        <p:txBody>
          <a:bodyPr/>
          <a:lstStyle/>
          <a:p>
            <a:fld id="{E67FF1EB-05E4-4340-B8E6-22D99007A59E}" type="datetimeFigureOut">
              <a:rPr lang="en-US" smtClean="0"/>
              <a:t>2/18/25</a:t>
            </a:fld>
            <a:endParaRPr lang="en-US"/>
          </a:p>
        </p:txBody>
      </p:sp>
      <p:sp>
        <p:nvSpPr>
          <p:cNvPr id="6" name="Footer Placeholder 5">
            <a:extLst>
              <a:ext uri="{FF2B5EF4-FFF2-40B4-BE49-F238E27FC236}">
                <a16:creationId xmlns:a16="http://schemas.microsoft.com/office/drawing/2014/main" id="{67FCD589-125A-769C-9555-1EFCED189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62419-3D29-173B-1315-2AAD4E63358E}"/>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286000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B8FE-F56C-598E-E8F4-44E3A51A209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4B22902-5BC2-E1A0-80F4-0DBF9F075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C4F5971-D3E4-3228-375E-B44560FD29E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7DE2E64-E0A5-C266-6811-A24D10B9F6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00AE32A-1456-E35C-6E6B-A622A22AC50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71149DF-FC31-EE65-2382-DAD929AF1009}"/>
              </a:ext>
            </a:extLst>
          </p:cNvPr>
          <p:cNvSpPr>
            <a:spLocks noGrp="1"/>
          </p:cNvSpPr>
          <p:nvPr>
            <p:ph type="dt" sz="half" idx="10"/>
          </p:nvPr>
        </p:nvSpPr>
        <p:spPr/>
        <p:txBody>
          <a:bodyPr/>
          <a:lstStyle/>
          <a:p>
            <a:fld id="{E67FF1EB-05E4-4340-B8E6-22D99007A59E}" type="datetimeFigureOut">
              <a:rPr lang="en-US" smtClean="0"/>
              <a:t>2/18/25</a:t>
            </a:fld>
            <a:endParaRPr lang="en-US"/>
          </a:p>
        </p:txBody>
      </p:sp>
      <p:sp>
        <p:nvSpPr>
          <p:cNvPr id="8" name="Footer Placeholder 7">
            <a:extLst>
              <a:ext uri="{FF2B5EF4-FFF2-40B4-BE49-F238E27FC236}">
                <a16:creationId xmlns:a16="http://schemas.microsoft.com/office/drawing/2014/main" id="{9E6A4D23-0595-0E4A-1706-2FDBC8DE63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D33CAB-6575-D3F6-F843-4050A4BE003D}"/>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3669130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57E4-02D6-C047-35F4-4D70284B6F5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14E3ADE-490B-A6BA-A266-8453860BACD4}"/>
              </a:ext>
            </a:extLst>
          </p:cNvPr>
          <p:cNvSpPr>
            <a:spLocks noGrp="1"/>
          </p:cNvSpPr>
          <p:nvPr>
            <p:ph type="dt" sz="half" idx="10"/>
          </p:nvPr>
        </p:nvSpPr>
        <p:spPr/>
        <p:txBody>
          <a:bodyPr/>
          <a:lstStyle/>
          <a:p>
            <a:fld id="{E67FF1EB-05E4-4340-B8E6-22D99007A59E}" type="datetimeFigureOut">
              <a:rPr lang="en-US" smtClean="0"/>
              <a:t>2/18/25</a:t>
            </a:fld>
            <a:endParaRPr lang="en-US"/>
          </a:p>
        </p:txBody>
      </p:sp>
      <p:sp>
        <p:nvSpPr>
          <p:cNvPr id="4" name="Footer Placeholder 3">
            <a:extLst>
              <a:ext uri="{FF2B5EF4-FFF2-40B4-BE49-F238E27FC236}">
                <a16:creationId xmlns:a16="http://schemas.microsoft.com/office/drawing/2014/main" id="{33FECEE1-F792-19F8-29B0-BFED6E4C2C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46BB13-B044-8607-D362-BAD83EBBA441}"/>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292234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6E966C-1EEB-13B3-4C48-D30C4B59DAC5}"/>
              </a:ext>
            </a:extLst>
          </p:cNvPr>
          <p:cNvSpPr>
            <a:spLocks noGrp="1"/>
          </p:cNvSpPr>
          <p:nvPr>
            <p:ph type="dt" sz="half" idx="10"/>
          </p:nvPr>
        </p:nvSpPr>
        <p:spPr/>
        <p:txBody>
          <a:bodyPr/>
          <a:lstStyle/>
          <a:p>
            <a:fld id="{E67FF1EB-05E4-4340-B8E6-22D99007A59E}" type="datetimeFigureOut">
              <a:rPr lang="en-US" smtClean="0"/>
              <a:t>2/18/25</a:t>
            </a:fld>
            <a:endParaRPr lang="en-US"/>
          </a:p>
        </p:txBody>
      </p:sp>
      <p:sp>
        <p:nvSpPr>
          <p:cNvPr id="3" name="Footer Placeholder 2">
            <a:extLst>
              <a:ext uri="{FF2B5EF4-FFF2-40B4-BE49-F238E27FC236}">
                <a16:creationId xmlns:a16="http://schemas.microsoft.com/office/drawing/2014/main" id="{F8B4B42B-729B-386E-3ED9-57670313F4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FAC0D0-46F9-6D97-3969-2A8A68C59F08}"/>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233342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116D-741C-BAD7-0601-A7C2FCB63F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B872912-7469-BE15-2EB4-A51489AF34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276EBAF-F299-A7D0-62DC-4072AD308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B4A74F8-6C47-4515-D537-909C76AEDE2A}"/>
              </a:ext>
            </a:extLst>
          </p:cNvPr>
          <p:cNvSpPr>
            <a:spLocks noGrp="1"/>
          </p:cNvSpPr>
          <p:nvPr>
            <p:ph type="dt" sz="half" idx="10"/>
          </p:nvPr>
        </p:nvSpPr>
        <p:spPr/>
        <p:txBody>
          <a:bodyPr/>
          <a:lstStyle/>
          <a:p>
            <a:fld id="{E67FF1EB-05E4-4340-B8E6-22D99007A59E}" type="datetimeFigureOut">
              <a:rPr lang="en-US" smtClean="0"/>
              <a:t>2/18/25</a:t>
            </a:fld>
            <a:endParaRPr lang="en-US"/>
          </a:p>
        </p:txBody>
      </p:sp>
      <p:sp>
        <p:nvSpPr>
          <p:cNvPr id="6" name="Footer Placeholder 5">
            <a:extLst>
              <a:ext uri="{FF2B5EF4-FFF2-40B4-BE49-F238E27FC236}">
                <a16:creationId xmlns:a16="http://schemas.microsoft.com/office/drawing/2014/main" id="{4762107B-4A49-0F26-8AFA-EEB73F240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DF821-1287-66A3-5621-22875A868383}"/>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188847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DD8F-7315-84A1-A66E-FD92A3FAE1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454A1D8-D473-FFAB-F76D-E79F3BD33C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401BB8-D3CC-4F25-6A4E-3635FAFD6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4FC3C8-49C9-09AF-0895-BE64679F468B}"/>
              </a:ext>
            </a:extLst>
          </p:cNvPr>
          <p:cNvSpPr>
            <a:spLocks noGrp="1"/>
          </p:cNvSpPr>
          <p:nvPr>
            <p:ph type="dt" sz="half" idx="10"/>
          </p:nvPr>
        </p:nvSpPr>
        <p:spPr/>
        <p:txBody>
          <a:bodyPr/>
          <a:lstStyle/>
          <a:p>
            <a:fld id="{E67FF1EB-05E4-4340-B8E6-22D99007A59E}" type="datetimeFigureOut">
              <a:rPr lang="en-US" smtClean="0"/>
              <a:t>2/18/25</a:t>
            </a:fld>
            <a:endParaRPr lang="en-US"/>
          </a:p>
        </p:txBody>
      </p:sp>
      <p:sp>
        <p:nvSpPr>
          <p:cNvPr id="6" name="Footer Placeholder 5">
            <a:extLst>
              <a:ext uri="{FF2B5EF4-FFF2-40B4-BE49-F238E27FC236}">
                <a16:creationId xmlns:a16="http://schemas.microsoft.com/office/drawing/2014/main" id="{374C3B15-CD0D-AF7E-EE18-51B38AE05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41253-04F6-1376-7FEB-098E5F0A7C2B}"/>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3213575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265080-F014-D01F-23AF-7DDCFE5829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CF30786-9A9C-15AA-232C-991084EE44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603E81-2E07-09BD-BE6C-25ED5F6E5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7FF1EB-05E4-4340-B8E6-22D99007A59E}" type="datetimeFigureOut">
              <a:rPr lang="en-US" smtClean="0"/>
              <a:t>2/18/25</a:t>
            </a:fld>
            <a:endParaRPr lang="en-US"/>
          </a:p>
        </p:txBody>
      </p:sp>
      <p:sp>
        <p:nvSpPr>
          <p:cNvPr id="5" name="Footer Placeholder 4">
            <a:extLst>
              <a:ext uri="{FF2B5EF4-FFF2-40B4-BE49-F238E27FC236}">
                <a16:creationId xmlns:a16="http://schemas.microsoft.com/office/drawing/2014/main" id="{DBD4E9BF-5935-82B2-E767-7CE4017E2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BCF5B7-5B30-6485-E8B0-F0676AD8B0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34552B-E178-4E47-B4F2-6D44613A2DDF}" type="slidenum">
              <a:rPr lang="en-US" smtClean="0"/>
              <a:t>‹#›</a:t>
            </a:fld>
            <a:endParaRPr lang="en-US"/>
          </a:p>
        </p:txBody>
      </p:sp>
    </p:spTree>
    <p:extLst>
      <p:ext uri="{BB962C8B-B14F-4D97-AF65-F5344CB8AC3E}">
        <p14:creationId xmlns:p14="http://schemas.microsoft.com/office/powerpoint/2010/main" val="4024833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oi.org/10.1056/NEJM19920723327040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doi.org/10.1001/jama.287.21.2799" TargetMode="External"/><Relationship Id="rId5" Type="http://schemas.openxmlformats.org/officeDocument/2006/relationships/hyperlink" Target="https://doi.org/10.1016/j.jclinepi.2024.111265" TargetMode="External"/><Relationship Id="rId4" Type="http://schemas.openxmlformats.org/officeDocument/2006/relationships/hyperlink" Target="https://doi.org/10.1186/s12916-023-02749-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png"/><Relationship Id="rId4" Type="http://schemas.openxmlformats.org/officeDocument/2006/relationships/image" Target="../media/image4.sv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png"/><Relationship Id="rId5" Type="http://schemas.openxmlformats.org/officeDocument/2006/relationships/image" Target="../media/image17.png"/><Relationship Id="rId10" Type="http://schemas.openxmlformats.org/officeDocument/2006/relationships/image" Target="../media/image1.png"/><Relationship Id="rId4" Type="http://schemas.openxmlformats.org/officeDocument/2006/relationships/image" Target="../media/image16.sv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A350-D3A9-DDF2-9CCB-C757695B9A72}"/>
              </a:ext>
            </a:extLst>
          </p:cNvPr>
          <p:cNvSpPr>
            <a:spLocks noGrp="1"/>
          </p:cNvSpPr>
          <p:nvPr>
            <p:ph type="ctrTitle"/>
          </p:nvPr>
        </p:nvSpPr>
        <p:spPr/>
        <p:txBody>
          <a:bodyPr>
            <a:normAutofit/>
          </a:bodyPr>
          <a:lstStyle/>
          <a:p>
            <a:r>
              <a:rPr lang="en-US" sz="3600" dirty="0"/>
              <a:t>Using evidence synthesis to guide trial decisions and reduce redundancy in research</a:t>
            </a:r>
          </a:p>
        </p:txBody>
      </p:sp>
      <p:sp>
        <p:nvSpPr>
          <p:cNvPr id="3" name="Subtitle 2">
            <a:extLst>
              <a:ext uri="{FF2B5EF4-FFF2-40B4-BE49-F238E27FC236}">
                <a16:creationId xmlns:a16="http://schemas.microsoft.com/office/drawing/2014/main" id="{8E10CCA3-F903-55BA-7A47-7909A563C286}"/>
              </a:ext>
            </a:extLst>
          </p:cNvPr>
          <p:cNvSpPr>
            <a:spLocks noGrp="1"/>
          </p:cNvSpPr>
          <p:nvPr>
            <p:ph type="subTitle" idx="1"/>
          </p:nvPr>
        </p:nvSpPr>
        <p:spPr>
          <a:xfrm>
            <a:off x="1524000" y="3602038"/>
            <a:ext cx="9144000" cy="446264"/>
          </a:xfrm>
        </p:spPr>
        <p:txBody>
          <a:bodyPr/>
          <a:lstStyle/>
          <a:p>
            <a:r>
              <a:rPr lang="en-US" dirty="0"/>
              <a:t>Francesca Tinsdeall</a:t>
            </a:r>
          </a:p>
        </p:txBody>
      </p:sp>
      <p:pic>
        <p:nvPicPr>
          <p:cNvPr id="4" name="Picture 3" descr="A logo of university of edinburgh&#10;&#10;Description automatically generated">
            <a:extLst>
              <a:ext uri="{FF2B5EF4-FFF2-40B4-BE49-F238E27FC236}">
                <a16:creationId xmlns:a16="http://schemas.microsoft.com/office/drawing/2014/main" id="{448BB4F6-B342-2F59-82AB-0D3D6F51B24B}"/>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5" name="Picture 4">
            <a:extLst>
              <a:ext uri="{FF2B5EF4-FFF2-40B4-BE49-F238E27FC236}">
                <a16:creationId xmlns:a16="http://schemas.microsoft.com/office/drawing/2014/main" id="{EE480B92-31DC-5DB9-CC4E-A78086D7D40B}"/>
              </a:ext>
            </a:extLst>
          </p:cNvPr>
          <p:cNvPicPr>
            <a:picLocks noChangeAspect="1"/>
          </p:cNvPicPr>
          <p:nvPr/>
        </p:nvPicPr>
        <p:blipFill>
          <a:blip r:embed="rId4"/>
          <a:stretch>
            <a:fillRect/>
          </a:stretch>
        </p:blipFill>
        <p:spPr>
          <a:xfrm>
            <a:off x="6139543" y="6411736"/>
            <a:ext cx="6052457" cy="446264"/>
          </a:xfrm>
          <a:prstGeom prst="rect">
            <a:avLst/>
          </a:prstGeom>
        </p:spPr>
      </p:pic>
      <p:sp>
        <p:nvSpPr>
          <p:cNvPr id="6" name="Subtitle 2">
            <a:extLst>
              <a:ext uri="{FF2B5EF4-FFF2-40B4-BE49-F238E27FC236}">
                <a16:creationId xmlns:a16="http://schemas.microsoft.com/office/drawing/2014/main" id="{1559DB70-06A7-196E-6D3F-89FC33473734}"/>
              </a:ext>
            </a:extLst>
          </p:cNvPr>
          <p:cNvSpPr txBox="1">
            <a:spLocks/>
          </p:cNvSpPr>
          <p:nvPr/>
        </p:nvSpPr>
        <p:spPr>
          <a:xfrm>
            <a:off x="4029075" y="4627078"/>
            <a:ext cx="4133850" cy="667543"/>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r>
              <a:rPr lang="en-US" sz="7200" dirty="0"/>
              <a:t>Public Engagement Showcase </a:t>
            </a:r>
          </a:p>
          <a:p>
            <a:pPr>
              <a:lnSpc>
                <a:spcPct val="120000"/>
              </a:lnSpc>
            </a:pPr>
            <a:r>
              <a:rPr lang="en-US" sz="7200" dirty="0"/>
              <a:t>18</a:t>
            </a:r>
            <a:r>
              <a:rPr lang="en-US" sz="7200" baseline="30000" dirty="0"/>
              <a:t>th</a:t>
            </a:r>
            <a:r>
              <a:rPr lang="en-US" sz="7200" dirty="0"/>
              <a:t> February 2025</a:t>
            </a:r>
          </a:p>
          <a:p>
            <a:endParaRPr lang="en-US" dirty="0"/>
          </a:p>
        </p:txBody>
      </p:sp>
    </p:spTree>
    <p:extLst>
      <p:ext uri="{BB962C8B-B14F-4D97-AF65-F5344CB8AC3E}">
        <p14:creationId xmlns:p14="http://schemas.microsoft.com/office/powerpoint/2010/main" val="713021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586C-2903-B603-6E54-CF50A2E3248E}"/>
              </a:ext>
            </a:extLst>
          </p:cNvPr>
          <p:cNvSpPr>
            <a:spLocks noGrp="1"/>
          </p:cNvSpPr>
          <p:nvPr>
            <p:ph type="title"/>
          </p:nvPr>
        </p:nvSpPr>
        <p:spPr/>
        <p:txBody>
          <a:bodyPr/>
          <a:lstStyle/>
          <a:p>
            <a:r>
              <a:rPr lang="en-US" dirty="0"/>
              <a:t>What would they see over rounds?</a:t>
            </a:r>
          </a:p>
        </p:txBody>
      </p:sp>
      <p:pic>
        <p:nvPicPr>
          <p:cNvPr id="5" name="Picture 4" descr="A graph of numbers and lines&#10;&#10;AI-generated content may be incorrect.">
            <a:extLst>
              <a:ext uri="{FF2B5EF4-FFF2-40B4-BE49-F238E27FC236}">
                <a16:creationId xmlns:a16="http://schemas.microsoft.com/office/drawing/2014/main" id="{64441D2A-54CD-8C6B-69C5-2687DEA43987}"/>
              </a:ext>
            </a:extLst>
          </p:cNvPr>
          <p:cNvPicPr>
            <a:picLocks noChangeAspect="1"/>
          </p:cNvPicPr>
          <p:nvPr/>
        </p:nvPicPr>
        <p:blipFill>
          <a:blip r:embed="rId3"/>
          <a:stretch>
            <a:fillRect/>
          </a:stretch>
        </p:blipFill>
        <p:spPr>
          <a:xfrm>
            <a:off x="4705169" y="1513195"/>
            <a:ext cx="3081700" cy="4893469"/>
          </a:xfrm>
          <a:prstGeom prst="rect">
            <a:avLst/>
          </a:prstGeom>
        </p:spPr>
      </p:pic>
      <p:sp>
        <p:nvSpPr>
          <p:cNvPr id="6" name="Rectangle 5">
            <a:extLst>
              <a:ext uri="{FF2B5EF4-FFF2-40B4-BE49-F238E27FC236}">
                <a16:creationId xmlns:a16="http://schemas.microsoft.com/office/drawing/2014/main" id="{3B747F68-8C77-0156-BA97-5565672BFCCA}"/>
              </a:ext>
            </a:extLst>
          </p:cNvPr>
          <p:cNvSpPr/>
          <p:nvPr/>
        </p:nvSpPr>
        <p:spPr>
          <a:xfrm>
            <a:off x="1138238" y="2938752"/>
            <a:ext cx="3081700" cy="13255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Cumulative meta-analysis of the studies used in the interactive task </a:t>
            </a:r>
            <a:r>
              <a:rPr lang="en-US" i="1" dirty="0"/>
              <a:t>(taken from Lau et al., 1992)</a:t>
            </a:r>
          </a:p>
        </p:txBody>
      </p:sp>
      <p:pic>
        <p:nvPicPr>
          <p:cNvPr id="7" name="Picture 6" descr="A logo of university of edinburgh&#10;&#10;Description automatically generated">
            <a:extLst>
              <a:ext uri="{FF2B5EF4-FFF2-40B4-BE49-F238E27FC236}">
                <a16:creationId xmlns:a16="http://schemas.microsoft.com/office/drawing/2014/main" id="{A2A070E6-63B4-9DC6-1D78-C8375CF3FA34}"/>
              </a:ext>
            </a:extLst>
          </p:cNvPr>
          <p:cNvPicPr>
            <a:picLocks noChangeAspect="1"/>
          </p:cNvPicPr>
          <p:nvPr/>
        </p:nvPicPr>
        <p:blipFill>
          <a:blip r:embed="rId4"/>
          <a:stretch>
            <a:fillRect/>
          </a:stretch>
        </p:blipFill>
        <p:spPr>
          <a:xfrm>
            <a:off x="10865156" y="156079"/>
            <a:ext cx="1121178" cy="1102334"/>
          </a:xfrm>
          <a:prstGeom prst="rect">
            <a:avLst/>
          </a:prstGeom>
        </p:spPr>
      </p:pic>
      <p:pic>
        <p:nvPicPr>
          <p:cNvPr id="8" name="Picture 7">
            <a:extLst>
              <a:ext uri="{FF2B5EF4-FFF2-40B4-BE49-F238E27FC236}">
                <a16:creationId xmlns:a16="http://schemas.microsoft.com/office/drawing/2014/main" id="{FDCB9B27-2C98-62C2-D889-79C99B5F8C1A}"/>
              </a:ext>
            </a:extLst>
          </p:cNvPr>
          <p:cNvPicPr>
            <a:picLocks noChangeAspect="1"/>
          </p:cNvPicPr>
          <p:nvPr/>
        </p:nvPicPr>
        <p:blipFill>
          <a:blip r:embed="rId5"/>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221715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table of numbers and a line&#10;&#10;AI-generated content may be incorrect.">
            <a:extLst>
              <a:ext uri="{FF2B5EF4-FFF2-40B4-BE49-F238E27FC236}">
                <a16:creationId xmlns:a16="http://schemas.microsoft.com/office/drawing/2014/main" id="{0A67145D-0F5F-6FF4-5C99-2737A50431A3}"/>
              </a:ext>
            </a:extLst>
          </p:cNvPr>
          <p:cNvPicPr>
            <a:picLocks noChangeAspect="1"/>
          </p:cNvPicPr>
          <p:nvPr/>
        </p:nvPicPr>
        <p:blipFill>
          <a:blip r:embed="rId3"/>
          <a:stretch>
            <a:fillRect/>
          </a:stretch>
        </p:blipFill>
        <p:spPr>
          <a:xfrm>
            <a:off x="3652819" y="1532807"/>
            <a:ext cx="4973448" cy="4443772"/>
          </a:xfrm>
          <a:prstGeom prst="rect">
            <a:avLst/>
          </a:prstGeom>
        </p:spPr>
      </p:pic>
      <p:sp>
        <p:nvSpPr>
          <p:cNvPr id="2" name="Title 1">
            <a:extLst>
              <a:ext uri="{FF2B5EF4-FFF2-40B4-BE49-F238E27FC236}">
                <a16:creationId xmlns:a16="http://schemas.microsoft.com/office/drawing/2014/main" id="{DC745BDA-A7A1-01F7-997E-16E427072D20}"/>
              </a:ext>
            </a:extLst>
          </p:cNvPr>
          <p:cNvSpPr>
            <a:spLocks noGrp="1"/>
          </p:cNvSpPr>
          <p:nvPr>
            <p:ph type="title"/>
          </p:nvPr>
        </p:nvSpPr>
        <p:spPr>
          <a:xfrm>
            <a:off x="709612" y="352926"/>
            <a:ext cx="10515600" cy="1325563"/>
          </a:xfrm>
        </p:spPr>
        <p:txBody>
          <a:bodyPr/>
          <a:lstStyle/>
          <a:p>
            <a:r>
              <a:rPr lang="en-US" dirty="0"/>
              <a:t>Review of real-life decisions about trials</a:t>
            </a:r>
          </a:p>
        </p:txBody>
      </p:sp>
      <p:sp>
        <p:nvSpPr>
          <p:cNvPr id="6" name="TextBox 5">
            <a:extLst>
              <a:ext uri="{FF2B5EF4-FFF2-40B4-BE49-F238E27FC236}">
                <a16:creationId xmlns:a16="http://schemas.microsoft.com/office/drawing/2014/main" id="{D6755DC6-EE8A-EC0F-92B1-6E63FBE7A80F}"/>
              </a:ext>
            </a:extLst>
          </p:cNvPr>
          <p:cNvSpPr txBox="1"/>
          <p:nvPr/>
        </p:nvSpPr>
        <p:spPr>
          <a:xfrm>
            <a:off x="3823688" y="5914458"/>
            <a:ext cx="1680359" cy="369332"/>
          </a:xfrm>
          <a:prstGeom prst="rect">
            <a:avLst/>
          </a:prstGeom>
          <a:noFill/>
        </p:spPr>
        <p:txBody>
          <a:bodyPr wrap="square" rtlCol="0">
            <a:spAutoFit/>
          </a:bodyPr>
          <a:lstStyle/>
          <a:p>
            <a:r>
              <a:rPr lang="en-US" dirty="0"/>
              <a:t>(RE) p &lt; 0.001</a:t>
            </a:r>
          </a:p>
        </p:txBody>
      </p:sp>
      <p:cxnSp>
        <p:nvCxnSpPr>
          <p:cNvPr id="9" name="Straight Arrow Connector 8">
            <a:extLst>
              <a:ext uri="{FF2B5EF4-FFF2-40B4-BE49-F238E27FC236}">
                <a16:creationId xmlns:a16="http://schemas.microsoft.com/office/drawing/2014/main" id="{393A8D74-CBC6-4ADF-F7AE-04E1EAC6EC1D}"/>
              </a:ext>
            </a:extLst>
          </p:cNvPr>
          <p:cNvCxnSpPr/>
          <p:nvPr/>
        </p:nvCxnSpPr>
        <p:spPr>
          <a:xfrm>
            <a:off x="3330862" y="4164431"/>
            <a:ext cx="4928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54677CB-1D7E-4680-B8A5-7CCF982D48E1}"/>
              </a:ext>
            </a:extLst>
          </p:cNvPr>
          <p:cNvSpPr txBox="1"/>
          <p:nvPr/>
        </p:nvSpPr>
        <p:spPr>
          <a:xfrm>
            <a:off x="1734210" y="3941922"/>
            <a:ext cx="1596652" cy="461665"/>
          </a:xfrm>
          <a:prstGeom prst="rect">
            <a:avLst/>
          </a:prstGeom>
          <a:noFill/>
        </p:spPr>
        <p:txBody>
          <a:bodyPr wrap="square" rtlCol="0">
            <a:spAutoFit/>
          </a:bodyPr>
          <a:lstStyle/>
          <a:p>
            <a:r>
              <a:rPr lang="en-US" sz="1200" dirty="0"/>
              <a:t>1</a:t>
            </a:r>
            <a:r>
              <a:rPr lang="en-US" sz="1200" baseline="30000" dirty="0"/>
              <a:t>st</a:t>
            </a:r>
            <a:r>
              <a:rPr lang="en-US" sz="1200" dirty="0"/>
              <a:t> large confirmatory trial (approved 1984)</a:t>
            </a:r>
          </a:p>
        </p:txBody>
      </p:sp>
      <p:sp>
        <p:nvSpPr>
          <p:cNvPr id="12" name="TextBox 11">
            <a:extLst>
              <a:ext uri="{FF2B5EF4-FFF2-40B4-BE49-F238E27FC236}">
                <a16:creationId xmlns:a16="http://schemas.microsoft.com/office/drawing/2014/main" id="{72E7F467-FF5D-09AD-5B4D-4C92D7CADC6A}"/>
              </a:ext>
            </a:extLst>
          </p:cNvPr>
          <p:cNvSpPr txBox="1"/>
          <p:nvPr/>
        </p:nvSpPr>
        <p:spPr>
          <a:xfrm>
            <a:off x="1755268" y="4839114"/>
            <a:ext cx="1644153" cy="461665"/>
          </a:xfrm>
          <a:prstGeom prst="rect">
            <a:avLst/>
          </a:prstGeom>
          <a:noFill/>
        </p:spPr>
        <p:txBody>
          <a:bodyPr wrap="square" rtlCol="0">
            <a:spAutoFit/>
          </a:bodyPr>
          <a:lstStyle/>
          <a:p>
            <a:r>
              <a:rPr lang="en-US" sz="1200" dirty="0"/>
              <a:t>2</a:t>
            </a:r>
            <a:r>
              <a:rPr lang="en-US" sz="1200" baseline="30000" dirty="0"/>
              <a:t>nd</a:t>
            </a:r>
            <a:r>
              <a:rPr lang="en-US" sz="1200" dirty="0"/>
              <a:t> large confirmatory trial (approved 1985)</a:t>
            </a:r>
          </a:p>
        </p:txBody>
      </p:sp>
      <p:cxnSp>
        <p:nvCxnSpPr>
          <p:cNvPr id="14" name="Straight Arrow Connector 13">
            <a:extLst>
              <a:ext uri="{FF2B5EF4-FFF2-40B4-BE49-F238E27FC236}">
                <a16:creationId xmlns:a16="http://schemas.microsoft.com/office/drawing/2014/main" id="{591A23CB-D9E1-9065-FBC2-34B77AB628EB}"/>
              </a:ext>
            </a:extLst>
          </p:cNvPr>
          <p:cNvCxnSpPr/>
          <p:nvPr/>
        </p:nvCxnSpPr>
        <p:spPr>
          <a:xfrm>
            <a:off x="3330862" y="5049115"/>
            <a:ext cx="4928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78EACDC-3000-5965-DBCC-FEA2E8B7CD3A}"/>
              </a:ext>
            </a:extLst>
          </p:cNvPr>
          <p:cNvSpPr txBox="1"/>
          <p:nvPr/>
        </p:nvSpPr>
        <p:spPr>
          <a:xfrm>
            <a:off x="1740152" y="3572539"/>
            <a:ext cx="1858180" cy="430887"/>
          </a:xfrm>
          <a:prstGeom prst="rect">
            <a:avLst/>
          </a:prstGeom>
          <a:noFill/>
        </p:spPr>
        <p:txBody>
          <a:bodyPr wrap="square" rtlCol="0">
            <a:spAutoFit/>
          </a:bodyPr>
          <a:lstStyle/>
          <a:p>
            <a:r>
              <a:rPr lang="en-US" sz="1100" dirty="0">
                <a:solidFill>
                  <a:schemeClr val="accent2"/>
                </a:solidFill>
              </a:rPr>
              <a:t>Random effects p value was 0.0141 in 1979</a:t>
            </a:r>
          </a:p>
        </p:txBody>
      </p:sp>
      <p:sp>
        <p:nvSpPr>
          <p:cNvPr id="21" name="Rectangle 20">
            <a:extLst>
              <a:ext uri="{FF2B5EF4-FFF2-40B4-BE49-F238E27FC236}">
                <a16:creationId xmlns:a16="http://schemas.microsoft.com/office/drawing/2014/main" id="{7EC256F0-5443-978F-BA9C-85CDCA3094A9}"/>
              </a:ext>
            </a:extLst>
          </p:cNvPr>
          <p:cNvSpPr/>
          <p:nvPr/>
        </p:nvSpPr>
        <p:spPr>
          <a:xfrm>
            <a:off x="3624776" y="3812092"/>
            <a:ext cx="4787260" cy="1431713"/>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BEC12D8-E5DA-5B57-34BA-D2C5654BF52B}"/>
              </a:ext>
            </a:extLst>
          </p:cNvPr>
          <p:cNvSpPr txBox="1"/>
          <p:nvPr/>
        </p:nvSpPr>
        <p:spPr>
          <a:xfrm>
            <a:off x="8443457" y="4112449"/>
            <a:ext cx="1941014" cy="830997"/>
          </a:xfrm>
          <a:prstGeom prst="rect">
            <a:avLst/>
          </a:prstGeom>
          <a:noFill/>
        </p:spPr>
        <p:txBody>
          <a:bodyPr wrap="square" rtlCol="0">
            <a:spAutoFit/>
          </a:bodyPr>
          <a:lstStyle/>
          <a:p>
            <a:pPr algn="ctr"/>
            <a:r>
              <a:rPr lang="en-US" sz="1600" dirty="0">
                <a:solidFill>
                  <a:srgbClr val="FF0000"/>
                </a:solidFill>
              </a:rPr>
              <a:t>Same evidence base for large and small RCTs</a:t>
            </a:r>
            <a:endParaRPr lang="en-US" sz="1600" b="1" dirty="0">
              <a:solidFill>
                <a:srgbClr val="FF0000"/>
              </a:solidFill>
            </a:endParaRPr>
          </a:p>
        </p:txBody>
      </p:sp>
      <p:cxnSp>
        <p:nvCxnSpPr>
          <p:cNvPr id="31" name="Straight Arrow Connector 30">
            <a:extLst>
              <a:ext uri="{FF2B5EF4-FFF2-40B4-BE49-F238E27FC236}">
                <a16:creationId xmlns:a16="http://schemas.microsoft.com/office/drawing/2014/main" id="{E5AE425D-B50B-A818-D2B3-BE1534004FC0}"/>
              </a:ext>
            </a:extLst>
          </p:cNvPr>
          <p:cNvCxnSpPr/>
          <p:nvPr/>
        </p:nvCxnSpPr>
        <p:spPr>
          <a:xfrm>
            <a:off x="3354612" y="3766552"/>
            <a:ext cx="44532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33" name="Picture 32" descr="A logo of university of edinburgh&#10;&#10;Description automatically generated">
            <a:extLst>
              <a:ext uri="{FF2B5EF4-FFF2-40B4-BE49-F238E27FC236}">
                <a16:creationId xmlns:a16="http://schemas.microsoft.com/office/drawing/2014/main" id="{72C770DD-30CD-48B0-C663-F77236104D76}"/>
              </a:ext>
            </a:extLst>
          </p:cNvPr>
          <p:cNvPicPr>
            <a:picLocks noChangeAspect="1"/>
          </p:cNvPicPr>
          <p:nvPr/>
        </p:nvPicPr>
        <p:blipFill>
          <a:blip r:embed="rId4"/>
          <a:stretch>
            <a:fillRect/>
          </a:stretch>
        </p:blipFill>
        <p:spPr>
          <a:xfrm>
            <a:off x="10865156" y="156079"/>
            <a:ext cx="1121178" cy="1102334"/>
          </a:xfrm>
          <a:prstGeom prst="rect">
            <a:avLst/>
          </a:prstGeom>
        </p:spPr>
      </p:pic>
      <p:pic>
        <p:nvPicPr>
          <p:cNvPr id="34" name="Picture 33">
            <a:extLst>
              <a:ext uri="{FF2B5EF4-FFF2-40B4-BE49-F238E27FC236}">
                <a16:creationId xmlns:a16="http://schemas.microsoft.com/office/drawing/2014/main" id="{2DEA73F2-4C21-060A-CBEA-78AEE6DD356C}"/>
              </a:ext>
            </a:extLst>
          </p:cNvPr>
          <p:cNvPicPr>
            <a:picLocks noChangeAspect="1"/>
          </p:cNvPicPr>
          <p:nvPr/>
        </p:nvPicPr>
        <p:blipFill>
          <a:blip r:embed="rId5"/>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6911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6E7AE-C539-5546-EBC1-716714E801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0200B-778A-F328-46BF-25C6543A1DD5}"/>
              </a:ext>
            </a:extLst>
          </p:cNvPr>
          <p:cNvSpPr>
            <a:spLocks noGrp="1"/>
          </p:cNvSpPr>
          <p:nvPr>
            <p:ph type="title"/>
          </p:nvPr>
        </p:nvSpPr>
        <p:spPr/>
        <p:txBody>
          <a:bodyPr/>
          <a:lstStyle/>
          <a:p>
            <a:r>
              <a:rPr lang="en-US" dirty="0"/>
              <a:t>Post-activity discussion points</a:t>
            </a:r>
          </a:p>
        </p:txBody>
      </p:sp>
      <p:sp>
        <p:nvSpPr>
          <p:cNvPr id="5" name="Content Placeholder 4">
            <a:extLst>
              <a:ext uri="{FF2B5EF4-FFF2-40B4-BE49-F238E27FC236}">
                <a16:creationId xmlns:a16="http://schemas.microsoft.com/office/drawing/2014/main" id="{2D546D49-961C-CDC6-9BA0-23C002E8A7EC}"/>
              </a:ext>
            </a:extLst>
          </p:cNvPr>
          <p:cNvSpPr>
            <a:spLocks noGrp="1"/>
          </p:cNvSpPr>
          <p:nvPr>
            <p:ph idx="1"/>
          </p:nvPr>
        </p:nvSpPr>
        <p:spPr>
          <a:xfrm>
            <a:off x="838200" y="1690688"/>
            <a:ext cx="10515600" cy="852487"/>
          </a:xfrm>
        </p:spPr>
        <p:txBody>
          <a:bodyPr>
            <a:normAutofit lnSpcReduction="10000"/>
          </a:bodyPr>
          <a:lstStyle/>
          <a:p>
            <a:pPr algn="l"/>
            <a:r>
              <a:rPr lang="en-GB" b="0" i="0" u="none" strike="noStrike" dirty="0">
                <a:solidFill>
                  <a:srgbClr val="000000"/>
                </a:solidFill>
                <a:effectLst/>
              </a:rPr>
              <a:t>After reviewing historical trial decisions, participants will reflect on:</a:t>
            </a:r>
          </a:p>
          <a:p>
            <a:endParaRPr lang="en-US" dirty="0"/>
          </a:p>
        </p:txBody>
      </p:sp>
      <p:sp>
        <p:nvSpPr>
          <p:cNvPr id="4" name="Rounded Rectangle 3">
            <a:extLst>
              <a:ext uri="{FF2B5EF4-FFF2-40B4-BE49-F238E27FC236}">
                <a16:creationId xmlns:a16="http://schemas.microsoft.com/office/drawing/2014/main" id="{E1044DDA-36CB-A35D-4BC9-32469A7D4594}"/>
              </a:ext>
            </a:extLst>
          </p:cNvPr>
          <p:cNvSpPr/>
          <p:nvPr/>
        </p:nvSpPr>
        <p:spPr>
          <a:xfrm>
            <a:off x="947737" y="2786063"/>
            <a:ext cx="3036096" cy="3600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Perceived impact of living evidence on decision making: </a:t>
            </a:r>
          </a:p>
          <a:p>
            <a:pPr algn="ctr"/>
            <a:endParaRPr lang="en-US" dirty="0"/>
          </a:p>
          <a:p>
            <a:pPr algn="ctr"/>
            <a:r>
              <a:rPr lang="en-US" dirty="0"/>
              <a:t>Would not having had access to continuously updated meta-analyses changed their decisions?</a:t>
            </a:r>
          </a:p>
          <a:p>
            <a:pPr algn="ctr"/>
            <a:endParaRPr lang="en-US" dirty="0"/>
          </a:p>
          <a:p>
            <a:pPr algn="ctr"/>
            <a:endParaRPr lang="en-US" dirty="0"/>
          </a:p>
        </p:txBody>
      </p:sp>
      <p:sp>
        <p:nvSpPr>
          <p:cNvPr id="6" name="Rounded Rectangle 5">
            <a:extLst>
              <a:ext uri="{FF2B5EF4-FFF2-40B4-BE49-F238E27FC236}">
                <a16:creationId xmlns:a16="http://schemas.microsoft.com/office/drawing/2014/main" id="{98F71C19-86F8-5469-1719-3FF87662876E}"/>
              </a:ext>
            </a:extLst>
          </p:cNvPr>
          <p:cNvSpPr/>
          <p:nvPr/>
        </p:nvSpPr>
        <p:spPr>
          <a:xfrm>
            <a:off x="4295778" y="2786063"/>
            <a:ext cx="3605212" cy="3600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Do they think lives may have been saved if living evidence had been used?: </a:t>
            </a:r>
          </a:p>
          <a:p>
            <a:pPr algn="ctr"/>
            <a:endParaRPr lang="en-US" b="1" dirty="0"/>
          </a:p>
          <a:p>
            <a:pPr algn="ctr"/>
            <a:r>
              <a:rPr lang="en-US" dirty="0"/>
              <a:t>Do they think a continuous evidence synthesis in real life would have led to an earlier initiation of a large confirmatory trial, potentially accelerating clinical adoption? </a:t>
            </a:r>
          </a:p>
          <a:p>
            <a:pPr algn="ctr"/>
            <a:endParaRPr lang="en-US" dirty="0"/>
          </a:p>
        </p:txBody>
      </p:sp>
      <p:sp>
        <p:nvSpPr>
          <p:cNvPr id="7" name="Rounded Rectangle 6">
            <a:extLst>
              <a:ext uri="{FF2B5EF4-FFF2-40B4-BE49-F238E27FC236}">
                <a16:creationId xmlns:a16="http://schemas.microsoft.com/office/drawing/2014/main" id="{FB9259A7-0909-4A62-3AEB-7AE6D6DB43E6}"/>
              </a:ext>
            </a:extLst>
          </p:cNvPr>
          <p:cNvSpPr/>
          <p:nvPr/>
        </p:nvSpPr>
        <p:spPr>
          <a:xfrm>
            <a:off x="8212935" y="2786063"/>
            <a:ext cx="3031328" cy="3600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Role of up-to-date evidence in trial approval: </a:t>
            </a:r>
          </a:p>
          <a:p>
            <a:pPr algn="ctr"/>
            <a:endParaRPr lang="en-US" b="1" dirty="0"/>
          </a:p>
          <a:p>
            <a:pPr algn="ctr"/>
            <a:r>
              <a:rPr lang="en-US" dirty="0"/>
              <a:t>Should ethics committees or regulators have mandated systematic reviews with meta-analysis before approving trials?</a:t>
            </a:r>
          </a:p>
        </p:txBody>
      </p:sp>
      <p:pic>
        <p:nvPicPr>
          <p:cNvPr id="8" name="Picture 7" descr="A logo of university of edinburgh&#10;&#10;Description automatically generated">
            <a:extLst>
              <a:ext uri="{FF2B5EF4-FFF2-40B4-BE49-F238E27FC236}">
                <a16:creationId xmlns:a16="http://schemas.microsoft.com/office/drawing/2014/main" id="{43C8D40D-2124-621A-321B-FCA91E77092B}"/>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9" name="Picture 8">
            <a:extLst>
              <a:ext uri="{FF2B5EF4-FFF2-40B4-BE49-F238E27FC236}">
                <a16:creationId xmlns:a16="http://schemas.microsoft.com/office/drawing/2014/main" id="{C018F73D-1FF0-9CA8-4925-2A463747A56E}"/>
              </a:ext>
            </a:extLst>
          </p:cNvPr>
          <p:cNvPicPr>
            <a:picLocks noChangeAspect="1"/>
          </p:cNvPicPr>
          <p:nvPr/>
        </p:nvPicPr>
        <p:blipFill>
          <a:blip r:embed="rId4"/>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190739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A50F-5325-0B32-643B-9B429BC213FF}"/>
              </a:ext>
            </a:extLst>
          </p:cNvPr>
          <p:cNvSpPr>
            <a:spLocks noGrp="1"/>
          </p:cNvSpPr>
          <p:nvPr>
            <p:ph type="title"/>
          </p:nvPr>
        </p:nvSpPr>
        <p:spPr/>
        <p:txBody>
          <a:bodyPr/>
          <a:lstStyle/>
          <a:p>
            <a:r>
              <a:rPr lang="en-US" dirty="0"/>
              <a:t>Considerations</a:t>
            </a:r>
          </a:p>
        </p:txBody>
      </p:sp>
      <p:sp>
        <p:nvSpPr>
          <p:cNvPr id="5" name="Content Placeholder 4">
            <a:extLst>
              <a:ext uri="{FF2B5EF4-FFF2-40B4-BE49-F238E27FC236}">
                <a16:creationId xmlns:a16="http://schemas.microsoft.com/office/drawing/2014/main" id="{249881F7-8584-9B78-D4EB-3849A6FDF454}"/>
              </a:ext>
            </a:extLst>
          </p:cNvPr>
          <p:cNvSpPr>
            <a:spLocks noGrp="1"/>
          </p:cNvSpPr>
          <p:nvPr>
            <p:ph idx="1"/>
          </p:nvPr>
        </p:nvSpPr>
        <p:spPr>
          <a:xfrm>
            <a:off x="838200" y="2104231"/>
            <a:ext cx="10515600" cy="2910681"/>
          </a:xfrm>
        </p:spPr>
        <p:txBody>
          <a:bodyPr>
            <a:normAutofit lnSpcReduction="10000"/>
          </a:bodyPr>
          <a:lstStyle/>
          <a:p>
            <a:r>
              <a:rPr lang="en-US" dirty="0"/>
              <a:t>Nuances of evidence synthesis methods not discussed.</a:t>
            </a:r>
          </a:p>
          <a:p>
            <a:r>
              <a:rPr lang="en-US" dirty="0"/>
              <a:t>Nuances of trial design not discussed.</a:t>
            </a:r>
          </a:p>
          <a:p>
            <a:r>
              <a:rPr lang="en-US" dirty="0"/>
              <a:t>Significant simplification of trial approval process.</a:t>
            </a:r>
          </a:p>
          <a:p>
            <a:r>
              <a:rPr lang="en-US" dirty="0"/>
              <a:t>Some participants may get confused – facilitators needed.</a:t>
            </a:r>
          </a:p>
          <a:p>
            <a:r>
              <a:rPr lang="en-US" dirty="0"/>
              <a:t>Participants need to be able to come with a laptop.  </a:t>
            </a:r>
          </a:p>
          <a:p>
            <a:r>
              <a:rPr lang="en-US" dirty="0"/>
              <a:t>Safety risk low</a:t>
            </a:r>
          </a:p>
          <a:p>
            <a:endParaRPr lang="en-US" dirty="0"/>
          </a:p>
        </p:txBody>
      </p:sp>
      <p:pic>
        <p:nvPicPr>
          <p:cNvPr id="6" name="Picture 5" descr="A logo of university of edinburgh&#10;&#10;Description automatically generated">
            <a:extLst>
              <a:ext uri="{FF2B5EF4-FFF2-40B4-BE49-F238E27FC236}">
                <a16:creationId xmlns:a16="http://schemas.microsoft.com/office/drawing/2014/main" id="{40EE2135-41C7-4045-D106-9945B386C3D0}"/>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7" name="Picture 6">
            <a:extLst>
              <a:ext uri="{FF2B5EF4-FFF2-40B4-BE49-F238E27FC236}">
                <a16:creationId xmlns:a16="http://schemas.microsoft.com/office/drawing/2014/main" id="{8E91348F-D410-3B02-02DF-C911A20D4DFF}"/>
              </a:ext>
            </a:extLst>
          </p:cNvPr>
          <p:cNvPicPr>
            <a:picLocks noChangeAspect="1"/>
          </p:cNvPicPr>
          <p:nvPr/>
        </p:nvPicPr>
        <p:blipFill>
          <a:blip r:embed="rId4"/>
          <a:stretch>
            <a:fillRect/>
          </a:stretch>
        </p:blipFill>
        <p:spPr>
          <a:xfrm>
            <a:off x="6139543" y="6411736"/>
            <a:ext cx="6052457" cy="446264"/>
          </a:xfrm>
          <a:prstGeom prst="rect">
            <a:avLst/>
          </a:prstGeom>
        </p:spPr>
      </p:pic>
      <p:sp>
        <p:nvSpPr>
          <p:cNvPr id="8" name="TextBox 7">
            <a:extLst>
              <a:ext uri="{FF2B5EF4-FFF2-40B4-BE49-F238E27FC236}">
                <a16:creationId xmlns:a16="http://schemas.microsoft.com/office/drawing/2014/main" id="{6D736C3E-343C-EF54-BC26-403971C0AFBD}"/>
              </a:ext>
            </a:extLst>
          </p:cNvPr>
          <p:cNvSpPr txBox="1"/>
          <p:nvPr/>
        </p:nvSpPr>
        <p:spPr>
          <a:xfrm>
            <a:off x="4843462" y="5343049"/>
            <a:ext cx="1728788" cy="461665"/>
          </a:xfrm>
          <a:prstGeom prst="rect">
            <a:avLst/>
          </a:prstGeom>
          <a:noFill/>
        </p:spPr>
        <p:txBody>
          <a:bodyPr wrap="square" rtlCol="0">
            <a:spAutoFit/>
          </a:bodyPr>
          <a:lstStyle/>
          <a:p>
            <a:r>
              <a:rPr lang="en-US" sz="2400" dirty="0"/>
              <a:t>Thank you! </a:t>
            </a:r>
          </a:p>
        </p:txBody>
      </p:sp>
    </p:spTree>
    <p:extLst>
      <p:ext uri="{BB962C8B-B14F-4D97-AF65-F5344CB8AC3E}">
        <p14:creationId xmlns:p14="http://schemas.microsoft.com/office/powerpoint/2010/main" val="255557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5736-CF84-175C-36C9-D5C5E0A2897A}"/>
              </a:ext>
            </a:extLst>
          </p:cNvPr>
          <p:cNvSpPr>
            <a:spLocks noGrp="1"/>
          </p:cNvSpPr>
          <p:nvPr>
            <p:ph type="title"/>
          </p:nvPr>
        </p:nvSpPr>
        <p:spPr/>
        <p:txBody>
          <a:bodyPr/>
          <a:lstStyle/>
          <a:p>
            <a:r>
              <a:rPr lang="en-US" dirty="0"/>
              <a:t>References</a:t>
            </a:r>
          </a:p>
        </p:txBody>
      </p:sp>
      <p:pic>
        <p:nvPicPr>
          <p:cNvPr id="4" name="Picture 3" descr="A logo of university of edinburgh&#10;&#10;Description automatically generated">
            <a:extLst>
              <a:ext uri="{FF2B5EF4-FFF2-40B4-BE49-F238E27FC236}">
                <a16:creationId xmlns:a16="http://schemas.microsoft.com/office/drawing/2014/main" id="{4AE93DFD-4087-615E-4A67-2BB38CF5F007}"/>
              </a:ext>
            </a:extLst>
          </p:cNvPr>
          <p:cNvPicPr>
            <a:picLocks noChangeAspect="1"/>
          </p:cNvPicPr>
          <p:nvPr/>
        </p:nvPicPr>
        <p:blipFill>
          <a:blip r:embed="rId2"/>
          <a:stretch>
            <a:fillRect/>
          </a:stretch>
        </p:blipFill>
        <p:spPr>
          <a:xfrm>
            <a:off x="10865156" y="156079"/>
            <a:ext cx="1121178" cy="1102334"/>
          </a:xfrm>
          <a:prstGeom prst="rect">
            <a:avLst/>
          </a:prstGeom>
        </p:spPr>
      </p:pic>
      <p:pic>
        <p:nvPicPr>
          <p:cNvPr id="5" name="Picture 4">
            <a:extLst>
              <a:ext uri="{FF2B5EF4-FFF2-40B4-BE49-F238E27FC236}">
                <a16:creationId xmlns:a16="http://schemas.microsoft.com/office/drawing/2014/main" id="{0F20E548-7C9F-3A67-E52D-5C59722DEF22}"/>
              </a:ext>
            </a:extLst>
          </p:cNvPr>
          <p:cNvPicPr>
            <a:picLocks noChangeAspect="1"/>
          </p:cNvPicPr>
          <p:nvPr/>
        </p:nvPicPr>
        <p:blipFill>
          <a:blip r:embed="rId3"/>
          <a:stretch>
            <a:fillRect/>
          </a:stretch>
        </p:blipFill>
        <p:spPr>
          <a:xfrm>
            <a:off x="6139543" y="6411736"/>
            <a:ext cx="6052457" cy="446264"/>
          </a:xfrm>
          <a:prstGeom prst="rect">
            <a:avLst/>
          </a:prstGeom>
        </p:spPr>
      </p:pic>
      <p:sp>
        <p:nvSpPr>
          <p:cNvPr id="6" name="TextBox 5">
            <a:extLst>
              <a:ext uri="{FF2B5EF4-FFF2-40B4-BE49-F238E27FC236}">
                <a16:creationId xmlns:a16="http://schemas.microsoft.com/office/drawing/2014/main" id="{D6D6F67A-1E50-44E3-2739-66C4E649D167}"/>
              </a:ext>
            </a:extLst>
          </p:cNvPr>
          <p:cNvSpPr txBox="1"/>
          <p:nvPr/>
        </p:nvSpPr>
        <p:spPr>
          <a:xfrm>
            <a:off x="838200" y="1690688"/>
            <a:ext cx="10763250" cy="4247317"/>
          </a:xfrm>
          <a:prstGeom prst="rect">
            <a:avLst/>
          </a:prstGeom>
          <a:noFill/>
        </p:spPr>
        <p:txBody>
          <a:bodyPr wrap="square" rtlCol="0">
            <a:spAutoFit/>
          </a:bodyPr>
          <a:lstStyle/>
          <a:p>
            <a:r>
              <a:rPr lang="en-US" dirty="0"/>
              <a:t>Jia, Y., Liang, J., Wang, W. et al. Assessment of redundant randomized clinical trials among patients with ST segment elevation myocardial infarction. BMC Med 21, 69 (2023). </a:t>
            </a:r>
            <a:r>
              <a:rPr lang="en-US" dirty="0">
                <a:hlinkClick r:id="rId4"/>
              </a:rPr>
              <a:t>https://doi.org/10.1186/s12916-023-02749-2</a:t>
            </a:r>
            <a:endParaRPr lang="en-US" dirty="0"/>
          </a:p>
          <a:p>
            <a:endParaRPr lang="en-US" dirty="0"/>
          </a:p>
          <a:p>
            <a:r>
              <a:rPr lang="en-GB" dirty="0">
                <a:effectLst/>
              </a:rPr>
              <a:t>Yun, Q. </a:t>
            </a:r>
            <a:r>
              <a:rPr lang="en-GB" i="1" dirty="0">
                <a:effectLst/>
              </a:rPr>
              <a:t>et al.</a:t>
            </a:r>
            <a:r>
              <a:rPr lang="en-GB" dirty="0">
                <a:effectLst/>
              </a:rPr>
              <a:t> (2024) ‘Prevalence of and factors associated with potentially redundant randomized controlled trials: a cross-sectional study’, </a:t>
            </a:r>
            <a:r>
              <a:rPr lang="en-GB" i="1" dirty="0">
                <a:effectLst/>
              </a:rPr>
              <a:t>Journal of Clinical Epidemiology</a:t>
            </a:r>
            <a:r>
              <a:rPr lang="en-GB" dirty="0">
                <a:effectLst/>
              </a:rPr>
              <a:t>, 167, p. 111265. Available at: </a:t>
            </a:r>
            <a:r>
              <a:rPr lang="en-GB" dirty="0">
                <a:effectLst/>
                <a:hlinkClick r:id="rId5"/>
              </a:rPr>
              <a:t>https://doi.org/10.1016/j.jclinepi.2024.111265</a:t>
            </a:r>
            <a:r>
              <a:rPr lang="en-GB" dirty="0">
                <a:effectLst/>
              </a:rPr>
              <a:t>.</a:t>
            </a:r>
          </a:p>
          <a:p>
            <a:endParaRPr lang="en-GB" dirty="0"/>
          </a:p>
          <a:p>
            <a:r>
              <a:rPr lang="en-GB" dirty="0">
                <a:effectLst/>
              </a:rPr>
              <a:t>Clarke, M. (2002) ‘Discussion Sections in Reports of Controlled Trials Published in General Medical Journals’, </a:t>
            </a:r>
            <a:r>
              <a:rPr lang="en-GB" i="1" dirty="0">
                <a:effectLst/>
              </a:rPr>
              <a:t>JAMA</a:t>
            </a:r>
            <a:r>
              <a:rPr lang="en-GB" dirty="0">
                <a:effectLst/>
              </a:rPr>
              <a:t>, 287(21), p. 2799. Available at: </a:t>
            </a:r>
            <a:r>
              <a:rPr lang="en-GB" dirty="0">
                <a:effectLst/>
                <a:hlinkClick r:id="rId6"/>
              </a:rPr>
              <a:t>https://doi.org/10.1001/jama.287.21.2799</a:t>
            </a:r>
            <a:r>
              <a:rPr lang="en-GB" dirty="0">
                <a:effectLst/>
              </a:rPr>
              <a:t>.</a:t>
            </a:r>
          </a:p>
          <a:p>
            <a:endParaRPr lang="en-US" dirty="0"/>
          </a:p>
          <a:p>
            <a:r>
              <a:rPr lang="en-GB" dirty="0">
                <a:effectLst/>
              </a:rPr>
              <a:t>Lau, J. </a:t>
            </a:r>
            <a:r>
              <a:rPr lang="en-GB" i="1" dirty="0">
                <a:effectLst/>
              </a:rPr>
              <a:t>et al.</a:t>
            </a:r>
            <a:r>
              <a:rPr lang="en-GB" dirty="0">
                <a:effectLst/>
              </a:rPr>
              <a:t> (1992) ‘Cumulative Meta-Analysis of Therapeutic Trials for Myocardial Infarction’, </a:t>
            </a:r>
            <a:r>
              <a:rPr lang="en-GB" i="1" dirty="0">
                <a:effectLst/>
              </a:rPr>
              <a:t>New England Journal of Medicine</a:t>
            </a:r>
            <a:r>
              <a:rPr lang="en-GB" dirty="0">
                <a:effectLst/>
              </a:rPr>
              <a:t>, 327(4), pp. 248–254. Available at: </a:t>
            </a:r>
            <a:r>
              <a:rPr lang="en-GB" dirty="0">
                <a:effectLst/>
                <a:hlinkClick r:id="rId7"/>
              </a:rPr>
              <a:t>https://doi.org/10.1056/NEJM199207233270406</a:t>
            </a:r>
            <a:r>
              <a:rPr lang="en-GB" dirty="0">
                <a:effectLst/>
              </a:rPr>
              <a:t>.</a:t>
            </a:r>
          </a:p>
          <a:p>
            <a:endParaRPr lang="en-US" dirty="0"/>
          </a:p>
          <a:p>
            <a:endParaRPr lang="en-US" dirty="0"/>
          </a:p>
        </p:txBody>
      </p:sp>
    </p:spTree>
    <p:extLst>
      <p:ext uri="{BB962C8B-B14F-4D97-AF65-F5344CB8AC3E}">
        <p14:creationId xmlns:p14="http://schemas.microsoft.com/office/powerpoint/2010/main" val="58945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2122-17EF-449F-DD4F-C89D100859F6}"/>
              </a:ext>
            </a:extLst>
          </p:cNvPr>
          <p:cNvSpPr>
            <a:spLocks noGrp="1"/>
          </p:cNvSpPr>
          <p:nvPr>
            <p:ph type="title"/>
          </p:nvPr>
        </p:nvSpPr>
        <p:spPr/>
        <p:txBody>
          <a:bodyPr/>
          <a:lstStyle/>
          <a:p>
            <a:r>
              <a:rPr lang="en-US" dirty="0"/>
              <a:t>Redundancy in </a:t>
            </a:r>
            <a:r>
              <a:rPr lang="en-US" dirty="0" err="1"/>
              <a:t>randomised</a:t>
            </a:r>
            <a:r>
              <a:rPr lang="en-US" dirty="0"/>
              <a:t> control trials </a:t>
            </a:r>
          </a:p>
        </p:txBody>
      </p:sp>
      <p:sp>
        <p:nvSpPr>
          <p:cNvPr id="3" name="Content Placeholder 2">
            <a:extLst>
              <a:ext uri="{FF2B5EF4-FFF2-40B4-BE49-F238E27FC236}">
                <a16:creationId xmlns:a16="http://schemas.microsoft.com/office/drawing/2014/main" id="{86A0B063-DEDF-0827-CA2F-0694D02B1F95}"/>
              </a:ext>
            </a:extLst>
          </p:cNvPr>
          <p:cNvSpPr>
            <a:spLocks noGrp="1"/>
          </p:cNvSpPr>
          <p:nvPr>
            <p:ph idx="1"/>
          </p:nvPr>
        </p:nvSpPr>
        <p:spPr/>
        <p:txBody>
          <a:bodyPr/>
          <a:lstStyle/>
          <a:p>
            <a:r>
              <a:rPr lang="en-US" dirty="0"/>
              <a:t>Redundant </a:t>
            </a:r>
            <a:r>
              <a:rPr lang="en-US" dirty="0" err="1"/>
              <a:t>randomised</a:t>
            </a:r>
            <a:r>
              <a:rPr lang="en-US" dirty="0"/>
              <a:t> control trials (RCTs) </a:t>
            </a:r>
            <a:r>
              <a:rPr lang="en-US" b="1" dirty="0"/>
              <a:t>waste resource</a:t>
            </a:r>
            <a:r>
              <a:rPr lang="en-US" dirty="0"/>
              <a:t>s and </a:t>
            </a:r>
            <a:r>
              <a:rPr lang="en-US" b="1" dirty="0"/>
              <a:t>unnecessarily pu</a:t>
            </a:r>
            <a:r>
              <a:rPr lang="en-US" dirty="0"/>
              <a:t>t </a:t>
            </a:r>
            <a:r>
              <a:rPr lang="en-US" b="1" dirty="0"/>
              <a:t>patients at risk of harm</a:t>
            </a:r>
            <a:r>
              <a:rPr lang="en-US" dirty="0"/>
              <a:t>.</a:t>
            </a:r>
          </a:p>
          <a:p>
            <a:pPr marL="0" indent="0">
              <a:buNone/>
            </a:pPr>
            <a:endParaRPr lang="en-US" dirty="0"/>
          </a:p>
          <a:p>
            <a:r>
              <a:rPr lang="en-US" dirty="0"/>
              <a:t>Clinical trials can be considered redundant if they </a:t>
            </a:r>
            <a:r>
              <a:rPr lang="en-US" b="1" dirty="0"/>
              <a:t>do not produce new medical knowledge</a:t>
            </a:r>
            <a:r>
              <a:rPr lang="en-US" dirty="0"/>
              <a:t> relevant for clinical practice. </a:t>
            </a:r>
          </a:p>
          <a:p>
            <a:endParaRPr lang="en-US" dirty="0"/>
          </a:p>
          <a:p>
            <a:r>
              <a:rPr lang="en-US" dirty="0"/>
              <a:t>Redundancy is </a:t>
            </a:r>
            <a:r>
              <a:rPr lang="en-US" b="1" dirty="0"/>
              <a:t>often attributed to insufficient consideration of previous findings.</a:t>
            </a:r>
          </a:p>
        </p:txBody>
      </p:sp>
      <p:pic>
        <p:nvPicPr>
          <p:cNvPr id="6" name="Picture 5" descr="A logo of university of edinburgh&#10;&#10;Description automatically generated">
            <a:extLst>
              <a:ext uri="{FF2B5EF4-FFF2-40B4-BE49-F238E27FC236}">
                <a16:creationId xmlns:a16="http://schemas.microsoft.com/office/drawing/2014/main" id="{CFE98414-A3C2-A327-E01A-25D19D5CAEE1}"/>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7" name="Picture 6">
            <a:extLst>
              <a:ext uri="{FF2B5EF4-FFF2-40B4-BE49-F238E27FC236}">
                <a16:creationId xmlns:a16="http://schemas.microsoft.com/office/drawing/2014/main" id="{A97F3B52-5DB5-CDCA-E3BC-5830026E69BE}"/>
              </a:ext>
            </a:extLst>
          </p:cNvPr>
          <p:cNvPicPr>
            <a:picLocks noChangeAspect="1"/>
          </p:cNvPicPr>
          <p:nvPr/>
        </p:nvPicPr>
        <p:blipFill>
          <a:blip r:embed="rId4"/>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45757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6A1DD4-FC7B-C004-4653-D4E06C2FA392}"/>
              </a:ext>
            </a:extLst>
          </p:cNvPr>
          <p:cNvSpPr>
            <a:spLocks noGrp="1"/>
          </p:cNvSpPr>
          <p:nvPr>
            <p:ph type="title"/>
          </p:nvPr>
        </p:nvSpPr>
        <p:spPr/>
        <p:txBody>
          <a:bodyPr/>
          <a:lstStyle/>
          <a:p>
            <a:r>
              <a:rPr lang="en-US" dirty="0"/>
              <a:t>Redundancy in </a:t>
            </a:r>
            <a:r>
              <a:rPr lang="en-US" dirty="0" err="1"/>
              <a:t>randomised</a:t>
            </a:r>
            <a:r>
              <a:rPr lang="en-US" dirty="0"/>
              <a:t> control trials </a:t>
            </a:r>
          </a:p>
        </p:txBody>
      </p:sp>
      <p:sp>
        <p:nvSpPr>
          <p:cNvPr id="3" name="Content Placeholder 2">
            <a:extLst>
              <a:ext uri="{FF2B5EF4-FFF2-40B4-BE49-F238E27FC236}">
                <a16:creationId xmlns:a16="http://schemas.microsoft.com/office/drawing/2014/main" id="{BB4300BC-BF66-7007-A2D4-E82824770AC2}"/>
              </a:ext>
            </a:extLst>
          </p:cNvPr>
          <p:cNvSpPr>
            <a:spLocks noGrp="1"/>
          </p:cNvSpPr>
          <p:nvPr>
            <p:ph idx="1"/>
          </p:nvPr>
        </p:nvSpPr>
        <p:spPr/>
        <p:txBody>
          <a:bodyPr>
            <a:normAutofit fontScale="92500" lnSpcReduction="10000"/>
          </a:bodyPr>
          <a:lstStyle/>
          <a:p>
            <a:r>
              <a:rPr lang="en-US" b="1" dirty="0"/>
              <a:t>Yun et al., 2024:</a:t>
            </a:r>
            <a:r>
              <a:rPr lang="en-US" dirty="0"/>
              <a:t> </a:t>
            </a:r>
            <a:r>
              <a:rPr lang="en-US" b="1" dirty="0"/>
              <a:t>38.5% of RCTs </a:t>
            </a:r>
            <a:r>
              <a:rPr lang="en-US" dirty="0"/>
              <a:t>from a random sample of 57 meta-analyses published between </a:t>
            </a:r>
            <a:r>
              <a:rPr lang="en-US" b="1" dirty="0"/>
              <a:t>2020 and 2021 </a:t>
            </a:r>
            <a:r>
              <a:rPr lang="en-US" dirty="0"/>
              <a:t>were potentially redundant.</a:t>
            </a:r>
          </a:p>
          <a:p>
            <a:pPr marL="0" indent="0">
              <a:buNone/>
            </a:pPr>
            <a:endParaRPr lang="en-US" dirty="0"/>
          </a:p>
          <a:p>
            <a:r>
              <a:rPr lang="en-US" b="1" dirty="0"/>
              <a:t>Jia et al., 2023: 78.8% of RCTs </a:t>
            </a:r>
            <a:r>
              <a:rPr lang="en-US" dirty="0"/>
              <a:t>of treatments for STEMI conducted in mainland China between </a:t>
            </a:r>
            <a:r>
              <a:rPr lang="en-US" b="1" dirty="0"/>
              <a:t>1983 and 2020 </a:t>
            </a:r>
            <a:r>
              <a:rPr lang="en-US" dirty="0"/>
              <a:t>were redundant. </a:t>
            </a:r>
          </a:p>
          <a:p>
            <a:endParaRPr lang="en-US" dirty="0"/>
          </a:p>
          <a:p>
            <a:r>
              <a:rPr lang="en-US" b="1" dirty="0"/>
              <a:t>Clarke et al., 2002:</a:t>
            </a:r>
            <a:r>
              <a:rPr lang="en-US" dirty="0"/>
              <a:t> </a:t>
            </a:r>
            <a:r>
              <a:rPr lang="en-US" b="1" dirty="0"/>
              <a:t>Only 3/30 RCTs published during May 2001 </a:t>
            </a:r>
            <a:r>
              <a:rPr lang="en-US" dirty="0"/>
              <a:t>in </a:t>
            </a:r>
            <a:r>
              <a:rPr lang="en-US" i="1" dirty="0"/>
              <a:t>Annals of Internal Medicine, BMJ, JAMA, The Lancet, and The New England Journal of Medicine </a:t>
            </a:r>
            <a:r>
              <a:rPr lang="en-US" b="1" dirty="0"/>
              <a:t>referenced</a:t>
            </a:r>
            <a:r>
              <a:rPr lang="en-US" dirty="0"/>
              <a:t> their work in the context of a </a:t>
            </a:r>
            <a:r>
              <a:rPr lang="en-US" b="1" dirty="0"/>
              <a:t>systematic review of earlier evidence</a:t>
            </a:r>
            <a:r>
              <a:rPr lang="en-US" dirty="0"/>
              <a:t>. </a:t>
            </a:r>
          </a:p>
          <a:p>
            <a:endParaRPr lang="en-US" dirty="0"/>
          </a:p>
        </p:txBody>
      </p:sp>
      <p:pic>
        <p:nvPicPr>
          <p:cNvPr id="7" name="Picture 6" descr="A logo of university of edinburgh&#10;&#10;Description automatically generated">
            <a:extLst>
              <a:ext uri="{FF2B5EF4-FFF2-40B4-BE49-F238E27FC236}">
                <a16:creationId xmlns:a16="http://schemas.microsoft.com/office/drawing/2014/main" id="{60B10AFC-68DA-A7FC-EAC6-02B759A9C1D3}"/>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8" name="Picture 7">
            <a:extLst>
              <a:ext uri="{FF2B5EF4-FFF2-40B4-BE49-F238E27FC236}">
                <a16:creationId xmlns:a16="http://schemas.microsoft.com/office/drawing/2014/main" id="{D60335FB-18DA-40A5-9ABA-170CBD7B4979}"/>
              </a:ext>
            </a:extLst>
          </p:cNvPr>
          <p:cNvPicPr>
            <a:picLocks noChangeAspect="1"/>
          </p:cNvPicPr>
          <p:nvPr/>
        </p:nvPicPr>
        <p:blipFill>
          <a:blip r:embed="rId4"/>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421364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6C6CE8-C576-2352-63BB-AB0D50F98A2A}"/>
              </a:ext>
            </a:extLst>
          </p:cNvPr>
          <p:cNvSpPr>
            <a:spLocks noGrp="1"/>
          </p:cNvSpPr>
          <p:nvPr>
            <p:ph type="title"/>
          </p:nvPr>
        </p:nvSpPr>
        <p:spPr/>
        <p:txBody>
          <a:bodyPr/>
          <a:lstStyle/>
          <a:p>
            <a:r>
              <a:rPr lang="en-US" dirty="0"/>
              <a:t>Redundancy in </a:t>
            </a:r>
            <a:r>
              <a:rPr lang="en-US" dirty="0" err="1"/>
              <a:t>randomised</a:t>
            </a:r>
            <a:r>
              <a:rPr lang="en-US" dirty="0"/>
              <a:t> control trials </a:t>
            </a:r>
          </a:p>
        </p:txBody>
      </p:sp>
      <p:sp>
        <p:nvSpPr>
          <p:cNvPr id="3" name="Content Placeholder 2">
            <a:extLst>
              <a:ext uri="{FF2B5EF4-FFF2-40B4-BE49-F238E27FC236}">
                <a16:creationId xmlns:a16="http://schemas.microsoft.com/office/drawing/2014/main" id="{8D38BDAC-C5F4-32FB-9CBC-E51AD6A763CF}"/>
              </a:ext>
            </a:extLst>
          </p:cNvPr>
          <p:cNvSpPr>
            <a:spLocks noGrp="1"/>
          </p:cNvSpPr>
          <p:nvPr>
            <p:ph idx="1"/>
          </p:nvPr>
        </p:nvSpPr>
        <p:spPr>
          <a:xfrm>
            <a:off x="838200" y="1825625"/>
            <a:ext cx="10756106" cy="4351338"/>
          </a:xfrm>
        </p:spPr>
        <p:txBody>
          <a:bodyPr/>
          <a:lstStyle/>
          <a:p>
            <a:r>
              <a:rPr lang="en-US" b="1" dirty="0"/>
              <a:t>Lau et al.,1992: </a:t>
            </a:r>
            <a:r>
              <a:rPr lang="en-US" dirty="0"/>
              <a:t>Found </a:t>
            </a:r>
            <a:r>
              <a:rPr lang="en-US" b="1" dirty="0"/>
              <a:t>evidence</a:t>
            </a:r>
            <a:r>
              <a:rPr lang="en-US" dirty="0"/>
              <a:t> of streptokinase being </a:t>
            </a:r>
            <a:r>
              <a:rPr lang="en-US" b="1" dirty="0"/>
              <a:t>lifesaving</a:t>
            </a:r>
            <a:r>
              <a:rPr lang="en-US" dirty="0"/>
              <a:t> for STEMI </a:t>
            </a:r>
            <a:r>
              <a:rPr lang="en-US" b="1" dirty="0"/>
              <a:t>~15 years prior to confirmatory RCT approval</a:t>
            </a:r>
            <a:endParaRPr lang="en-US" dirty="0"/>
          </a:p>
        </p:txBody>
      </p:sp>
      <p:pic>
        <p:nvPicPr>
          <p:cNvPr id="14" name="Picture 13" descr="A logo of university of edinburgh&#10;&#10;Description automatically generated">
            <a:extLst>
              <a:ext uri="{FF2B5EF4-FFF2-40B4-BE49-F238E27FC236}">
                <a16:creationId xmlns:a16="http://schemas.microsoft.com/office/drawing/2014/main" id="{EE03C3D7-9D14-B8CF-6199-EC936EF0C02B}"/>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15" name="Picture 14">
            <a:extLst>
              <a:ext uri="{FF2B5EF4-FFF2-40B4-BE49-F238E27FC236}">
                <a16:creationId xmlns:a16="http://schemas.microsoft.com/office/drawing/2014/main" id="{427CC7C3-C843-74BA-9D57-1B509716B196}"/>
              </a:ext>
            </a:extLst>
          </p:cNvPr>
          <p:cNvPicPr>
            <a:picLocks noChangeAspect="1"/>
          </p:cNvPicPr>
          <p:nvPr/>
        </p:nvPicPr>
        <p:blipFill>
          <a:blip r:embed="rId4"/>
          <a:stretch>
            <a:fillRect/>
          </a:stretch>
        </p:blipFill>
        <p:spPr>
          <a:xfrm>
            <a:off x="6139543" y="6411736"/>
            <a:ext cx="6052457" cy="446264"/>
          </a:xfrm>
          <a:prstGeom prst="rect">
            <a:avLst/>
          </a:prstGeom>
        </p:spPr>
      </p:pic>
      <p:sp>
        <p:nvSpPr>
          <p:cNvPr id="16" name="TextBox 15">
            <a:extLst>
              <a:ext uri="{FF2B5EF4-FFF2-40B4-BE49-F238E27FC236}">
                <a16:creationId xmlns:a16="http://schemas.microsoft.com/office/drawing/2014/main" id="{C8C4FC65-8D70-F0BC-5CA2-045A42BC2EE5}"/>
              </a:ext>
            </a:extLst>
          </p:cNvPr>
          <p:cNvSpPr txBox="1"/>
          <p:nvPr/>
        </p:nvSpPr>
        <p:spPr>
          <a:xfrm>
            <a:off x="1988342" y="2967335"/>
            <a:ext cx="8286751" cy="461665"/>
          </a:xfrm>
          <a:prstGeom prst="rect">
            <a:avLst/>
          </a:prstGeom>
          <a:noFill/>
        </p:spPr>
        <p:txBody>
          <a:bodyPr wrap="square" rtlCol="0">
            <a:spAutoFit/>
          </a:bodyPr>
          <a:lstStyle/>
          <a:p>
            <a:r>
              <a:rPr lang="en-US" sz="2400" dirty="0"/>
              <a:t>In the interim, numerous small RCTs measuring the same: </a:t>
            </a:r>
          </a:p>
        </p:txBody>
      </p:sp>
      <p:sp>
        <p:nvSpPr>
          <p:cNvPr id="17" name="Rounded Rectangle 16">
            <a:extLst>
              <a:ext uri="{FF2B5EF4-FFF2-40B4-BE49-F238E27FC236}">
                <a16:creationId xmlns:a16="http://schemas.microsoft.com/office/drawing/2014/main" id="{CB86A836-39A9-CCB9-6E56-1EFF795553A3}"/>
              </a:ext>
            </a:extLst>
          </p:cNvPr>
          <p:cNvSpPr/>
          <p:nvPr/>
        </p:nvSpPr>
        <p:spPr>
          <a:xfrm>
            <a:off x="1630666" y="3752630"/>
            <a:ext cx="2721769" cy="10858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Intervention (IV streptokinase)</a:t>
            </a:r>
          </a:p>
        </p:txBody>
      </p:sp>
      <p:sp>
        <p:nvSpPr>
          <p:cNvPr id="18" name="Rounded Rectangle 17">
            <a:extLst>
              <a:ext uri="{FF2B5EF4-FFF2-40B4-BE49-F238E27FC236}">
                <a16:creationId xmlns:a16="http://schemas.microsoft.com/office/drawing/2014/main" id="{84A4283D-51ED-FA23-D027-9BCD5565EA62}"/>
              </a:ext>
            </a:extLst>
          </p:cNvPr>
          <p:cNvSpPr/>
          <p:nvPr/>
        </p:nvSpPr>
        <p:spPr>
          <a:xfrm>
            <a:off x="3095624" y="5093384"/>
            <a:ext cx="2721769" cy="10858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Similar doses</a:t>
            </a:r>
          </a:p>
        </p:txBody>
      </p:sp>
      <p:sp>
        <p:nvSpPr>
          <p:cNvPr id="19" name="Rounded Rectangle 18">
            <a:extLst>
              <a:ext uri="{FF2B5EF4-FFF2-40B4-BE49-F238E27FC236}">
                <a16:creationId xmlns:a16="http://schemas.microsoft.com/office/drawing/2014/main" id="{898F798D-7F41-CE93-2C52-9292B90B25B6}"/>
              </a:ext>
            </a:extLst>
          </p:cNvPr>
          <p:cNvSpPr/>
          <p:nvPr/>
        </p:nvSpPr>
        <p:spPr>
          <a:xfrm>
            <a:off x="4665570" y="3717132"/>
            <a:ext cx="2721769" cy="10858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Disease (Acute </a:t>
            </a:r>
            <a:r>
              <a:rPr lang="en-US"/>
              <a:t>myocardial infarction)</a:t>
            </a:r>
            <a:endParaRPr lang="en-US" dirty="0"/>
          </a:p>
        </p:txBody>
      </p:sp>
      <p:sp>
        <p:nvSpPr>
          <p:cNvPr id="20" name="Rounded Rectangle 19">
            <a:extLst>
              <a:ext uri="{FF2B5EF4-FFF2-40B4-BE49-F238E27FC236}">
                <a16:creationId xmlns:a16="http://schemas.microsoft.com/office/drawing/2014/main" id="{3B2C6126-5F33-9292-7E13-B53AB5063C2F}"/>
              </a:ext>
            </a:extLst>
          </p:cNvPr>
          <p:cNvSpPr/>
          <p:nvPr/>
        </p:nvSpPr>
        <p:spPr>
          <a:xfrm>
            <a:off x="7671198" y="3717132"/>
            <a:ext cx="2721769" cy="10858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Patient population</a:t>
            </a:r>
          </a:p>
        </p:txBody>
      </p:sp>
      <p:sp>
        <p:nvSpPr>
          <p:cNvPr id="21" name="Rounded Rectangle 20">
            <a:extLst>
              <a:ext uri="{FF2B5EF4-FFF2-40B4-BE49-F238E27FC236}">
                <a16:creationId xmlns:a16="http://schemas.microsoft.com/office/drawing/2014/main" id="{D3C28260-3E5C-A0AE-3FAE-DFB430C5251A}"/>
              </a:ext>
            </a:extLst>
          </p:cNvPr>
          <p:cNvSpPr/>
          <p:nvPr/>
        </p:nvSpPr>
        <p:spPr>
          <a:xfrm>
            <a:off x="6026454" y="5092249"/>
            <a:ext cx="2721769" cy="10858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Same primary endpoint (total mortality)</a:t>
            </a:r>
          </a:p>
        </p:txBody>
      </p:sp>
    </p:spTree>
    <p:extLst>
      <p:ext uri="{BB962C8B-B14F-4D97-AF65-F5344CB8AC3E}">
        <p14:creationId xmlns:p14="http://schemas.microsoft.com/office/powerpoint/2010/main" val="143004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animBg="1"/>
      <p:bldP spid="19"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0B85-3D2A-E1D0-5F38-F28CA73A1A26}"/>
              </a:ext>
            </a:extLst>
          </p:cNvPr>
          <p:cNvSpPr>
            <a:spLocks noGrp="1"/>
          </p:cNvSpPr>
          <p:nvPr>
            <p:ph type="title"/>
          </p:nvPr>
        </p:nvSpPr>
        <p:spPr/>
        <p:txBody>
          <a:bodyPr/>
          <a:lstStyle/>
          <a:p>
            <a:r>
              <a:rPr lang="en-US" dirty="0"/>
              <a:t>Intended audience</a:t>
            </a:r>
          </a:p>
        </p:txBody>
      </p:sp>
      <p:sp>
        <p:nvSpPr>
          <p:cNvPr id="8" name="TextBox 7">
            <a:extLst>
              <a:ext uri="{FF2B5EF4-FFF2-40B4-BE49-F238E27FC236}">
                <a16:creationId xmlns:a16="http://schemas.microsoft.com/office/drawing/2014/main" id="{E93EEA3A-A2BE-09BC-F41A-06A0E1C24C09}"/>
              </a:ext>
            </a:extLst>
          </p:cNvPr>
          <p:cNvSpPr txBox="1"/>
          <p:nvPr/>
        </p:nvSpPr>
        <p:spPr>
          <a:xfrm>
            <a:off x="2668043" y="2484529"/>
            <a:ext cx="7183677" cy="369332"/>
          </a:xfrm>
          <a:prstGeom prst="rect">
            <a:avLst/>
          </a:prstGeom>
          <a:noFill/>
        </p:spPr>
        <p:txBody>
          <a:bodyPr wrap="square" rtlCol="0">
            <a:spAutoFit/>
          </a:bodyPr>
          <a:lstStyle/>
          <a:p>
            <a:r>
              <a:rPr lang="en-US" dirty="0"/>
              <a:t>Undergraduate and Graduate students in Biomedical Sciences </a:t>
            </a:r>
          </a:p>
        </p:txBody>
      </p:sp>
      <p:pic>
        <p:nvPicPr>
          <p:cNvPr id="9" name="Graphic 8" descr="Graduation cap outline">
            <a:extLst>
              <a:ext uri="{FF2B5EF4-FFF2-40B4-BE49-F238E27FC236}">
                <a16:creationId xmlns:a16="http://schemas.microsoft.com/office/drawing/2014/main" id="{CFB8BA31-AF4F-1BB2-1380-37D8B96340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6571" y="2022017"/>
            <a:ext cx="1294356" cy="1294356"/>
          </a:xfrm>
          <a:prstGeom prst="rect">
            <a:avLst/>
          </a:prstGeom>
        </p:spPr>
      </p:pic>
      <p:pic>
        <p:nvPicPr>
          <p:cNvPr id="11" name="Graphic 10" descr="Beaker outline">
            <a:extLst>
              <a:ext uri="{FF2B5EF4-FFF2-40B4-BE49-F238E27FC236}">
                <a16:creationId xmlns:a16="http://schemas.microsoft.com/office/drawing/2014/main" id="{1606FC9C-B78A-F85C-1696-215F32153A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46549" y="3425976"/>
            <a:ext cx="914400" cy="914400"/>
          </a:xfrm>
          <a:prstGeom prst="rect">
            <a:avLst/>
          </a:prstGeom>
        </p:spPr>
      </p:pic>
      <p:sp>
        <p:nvSpPr>
          <p:cNvPr id="13" name="TextBox 12">
            <a:extLst>
              <a:ext uri="{FF2B5EF4-FFF2-40B4-BE49-F238E27FC236}">
                <a16:creationId xmlns:a16="http://schemas.microsoft.com/office/drawing/2014/main" id="{056A7B46-DF05-BD1F-7955-8B5012516ABC}"/>
              </a:ext>
            </a:extLst>
          </p:cNvPr>
          <p:cNvSpPr txBox="1"/>
          <p:nvPr/>
        </p:nvSpPr>
        <p:spPr>
          <a:xfrm>
            <a:off x="2668043" y="3770534"/>
            <a:ext cx="7402883" cy="369332"/>
          </a:xfrm>
          <a:prstGeom prst="rect">
            <a:avLst/>
          </a:prstGeom>
          <a:noFill/>
        </p:spPr>
        <p:txBody>
          <a:bodyPr wrap="square" rtlCol="0">
            <a:spAutoFit/>
          </a:bodyPr>
          <a:lstStyle/>
          <a:p>
            <a:r>
              <a:rPr lang="en-US" dirty="0"/>
              <a:t>ECRs not particularly familiar with evidence synthesis and/or trial design</a:t>
            </a:r>
          </a:p>
        </p:txBody>
      </p:sp>
      <p:pic>
        <p:nvPicPr>
          <p:cNvPr id="31" name="Graphic 30" descr="Group success outline">
            <a:extLst>
              <a:ext uri="{FF2B5EF4-FFF2-40B4-BE49-F238E27FC236}">
                <a16:creationId xmlns:a16="http://schemas.microsoft.com/office/drawing/2014/main" id="{0AF6F1D1-FC4C-3C6E-3801-9FDECE4072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46549" y="4875756"/>
            <a:ext cx="914400" cy="914400"/>
          </a:xfrm>
          <a:prstGeom prst="rect">
            <a:avLst/>
          </a:prstGeom>
        </p:spPr>
      </p:pic>
      <p:sp>
        <p:nvSpPr>
          <p:cNvPr id="33" name="TextBox 32">
            <a:extLst>
              <a:ext uri="{FF2B5EF4-FFF2-40B4-BE49-F238E27FC236}">
                <a16:creationId xmlns:a16="http://schemas.microsoft.com/office/drawing/2014/main" id="{078FB833-10C0-25CC-37F2-0CFBC8D4AE25}"/>
              </a:ext>
            </a:extLst>
          </p:cNvPr>
          <p:cNvSpPr txBox="1"/>
          <p:nvPr/>
        </p:nvSpPr>
        <p:spPr>
          <a:xfrm>
            <a:off x="2668042" y="5148290"/>
            <a:ext cx="7734824" cy="369332"/>
          </a:xfrm>
          <a:prstGeom prst="rect">
            <a:avLst/>
          </a:prstGeom>
          <a:noFill/>
        </p:spPr>
        <p:txBody>
          <a:bodyPr wrap="square" rtlCol="0">
            <a:spAutoFit/>
          </a:bodyPr>
          <a:lstStyle/>
          <a:p>
            <a:r>
              <a:rPr lang="en-US" dirty="0"/>
              <a:t>People with ‘Lived Experience’ who are involved in co-production of research</a:t>
            </a:r>
          </a:p>
        </p:txBody>
      </p:sp>
      <p:pic>
        <p:nvPicPr>
          <p:cNvPr id="37" name="Picture 36" descr="A logo of university of edinburgh&#10;&#10;Description automatically generated">
            <a:extLst>
              <a:ext uri="{FF2B5EF4-FFF2-40B4-BE49-F238E27FC236}">
                <a16:creationId xmlns:a16="http://schemas.microsoft.com/office/drawing/2014/main" id="{EF4E1AE0-D6A4-D3F7-F1E8-E0C88E7BF3D0}"/>
              </a:ext>
            </a:extLst>
          </p:cNvPr>
          <p:cNvPicPr>
            <a:picLocks noChangeAspect="1"/>
          </p:cNvPicPr>
          <p:nvPr/>
        </p:nvPicPr>
        <p:blipFill>
          <a:blip r:embed="rId9"/>
          <a:stretch>
            <a:fillRect/>
          </a:stretch>
        </p:blipFill>
        <p:spPr>
          <a:xfrm>
            <a:off x="10865156" y="156079"/>
            <a:ext cx="1121178" cy="1102334"/>
          </a:xfrm>
          <a:prstGeom prst="rect">
            <a:avLst/>
          </a:prstGeom>
        </p:spPr>
      </p:pic>
      <p:pic>
        <p:nvPicPr>
          <p:cNvPr id="38" name="Picture 37">
            <a:extLst>
              <a:ext uri="{FF2B5EF4-FFF2-40B4-BE49-F238E27FC236}">
                <a16:creationId xmlns:a16="http://schemas.microsoft.com/office/drawing/2014/main" id="{A8FF542D-F0B3-4108-67AD-56889F1D24B6}"/>
              </a:ext>
            </a:extLst>
          </p:cNvPr>
          <p:cNvPicPr>
            <a:picLocks noChangeAspect="1"/>
          </p:cNvPicPr>
          <p:nvPr/>
        </p:nvPicPr>
        <p:blipFill>
          <a:blip r:embed="rId10"/>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355926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0491-1F89-7189-13E8-4A433A2FD131}"/>
              </a:ext>
            </a:extLst>
          </p:cNvPr>
          <p:cNvSpPr>
            <a:spLocks noGrp="1"/>
          </p:cNvSpPr>
          <p:nvPr>
            <p:ph type="title"/>
          </p:nvPr>
        </p:nvSpPr>
        <p:spPr>
          <a:xfrm>
            <a:off x="841248" y="256032"/>
            <a:ext cx="10506456" cy="1014984"/>
          </a:xfrm>
        </p:spPr>
        <p:txBody>
          <a:bodyPr anchor="b">
            <a:normAutofit/>
          </a:bodyPr>
          <a:lstStyle/>
          <a:p>
            <a:r>
              <a:rPr lang="en-US" dirty="0"/>
              <a:t>Aims of interactive activity</a:t>
            </a:r>
          </a:p>
        </p:txBody>
      </p:sp>
      <p:graphicFrame>
        <p:nvGraphicFramePr>
          <p:cNvPr id="5" name="Content Placeholder 2">
            <a:extLst>
              <a:ext uri="{FF2B5EF4-FFF2-40B4-BE49-F238E27FC236}">
                <a16:creationId xmlns:a16="http://schemas.microsoft.com/office/drawing/2014/main" id="{1C00F03C-5368-5F8C-E04E-83C67C3772EE}"/>
              </a:ext>
            </a:extLst>
          </p:cNvPr>
          <p:cNvGraphicFramePr>
            <a:graphicFrameLocks noGrp="1"/>
          </p:cNvGraphicFramePr>
          <p:nvPr>
            <p:ph idx="1"/>
            <p:extLst>
              <p:ext uri="{D42A27DB-BD31-4B8C-83A1-F6EECF244321}">
                <p14:modId xmlns:p14="http://schemas.microsoft.com/office/powerpoint/2010/main" val="2121228995"/>
              </p:ext>
            </p:extLst>
          </p:nvPr>
        </p:nvGraphicFramePr>
        <p:xfrm>
          <a:off x="832104" y="14690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logo of university of edinburgh&#10;&#10;Description automatically generated">
            <a:extLst>
              <a:ext uri="{FF2B5EF4-FFF2-40B4-BE49-F238E27FC236}">
                <a16:creationId xmlns:a16="http://schemas.microsoft.com/office/drawing/2014/main" id="{45DBC606-4121-1972-3373-9D074374C1E7}"/>
              </a:ext>
            </a:extLst>
          </p:cNvPr>
          <p:cNvPicPr>
            <a:picLocks noChangeAspect="1"/>
          </p:cNvPicPr>
          <p:nvPr/>
        </p:nvPicPr>
        <p:blipFill>
          <a:blip r:embed="rId8"/>
          <a:stretch>
            <a:fillRect/>
          </a:stretch>
        </p:blipFill>
        <p:spPr>
          <a:xfrm>
            <a:off x="10865156" y="156079"/>
            <a:ext cx="1121178" cy="1102334"/>
          </a:xfrm>
          <a:prstGeom prst="rect">
            <a:avLst/>
          </a:prstGeom>
        </p:spPr>
      </p:pic>
      <p:pic>
        <p:nvPicPr>
          <p:cNvPr id="8" name="Picture 7">
            <a:extLst>
              <a:ext uri="{FF2B5EF4-FFF2-40B4-BE49-F238E27FC236}">
                <a16:creationId xmlns:a16="http://schemas.microsoft.com/office/drawing/2014/main" id="{0DE369E2-B500-FE95-6396-3ACD53E3BC66}"/>
              </a:ext>
            </a:extLst>
          </p:cNvPr>
          <p:cNvPicPr>
            <a:picLocks noChangeAspect="1"/>
          </p:cNvPicPr>
          <p:nvPr/>
        </p:nvPicPr>
        <p:blipFill>
          <a:blip r:embed="rId9"/>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71460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80C2-75E9-49BA-2AD3-905110DE4606}"/>
              </a:ext>
            </a:extLst>
          </p:cNvPr>
          <p:cNvSpPr>
            <a:spLocks noGrp="1"/>
          </p:cNvSpPr>
          <p:nvPr>
            <p:ph type="title"/>
          </p:nvPr>
        </p:nvSpPr>
        <p:spPr/>
        <p:txBody>
          <a:bodyPr/>
          <a:lstStyle/>
          <a:p>
            <a:r>
              <a:rPr lang="en-US" dirty="0"/>
              <a:t>Initial primer session</a:t>
            </a:r>
          </a:p>
        </p:txBody>
      </p:sp>
      <p:sp>
        <p:nvSpPr>
          <p:cNvPr id="4" name="Rounded Rectangle 3">
            <a:extLst>
              <a:ext uri="{FF2B5EF4-FFF2-40B4-BE49-F238E27FC236}">
                <a16:creationId xmlns:a16="http://schemas.microsoft.com/office/drawing/2014/main" id="{1C3554B8-59F8-AFFA-EC53-F7033DF8E191}"/>
              </a:ext>
            </a:extLst>
          </p:cNvPr>
          <p:cNvSpPr/>
          <p:nvPr/>
        </p:nvSpPr>
        <p:spPr>
          <a:xfrm>
            <a:off x="1039660" y="1948517"/>
            <a:ext cx="10240028" cy="7891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Introduction to what a meta-analysis is</a:t>
            </a:r>
          </a:p>
        </p:txBody>
      </p:sp>
      <p:sp>
        <p:nvSpPr>
          <p:cNvPr id="5" name="Rounded Rectangle 4">
            <a:extLst>
              <a:ext uri="{FF2B5EF4-FFF2-40B4-BE49-F238E27FC236}">
                <a16:creationId xmlns:a16="http://schemas.microsoft.com/office/drawing/2014/main" id="{AA79C318-83AE-FFB9-7D59-E1E3A0F1886C}"/>
              </a:ext>
            </a:extLst>
          </p:cNvPr>
          <p:cNvSpPr/>
          <p:nvPr/>
        </p:nvSpPr>
        <p:spPr>
          <a:xfrm>
            <a:off x="1039660" y="3178479"/>
            <a:ext cx="10240028" cy="7891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Briefly cover the difference between a fixed and random effects model</a:t>
            </a:r>
          </a:p>
        </p:txBody>
      </p:sp>
      <p:sp>
        <p:nvSpPr>
          <p:cNvPr id="6" name="Rounded Rectangle 5">
            <a:extLst>
              <a:ext uri="{FF2B5EF4-FFF2-40B4-BE49-F238E27FC236}">
                <a16:creationId xmlns:a16="http://schemas.microsoft.com/office/drawing/2014/main" id="{194FD88C-6637-2B59-EFBB-72D81A8624A9}"/>
              </a:ext>
            </a:extLst>
          </p:cNvPr>
          <p:cNvSpPr/>
          <p:nvPr/>
        </p:nvSpPr>
        <p:spPr>
          <a:xfrm>
            <a:off x="1039660" y="4475968"/>
            <a:ext cx="10240028" cy="7891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Brief overview on reading a forest plot</a:t>
            </a:r>
          </a:p>
        </p:txBody>
      </p:sp>
      <p:pic>
        <p:nvPicPr>
          <p:cNvPr id="9" name="Picture 8" descr="A logo of university of edinburgh&#10;&#10;Description automatically generated">
            <a:extLst>
              <a:ext uri="{FF2B5EF4-FFF2-40B4-BE49-F238E27FC236}">
                <a16:creationId xmlns:a16="http://schemas.microsoft.com/office/drawing/2014/main" id="{9D6B2648-EB8A-6EF1-0B17-D8328A1E7312}"/>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10" name="Picture 9">
            <a:extLst>
              <a:ext uri="{FF2B5EF4-FFF2-40B4-BE49-F238E27FC236}">
                <a16:creationId xmlns:a16="http://schemas.microsoft.com/office/drawing/2014/main" id="{03B5B729-98C1-543C-852B-BEE20FF91B63}"/>
              </a:ext>
            </a:extLst>
          </p:cNvPr>
          <p:cNvPicPr>
            <a:picLocks noChangeAspect="1"/>
          </p:cNvPicPr>
          <p:nvPr/>
        </p:nvPicPr>
        <p:blipFill>
          <a:blip r:embed="rId4"/>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429026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A26F-DCEA-6178-D469-28D3AB6AB55D}"/>
              </a:ext>
            </a:extLst>
          </p:cNvPr>
          <p:cNvSpPr>
            <a:spLocks noGrp="1"/>
          </p:cNvSpPr>
          <p:nvPr>
            <p:ph type="title"/>
          </p:nvPr>
        </p:nvSpPr>
        <p:spPr/>
        <p:txBody>
          <a:bodyPr/>
          <a:lstStyle/>
          <a:p>
            <a:r>
              <a:rPr lang="en-US" dirty="0"/>
              <a:t>Overview of interactive activity</a:t>
            </a:r>
          </a:p>
        </p:txBody>
      </p:sp>
      <p:pic>
        <p:nvPicPr>
          <p:cNvPr id="7" name="Graphic 6" descr="Board Of Directors outline">
            <a:extLst>
              <a:ext uri="{FF2B5EF4-FFF2-40B4-BE49-F238E27FC236}">
                <a16:creationId xmlns:a16="http://schemas.microsoft.com/office/drawing/2014/main" id="{381B1D4A-A040-5EAA-05D5-F9BC988B49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8219" y="1903630"/>
            <a:ext cx="914400" cy="914400"/>
          </a:xfrm>
          <a:prstGeom prst="rect">
            <a:avLst/>
          </a:prstGeom>
        </p:spPr>
      </p:pic>
      <p:sp>
        <p:nvSpPr>
          <p:cNvPr id="8" name="TextBox 7">
            <a:extLst>
              <a:ext uri="{FF2B5EF4-FFF2-40B4-BE49-F238E27FC236}">
                <a16:creationId xmlns:a16="http://schemas.microsoft.com/office/drawing/2014/main" id="{5D5FD67F-A34C-37C4-93C6-3E8C461601A0}"/>
              </a:ext>
            </a:extLst>
          </p:cNvPr>
          <p:cNvSpPr txBox="1"/>
          <p:nvPr/>
        </p:nvSpPr>
        <p:spPr>
          <a:xfrm>
            <a:off x="919619" y="2906027"/>
            <a:ext cx="1371600" cy="646331"/>
          </a:xfrm>
          <a:prstGeom prst="rect">
            <a:avLst/>
          </a:prstGeom>
          <a:noFill/>
        </p:spPr>
        <p:txBody>
          <a:bodyPr wrap="square" rtlCol="0">
            <a:spAutoFit/>
          </a:bodyPr>
          <a:lstStyle/>
          <a:p>
            <a:pPr algn="ctr"/>
            <a:r>
              <a:rPr lang="en-US" dirty="0"/>
              <a:t>Regulatory board</a:t>
            </a:r>
          </a:p>
        </p:txBody>
      </p:sp>
      <p:pic>
        <p:nvPicPr>
          <p:cNvPr id="15" name="Picture 14" descr="A qr code on a white background&#10;&#10;AI-generated content may be incorrect.">
            <a:extLst>
              <a:ext uri="{FF2B5EF4-FFF2-40B4-BE49-F238E27FC236}">
                <a16:creationId xmlns:a16="http://schemas.microsoft.com/office/drawing/2014/main" id="{3DED5380-C3FF-B7D6-ECA3-E1FF81D49722}"/>
              </a:ext>
            </a:extLst>
          </p:cNvPr>
          <p:cNvPicPr>
            <a:picLocks noChangeAspect="1"/>
          </p:cNvPicPr>
          <p:nvPr/>
        </p:nvPicPr>
        <p:blipFill>
          <a:blip r:embed="rId5"/>
          <a:stretch>
            <a:fillRect/>
          </a:stretch>
        </p:blipFill>
        <p:spPr>
          <a:xfrm>
            <a:off x="919619" y="4018783"/>
            <a:ext cx="1401155" cy="1405205"/>
          </a:xfrm>
          <a:prstGeom prst="rect">
            <a:avLst/>
          </a:prstGeom>
        </p:spPr>
      </p:pic>
      <p:sp>
        <p:nvSpPr>
          <p:cNvPr id="18" name="Rounded Rectangle 17">
            <a:extLst>
              <a:ext uri="{FF2B5EF4-FFF2-40B4-BE49-F238E27FC236}">
                <a16:creationId xmlns:a16="http://schemas.microsoft.com/office/drawing/2014/main" id="{67B1E6AB-CD6A-982D-BDCB-CEDA86338D08}"/>
              </a:ext>
            </a:extLst>
          </p:cNvPr>
          <p:cNvSpPr/>
          <p:nvPr/>
        </p:nvSpPr>
        <p:spPr>
          <a:xfrm>
            <a:off x="3356976" y="1903630"/>
            <a:ext cx="274320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Round 1 = 1969</a:t>
            </a:r>
          </a:p>
        </p:txBody>
      </p:sp>
      <p:sp>
        <p:nvSpPr>
          <p:cNvPr id="19" name="Rounded Rectangle 18">
            <a:extLst>
              <a:ext uri="{FF2B5EF4-FFF2-40B4-BE49-F238E27FC236}">
                <a16:creationId xmlns:a16="http://schemas.microsoft.com/office/drawing/2014/main" id="{6CE586FA-366C-C9CF-8B99-48727997A684}"/>
              </a:ext>
            </a:extLst>
          </p:cNvPr>
          <p:cNvSpPr/>
          <p:nvPr/>
        </p:nvSpPr>
        <p:spPr>
          <a:xfrm>
            <a:off x="3356976" y="2448827"/>
            <a:ext cx="274320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Round 2 = 1973</a:t>
            </a:r>
          </a:p>
        </p:txBody>
      </p:sp>
      <p:sp>
        <p:nvSpPr>
          <p:cNvPr id="20" name="Rounded Rectangle 19">
            <a:extLst>
              <a:ext uri="{FF2B5EF4-FFF2-40B4-BE49-F238E27FC236}">
                <a16:creationId xmlns:a16="http://schemas.microsoft.com/office/drawing/2014/main" id="{78709D16-5F6B-8773-5E05-B5B000328547}"/>
              </a:ext>
            </a:extLst>
          </p:cNvPr>
          <p:cNvSpPr/>
          <p:nvPr/>
        </p:nvSpPr>
        <p:spPr>
          <a:xfrm>
            <a:off x="3356976" y="2994024"/>
            <a:ext cx="274320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Round 3 = 1975</a:t>
            </a:r>
          </a:p>
        </p:txBody>
      </p:sp>
      <p:sp>
        <p:nvSpPr>
          <p:cNvPr id="21" name="Rounded Rectangle 20">
            <a:extLst>
              <a:ext uri="{FF2B5EF4-FFF2-40B4-BE49-F238E27FC236}">
                <a16:creationId xmlns:a16="http://schemas.microsoft.com/office/drawing/2014/main" id="{C491DDCE-DF7A-410F-F3DD-059763A29A73}"/>
              </a:ext>
            </a:extLst>
          </p:cNvPr>
          <p:cNvSpPr/>
          <p:nvPr/>
        </p:nvSpPr>
        <p:spPr>
          <a:xfrm>
            <a:off x="3356976" y="3579464"/>
            <a:ext cx="274320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Round 4 = 1976</a:t>
            </a:r>
          </a:p>
        </p:txBody>
      </p:sp>
      <p:sp>
        <p:nvSpPr>
          <p:cNvPr id="22" name="Rounded Rectangle 21">
            <a:extLst>
              <a:ext uri="{FF2B5EF4-FFF2-40B4-BE49-F238E27FC236}">
                <a16:creationId xmlns:a16="http://schemas.microsoft.com/office/drawing/2014/main" id="{E17F7DE1-068A-4D1E-5EB4-6CDD785DB8E1}"/>
              </a:ext>
            </a:extLst>
          </p:cNvPr>
          <p:cNvSpPr/>
          <p:nvPr/>
        </p:nvSpPr>
        <p:spPr>
          <a:xfrm>
            <a:off x="3356976" y="4618973"/>
            <a:ext cx="274320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Round 16 = 1988</a:t>
            </a:r>
          </a:p>
        </p:txBody>
      </p:sp>
      <p:sp>
        <p:nvSpPr>
          <p:cNvPr id="23" name="TextBox 22">
            <a:extLst>
              <a:ext uri="{FF2B5EF4-FFF2-40B4-BE49-F238E27FC236}">
                <a16:creationId xmlns:a16="http://schemas.microsoft.com/office/drawing/2014/main" id="{E1D06E96-6A3B-2ECB-9827-5D258017249E}"/>
              </a:ext>
            </a:extLst>
          </p:cNvPr>
          <p:cNvSpPr txBox="1"/>
          <p:nvPr/>
        </p:nvSpPr>
        <p:spPr>
          <a:xfrm>
            <a:off x="3407081" y="5220222"/>
            <a:ext cx="2693095" cy="800219"/>
          </a:xfrm>
          <a:prstGeom prst="rect">
            <a:avLst/>
          </a:prstGeom>
          <a:noFill/>
        </p:spPr>
        <p:txBody>
          <a:bodyPr wrap="square" rtlCol="0">
            <a:spAutoFit/>
          </a:bodyPr>
          <a:lstStyle/>
          <a:p>
            <a:pPr algn="ctr"/>
            <a:r>
              <a:rPr lang="en-US" sz="1400" dirty="0"/>
              <a:t>(hopefully, people would have ‘called their shot’ before this) </a:t>
            </a:r>
          </a:p>
          <a:p>
            <a:endParaRPr lang="en-US" dirty="0"/>
          </a:p>
        </p:txBody>
      </p:sp>
      <p:sp>
        <p:nvSpPr>
          <p:cNvPr id="24" name="TextBox 23">
            <a:extLst>
              <a:ext uri="{FF2B5EF4-FFF2-40B4-BE49-F238E27FC236}">
                <a16:creationId xmlns:a16="http://schemas.microsoft.com/office/drawing/2014/main" id="{1EFF0E13-127A-E4DA-C5FD-2E1B56149D7A}"/>
              </a:ext>
            </a:extLst>
          </p:cNvPr>
          <p:cNvSpPr txBox="1"/>
          <p:nvPr/>
        </p:nvSpPr>
        <p:spPr>
          <a:xfrm>
            <a:off x="4578264" y="4118236"/>
            <a:ext cx="1183710"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BA675114-9456-180F-1671-A468EB764B9E}"/>
              </a:ext>
            </a:extLst>
          </p:cNvPr>
          <p:cNvSpPr txBox="1"/>
          <p:nvPr/>
        </p:nvSpPr>
        <p:spPr>
          <a:xfrm>
            <a:off x="7777619" y="1777066"/>
            <a:ext cx="3031299" cy="307777"/>
          </a:xfrm>
          <a:prstGeom prst="rect">
            <a:avLst/>
          </a:prstGeom>
          <a:noFill/>
        </p:spPr>
        <p:txBody>
          <a:bodyPr wrap="square" rtlCol="0">
            <a:spAutoFit/>
          </a:bodyPr>
          <a:lstStyle/>
          <a:p>
            <a:r>
              <a:rPr lang="en-US" sz="1400" i="1" dirty="0"/>
              <a:t>Studies published in 1977</a:t>
            </a:r>
          </a:p>
        </p:txBody>
      </p:sp>
      <p:pic>
        <p:nvPicPr>
          <p:cNvPr id="29" name="Picture 28" descr="A screenshot of a table&#10;&#10;AI-generated content may be incorrect.">
            <a:extLst>
              <a:ext uri="{FF2B5EF4-FFF2-40B4-BE49-F238E27FC236}">
                <a16:creationId xmlns:a16="http://schemas.microsoft.com/office/drawing/2014/main" id="{6A951DA3-DB42-7AE1-7F52-B7BA75822842}"/>
              </a:ext>
            </a:extLst>
          </p:cNvPr>
          <p:cNvPicPr>
            <a:picLocks noChangeAspect="1"/>
          </p:cNvPicPr>
          <p:nvPr/>
        </p:nvPicPr>
        <p:blipFill>
          <a:blip r:embed="rId6"/>
          <a:srcRect r="2671" b="7346"/>
          <a:stretch/>
        </p:blipFill>
        <p:spPr>
          <a:xfrm>
            <a:off x="7859735" y="2172711"/>
            <a:ext cx="3195529" cy="672750"/>
          </a:xfrm>
          <a:prstGeom prst="rect">
            <a:avLst/>
          </a:prstGeom>
        </p:spPr>
      </p:pic>
      <p:sp>
        <p:nvSpPr>
          <p:cNvPr id="30" name="Rectangle 29">
            <a:extLst>
              <a:ext uri="{FF2B5EF4-FFF2-40B4-BE49-F238E27FC236}">
                <a16:creationId xmlns:a16="http://schemas.microsoft.com/office/drawing/2014/main" id="{4BCB32D8-DE14-C5D6-C7AE-F9150A26D338}"/>
              </a:ext>
            </a:extLst>
          </p:cNvPr>
          <p:cNvSpPr/>
          <p:nvPr/>
        </p:nvSpPr>
        <p:spPr>
          <a:xfrm>
            <a:off x="7710814" y="1729298"/>
            <a:ext cx="3462403" cy="1226845"/>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32" name="Graphic 31" descr="Open envelope outline">
            <a:extLst>
              <a:ext uri="{FF2B5EF4-FFF2-40B4-BE49-F238E27FC236}">
                <a16:creationId xmlns:a16="http://schemas.microsoft.com/office/drawing/2014/main" id="{F2AD0474-18A1-4E61-E319-F948944EA6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89316" y="2011764"/>
            <a:ext cx="703545" cy="703545"/>
          </a:xfrm>
          <a:prstGeom prst="rect">
            <a:avLst/>
          </a:prstGeom>
        </p:spPr>
      </p:pic>
      <p:pic>
        <p:nvPicPr>
          <p:cNvPr id="36" name="Picture 35" descr="A screenshot of a computer&#10;&#10;AI-generated content may be incorrect.">
            <a:extLst>
              <a:ext uri="{FF2B5EF4-FFF2-40B4-BE49-F238E27FC236}">
                <a16:creationId xmlns:a16="http://schemas.microsoft.com/office/drawing/2014/main" id="{A7DB40DA-0363-DD95-D832-E6B791253A28}"/>
              </a:ext>
            </a:extLst>
          </p:cNvPr>
          <p:cNvPicPr>
            <a:picLocks noChangeAspect="1"/>
          </p:cNvPicPr>
          <p:nvPr/>
        </p:nvPicPr>
        <p:blipFill>
          <a:blip r:embed="rId9"/>
          <a:stretch>
            <a:fillRect/>
          </a:stretch>
        </p:blipFill>
        <p:spPr>
          <a:xfrm>
            <a:off x="8247693" y="3288874"/>
            <a:ext cx="2419611" cy="1512257"/>
          </a:xfrm>
          <a:prstGeom prst="rect">
            <a:avLst/>
          </a:prstGeom>
        </p:spPr>
      </p:pic>
      <p:cxnSp>
        <p:nvCxnSpPr>
          <p:cNvPr id="44" name="Straight Arrow Connector 43">
            <a:extLst>
              <a:ext uri="{FF2B5EF4-FFF2-40B4-BE49-F238E27FC236}">
                <a16:creationId xmlns:a16="http://schemas.microsoft.com/office/drawing/2014/main" id="{B733B4EC-51A6-97F6-40B0-E511E9E8F889}"/>
              </a:ext>
            </a:extLst>
          </p:cNvPr>
          <p:cNvCxnSpPr>
            <a:stCxn id="30" idx="2"/>
          </p:cNvCxnSpPr>
          <p:nvPr/>
        </p:nvCxnSpPr>
        <p:spPr>
          <a:xfrm flipH="1">
            <a:off x="9442015" y="2956143"/>
            <a:ext cx="1" cy="2664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585BDC6-1344-8A7C-564A-F40AF5F10FAD}"/>
              </a:ext>
            </a:extLst>
          </p:cNvPr>
          <p:cNvCxnSpPr/>
          <p:nvPr/>
        </p:nvCxnSpPr>
        <p:spPr>
          <a:xfrm>
            <a:off x="7072334" y="5620331"/>
            <a:ext cx="4628367" cy="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CEBABE9-5A9D-82DA-5D2B-1ECA8E48EA7E}"/>
              </a:ext>
            </a:extLst>
          </p:cNvPr>
          <p:cNvCxnSpPr>
            <a:cxnSpLocks/>
          </p:cNvCxnSpPr>
          <p:nvPr/>
        </p:nvCxnSpPr>
        <p:spPr>
          <a:xfrm>
            <a:off x="7308937"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30049726-F8C2-5102-F1BB-29C4D6EB898D}"/>
              </a:ext>
            </a:extLst>
          </p:cNvPr>
          <p:cNvCxnSpPr>
            <a:cxnSpLocks/>
          </p:cNvCxnSpPr>
          <p:nvPr/>
        </p:nvCxnSpPr>
        <p:spPr>
          <a:xfrm>
            <a:off x="7571831"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D287753-3A93-81C9-34A5-C2C7594D42EE}"/>
              </a:ext>
            </a:extLst>
          </p:cNvPr>
          <p:cNvCxnSpPr>
            <a:cxnSpLocks/>
          </p:cNvCxnSpPr>
          <p:nvPr/>
        </p:nvCxnSpPr>
        <p:spPr>
          <a:xfrm>
            <a:off x="7834725"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1DCE5E26-ADB0-9F3F-3031-C868360CD279}"/>
              </a:ext>
            </a:extLst>
          </p:cNvPr>
          <p:cNvCxnSpPr>
            <a:cxnSpLocks/>
          </p:cNvCxnSpPr>
          <p:nvPr/>
        </p:nvCxnSpPr>
        <p:spPr>
          <a:xfrm>
            <a:off x="8097619"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F6B9354A-2F75-0934-5ED0-EFCB7AF5B856}"/>
              </a:ext>
            </a:extLst>
          </p:cNvPr>
          <p:cNvCxnSpPr>
            <a:cxnSpLocks/>
          </p:cNvCxnSpPr>
          <p:nvPr/>
        </p:nvCxnSpPr>
        <p:spPr>
          <a:xfrm>
            <a:off x="8360513"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2656C43D-2D88-6CAA-80A4-F3174E84B189}"/>
              </a:ext>
            </a:extLst>
          </p:cNvPr>
          <p:cNvCxnSpPr>
            <a:cxnSpLocks/>
          </p:cNvCxnSpPr>
          <p:nvPr/>
        </p:nvCxnSpPr>
        <p:spPr>
          <a:xfrm>
            <a:off x="8623407"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EB4A29F-9BE9-E0A0-D1D4-8A209ABA5135}"/>
              </a:ext>
            </a:extLst>
          </p:cNvPr>
          <p:cNvCxnSpPr>
            <a:cxnSpLocks/>
          </p:cNvCxnSpPr>
          <p:nvPr/>
        </p:nvCxnSpPr>
        <p:spPr>
          <a:xfrm>
            <a:off x="8886301"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473BF737-C916-C833-2DD8-3D1689A28402}"/>
              </a:ext>
            </a:extLst>
          </p:cNvPr>
          <p:cNvCxnSpPr>
            <a:cxnSpLocks/>
          </p:cNvCxnSpPr>
          <p:nvPr/>
        </p:nvCxnSpPr>
        <p:spPr>
          <a:xfrm>
            <a:off x="9149195"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82F46BB3-26FE-7F6D-2EC1-FDAF57D0DD0A}"/>
              </a:ext>
            </a:extLst>
          </p:cNvPr>
          <p:cNvCxnSpPr>
            <a:cxnSpLocks/>
          </p:cNvCxnSpPr>
          <p:nvPr/>
        </p:nvCxnSpPr>
        <p:spPr>
          <a:xfrm>
            <a:off x="9412089"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BC9233B-BC27-B454-4C36-58BA061EA623}"/>
              </a:ext>
            </a:extLst>
          </p:cNvPr>
          <p:cNvCxnSpPr>
            <a:cxnSpLocks/>
          </p:cNvCxnSpPr>
          <p:nvPr/>
        </p:nvCxnSpPr>
        <p:spPr>
          <a:xfrm>
            <a:off x="9674983"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D8DC2CEE-953C-E463-7FFA-A04301BB941B}"/>
              </a:ext>
            </a:extLst>
          </p:cNvPr>
          <p:cNvCxnSpPr>
            <a:cxnSpLocks/>
          </p:cNvCxnSpPr>
          <p:nvPr/>
        </p:nvCxnSpPr>
        <p:spPr>
          <a:xfrm>
            <a:off x="9937877"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CD7F92FE-08E6-7631-19B0-6FA0B8768A25}"/>
              </a:ext>
            </a:extLst>
          </p:cNvPr>
          <p:cNvCxnSpPr>
            <a:cxnSpLocks/>
          </p:cNvCxnSpPr>
          <p:nvPr/>
        </p:nvCxnSpPr>
        <p:spPr>
          <a:xfrm>
            <a:off x="10200771"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B1E60626-BA0F-7E99-D25D-C9CF847288A2}"/>
              </a:ext>
            </a:extLst>
          </p:cNvPr>
          <p:cNvCxnSpPr>
            <a:cxnSpLocks/>
          </p:cNvCxnSpPr>
          <p:nvPr/>
        </p:nvCxnSpPr>
        <p:spPr>
          <a:xfrm>
            <a:off x="10463665"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DADFB10A-CC95-17C3-69AF-60C755D16F7B}"/>
              </a:ext>
            </a:extLst>
          </p:cNvPr>
          <p:cNvCxnSpPr>
            <a:cxnSpLocks/>
          </p:cNvCxnSpPr>
          <p:nvPr/>
        </p:nvCxnSpPr>
        <p:spPr>
          <a:xfrm>
            <a:off x="10726559"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62F34934-BEBF-7B9B-5526-46F3C62D9644}"/>
              </a:ext>
            </a:extLst>
          </p:cNvPr>
          <p:cNvCxnSpPr>
            <a:cxnSpLocks/>
          </p:cNvCxnSpPr>
          <p:nvPr/>
        </p:nvCxnSpPr>
        <p:spPr>
          <a:xfrm>
            <a:off x="10989453"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DBA412E6-2358-2958-22D3-2F69F068215E}"/>
              </a:ext>
            </a:extLst>
          </p:cNvPr>
          <p:cNvCxnSpPr>
            <a:cxnSpLocks/>
          </p:cNvCxnSpPr>
          <p:nvPr/>
        </p:nvCxnSpPr>
        <p:spPr>
          <a:xfrm>
            <a:off x="11252347" y="5521326"/>
            <a:ext cx="0" cy="206680"/>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CD3B1336-DFDE-9796-CED0-87540302234B}"/>
              </a:ext>
            </a:extLst>
          </p:cNvPr>
          <p:cNvSpPr txBox="1"/>
          <p:nvPr/>
        </p:nvSpPr>
        <p:spPr>
          <a:xfrm>
            <a:off x="6820727" y="5258671"/>
            <a:ext cx="588366" cy="276999"/>
          </a:xfrm>
          <a:prstGeom prst="rect">
            <a:avLst/>
          </a:prstGeom>
          <a:noFill/>
        </p:spPr>
        <p:txBody>
          <a:bodyPr wrap="square" rtlCol="0">
            <a:spAutoFit/>
          </a:bodyPr>
          <a:lstStyle/>
          <a:p>
            <a:r>
              <a:rPr lang="en-US" sz="1200" dirty="0"/>
              <a:t>1969</a:t>
            </a:r>
          </a:p>
        </p:txBody>
      </p:sp>
      <p:sp>
        <p:nvSpPr>
          <p:cNvPr id="68" name="TextBox 67">
            <a:extLst>
              <a:ext uri="{FF2B5EF4-FFF2-40B4-BE49-F238E27FC236}">
                <a16:creationId xmlns:a16="http://schemas.microsoft.com/office/drawing/2014/main" id="{6E5EBE4B-2C85-DD75-1F81-07DB8E5BF33F}"/>
              </a:ext>
            </a:extLst>
          </p:cNvPr>
          <p:cNvSpPr txBox="1"/>
          <p:nvPr/>
        </p:nvSpPr>
        <p:spPr>
          <a:xfrm>
            <a:off x="9937877" y="5217570"/>
            <a:ext cx="588366" cy="276999"/>
          </a:xfrm>
          <a:prstGeom prst="rect">
            <a:avLst/>
          </a:prstGeom>
          <a:noFill/>
        </p:spPr>
        <p:txBody>
          <a:bodyPr wrap="square" rtlCol="0">
            <a:spAutoFit/>
          </a:bodyPr>
          <a:lstStyle/>
          <a:p>
            <a:r>
              <a:rPr lang="en-US" sz="1200" dirty="0"/>
              <a:t>1980</a:t>
            </a:r>
          </a:p>
        </p:txBody>
      </p:sp>
      <p:sp>
        <p:nvSpPr>
          <p:cNvPr id="69" name="Oval 68">
            <a:extLst>
              <a:ext uri="{FF2B5EF4-FFF2-40B4-BE49-F238E27FC236}">
                <a16:creationId xmlns:a16="http://schemas.microsoft.com/office/drawing/2014/main" id="{EA971414-4246-2756-13B9-E516768EE28C}"/>
              </a:ext>
            </a:extLst>
          </p:cNvPr>
          <p:cNvSpPr/>
          <p:nvPr/>
        </p:nvSpPr>
        <p:spPr>
          <a:xfrm>
            <a:off x="8805797" y="5356069"/>
            <a:ext cx="80504" cy="8649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1BAFB4DE-3CEF-638E-87B2-EB4104CF9058}"/>
              </a:ext>
            </a:extLst>
          </p:cNvPr>
          <p:cNvSpPr/>
          <p:nvPr/>
        </p:nvSpPr>
        <p:spPr>
          <a:xfrm>
            <a:off x="8920378" y="5408079"/>
            <a:ext cx="80504" cy="8649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8536EC7-41E3-F15B-562D-747A47EB084E}"/>
              </a:ext>
            </a:extLst>
          </p:cNvPr>
          <p:cNvSpPr/>
          <p:nvPr/>
        </p:nvSpPr>
        <p:spPr>
          <a:xfrm>
            <a:off x="9592038" y="5383463"/>
            <a:ext cx="80504" cy="8649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E74E7BF-9297-4FE9-4E9B-ACE2A60B47C1}"/>
              </a:ext>
            </a:extLst>
          </p:cNvPr>
          <p:cNvSpPr/>
          <p:nvPr/>
        </p:nvSpPr>
        <p:spPr>
          <a:xfrm>
            <a:off x="9666367" y="5321589"/>
            <a:ext cx="80504" cy="8649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4AED15C-22B9-E0B2-5664-1133860B0EAC}"/>
              </a:ext>
            </a:extLst>
          </p:cNvPr>
          <p:cNvSpPr/>
          <p:nvPr/>
        </p:nvSpPr>
        <p:spPr>
          <a:xfrm>
            <a:off x="9708315" y="5433644"/>
            <a:ext cx="80504" cy="864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CC1EDAE-5DE1-F40D-F4A1-5CEB71DF688F}"/>
              </a:ext>
            </a:extLst>
          </p:cNvPr>
          <p:cNvSpPr/>
          <p:nvPr/>
        </p:nvSpPr>
        <p:spPr>
          <a:xfrm>
            <a:off x="9803818" y="5356069"/>
            <a:ext cx="80504" cy="8649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DFA3DFB-78F3-D946-A44A-84BED4324146}"/>
              </a:ext>
            </a:extLst>
          </p:cNvPr>
          <p:cNvSpPr/>
          <p:nvPr/>
        </p:nvSpPr>
        <p:spPr>
          <a:xfrm>
            <a:off x="10383161" y="5383463"/>
            <a:ext cx="80504" cy="8649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C6974C2-D555-5214-E9FB-54B111051E04}"/>
              </a:ext>
            </a:extLst>
          </p:cNvPr>
          <p:cNvSpPr txBox="1"/>
          <p:nvPr/>
        </p:nvSpPr>
        <p:spPr>
          <a:xfrm>
            <a:off x="823913" y="5488406"/>
            <a:ext cx="1812588" cy="923330"/>
          </a:xfrm>
          <a:prstGeom prst="rect">
            <a:avLst/>
          </a:prstGeom>
          <a:noFill/>
        </p:spPr>
        <p:txBody>
          <a:bodyPr wrap="square" rtlCol="0">
            <a:spAutoFit/>
          </a:bodyPr>
          <a:lstStyle/>
          <a:p>
            <a:r>
              <a:rPr lang="en-US" dirty="0"/>
              <a:t>Link to </a:t>
            </a:r>
            <a:r>
              <a:rPr lang="en-US" dirty="0" err="1"/>
              <a:t>github</a:t>
            </a:r>
            <a:r>
              <a:rPr lang="en-US" dirty="0"/>
              <a:t> with </a:t>
            </a:r>
            <a:r>
              <a:rPr lang="en-US" dirty="0" err="1"/>
              <a:t>ShinyApp</a:t>
            </a:r>
            <a:r>
              <a:rPr lang="en-US" dirty="0"/>
              <a:t> (if interested…)</a:t>
            </a:r>
          </a:p>
        </p:txBody>
      </p:sp>
      <p:pic>
        <p:nvPicPr>
          <p:cNvPr id="77" name="Picture 76" descr="A logo of university of edinburgh&#10;&#10;Description automatically generated">
            <a:extLst>
              <a:ext uri="{FF2B5EF4-FFF2-40B4-BE49-F238E27FC236}">
                <a16:creationId xmlns:a16="http://schemas.microsoft.com/office/drawing/2014/main" id="{65F3C198-C983-5F50-3DB8-A7B0CA77E39C}"/>
              </a:ext>
            </a:extLst>
          </p:cNvPr>
          <p:cNvPicPr>
            <a:picLocks noChangeAspect="1"/>
          </p:cNvPicPr>
          <p:nvPr/>
        </p:nvPicPr>
        <p:blipFill>
          <a:blip r:embed="rId10"/>
          <a:stretch>
            <a:fillRect/>
          </a:stretch>
        </p:blipFill>
        <p:spPr>
          <a:xfrm>
            <a:off x="10865156" y="156079"/>
            <a:ext cx="1121178" cy="1102334"/>
          </a:xfrm>
          <a:prstGeom prst="rect">
            <a:avLst/>
          </a:prstGeom>
        </p:spPr>
      </p:pic>
      <p:pic>
        <p:nvPicPr>
          <p:cNvPr id="78" name="Picture 77">
            <a:extLst>
              <a:ext uri="{FF2B5EF4-FFF2-40B4-BE49-F238E27FC236}">
                <a16:creationId xmlns:a16="http://schemas.microsoft.com/office/drawing/2014/main" id="{DD695A56-1569-CAB5-212C-724CE6ADBE2A}"/>
              </a:ext>
            </a:extLst>
          </p:cNvPr>
          <p:cNvPicPr>
            <a:picLocks noChangeAspect="1"/>
          </p:cNvPicPr>
          <p:nvPr/>
        </p:nvPicPr>
        <p:blipFill>
          <a:blip r:embed="rId11"/>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379950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3F3A-570D-E0B8-4EF2-A4600F21C01D}"/>
              </a:ext>
            </a:extLst>
          </p:cNvPr>
          <p:cNvSpPr>
            <a:spLocks noGrp="1"/>
          </p:cNvSpPr>
          <p:nvPr>
            <p:ph type="title"/>
          </p:nvPr>
        </p:nvSpPr>
        <p:spPr>
          <a:xfrm>
            <a:off x="702284" y="343694"/>
            <a:ext cx="10515600" cy="1325563"/>
          </a:xfrm>
        </p:spPr>
        <p:txBody>
          <a:bodyPr/>
          <a:lstStyle/>
          <a:p>
            <a:r>
              <a:rPr lang="en-US" dirty="0"/>
              <a:t>What app outputs look like</a:t>
            </a:r>
          </a:p>
        </p:txBody>
      </p:sp>
      <p:pic>
        <p:nvPicPr>
          <p:cNvPr id="4" name="Picture 3" descr="A screenshot of a computer&#10;&#10;AI-generated content may be incorrect.">
            <a:extLst>
              <a:ext uri="{FF2B5EF4-FFF2-40B4-BE49-F238E27FC236}">
                <a16:creationId xmlns:a16="http://schemas.microsoft.com/office/drawing/2014/main" id="{DD7DACFB-9E1A-89E3-04D2-4D08D53DEA6D}"/>
              </a:ext>
            </a:extLst>
          </p:cNvPr>
          <p:cNvPicPr>
            <a:picLocks noChangeAspect="1"/>
          </p:cNvPicPr>
          <p:nvPr/>
        </p:nvPicPr>
        <p:blipFill>
          <a:blip r:embed="rId3"/>
          <a:stretch>
            <a:fillRect/>
          </a:stretch>
        </p:blipFill>
        <p:spPr>
          <a:xfrm>
            <a:off x="781050" y="1726407"/>
            <a:ext cx="5121885" cy="3799092"/>
          </a:xfrm>
          <a:prstGeom prst="rect">
            <a:avLst/>
          </a:prstGeom>
        </p:spPr>
      </p:pic>
      <p:pic>
        <p:nvPicPr>
          <p:cNvPr id="5" name="Picture 4" descr="A graph with numbers and lines&#10;&#10;AI-generated content may be incorrect.">
            <a:extLst>
              <a:ext uri="{FF2B5EF4-FFF2-40B4-BE49-F238E27FC236}">
                <a16:creationId xmlns:a16="http://schemas.microsoft.com/office/drawing/2014/main" id="{540B1DBD-0791-47F4-7A5F-85DFAC10692F}"/>
              </a:ext>
            </a:extLst>
          </p:cNvPr>
          <p:cNvPicPr>
            <a:picLocks noChangeAspect="1"/>
          </p:cNvPicPr>
          <p:nvPr/>
        </p:nvPicPr>
        <p:blipFill>
          <a:blip r:embed="rId4"/>
          <a:srcRect t="9253"/>
          <a:stretch/>
        </p:blipFill>
        <p:spPr>
          <a:xfrm>
            <a:off x="6231917" y="1618068"/>
            <a:ext cx="4667399" cy="2335655"/>
          </a:xfrm>
          <a:prstGeom prst="rect">
            <a:avLst/>
          </a:prstGeom>
        </p:spPr>
      </p:pic>
      <p:sp>
        <p:nvSpPr>
          <p:cNvPr id="6" name="Rectangle 5">
            <a:extLst>
              <a:ext uri="{FF2B5EF4-FFF2-40B4-BE49-F238E27FC236}">
                <a16:creationId xmlns:a16="http://schemas.microsoft.com/office/drawing/2014/main" id="{691CE257-9444-8095-274A-4AF3A92E2A3E}"/>
              </a:ext>
            </a:extLst>
          </p:cNvPr>
          <p:cNvSpPr/>
          <p:nvPr/>
        </p:nvSpPr>
        <p:spPr>
          <a:xfrm>
            <a:off x="4201700" y="4074680"/>
            <a:ext cx="1002082" cy="41335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7D1E912-D0D5-F0E9-4B43-7A1445B7B3CD}"/>
              </a:ext>
            </a:extLst>
          </p:cNvPr>
          <p:cNvSpPr/>
          <p:nvPr/>
        </p:nvSpPr>
        <p:spPr>
          <a:xfrm>
            <a:off x="6367277" y="4262180"/>
            <a:ext cx="4850607" cy="16336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dirty="0"/>
              <a:t>After reviewing the </a:t>
            </a:r>
            <a:r>
              <a:rPr lang="en-GB" sz="1600" b="1" dirty="0"/>
              <a:t>cumulative evidence</a:t>
            </a:r>
            <a:r>
              <a:rPr lang="en-GB" sz="1600" dirty="0"/>
              <a:t> from previous studies at each ‘round, they must decide:</a:t>
            </a:r>
          </a:p>
          <a:p>
            <a:pPr marL="285750" indent="-285750">
              <a:buFont typeface="Arial" panose="020B0604020202020204" pitchFamily="34" charset="0"/>
              <a:buChar char="•"/>
            </a:pPr>
            <a:r>
              <a:rPr lang="en-GB" sz="1600" i="1" dirty="0"/>
              <a:t>Do we approve another small trial?</a:t>
            </a:r>
            <a:endParaRPr lang="en-GB" sz="1600" dirty="0"/>
          </a:p>
          <a:p>
            <a:pPr marL="285750" indent="-285750">
              <a:buFont typeface="Arial" panose="020B0604020202020204" pitchFamily="34" charset="0"/>
              <a:buChar char="•"/>
            </a:pPr>
            <a:r>
              <a:rPr lang="en-GB" sz="1600" i="1" dirty="0"/>
              <a:t>Do we pool resources into a large confirmatory trial?</a:t>
            </a:r>
            <a:endParaRPr lang="en-GB" sz="1600" dirty="0"/>
          </a:p>
        </p:txBody>
      </p:sp>
      <p:pic>
        <p:nvPicPr>
          <p:cNvPr id="10" name="Picture 9" descr="A logo of university of edinburgh&#10;&#10;Description automatically generated">
            <a:extLst>
              <a:ext uri="{FF2B5EF4-FFF2-40B4-BE49-F238E27FC236}">
                <a16:creationId xmlns:a16="http://schemas.microsoft.com/office/drawing/2014/main" id="{A1DA3982-DF05-9F6F-F99F-56CFFD239EEF}"/>
              </a:ext>
            </a:extLst>
          </p:cNvPr>
          <p:cNvPicPr>
            <a:picLocks noChangeAspect="1"/>
          </p:cNvPicPr>
          <p:nvPr/>
        </p:nvPicPr>
        <p:blipFill>
          <a:blip r:embed="rId5"/>
          <a:stretch>
            <a:fillRect/>
          </a:stretch>
        </p:blipFill>
        <p:spPr>
          <a:xfrm>
            <a:off x="10865156" y="156079"/>
            <a:ext cx="1121178" cy="1102334"/>
          </a:xfrm>
          <a:prstGeom prst="rect">
            <a:avLst/>
          </a:prstGeom>
        </p:spPr>
      </p:pic>
      <p:pic>
        <p:nvPicPr>
          <p:cNvPr id="11" name="Picture 10">
            <a:extLst>
              <a:ext uri="{FF2B5EF4-FFF2-40B4-BE49-F238E27FC236}">
                <a16:creationId xmlns:a16="http://schemas.microsoft.com/office/drawing/2014/main" id="{E54384E3-E7EB-5852-B37D-7D80AE41CB13}"/>
              </a:ext>
            </a:extLst>
          </p:cNvPr>
          <p:cNvPicPr>
            <a:picLocks noChangeAspect="1"/>
          </p:cNvPicPr>
          <p:nvPr/>
        </p:nvPicPr>
        <p:blipFill>
          <a:blip r:embed="rId6"/>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1335885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1081</TotalTime>
  <Words>3069</Words>
  <Application>Microsoft Macintosh PowerPoint</Application>
  <PresentationFormat>Widescreen</PresentationFormat>
  <Paragraphs>152</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-webkit-standard</vt:lpstr>
      <vt:lpstr>Aptos</vt:lpstr>
      <vt:lpstr>Aptos Display</vt:lpstr>
      <vt:lpstr>Arial</vt:lpstr>
      <vt:lpstr>Google Sans</vt:lpstr>
      <vt:lpstr>Office Theme</vt:lpstr>
      <vt:lpstr>Using evidence synthesis to guide trial decisions and reduce redundancy in research</vt:lpstr>
      <vt:lpstr>Redundancy in randomised control trials </vt:lpstr>
      <vt:lpstr>Redundancy in randomised control trials </vt:lpstr>
      <vt:lpstr>Redundancy in randomised control trials </vt:lpstr>
      <vt:lpstr>Intended audience</vt:lpstr>
      <vt:lpstr>Aims of interactive activity</vt:lpstr>
      <vt:lpstr>Initial primer session</vt:lpstr>
      <vt:lpstr>Overview of interactive activity</vt:lpstr>
      <vt:lpstr>What app outputs look like</vt:lpstr>
      <vt:lpstr>What would they see over rounds?</vt:lpstr>
      <vt:lpstr>Review of real-life decisions about trials</vt:lpstr>
      <vt:lpstr>Post-activity discussion points</vt:lpstr>
      <vt:lpstr>Considerations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Francesca Tinsdeall</dc:creator>
  <cp:lastModifiedBy>Francesca Tinsdeall</cp:lastModifiedBy>
  <cp:revision>5</cp:revision>
  <dcterms:created xsi:type="dcterms:W3CDTF">2025-02-17T15:11:18Z</dcterms:created>
  <dcterms:modified xsi:type="dcterms:W3CDTF">2025-02-18T09:15:46Z</dcterms:modified>
</cp:coreProperties>
</file>