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753600" cy="7315200"/>
  <p:notesSz cx="6858000" cy="9144000"/>
  <p:embeddedFontLst>
    <p:embeddedFont>
      <p:font typeface="Oswald Bold" charset="1" panose="00000800000000000000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2581" y="2504681"/>
            <a:ext cx="4078999" cy="407899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6318224" y="5478820"/>
            <a:ext cx="3716730" cy="2926080"/>
          </a:xfrm>
          <a:custGeom>
            <a:avLst/>
            <a:gdLst/>
            <a:ahLst/>
            <a:cxnLst/>
            <a:rect r="r" b="b" t="t" l="l"/>
            <a:pathLst>
              <a:path h="2926080" w="3716730">
                <a:moveTo>
                  <a:pt x="3716730" y="2926080"/>
                </a:moveTo>
                <a:lnTo>
                  <a:pt x="0" y="2926080"/>
                </a:lnTo>
                <a:lnTo>
                  <a:pt x="0" y="0"/>
                </a:lnTo>
                <a:lnTo>
                  <a:pt x="3716730" y="0"/>
                </a:lnTo>
                <a:lnTo>
                  <a:pt x="3716730" y="29260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7513" y="2023570"/>
            <a:ext cx="5974324" cy="317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Retail Analytics:</a:t>
            </a:r>
          </a:p>
          <a:p>
            <a:pPr algn="l">
              <a:lnSpc>
                <a:spcPts val="4999"/>
              </a:lnSpc>
            </a:pPr>
            <a:r>
              <a:rPr lang="en-US" sz="49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Uncovering Sales, Shipping, and Customer Trends in Superstore Data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5710936" y="0"/>
            <a:ext cx="4042664" cy="3439939"/>
          </a:xfrm>
          <a:custGeom>
            <a:avLst/>
            <a:gdLst/>
            <a:ahLst/>
            <a:cxnLst/>
            <a:rect r="r" b="b" t="t" l="l"/>
            <a:pathLst>
              <a:path h="3439939" w="4042664">
                <a:moveTo>
                  <a:pt x="4042664" y="3439939"/>
                </a:moveTo>
                <a:lnTo>
                  <a:pt x="0" y="3439939"/>
                </a:lnTo>
                <a:lnTo>
                  <a:pt x="0" y="0"/>
                </a:lnTo>
                <a:lnTo>
                  <a:pt x="4042664" y="0"/>
                </a:lnTo>
                <a:lnTo>
                  <a:pt x="4042664" y="343993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37513" y="5478820"/>
            <a:ext cx="5332737" cy="681107"/>
            <a:chOff x="0" y="0"/>
            <a:chExt cx="1975088" cy="2522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5088" cy="252262"/>
            </a:xfrm>
            <a:custGeom>
              <a:avLst/>
              <a:gdLst/>
              <a:ahLst/>
              <a:cxnLst/>
              <a:rect r="r" b="b" t="t" l="l"/>
              <a:pathLst>
                <a:path h="252262" w="1975088">
                  <a:moveTo>
                    <a:pt x="0" y="0"/>
                  </a:moveTo>
                  <a:lnTo>
                    <a:pt x="1975088" y="0"/>
                  </a:lnTo>
                  <a:lnTo>
                    <a:pt x="1975088" y="252262"/>
                  </a:lnTo>
                  <a:lnTo>
                    <a:pt x="0" y="252262"/>
                  </a:lnTo>
                  <a:close/>
                </a:path>
              </a:pathLst>
            </a:custGeom>
            <a:solidFill>
              <a:srgbClr val="1B75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5088" cy="280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78554" y="5603156"/>
            <a:ext cx="4850655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by Fatin Shahirah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2741486" y="-1307979"/>
            <a:ext cx="4078999" cy="407899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7457" y="4343871"/>
            <a:ext cx="6111151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"/>
              </a:lnSpc>
            </a:pPr>
            <a:r>
              <a:rPr lang="en-US" sz="9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Standard Class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Most popular shipping method with the highest number of orders .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Orders are almost evenly split among On Time, Late, and Early deliveries.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This suggests variability in delivery timing.</a:t>
            </a:r>
          </a:p>
          <a:p>
            <a:pPr algn="l">
              <a:lnSpc>
                <a:spcPts val="1129"/>
              </a:lnSpc>
            </a:pPr>
          </a:p>
          <a:p>
            <a:pPr algn="l">
              <a:lnSpc>
                <a:spcPts val="1129"/>
              </a:lnSpc>
            </a:pPr>
            <a:r>
              <a:rPr lang="en-US" sz="9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Second Class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Moderate usage 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Slightly more orders delivered On Time.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Late and Early deliveries are fairly balanced but lower than “On Time”.</a:t>
            </a:r>
          </a:p>
          <a:p>
            <a:pPr algn="l">
              <a:lnSpc>
                <a:spcPts val="1129"/>
              </a:lnSpc>
            </a:pPr>
          </a:p>
          <a:p>
            <a:pPr algn="l">
              <a:lnSpc>
                <a:spcPts val="1129"/>
              </a:lnSpc>
            </a:pPr>
            <a:r>
              <a:rPr lang="en-US" sz="9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First Class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Least used shipping method 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Similar pattern as Second Class, with a small preference toward On Time and Early deliveries.</a:t>
            </a:r>
          </a:p>
          <a:p>
            <a:pPr algn="l">
              <a:lnSpc>
                <a:spcPts val="1129"/>
              </a:lnSpc>
            </a:pPr>
            <a:r>
              <a:rPr lang="en-US" sz="9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Lowest number of Late deliveries.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63131" y="1217351"/>
            <a:ext cx="4491994" cy="3048941"/>
          </a:xfrm>
          <a:custGeom>
            <a:avLst/>
            <a:gdLst/>
            <a:ahLst/>
            <a:cxnLst/>
            <a:rect r="r" b="b" t="t" l="l"/>
            <a:pathLst>
              <a:path h="3048941" w="4491994">
                <a:moveTo>
                  <a:pt x="0" y="0"/>
                </a:moveTo>
                <a:lnTo>
                  <a:pt x="4491994" y="0"/>
                </a:lnTo>
                <a:lnTo>
                  <a:pt x="4491994" y="3048941"/>
                </a:lnTo>
                <a:lnTo>
                  <a:pt x="0" y="30489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63131" y="128758"/>
            <a:ext cx="4971498" cy="98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2"/>
              </a:lnSpc>
            </a:pPr>
            <a:r>
              <a:rPr lang="en-US" sz="3762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Shipping Method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2922" y="513508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Data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5002" y="1922280"/>
            <a:ext cx="6815257" cy="160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4"/>
              </a:lnSpc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Standard Class dominates in volume but may need review due to high variability in delivery timing .</a:t>
            </a:r>
          </a:p>
          <a:p>
            <a:pPr algn="l">
              <a:lnSpc>
                <a:spcPts val="1604"/>
              </a:lnSpc>
            </a:pPr>
          </a:p>
          <a:p>
            <a:pPr algn="l">
              <a:lnSpc>
                <a:spcPts val="1604"/>
              </a:lnSpc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Second Class and First Class show better delivery consistency, with a slight preference toward on-time or early deliveries.</a:t>
            </a:r>
          </a:p>
          <a:p>
            <a:pPr algn="l">
              <a:lnSpc>
                <a:spcPts val="1604"/>
              </a:lnSpc>
            </a:pPr>
          </a:p>
          <a:p>
            <a:pPr algn="l">
              <a:lnSpc>
                <a:spcPts val="1604"/>
              </a:lnSpc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First Class, although least used, has fewer late deliveries, suggesting it may be more reliable.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50807" y="225994"/>
            <a:ext cx="4205630" cy="99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4"/>
              </a:lnSpc>
            </a:pPr>
            <a:r>
              <a:rPr lang="en-US" sz="3834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State-Level Delivery Issues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54431" y="1349864"/>
            <a:ext cx="7398381" cy="2922361"/>
          </a:xfrm>
          <a:custGeom>
            <a:avLst/>
            <a:gdLst/>
            <a:ahLst/>
            <a:cxnLst/>
            <a:rect r="r" b="b" t="t" l="l"/>
            <a:pathLst>
              <a:path h="2922361" w="7398381">
                <a:moveTo>
                  <a:pt x="0" y="0"/>
                </a:moveTo>
                <a:lnTo>
                  <a:pt x="7398382" y="0"/>
                </a:lnTo>
                <a:lnTo>
                  <a:pt x="7398382" y="2922360"/>
                </a:lnTo>
                <a:lnTo>
                  <a:pt x="0" y="2922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54868" y="4639736"/>
            <a:ext cx="8133244" cy="100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8713" indent="-144357" lvl="1">
              <a:lnSpc>
                <a:spcPts val="1604"/>
              </a:lnSpc>
              <a:buFont typeface="Arial"/>
              <a:buChar char="•"/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 states have similar total order volumes </a:t>
            </a:r>
          </a:p>
          <a:p>
            <a:pPr algn="l" marL="288713" indent="-144357" lvl="1">
              <a:lnSpc>
                <a:spcPts val="1604"/>
              </a:lnSpc>
              <a:buFont typeface="Arial"/>
              <a:buChar char="•"/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state shows a dominant proportion of on-time deliveries — each state has a noticeable share of late deliveries.</a:t>
            </a:r>
          </a:p>
          <a:p>
            <a:pPr algn="l" marL="288713" indent="-144357" lvl="1">
              <a:lnSpc>
                <a:spcPts val="1604"/>
              </a:lnSpc>
              <a:buFont typeface="Arial"/>
              <a:buChar char="•"/>
            </a:pPr>
            <a:r>
              <a:rPr lang="en-US" sz="13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States like Sabah and Sarawak appear to have relatively higher proportions of late deliveries compared to Peninsular states.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2922" y="513508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Data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7619" y="1899046"/>
            <a:ext cx="7590493" cy="372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Sabah and Sarawak are facing more frequent delivery delays likely due to:</a:t>
            </a:r>
          </a:p>
          <a:p>
            <a:pPr algn="l">
              <a:lnSpc>
                <a:spcPts val="2128"/>
              </a:lnSpc>
            </a:pP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Geographic remoteness</a:t>
            </a: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Limited access to warehouses or shipping infrastructure</a:t>
            </a:r>
          </a:p>
          <a:p>
            <a:pPr algn="l">
              <a:lnSpc>
                <a:spcPts val="2128"/>
              </a:lnSpc>
            </a:pP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2.  Late deliveries are a widespread issue, even in urban or centralized areas like Wilayah Persekutuan, indicating possible:</a:t>
            </a:r>
          </a:p>
          <a:p>
            <a:pPr algn="l">
              <a:lnSpc>
                <a:spcPts val="2128"/>
              </a:lnSpc>
            </a:pP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Warehouse inefficiencies</a:t>
            </a: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Unreliable carrier services</a:t>
            </a:r>
          </a:p>
          <a:p>
            <a:pPr algn="l">
              <a:lnSpc>
                <a:spcPts val="2128"/>
              </a:lnSpc>
            </a:pPr>
            <a:r>
              <a:rPr lang="en-US" sz="17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Overpromising in estimated delivery windows</a:t>
            </a:r>
          </a:p>
          <a:p>
            <a:pPr algn="l">
              <a:lnSpc>
                <a:spcPts val="2128"/>
              </a:lnSpc>
            </a:pPr>
          </a:p>
          <a:p>
            <a:pPr algn="l">
              <a:lnSpc>
                <a:spcPts val="212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924652" y="1285558"/>
            <a:ext cx="5334572" cy="3140729"/>
          </a:xfrm>
          <a:custGeom>
            <a:avLst/>
            <a:gdLst/>
            <a:ahLst/>
            <a:cxnLst/>
            <a:rect r="r" b="b" t="t" l="l"/>
            <a:pathLst>
              <a:path h="3140729" w="5334572">
                <a:moveTo>
                  <a:pt x="0" y="0"/>
                </a:moveTo>
                <a:lnTo>
                  <a:pt x="5334572" y="0"/>
                </a:lnTo>
                <a:lnTo>
                  <a:pt x="5334572" y="3140729"/>
                </a:lnTo>
                <a:lnTo>
                  <a:pt x="0" y="3140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87004" y="324171"/>
            <a:ext cx="3809868" cy="890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3473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Customer Segment Profitability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4348634"/>
            <a:ext cx="7942540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2"/>
              </a:lnSpc>
            </a:pPr>
            <a:r>
              <a:rPr lang="en-US" sz="12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Home Office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Highest total profit, around $40,000.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This segment is the most profitable, suggesting strong buying behavior or high-margin purchases.</a:t>
            </a:r>
          </a:p>
          <a:p>
            <a:pPr algn="l">
              <a:lnSpc>
                <a:spcPts val="1452"/>
              </a:lnSpc>
            </a:pPr>
          </a:p>
          <a:p>
            <a:pPr algn="l">
              <a:lnSpc>
                <a:spcPts val="1452"/>
              </a:lnSpc>
            </a:pPr>
            <a:r>
              <a:rPr lang="en-US" sz="12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Consumer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Second highest, generating just under $35,000 in total profit.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Still a very profitable segment, though slightly less than Home Office.</a:t>
            </a:r>
          </a:p>
          <a:p>
            <a:pPr algn="l">
              <a:lnSpc>
                <a:spcPts val="1452"/>
              </a:lnSpc>
            </a:pPr>
          </a:p>
          <a:p>
            <a:pPr algn="l">
              <a:lnSpc>
                <a:spcPts val="1452"/>
              </a:lnSpc>
            </a:pPr>
            <a:r>
              <a:rPr lang="en-US" sz="121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Corporate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Lowest profit, under $10,000.</a:t>
            </a:r>
          </a:p>
          <a:p>
            <a:pPr algn="l">
              <a:lnSpc>
                <a:spcPts val="1452"/>
              </a:lnSpc>
            </a:pPr>
            <a:r>
              <a:rPr lang="en-US" sz="121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Represents a major gap compared to the other two segments.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2922" y="1918079"/>
            <a:ext cx="7498285" cy="2166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Home Office</a:t>
            </a:r>
            <a:r>
              <a:rPr lang="en-US" sz="180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is </a:t>
            </a:r>
            <a:r>
              <a:rPr lang="en-US" sz="180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most valuable segment — it deserves the most attention and retention efforts.</a:t>
            </a:r>
          </a:p>
          <a:p>
            <a:pPr algn="l">
              <a:lnSpc>
                <a:spcPts val="2165"/>
              </a:lnSpc>
            </a:pPr>
          </a:p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2. Consumer is also very profitable and likely has high volume — could be a good focus for upselling/cross-selling.</a:t>
            </a:r>
          </a:p>
          <a:p>
            <a:pPr algn="l">
              <a:lnSpc>
                <a:spcPts val="2165"/>
              </a:lnSpc>
            </a:pPr>
          </a:p>
          <a:p>
            <a:pPr algn="l">
              <a:lnSpc>
                <a:spcPts val="2165"/>
              </a:lnSpc>
            </a:pPr>
            <a:r>
              <a:rPr lang="en-US" sz="180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3. Corporate significantly underperforms — either due to low volume, tight margins, bulk discounts, or poor engagement.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2922" y="513508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Data Insights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9083" y="2020802"/>
            <a:ext cx="7932997" cy="1980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227" indent="-235613" lvl="1">
              <a:lnSpc>
                <a:spcPts val="2619"/>
              </a:lnSpc>
              <a:buFont typeface="Arial"/>
              <a:buChar char="•"/>
            </a:pPr>
            <a:r>
              <a:rPr lang="en-US" sz="21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Data-driven decisions can optimize product focus, shipping strategies, and customer</a:t>
            </a:r>
            <a:r>
              <a:rPr lang="en-US" sz="21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tar</a:t>
            </a:r>
            <a:r>
              <a:rPr lang="en-US" sz="21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geting.</a:t>
            </a:r>
          </a:p>
          <a:p>
            <a:pPr algn="l">
              <a:lnSpc>
                <a:spcPts val="2619"/>
              </a:lnSpc>
            </a:pPr>
          </a:p>
          <a:p>
            <a:pPr algn="l" marL="471227" indent="-235613" lvl="1">
              <a:lnSpc>
                <a:spcPts val="2619"/>
              </a:lnSpc>
              <a:buFont typeface="Arial"/>
              <a:buChar char="•"/>
            </a:pPr>
            <a:r>
              <a:rPr lang="en-US" sz="218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analysis lays the foundation for more efficient operations and improved customer satisfaction.</a:t>
            </a:r>
          </a:p>
          <a:p>
            <a:pPr algn="l">
              <a:lnSpc>
                <a:spcPts val="261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2922" y="513508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67091" y="2894583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3228" y="731520"/>
            <a:ext cx="5900717" cy="5852160"/>
            <a:chOff x="0" y="0"/>
            <a:chExt cx="1063868" cy="1055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3868" cy="1055113"/>
            </a:xfrm>
            <a:custGeom>
              <a:avLst/>
              <a:gdLst/>
              <a:ahLst/>
              <a:cxnLst/>
              <a:rect r="r" b="b" t="t" l="l"/>
              <a:pathLst>
                <a:path h="1055113" w="1063868">
                  <a:moveTo>
                    <a:pt x="860668" y="0"/>
                  </a:moveTo>
                  <a:lnTo>
                    <a:pt x="0" y="0"/>
                  </a:lnTo>
                  <a:lnTo>
                    <a:pt x="203200" y="1055113"/>
                  </a:lnTo>
                  <a:lnTo>
                    <a:pt x="1063868" y="1055113"/>
                  </a:lnTo>
                  <a:lnTo>
                    <a:pt x="860668" y="0"/>
                  </a:lnTo>
                  <a:close/>
                </a:path>
              </a:pathLst>
            </a:custGeom>
            <a:blipFill>
              <a:blip r:embed="rId2"/>
              <a:stretch>
                <a:fillRect l="-23027" t="0" r="-47967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0" y="0"/>
            <a:ext cx="3244645" cy="2926080"/>
          </a:xfrm>
          <a:custGeom>
            <a:avLst/>
            <a:gdLst/>
            <a:ahLst/>
            <a:cxnLst/>
            <a:rect r="r" b="b" t="t" l="l"/>
            <a:pathLst>
              <a:path h="2926080" w="3244645">
                <a:moveTo>
                  <a:pt x="0" y="2926080"/>
                </a:moveTo>
                <a:lnTo>
                  <a:pt x="3244645" y="2926080"/>
                </a:lnTo>
                <a:lnTo>
                  <a:pt x="3244645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78132" y="807720"/>
            <a:ext cx="404992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Context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56994" y="2008381"/>
            <a:ext cx="5270718" cy="390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Mohd Gana, CEO of a mid-sized retail company, has observed a rise in customer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complaints related to delayed deliveries. Concerned about the potential impact on customer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satisfaction and business reputation, he is seeking a deeper understanding of the root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causes. </a:t>
            </a:r>
          </a:p>
          <a:p>
            <a:pPr algn="just">
              <a:lnSpc>
                <a:spcPts val="1930"/>
              </a:lnSpc>
            </a:pP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support this, Mohd Gana has requested a data analysis project to explore patterns in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shipping performance, sales trends, and customer behavior. The goal is to uncover insights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that can help the sales and product teams improve fulfillment processes and better serve </a:t>
            </a:r>
          </a:p>
          <a:p>
            <a:pPr algn="just">
              <a:lnSpc>
                <a:spcPts val="1930"/>
              </a:lnSpc>
            </a:pPr>
            <a:r>
              <a:rPr lang="en-US" sz="13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different customer segments.</a:t>
            </a:r>
          </a:p>
          <a:p>
            <a:pPr algn="just">
              <a:lnSpc>
                <a:spcPts val="193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198210" y="6583680"/>
            <a:ext cx="10678460" cy="1049032"/>
            <a:chOff x="0" y="0"/>
            <a:chExt cx="3954985" cy="3885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54985" cy="388530"/>
            </a:xfrm>
            <a:custGeom>
              <a:avLst/>
              <a:gdLst/>
              <a:ahLst/>
              <a:cxnLst/>
              <a:rect r="r" b="b" t="t" l="l"/>
              <a:pathLst>
                <a:path h="388530" w="3954985">
                  <a:moveTo>
                    <a:pt x="0" y="0"/>
                  </a:moveTo>
                  <a:lnTo>
                    <a:pt x="3954985" y="0"/>
                  </a:lnTo>
                  <a:lnTo>
                    <a:pt x="3954985" y="388530"/>
                  </a:lnTo>
                  <a:lnTo>
                    <a:pt x="0" y="38853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54985" cy="417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true" rot="0">
            <a:off x="6833175" y="5773473"/>
            <a:ext cx="3015675" cy="2374159"/>
          </a:xfrm>
          <a:custGeom>
            <a:avLst/>
            <a:gdLst/>
            <a:ahLst/>
            <a:cxnLst/>
            <a:rect r="r" b="b" t="t" l="l"/>
            <a:pathLst>
              <a:path h="2374159" w="3015675">
                <a:moveTo>
                  <a:pt x="3015675" y="2374158"/>
                </a:moveTo>
                <a:lnTo>
                  <a:pt x="0" y="2374158"/>
                </a:lnTo>
                <a:lnTo>
                  <a:pt x="0" y="0"/>
                </a:lnTo>
                <a:lnTo>
                  <a:pt x="3015675" y="0"/>
                </a:lnTo>
                <a:lnTo>
                  <a:pt x="3015675" y="23741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3228" y="731520"/>
            <a:ext cx="5900717" cy="5852160"/>
            <a:chOff x="0" y="0"/>
            <a:chExt cx="1063868" cy="1055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3868" cy="1055113"/>
            </a:xfrm>
            <a:custGeom>
              <a:avLst/>
              <a:gdLst/>
              <a:ahLst/>
              <a:cxnLst/>
              <a:rect r="r" b="b" t="t" l="l"/>
              <a:pathLst>
                <a:path h="1055113" w="1063868">
                  <a:moveTo>
                    <a:pt x="860668" y="0"/>
                  </a:moveTo>
                  <a:lnTo>
                    <a:pt x="0" y="0"/>
                  </a:lnTo>
                  <a:lnTo>
                    <a:pt x="203200" y="1055113"/>
                  </a:lnTo>
                  <a:lnTo>
                    <a:pt x="1063868" y="1055113"/>
                  </a:lnTo>
                  <a:lnTo>
                    <a:pt x="860668" y="0"/>
                  </a:lnTo>
                  <a:close/>
                </a:path>
              </a:pathLst>
            </a:custGeom>
            <a:blipFill>
              <a:blip r:embed="rId2"/>
              <a:stretch>
                <a:fillRect l="-23027" t="0" r="-47967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0" y="0"/>
            <a:ext cx="3244645" cy="2926080"/>
          </a:xfrm>
          <a:custGeom>
            <a:avLst/>
            <a:gdLst/>
            <a:ahLst/>
            <a:cxnLst/>
            <a:rect r="r" b="b" t="t" l="l"/>
            <a:pathLst>
              <a:path h="2926080" w="3244645">
                <a:moveTo>
                  <a:pt x="0" y="2926080"/>
                </a:moveTo>
                <a:lnTo>
                  <a:pt x="3244645" y="2926080"/>
                </a:lnTo>
                <a:lnTo>
                  <a:pt x="3244645" y="0"/>
                </a:lnTo>
                <a:lnTo>
                  <a:pt x="0" y="0"/>
                </a:lnTo>
                <a:lnTo>
                  <a:pt x="0" y="292608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49750" y="660075"/>
            <a:ext cx="5918792" cy="58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326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Big Questions to Explore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9750" y="1651100"/>
            <a:ext cx="6108559" cy="162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81"/>
              </a:lnSpc>
            </a:pPr>
            <a:r>
              <a:rPr lang="en-US" sz="18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🟦</a:t>
            </a:r>
          </a:p>
          <a:p>
            <a:pPr algn="just" marL="398113" indent="-199057" lvl="1">
              <a:lnSpc>
                <a:spcPts val="2581"/>
              </a:lnSpc>
              <a:buAutoNum type="arabicPeriod" startAt="1"/>
            </a:pPr>
            <a:r>
              <a:rPr lang="en-US" sz="18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Which products are driving the most sales?</a:t>
            </a:r>
          </a:p>
          <a:p>
            <a:pPr algn="just" marL="398113" indent="-199057" lvl="1">
              <a:lnSpc>
                <a:spcPts val="2581"/>
              </a:lnSpc>
              <a:buAutoNum type="arabicPeriod" startAt="1"/>
            </a:pPr>
            <a:r>
              <a:rPr lang="en-US" sz="18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Which shipping methods are leading to delays?</a:t>
            </a:r>
          </a:p>
          <a:p>
            <a:pPr algn="just" marL="398113" indent="-199057" lvl="1">
              <a:lnSpc>
                <a:spcPts val="2581"/>
              </a:lnSpc>
              <a:buAutoNum type="arabicPeriod" startAt="1"/>
            </a:pPr>
            <a:r>
              <a:rPr lang="en-US" sz="184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Which customer segments are most profitable?</a:t>
            </a:r>
          </a:p>
          <a:p>
            <a:pPr algn="just">
              <a:lnSpc>
                <a:spcPts val="25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198210" y="6583680"/>
            <a:ext cx="10678460" cy="1049032"/>
            <a:chOff x="0" y="0"/>
            <a:chExt cx="3954985" cy="3885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54985" cy="388530"/>
            </a:xfrm>
            <a:custGeom>
              <a:avLst/>
              <a:gdLst/>
              <a:ahLst/>
              <a:cxnLst/>
              <a:rect r="r" b="b" t="t" l="l"/>
              <a:pathLst>
                <a:path h="388530" w="3954985">
                  <a:moveTo>
                    <a:pt x="0" y="0"/>
                  </a:moveTo>
                  <a:lnTo>
                    <a:pt x="3954985" y="0"/>
                  </a:lnTo>
                  <a:lnTo>
                    <a:pt x="3954985" y="388530"/>
                  </a:lnTo>
                  <a:lnTo>
                    <a:pt x="0" y="38853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54985" cy="417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true" rot="0">
            <a:off x="6833175" y="5773473"/>
            <a:ext cx="3015675" cy="2374159"/>
          </a:xfrm>
          <a:custGeom>
            <a:avLst/>
            <a:gdLst/>
            <a:ahLst/>
            <a:cxnLst/>
            <a:rect r="r" b="b" t="t" l="l"/>
            <a:pathLst>
              <a:path h="2374159" w="3015675">
                <a:moveTo>
                  <a:pt x="3015675" y="2374158"/>
                </a:moveTo>
                <a:lnTo>
                  <a:pt x="0" y="2374158"/>
                </a:lnTo>
                <a:lnTo>
                  <a:pt x="0" y="0"/>
                </a:lnTo>
                <a:lnTo>
                  <a:pt x="3015675" y="0"/>
                </a:lnTo>
                <a:lnTo>
                  <a:pt x="3015675" y="237415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8308" y="600074"/>
            <a:ext cx="5196984" cy="188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200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Dataset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278379" y="476249"/>
            <a:ext cx="4078999" cy="407899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7261001" y="0"/>
            <a:ext cx="2492599" cy="2120975"/>
          </a:xfrm>
          <a:custGeom>
            <a:avLst/>
            <a:gdLst/>
            <a:ahLst/>
            <a:cxnLst/>
            <a:rect r="r" b="b" t="t" l="l"/>
            <a:pathLst>
              <a:path h="2120975" w="2492599">
                <a:moveTo>
                  <a:pt x="2492599" y="2120975"/>
                </a:moveTo>
                <a:lnTo>
                  <a:pt x="0" y="2120975"/>
                </a:lnTo>
                <a:lnTo>
                  <a:pt x="0" y="0"/>
                </a:lnTo>
                <a:lnTo>
                  <a:pt x="2492599" y="0"/>
                </a:lnTo>
                <a:lnTo>
                  <a:pt x="2492599" y="21209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9995" y="5019088"/>
            <a:ext cx="1803492" cy="2296112"/>
          </a:xfrm>
          <a:custGeom>
            <a:avLst/>
            <a:gdLst/>
            <a:ahLst/>
            <a:cxnLst/>
            <a:rect r="r" b="b" t="t" l="l"/>
            <a:pathLst>
              <a:path h="2296112" w="1803492">
                <a:moveTo>
                  <a:pt x="0" y="0"/>
                </a:moveTo>
                <a:lnTo>
                  <a:pt x="1803492" y="0"/>
                </a:lnTo>
                <a:lnTo>
                  <a:pt x="1803492" y="2296112"/>
                </a:lnTo>
                <a:lnTo>
                  <a:pt x="0" y="22961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1520" y="731520"/>
            <a:ext cx="746688" cy="1112949"/>
          </a:xfrm>
          <a:custGeom>
            <a:avLst/>
            <a:gdLst/>
            <a:ahLst/>
            <a:cxnLst/>
            <a:rect r="r" b="b" t="t" l="l"/>
            <a:pathLst>
              <a:path h="1112949" w="746688">
                <a:moveTo>
                  <a:pt x="0" y="0"/>
                </a:moveTo>
                <a:lnTo>
                  <a:pt x="746688" y="0"/>
                </a:lnTo>
                <a:lnTo>
                  <a:pt x="746688" y="1112949"/>
                </a:lnTo>
                <a:lnTo>
                  <a:pt x="0" y="11129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54790" y="4833468"/>
            <a:ext cx="1197619" cy="1785069"/>
          </a:xfrm>
          <a:custGeom>
            <a:avLst/>
            <a:gdLst/>
            <a:ahLst/>
            <a:cxnLst/>
            <a:rect r="r" b="b" t="t" l="l"/>
            <a:pathLst>
              <a:path h="1785069" w="1197619">
                <a:moveTo>
                  <a:pt x="0" y="0"/>
                </a:moveTo>
                <a:lnTo>
                  <a:pt x="1197620" y="0"/>
                </a:lnTo>
                <a:lnTo>
                  <a:pt x="1197620" y="1785069"/>
                </a:lnTo>
                <a:lnTo>
                  <a:pt x="0" y="1785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17700" y="2890727"/>
            <a:ext cx="8118200" cy="28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Customers Dataset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Customer ID, Segment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Orders Dataset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Sales, Discount, Profit, Product Category ID, Customer ID, Shipping ID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Products Dataset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Product Category ID, Category, Sub-Category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Shipping Dataset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Shipping ID, Ship Mode, Order Date, Delivered Date, City, State, Postal Code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4129" y="6332058"/>
            <a:ext cx="6090228" cy="762866"/>
            <a:chOff x="0" y="0"/>
            <a:chExt cx="2255640" cy="282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40" cy="282543"/>
            </a:xfrm>
            <a:custGeom>
              <a:avLst/>
              <a:gdLst/>
              <a:ahLst/>
              <a:cxnLst/>
              <a:rect r="r" b="b" t="t" l="l"/>
              <a:pathLst>
                <a:path h="282543" w="2255640">
                  <a:moveTo>
                    <a:pt x="0" y="0"/>
                  </a:moveTo>
                  <a:lnTo>
                    <a:pt x="2255640" y="0"/>
                  </a:lnTo>
                  <a:lnTo>
                    <a:pt x="2255640" y="282543"/>
                  </a:lnTo>
                  <a:lnTo>
                    <a:pt x="0" y="282543"/>
                  </a:lnTo>
                  <a:close/>
                </a:path>
              </a:pathLst>
            </a:custGeom>
            <a:solidFill>
              <a:srgbClr val="00AE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255640" cy="31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20640" y="6332058"/>
            <a:ext cx="3901440" cy="886691"/>
          </a:xfrm>
          <a:custGeom>
            <a:avLst/>
            <a:gdLst/>
            <a:ahLst/>
            <a:cxnLst/>
            <a:rect r="r" b="b" t="t" l="l"/>
            <a:pathLst>
              <a:path h="886691" w="3901440">
                <a:moveTo>
                  <a:pt x="0" y="0"/>
                </a:moveTo>
                <a:lnTo>
                  <a:pt x="3901440" y="0"/>
                </a:lnTo>
                <a:lnTo>
                  <a:pt x="3901440" y="886691"/>
                </a:lnTo>
                <a:lnTo>
                  <a:pt x="0" y="886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6683" y="497988"/>
            <a:ext cx="7175629" cy="64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4807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Key Columns Used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5847" y="-336929"/>
            <a:ext cx="2145492" cy="1689087"/>
          </a:xfrm>
          <a:custGeom>
            <a:avLst/>
            <a:gdLst/>
            <a:ahLst/>
            <a:cxnLst/>
            <a:rect r="r" b="b" t="t" l="l"/>
            <a:pathLst>
              <a:path h="1689087" w="2145492">
                <a:moveTo>
                  <a:pt x="0" y="0"/>
                </a:moveTo>
                <a:lnTo>
                  <a:pt x="2145492" y="0"/>
                </a:lnTo>
                <a:lnTo>
                  <a:pt x="2145492" y="1689087"/>
                </a:lnTo>
                <a:lnTo>
                  <a:pt x="0" y="168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577" y="1582719"/>
            <a:ext cx="7774663" cy="404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Sales – used to calculate product and category performance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Profit – to determine segment profitability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Deli</a:t>
            </a: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very Days – computed from Order Date and Delivered Date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Timing_Label – classified as Early, On Time, Late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Ship Mode – used to assess shipping performance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Segment – customer type linked to profitability</a:t>
            </a:r>
          </a:p>
          <a:p>
            <a:pPr algn="l">
              <a:lnSpc>
                <a:spcPts val="321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4129" y="6332058"/>
            <a:ext cx="6090228" cy="762866"/>
            <a:chOff x="0" y="0"/>
            <a:chExt cx="2255640" cy="2825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40" cy="282543"/>
            </a:xfrm>
            <a:custGeom>
              <a:avLst/>
              <a:gdLst/>
              <a:ahLst/>
              <a:cxnLst/>
              <a:rect r="r" b="b" t="t" l="l"/>
              <a:pathLst>
                <a:path h="282543" w="2255640">
                  <a:moveTo>
                    <a:pt x="0" y="0"/>
                  </a:moveTo>
                  <a:lnTo>
                    <a:pt x="2255640" y="0"/>
                  </a:lnTo>
                  <a:lnTo>
                    <a:pt x="2255640" y="282543"/>
                  </a:lnTo>
                  <a:lnTo>
                    <a:pt x="0" y="282543"/>
                  </a:lnTo>
                  <a:close/>
                </a:path>
              </a:pathLst>
            </a:custGeom>
            <a:solidFill>
              <a:srgbClr val="00AE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255640" cy="311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120640" y="6332058"/>
            <a:ext cx="3901440" cy="886691"/>
          </a:xfrm>
          <a:custGeom>
            <a:avLst/>
            <a:gdLst/>
            <a:ahLst/>
            <a:cxnLst/>
            <a:rect r="r" b="b" t="t" l="l"/>
            <a:pathLst>
              <a:path h="886691" w="3901440">
                <a:moveTo>
                  <a:pt x="0" y="0"/>
                </a:moveTo>
                <a:lnTo>
                  <a:pt x="3901440" y="0"/>
                </a:lnTo>
                <a:lnTo>
                  <a:pt x="3901440" y="886691"/>
                </a:lnTo>
                <a:lnTo>
                  <a:pt x="0" y="886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6683" y="497988"/>
            <a:ext cx="7175629" cy="64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4807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Relationship Explored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5847" y="-336929"/>
            <a:ext cx="2145492" cy="1689087"/>
          </a:xfrm>
          <a:custGeom>
            <a:avLst/>
            <a:gdLst/>
            <a:ahLst/>
            <a:cxnLst/>
            <a:rect r="r" b="b" t="t" l="l"/>
            <a:pathLst>
              <a:path h="1689087" w="2145492">
                <a:moveTo>
                  <a:pt x="0" y="0"/>
                </a:moveTo>
                <a:lnTo>
                  <a:pt x="2145492" y="0"/>
                </a:lnTo>
                <a:lnTo>
                  <a:pt x="2145492" y="1689087"/>
                </a:lnTo>
                <a:lnTo>
                  <a:pt x="0" y="168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6899" y="1853201"/>
            <a:ext cx="7774663" cy="2426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Product Sub-Category vs. Total Sales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Product Category vs. Total Sales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Ship Mode vs. Delivery Timing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State vs. Delivery Timing</a:t>
            </a:r>
          </a:p>
          <a:p>
            <a:pPr algn="l" marL="495771" indent="-247885" lvl="1">
              <a:lnSpc>
                <a:spcPts val="3214"/>
              </a:lnSpc>
              <a:buFont typeface="Arial"/>
              <a:buChar char="•"/>
            </a:pP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2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ustomer Segment vs. Profit</a:t>
            </a:r>
          </a:p>
          <a:p>
            <a:pPr algn="l">
              <a:lnSpc>
                <a:spcPts val="321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63131" y="1478815"/>
            <a:ext cx="6027338" cy="3571198"/>
          </a:xfrm>
          <a:custGeom>
            <a:avLst/>
            <a:gdLst/>
            <a:ahLst/>
            <a:cxnLst/>
            <a:rect r="r" b="b" t="t" l="l"/>
            <a:pathLst>
              <a:path h="3571198" w="6027338">
                <a:moveTo>
                  <a:pt x="0" y="0"/>
                </a:moveTo>
                <a:lnTo>
                  <a:pt x="6027338" y="0"/>
                </a:lnTo>
                <a:lnTo>
                  <a:pt x="6027338" y="3571197"/>
                </a:lnTo>
                <a:lnTo>
                  <a:pt x="0" y="3571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70157" y="253102"/>
            <a:ext cx="5166393" cy="1225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0"/>
              </a:lnSpc>
            </a:pPr>
            <a:r>
              <a:rPr lang="en-US" sz="4710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Product Sales Performance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2547" y="5141923"/>
            <a:ext cx="7774663" cy="100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1465" indent="-150733" lvl="1">
              <a:lnSpc>
                <a:spcPts val="1954"/>
              </a:lnSpc>
              <a:buFont typeface="Arial"/>
              <a:buChar char="•"/>
            </a:pPr>
            <a:r>
              <a:rPr lang="en-US" b="true" sz="139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Top-performing sub-categories</a:t>
            </a:r>
            <a:r>
              <a:rPr lang="en-US" sz="13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Binders: Highest sales </a:t>
            </a:r>
          </a:p>
          <a:p>
            <a:pPr algn="l" marL="301465" indent="-150733" lvl="1">
              <a:lnSpc>
                <a:spcPts val="1954"/>
              </a:lnSpc>
              <a:buFont typeface="Arial"/>
              <a:buChar char="•"/>
            </a:pPr>
            <a:r>
              <a:rPr lang="en-US" b="true" sz="139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Chairs, Storage, Phones</a:t>
            </a:r>
            <a:r>
              <a:rPr lang="en-US" sz="13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Also high performers </a:t>
            </a:r>
          </a:p>
          <a:p>
            <a:pPr algn="l" marL="301465" indent="-150733" lvl="1">
              <a:lnSpc>
                <a:spcPts val="1954"/>
              </a:lnSpc>
              <a:buFont typeface="Arial"/>
              <a:buChar char="•"/>
            </a:pPr>
            <a:r>
              <a:rPr lang="en-US" b="true" sz="139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Mid-tier sub-categories</a:t>
            </a:r>
            <a:r>
              <a:rPr lang="en-US" sz="13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Accessories, Tables, Art, Paper, Machines.</a:t>
            </a:r>
          </a:p>
          <a:p>
            <a:pPr algn="l" marL="301465" indent="-150733" lvl="1">
              <a:lnSpc>
                <a:spcPts val="1954"/>
              </a:lnSpc>
              <a:buFont typeface="Arial"/>
              <a:buChar char="•"/>
            </a:pPr>
            <a:r>
              <a:rPr lang="en-US" b="true" sz="139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Low-performing sub-categories</a:t>
            </a:r>
            <a:r>
              <a:rPr lang="en-US" sz="13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Fasteners, Labels, Supplies, Envelopes, Copiers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9694" y="2132154"/>
            <a:ext cx="7048427" cy="2414086"/>
          </a:xfrm>
          <a:custGeom>
            <a:avLst/>
            <a:gdLst/>
            <a:ahLst/>
            <a:cxnLst/>
            <a:rect r="r" b="b" t="t" l="l"/>
            <a:pathLst>
              <a:path h="2414086" w="7048427">
                <a:moveTo>
                  <a:pt x="0" y="0"/>
                </a:moveTo>
                <a:lnTo>
                  <a:pt x="7048427" y="0"/>
                </a:lnTo>
                <a:lnTo>
                  <a:pt x="7048427" y="2414087"/>
                </a:lnTo>
                <a:lnTo>
                  <a:pt x="0" y="24140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86577" y="466266"/>
            <a:ext cx="5780446" cy="136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0"/>
              </a:lnSpc>
            </a:pPr>
            <a:r>
              <a:rPr lang="en-US" sz="5270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Product Category Sales Performance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9694" y="4498616"/>
            <a:ext cx="7331928" cy="177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97" indent="-179099" lvl="1">
              <a:lnSpc>
                <a:spcPts val="2322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Off</a:t>
            </a:r>
            <a:r>
              <a:rPr lang="en-US" sz="16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ice Supplies: Highest overall sales.</a:t>
            </a:r>
          </a:p>
          <a:p>
            <a:pPr algn="l" marL="358197" indent="-179099" lvl="1">
              <a:lnSpc>
                <a:spcPts val="2322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Furniture: Second </a:t>
            </a:r>
          </a:p>
          <a:p>
            <a:pPr algn="l" marL="358197" indent="-179099" lvl="1">
              <a:lnSpc>
                <a:spcPts val="2322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Technology: Third </a:t>
            </a:r>
          </a:p>
          <a:p>
            <a:pPr algn="l" marL="358197" indent="-179099" lvl="1">
              <a:lnSpc>
                <a:spcPts val="2322"/>
              </a:lnSpc>
              <a:buFont typeface="Arial"/>
              <a:buChar char="•"/>
            </a:pPr>
            <a:r>
              <a:rPr lang="en-US" sz="16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Note: Even though Technology has high-ticket items (like Phones), it’s third because other sub-categories may be fewer or less frequently sold.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080" y="1809750"/>
            <a:ext cx="7019417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3"/>
              </a:lnSpc>
            </a:pPr>
            <a:r>
              <a:rPr lang="en-US" sz="134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 Sales, High Category:</a:t>
            </a:r>
          </a:p>
          <a:p>
            <a:pPr algn="l">
              <a:lnSpc>
                <a:spcPts val="1613"/>
              </a:lnSpc>
            </a:pPr>
          </a:p>
          <a:p>
            <a:pPr algn="l">
              <a:lnSpc>
                <a:spcPts val="1613"/>
              </a:lnSpc>
            </a:pP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Binders, Chairs, Storage, Phones are likely the main contributors to their respective categories.</a:t>
            </a:r>
          </a:p>
          <a:p>
            <a:pPr algn="l">
              <a:lnSpc>
                <a:spcPts val="1613"/>
              </a:lnSpc>
            </a:pP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Office Supplies dominates because it contains multiple high-selling sub-categories.</a:t>
            </a:r>
          </a:p>
          <a:p>
            <a:pPr algn="l">
              <a:lnSpc>
                <a:spcPts val="1613"/>
              </a:lnSpc>
            </a:pPr>
          </a:p>
          <a:p>
            <a:pPr algn="l">
              <a:lnSpc>
                <a:spcPts val="1613"/>
              </a:lnSpc>
            </a:pP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134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ow Sales Sub-C</a:t>
            </a:r>
            <a:r>
              <a:rPr lang="en-US" sz="134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ategories:</a:t>
            </a:r>
          </a:p>
          <a:p>
            <a:pPr algn="l">
              <a:lnSpc>
                <a:spcPts val="1613"/>
              </a:lnSpc>
            </a:pPr>
          </a:p>
          <a:p>
            <a:pPr algn="l">
              <a:lnSpc>
                <a:spcPts val="1613"/>
              </a:lnSpc>
            </a:pP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• Fasteners, Labels, Envelopes, Copiers are cont</a:t>
            </a: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ributing v</a:t>
            </a:r>
            <a:r>
              <a:rPr lang="en-US" sz="134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ery little. These may not be worth pushing unless they serve a niche purpose or support high-profit margins.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91822" y="6552334"/>
            <a:ext cx="9313902" cy="1065862"/>
            <a:chOff x="0" y="0"/>
            <a:chExt cx="3449593" cy="3947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9593" cy="394764"/>
            </a:xfrm>
            <a:custGeom>
              <a:avLst/>
              <a:gdLst/>
              <a:ahLst/>
              <a:cxnLst/>
              <a:rect r="r" b="b" t="t" l="l"/>
              <a:pathLst>
                <a:path h="394764" w="3449593">
                  <a:moveTo>
                    <a:pt x="0" y="0"/>
                  </a:moveTo>
                  <a:lnTo>
                    <a:pt x="3449593" y="0"/>
                  </a:lnTo>
                  <a:lnTo>
                    <a:pt x="3449593" y="394764"/>
                  </a:lnTo>
                  <a:lnTo>
                    <a:pt x="0" y="394764"/>
                  </a:lnTo>
                  <a:close/>
                </a:path>
              </a:pathLst>
            </a:custGeom>
            <a:solidFill>
              <a:srgbClr val="26226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449593" cy="42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7468607" y="5353521"/>
            <a:ext cx="2639010" cy="2077620"/>
          </a:xfrm>
          <a:custGeom>
            <a:avLst/>
            <a:gdLst/>
            <a:ahLst/>
            <a:cxnLst/>
            <a:rect r="r" b="b" t="t" l="l"/>
            <a:pathLst>
              <a:path h="2077620" w="2639010">
                <a:moveTo>
                  <a:pt x="2639010" y="2077620"/>
                </a:moveTo>
                <a:lnTo>
                  <a:pt x="0" y="2077620"/>
                </a:lnTo>
                <a:lnTo>
                  <a:pt x="0" y="0"/>
                </a:lnTo>
                <a:lnTo>
                  <a:pt x="2639010" y="0"/>
                </a:lnTo>
                <a:lnTo>
                  <a:pt x="2639010" y="20776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881379" y="1828800"/>
            <a:ext cx="4078999" cy="407899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57959" y="-336055"/>
            <a:ext cx="4078999" cy="407899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4F2F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11125"/>
              <a:ext cx="533400" cy="561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0" y="0"/>
            <a:ext cx="1546289" cy="1217351"/>
          </a:xfrm>
          <a:custGeom>
            <a:avLst/>
            <a:gdLst/>
            <a:ahLst/>
            <a:cxnLst/>
            <a:rect r="r" b="b" t="t" l="l"/>
            <a:pathLst>
              <a:path h="1217351" w="1546289">
                <a:moveTo>
                  <a:pt x="0" y="0"/>
                </a:moveTo>
                <a:lnTo>
                  <a:pt x="1546289" y="0"/>
                </a:lnTo>
                <a:lnTo>
                  <a:pt x="1546289" y="1217351"/>
                </a:lnTo>
                <a:lnTo>
                  <a:pt x="0" y="12173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2922" y="513508"/>
            <a:ext cx="7019417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true">
                <a:solidFill>
                  <a:srgbClr val="262262"/>
                </a:solidFill>
                <a:latin typeface="Oswald Bold"/>
                <a:ea typeface="Oswald Bold"/>
                <a:cs typeface="Oswald Bold"/>
                <a:sym typeface="Oswald Bold"/>
              </a:rPr>
              <a:t>Data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DAGuINx7fHA</dc:identifier>
  <dcterms:modified xsi:type="dcterms:W3CDTF">2011-08-01T06:04:30Z</dcterms:modified>
  <cp:revision>1</cp:revision>
  <dc:title>Capstone Presentation Slide</dc:title>
</cp:coreProperties>
</file>