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63" r:id="rId4"/>
    <p:sldId id="264" r:id="rId5"/>
    <p:sldId id="266" r:id="rId6"/>
    <p:sldId id="272" r:id="rId7"/>
    <p:sldId id="273" r:id="rId8"/>
    <p:sldId id="274" r:id="rId9"/>
    <p:sldId id="275" r:id="rId10"/>
    <p:sldId id="267" r:id="rId11"/>
    <p:sldId id="268" r:id="rId12"/>
    <p:sldId id="269" r:id="rId13"/>
    <p:sldId id="270" r:id="rId14"/>
    <p:sldId id="271" r:id="rId15"/>
    <p:sldId id="257" r:id="rId16"/>
    <p:sldId id="258" r:id="rId17"/>
    <p:sldId id="259" r:id="rId18"/>
    <p:sldId id="260" r:id="rId19"/>
    <p:sldId id="261"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8" autoAdjust="0"/>
    <p:restoredTop sz="93643" autoAdjust="0"/>
  </p:normalViewPr>
  <p:slideViewPr>
    <p:cSldViewPr snapToGrid="0">
      <p:cViewPr>
        <p:scale>
          <a:sx n="60" d="100"/>
          <a:sy n="60" d="100"/>
        </p:scale>
        <p:origin x="252"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63CBB-97AF-4D83-BD50-EB4E4989D9F1}"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7D9F9-2334-46CF-A53A-4BAE61624E0A}" type="slidenum">
              <a:rPr lang="en-US" smtClean="0"/>
              <a:t>‹#›</a:t>
            </a:fld>
            <a:endParaRPr lang="en-US"/>
          </a:p>
        </p:txBody>
      </p:sp>
    </p:spTree>
    <p:extLst>
      <p:ext uri="{BB962C8B-B14F-4D97-AF65-F5344CB8AC3E}">
        <p14:creationId xmlns:p14="http://schemas.microsoft.com/office/powerpoint/2010/main" val="1009025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https://blogs.ams.org/beyondreviews/2016/08/27/an-exceptional-review-about-inner-model-theory/</a:t>
            </a:r>
            <a:endParaRPr lang="en-US" dirty="0"/>
          </a:p>
        </p:txBody>
      </p:sp>
      <p:sp>
        <p:nvSpPr>
          <p:cNvPr id="4" name="Slide Number Placeholder 3"/>
          <p:cNvSpPr>
            <a:spLocks noGrp="1"/>
          </p:cNvSpPr>
          <p:nvPr>
            <p:ph type="sldNum" sz="quarter" idx="10"/>
          </p:nvPr>
        </p:nvSpPr>
        <p:spPr/>
        <p:txBody>
          <a:bodyPr/>
          <a:lstStyle/>
          <a:p>
            <a:fld id="{7BF7D9F9-2334-46CF-A53A-4BAE61624E0A}" type="slidenum">
              <a:rPr lang="en-US" smtClean="0"/>
              <a:t>2</a:t>
            </a:fld>
            <a:endParaRPr lang="en-US"/>
          </a:p>
        </p:txBody>
      </p:sp>
    </p:spTree>
    <p:extLst>
      <p:ext uri="{BB962C8B-B14F-4D97-AF65-F5344CB8AC3E}">
        <p14:creationId xmlns:p14="http://schemas.microsoft.com/office/powerpoint/2010/main" val="2947634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https://medium.com/radix-ai-blog/unifying-word-embeddings-and-matrix-factorization-part-1-cb3984e95141</a:t>
            </a:r>
            <a:endParaRPr lang="en-US" dirty="0"/>
          </a:p>
        </p:txBody>
      </p:sp>
      <p:sp>
        <p:nvSpPr>
          <p:cNvPr id="4" name="Slide Number Placeholder 3"/>
          <p:cNvSpPr>
            <a:spLocks noGrp="1"/>
          </p:cNvSpPr>
          <p:nvPr>
            <p:ph type="sldNum" sz="quarter" idx="10"/>
          </p:nvPr>
        </p:nvSpPr>
        <p:spPr/>
        <p:txBody>
          <a:bodyPr/>
          <a:lstStyle/>
          <a:p>
            <a:fld id="{7BF7D9F9-2334-46CF-A53A-4BAE61624E0A}" type="slidenum">
              <a:rPr lang="en-US" smtClean="0"/>
              <a:t>3</a:t>
            </a:fld>
            <a:endParaRPr lang="en-US"/>
          </a:p>
        </p:txBody>
      </p:sp>
    </p:spTree>
    <p:extLst>
      <p:ext uri="{BB962C8B-B14F-4D97-AF65-F5344CB8AC3E}">
        <p14:creationId xmlns:p14="http://schemas.microsoft.com/office/powerpoint/2010/main" val="3080755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https://medium.com/radix-ai-blog/unifying-word-embeddings-and-matrix-factorization-part-1-cb3984e95141</a:t>
            </a:r>
          </a:p>
          <a:p>
            <a:endParaRPr lang="en-US" dirty="0"/>
          </a:p>
        </p:txBody>
      </p:sp>
      <p:sp>
        <p:nvSpPr>
          <p:cNvPr id="4" name="Slide Number Placeholder 3"/>
          <p:cNvSpPr>
            <a:spLocks noGrp="1"/>
          </p:cNvSpPr>
          <p:nvPr>
            <p:ph type="sldNum" sz="quarter" idx="10"/>
          </p:nvPr>
        </p:nvSpPr>
        <p:spPr/>
        <p:txBody>
          <a:bodyPr/>
          <a:lstStyle/>
          <a:p>
            <a:fld id="{7BF7D9F9-2334-46CF-A53A-4BAE61624E0A}" type="slidenum">
              <a:rPr lang="en-US" smtClean="0"/>
              <a:t>4</a:t>
            </a:fld>
            <a:endParaRPr lang="en-US"/>
          </a:p>
        </p:txBody>
      </p:sp>
    </p:spTree>
    <p:extLst>
      <p:ext uri="{BB962C8B-B14F-4D97-AF65-F5344CB8AC3E}">
        <p14:creationId xmlns:p14="http://schemas.microsoft.com/office/powerpoint/2010/main" val="2957653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https://medium.com/radix-ai-blog/unifying-word-embeddings-and-matrix-factorization-part-1-cb3984e95141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BF7D9F9-2334-46CF-A53A-4BAE61624E0A}" type="slidenum">
              <a:rPr lang="en-US" smtClean="0"/>
              <a:t>5</a:t>
            </a:fld>
            <a:endParaRPr lang="en-US"/>
          </a:p>
        </p:txBody>
      </p:sp>
    </p:spTree>
    <p:extLst>
      <p:ext uri="{BB962C8B-B14F-4D97-AF65-F5344CB8AC3E}">
        <p14:creationId xmlns:p14="http://schemas.microsoft.com/office/powerpoint/2010/main" val="805923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https://medium.com/radix-ai-blog/unifying-word-embeddings-and-matrix-factorization-part-1-cb3984e95141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BF7D9F9-2334-46CF-A53A-4BAE61624E0A}" type="slidenum">
              <a:rPr lang="en-US" smtClean="0"/>
              <a:t>6</a:t>
            </a:fld>
            <a:endParaRPr lang="en-US"/>
          </a:p>
        </p:txBody>
      </p:sp>
    </p:spTree>
    <p:extLst>
      <p:ext uri="{BB962C8B-B14F-4D97-AF65-F5344CB8AC3E}">
        <p14:creationId xmlns:p14="http://schemas.microsoft.com/office/powerpoint/2010/main" val="116917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https://medium.com/radix-ai-blog/unifying-word-embeddings-and-matrix-factorization-part-2-a0174ace78b8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https://medium.com/radix-ai-blog/unifying-word-embeddings-and-matrix-factorization-part-1-cb3984e95141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BF7D9F9-2334-46CF-A53A-4BAE61624E0A}" type="slidenum">
              <a:rPr lang="en-US" smtClean="0"/>
              <a:t>7</a:t>
            </a:fld>
            <a:endParaRPr lang="en-US"/>
          </a:p>
        </p:txBody>
      </p:sp>
    </p:spTree>
    <p:extLst>
      <p:ext uri="{BB962C8B-B14F-4D97-AF65-F5344CB8AC3E}">
        <p14:creationId xmlns:p14="http://schemas.microsoft.com/office/powerpoint/2010/main" val="1296015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https://medium.com/radix-ai-blog/unifying-word-embeddings-and-matrix-factorization-part-1-cb3984e95141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BF7D9F9-2334-46CF-A53A-4BAE61624E0A}" type="slidenum">
              <a:rPr lang="en-US" smtClean="0"/>
              <a:t>8</a:t>
            </a:fld>
            <a:endParaRPr lang="en-US"/>
          </a:p>
        </p:txBody>
      </p:sp>
    </p:spTree>
    <p:extLst>
      <p:ext uri="{BB962C8B-B14F-4D97-AF65-F5344CB8AC3E}">
        <p14:creationId xmlns:p14="http://schemas.microsoft.com/office/powerpoint/2010/main" val="3654910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https://medium.com/radix-ai-blog/unifying-word-embeddings-and-matrix-factorization-part-1-cb3984e95141</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BF7D9F9-2334-46CF-A53A-4BAE61624E0A}" type="slidenum">
              <a:rPr lang="en-US" smtClean="0"/>
              <a:t>9</a:t>
            </a:fld>
            <a:endParaRPr lang="en-US"/>
          </a:p>
        </p:txBody>
      </p:sp>
    </p:spTree>
    <p:extLst>
      <p:ext uri="{BB962C8B-B14F-4D97-AF65-F5344CB8AC3E}">
        <p14:creationId xmlns:p14="http://schemas.microsoft.com/office/powerpoint/2010/main" val="406460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291166-BDE1-4101-9A5A-3B4ADA66C562}"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D4716-E551-46DF-81AC-4F2BF31EFD24}" type="slidenum">
              <a:rPr lang="en-US" smtClean="0"/>
              <a:t>‹#›</a:t>
            </a:fld>
            <a:endParaRPr lang="en-US"/>
          </a:p>
        </p:txBody>
      </p:sp>
    </p:spTree>
    <p:extLst>
      <p:ext uri="{BB962C8B-B14F-4D97-AF65-F5344CB8AC3E}">
        <p14:creationId xmlns:p14="http://schemas.microsoft.com/office/powerpoint/2010/main" val="783718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91166-BDE1-4101-9A5A-3B4ADA66C562}"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D4716-E551-46DF-81AC-4F2BF31EFD24}" type="slidenum">
              <a:rPr lang="en-US" smtClean="0"/>
              <a:t>‹#›</a:t>
            </a:fld>
            <a:endParaRPr lang="en-US"/>
          </a:p>
        </p:txBody>
      </p:sp>
    </p:spTree>
    <p:extLst>
      <p:ext uri="{BB962C8B-B14F-4D97-AF65-F5344CB8AC3E}">
        <p14:creationId xmlns:p14="http://schemas.microsoft.com/office/powerpoint/2010/main" val="1697240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91166-BDE1-4101-9A5A-3B4ADA66C562}"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D4716-E551-46DF-81AC-4F2BF31EFD24}" type="slidenum">
              <a:rPr lang="en-US" smtClean="0"/>
              <a:t>‹#›</a:t>
            </a:fld>
            <a:endParaRPr lang="en-US"/>
          </a:p>
        </p:txBody>
      </p:sp>
    </p:spTree>
    <p:extLst>
      <p:ext uri="{BB962C8B-B14F-4D97-AF65-F5344CB8AC3E}">
        <p14:creationId xmlns:p14="http://schemas.microsoft.com/office/powerpoint/2010/main" val="922457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291166-BDE1-4101-9A5A-3B4ADA66C562}"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D4716-E551-46DF-81AC-4F2BF31EFD24}" type="slidenum">
              <a:rPr lang="en-US" smtClean="0"/>
              <a:t>‹#›</a:t>
            </a:fld>
            <a:endParaRPr lang="en-US"/>
          </a:p>
        </p:txBody>
      </p:sp>
    </p:spTree>
    <p:extLst>
      <p:ext uri="{BB962C8B-B14F-4D97-AF65-F5344CB8AC3E}">
        <p14:creationId xmlns:p14="http://schemas.microsoft.com/office/powerpoint/2010/main" val="320678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91166-BDE1-4101-9A5A-3B4ADA66C562}"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D4716-E551-46DF-81AC-4F2BF31EFD24}" type="slidenum">
              <a:rPr lang="en-US" smtClean="0"/>
              <a:t>‹#›</a:t>
            </a:fld>
            <a:endParaRPr lang="en-US"/>
          </a:p>
        </p:txBody>
      </p:sp>
    </p:spTree>
    <p:extLst>
      <p:ext uri="{BB962C8B-B14F-4D97-AF65-F5344CB8AC3E}">
        <p14:creationId xmlns:p14="http://schemas.microsoft.com/office/powerpoint/2010/main" val="76848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291166-BDE1-4101-9A5A-3B4ADA66C562}"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D4716-E551-46DF-81AC-4F2BF31EFD24}" type="slidenum">
              <a:rPr lang="en-US" smtClean="0"/>
              <a:t>‹#›</a:t>
            </a:fld>
            <a:endParaRPr lang="en-US"/>
          </a:p>
        </p:txBody>
      </p:sp>
    </p:spTree>
    <p:extLst>
      <p:ext uri="{BB962C8B-B14F-4D97-AF65-F5344CB8AC3E}">
        <p14:creationId xmlns:p14="http://schemas.microsoft.com/office/powerpoint/2010/main" val="327601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291166-BDE1-4101-9A5A-3B4ADA66C562}"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D4716-E551-46DF-81AC-4F2BF31EFD24}" type="slidenum">
              <a:rPr lang="en-US" smtClean="0"/>
              <a:t>‹#›</a:t>
            </a:fld>
            <a:endParaRPr lang="en-US"/>
          </a:p>
        </p:txBody>
      </p:sp>
    </p:spTree>
    <p:extLst>
      <p:ext uri="{BB962C8B-B14F-4D97-AF65-F5344CB8AC3E}">
        <p14:creationId xmlns:p14="http://schemas.microsoft.com/office/powerpoint/2010/main" val="214702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291166-BDE1-4101-9A5A-3B4ADA66C562}"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D4716-E551-46DF-81AC-4F2BF31EFD24}" type="slidenum">
              <a:rPr lang="en-US" smtClean="0"/>
              <a:t>‹#›</a:t>
            </a:fld>
            <a:endParaRPr lang="en-US"/>
          </a:p>
        </p:txBody>
      </p:sp>
    </p:spTree>
    <p:extLst>
      <p:ext uri="{BB962C8B-B14F-4D97-AF65-F5344CB8AC3E}">
        <p14:creationId xmlns:p14="http://schemas.microsoft.com/office/powerpoint/2010/main" val="10156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91166-BDE1-4101-9A5A-3B4ADA66C562}" type="datetimeFigureOut">
              <a:rPr lang="en-US" smtClean="0"/>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D4716-E551-46DF-81AC-4F2BF31EFD24}" type="slidenum">
              <a:rPr lang="en-US" smtClean="0"/>
              <a:t>‹#›</a:t>
            </a:fld>
            <a:endParaRPr lang="en-US"/>
          </a:p>
        </p:txBody>
      </p:sp>
    </p:spTree>
    <p:extLst>
      <p:ext uri="{BB962C8B-B14F-4D97-AF65-F5344CB8AC3E}">
        <p14:creationId xmlns:p14="http://schemas.microsoft.com/office/powerpoint/2010/main" val="400827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91166-BDE1-4101-9A5A-3B4ADA66C562}"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D4716-E551-46DF-81AC-4F2BF31EFD24}" type="slidenum">
              <a:rPr lang="en-US" smtClean="0"/>
              <a:t>‹#›</a:t>
            </a:fld>
            <a:endParaRPr lang="en-US"/>
          </a:p>
        </p:txBody>
      </p:sp>
    </p:spTree>
    <p:extLst>
      <p:ext uri="{BB962C8B-B14F-4D97-AF65-F5344CB8AC3E}">
        <p14:creationId xmlns:p14="http://schemas.microsoft.com/office/powerpoint/2010/main" val="33101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91166-BDE1-4101-9A5A-3B4ADA66C562}"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D4716-E551-46DF-81AC-4F2BF31EFD24}" type="slidenum">
              <a:rPr lang="en-US" smtClean="0"/>
              <a:t>‹#›</a:t>
            </a:fld>
            <a:endParaRPr lang="en-US"/>
          </a:p>
        </p:txBody>
      </p:sp>
    </p:spTree>
    <p:extLst>
      <p:ext uri="{BB962C8B-B14F-4D97-AF65-F5344CB8AC3E}">
        <p14:creationId xmlns:p14="http://schemas.microsoft.com/office/powerpoint/2010/main" val="43547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91166-BDE1-4101-9A5A-3B4ADA66C562}" type="datetimeFigureOut">
              <a:rPr lang="en-US" smtClean="0"/>
              <a:t>2/25/2021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D4716-E551-46DF-81AC-4F2BF31EFD24}" type="slidenum">
              <a:rPr lang="en-US" smtClean="0"/>
              <a:t>‹#›</a:t>
            </a:fld>
            <a:endParaRPr lang="en-US"/>
          </a:p>
        </p:txBody>
      </p:sp>
    </p:spTree>
    <p:extLst>
      <p:ext uri="{BB962C8B-B14F-4D97-AF65-F5344CB8AC3E}">
        <p14:creationId xmlns:p14="http://schemas.microsoft.com/office/powerpoint/2010/main" val="6217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lp.stanford.edu/projects/glove/" TargetMode="External"/><Relationship Id="rId2" Type="http://schemas.openxmlformats.org/officeDocument/2006/relationships/hyperlink" Target="https://code.google.com/p/word2ve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python-word-embedding-using-word2vec/" TargetMode="External"/><Relationship Id="rId2" Type="http://schemas.openxmlformats.org/officeDocument/2006/relationships/hyperlink" Target="https://towardsdatascience.com/word-embeddings-exploration-explanation-and-exploitation-with-code-in-python-5dac99d5d795" TargetMode="External"/><Relationship Id="rId1" Type="http://schemas.openxmlformats.org/officeDocument/2006/relationships/slideLayout" Target="../slideLayouts/slideLayout2.xml"/><Relationship Id="rId6" Type="http://schemas.openxmlformats.org/officeDocument/2006/relationships/hyperlink" Target="http://mccormickml.com/2016/04/19/word2vec-tutorial-the-skip-gram-model/" TargetMode="External"/><Relationship Id="rId5" Type="http://schemas.openxmlformats.org/officeDocument/2006/relationships/hyperlink" Target="http://text2vec.org/glove.html" TargetMode="External"/><Relationship Id="rId4" Type="http://schemas.openxmlformats.org/officeDocument/2006/relationships/hyperlink" Target="http://dsnotes.com/post/text2ve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datascience.com/blog/page/3" TargetMode="External"/><Relationship Id="rId2" Type="http://schemas.openxmlformats.org/officeDocument/2006/relationships/hyperlink" Target="https://www.datascience.com/resources/notebooks/word-embeddings-in-python" TargetMode="External"/><Relationship Id="rId1" Type="http://schemas.openxmlformats.org/officeDocument/2006/relationships/slideLayout" Target="../slideLayouts/slideLayout2.xml"/><Relationship Id="rId5" Type="http://schemas.openxmlformats.org/officeDocument/2006/relationships/hyperlink" Target="https://www.datascience.com/blog/author/ruslana-dalinina" TargetMode="External"/><Relationship Id="rId4" Type="http://schemas.openxmlformats.org/officeDocument/2006/relationships/hyperlink" Target="https://www.datascience.com/blog/top-reasons-data-scientists-change-job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snap/amazon-fine-food-reviews" TargetMode="External"/><Relationship Id="rId2" Type="http://schemas.openxmlformats.org/officeDocument/2006/relationships/hyperlink" Target="https://www.kaggle.com/c/wikichallenge" TargetMode="External"/><Relationship Id="rId1" Type="http://schemas.openxmlformats.org/officeDocument/2006/relationships/slideLayout" Target="../slideLayouts/slideLayout2.xml"/><Relationship Id="rId5" Type="http://schemas.openxmlformats.org/officeDocument/2006/relationships/hyperlink" Target="https://www.kaggle.com/currie32/summarizing-text-with-amazon-reviews" TargetMode="External"/><Relationship Id="rId4" Type="http://schemas.openxmlformats.org/officeDocument/2006/relationships/hyperlink" Target="https://www.kaggle.com/shashanksai/text-preprocessing-using-pyth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ams.org/mathscinet-getitem?mr=276869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www.ams.org/mathscinet/search/mscdoc.html?code=03E45,(03E15,03E35,03E55,03E60)" TargetMode="External"/><Relationship Id="rId4" Type="http://schemas.openxmlformats.org/officeDocument/2006/relationships/hyperlink" Target="http://www.ams.org/mathscinet/MRAuthorID/16660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42372"/>
          </a:xfrm>
        </p:spPr>
        <p:txBody>
          <a:bodyPr/>
          <a:lstStyle/>
          <a:p>
            <a:r>
              <a:rPr lang="en-US" dirty="0" smtClean="0"/>
              <a:t>Word Embedding</a:t>
            </a:r>
            <a:endParaRPr lang="en-US" dirty="0"/>
          </a:p>
        </p:txBody>
      </p:sp>
      <p:sp>
        <p:nvSpPr>
          <p:cNvPr id="3" name="Subtitle 2"/>
          <p:cNvSpPr>
            <a:spLocks noGrp="1"/>
          </p:cNvSpPr>
          <p:nvPr>
            <p:ph type="subTitle" idx="1"/>
          </p:nvPr>
        </p:nvSpPr>
        <p:spPr/>
        <p:txBody>
          <a:bodyPr/>
          <a:lstStyle/>
          <a:p>
            <a:r>
              <a:rPr lang="en-US" i="1" dirty="0"/>
              <a:t>You shall know a word by the company it keeps. (Firth, 1957)</a:t>
            </a:r>
            <a:endParaRPr lang="en-US" dirty="0"/>
          </a:p>
        </p:txBody>
      </p:sp>
    </p:spTree>
    <p:extLst>
      <p:ext uri="{BB962C8B-B14F-4D97-AF65-F5344CB8AC3E}">
        <p14:creationId xmlns:p14="http://schemas.microsoft.com/office/powerpoint/2010/main" val="3451151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7970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1724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004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603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5908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Tomas </a:t>
            </a:r>
            <a:r>
              <a:rPr lang="en-US" dirty="0" err="1"/>
              <a:t>Mikolov</a:t>
            </a:r>
            <a:r>
              <a:rPr lang="en-US" dirty="0"/>
              <a:t> et al. released the </a:t>
            </a:r>
            <a:r>
              <a:rPr lang="en-US" dirty="0">
                <a:hlinkClick r:id="rId2"/>
              </a:rPr>
              <a:t>word2vec</a:t>
            </a:r>
            <a:r>
              <a:rPr lang="en-US" dirty="0"/>
              <a:t> </a:t>
            </a:r>
            <a:r>
              <a:rPr lang="en-US" dirty="0" smtClean="0"/>
              <a:t>tool</a:t>
            </a:r>
          </a:p>
          <a:p>
            <a:pPr lvl="1"/>
            <a:r>
              <a:rPr lang="en-US" dirty="0" smtClean="0"/>
              <a:t>Skip-gram model</a:t>
            </a:r>
          </a:p>
          <a:p>
            <a:pPr lvl="2"/>
            <a:r>
              <a:rPr lang="en-US" dirty="0" smtClean="0"/>
              <a:t>Simple NN with one HL</a:t>
            </a:r>
          </a:p>
          <a:p>
            <a:pPr lvl="2"/>
            <a:r>
              <a:rPr lang="en-US" dirty="0" smtClean="0"/>
              <a:t>The weights of the HL are word vectors</a:t>
            </a:r>
          </a:p>
          <a:p>
            <a:r>
              <a:rPr lang="en-US" dirty="0" smtClean="0"/>
              <a:t>Stanford’s</a:t>
            </a:r>
            <a:r>
              <a:rPr lang="en-US" dirty="0"/>
              <a:t> </a:t>
            </a:r>
            <a:r>
              <a:rPr lang="en-US" dirty="0" err="1">
                <a:hlinkClick r:id="rId3"/>
              </a:rPr>
              <a:t>GloVe</a:t>
            </a:r>
            <a:r>
              <a:rPr lang="en-US" dirty="0">
                <a:hlinkClick r:id="rId3"/>
              </a:rPr>
              <a:t>: Global Vectors for Word Representation</a:t>
            </a:r>
            <a:endParaRPr lang="en-US" dirty="0" smtClean="0"/>
          </a:p>
          <a:p>
            <a:r>
              <a:rPr lang="en-US" dirty="0" err="1" smtClean="0"/>
              <a:t>Selivanov’s</a:t>
            </a:r>
            <a:r>
              <a:rPr lang="en-US" dirty="0" smtClean="0"/>
              <a:t> text2vec</a:t>
            </a:r>
            <a:endParaRPr lang="en-US" dirty="0"/>
          </a:p>
        </p:txBody>
      </p:sp>
    </p:spTree>
    <p:extLst>
      <p:ext uri="{BB962C8B-B14F-4D97-AF65-F5344CB8AC3E}">
        <p14:creationId xmlns:p14="http://schemas.microsoft.com/office/powerpoint/2010/main" val="333081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GloVe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2119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https://towardsdatascience.com/word-embeddings-exploration-explanation-and-exploitation-with-code-in-python-5dac99d5d795</a:t>
            </a:r>
            <a:endParaRPr lang="en-US" dirty="0" smtClean="0">
              <a:hlinkClick r:id="rId3"/>
            </a:endParaRPr>
          </a:p>
          <a:p>
            <a:r>
              <a:rPr lang="en-US" dirty="0" smtClean="0">
                <a:hlinkClick r:id="rId3"/>
              </a:rPr>
              <a:t>https://www.geeksforgeeks.org/python-word-embedding-using-word2vec/</a:t>
            </a:r>
            <a:endParaRPr lang="en-US" dirty="0" smtClean="0"/>
          </a:p>
          <a:p>
            <a:r>
              <a:rPr lang="en-US" dirty="0" smtClean="0">
                <a:hlinkClick r:id="rId4"/>
              </a:rPr>
              <a:t>http://dsnotes.com/post/text2vec/</a:t>
            </a:r>
            <a:endParaRPr lang="en-US" dirty="0" smtClean="0"/>
          </a:p>
          <a:p>
            <a:r>
              <a:rPr lang="en-US" dirty="0" smtClean="0">
                <a:hlinkClick r:id="rId5"/>
              </a:rPr>
              <a:t>http://text2vec.org/glove.html</a:t>
            </a:r>
            <a:endParaRPr lang="en-US" dirty="0" smtClean="0"/>
          </a:p>
          <a:p>
            <a:r>
              <a:rPr lang="en-US" dirty="0" smtClean="0">
                <a:hlinkClick r:id="rId6"/>
              </a:rPr>
              <a:t>http://mccormickml.com/2016/04/19/word2vec-tutorial-the-skip-gram-model/</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2381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https://www.datascience.com/resources/notebooks/word-embeddings-in-python</a:t>
            </a:r>
            <a:endParaRPr lang="en-US" dirty="0" smtClean="0"/>
          </a:p>
          <a:p>
            <a:r>
              <a:rPr lang="en-US" dirty="0" smtClean="0">
                <a:hlinkClick r:id="rId3"/>
              </a:rPr>
              <a:t>https://www.datascience.com/blog/page/3</a:t>
            </a:r>
            <a:endParaRPr lang="en-US" dirty="0" smtClean="0">
              <a:hlinkClick r:id="rId4"/>
            </a:endParaRPr>
          </a:p>
          <a:p>
            <a:r>
              <a:rPr lang="en-US" dirty="0" smtClean="0">
                <a:hlinkClick r:id="rId4"/>
              </a:rPr>
              <a:t>https://www.datascience.com/blog/top-reasons-data-scientists-change-jobs</a:t>
            </a:r>
            <a:endParaRPr lang="en-US" dirty="0" smtClean="0"/>
          </a:p>
          <a:p>
            <a:r>
              <a:rPr lang="en-US" dirty="0" smtClean="0">
                <a:hlinkClick r:id="rId5"/>
              </a:rPr>
              <a:t>https://www.datascience.com/blog/author/ruslana-dalinina</a:t>
            </a:r>
            <a:endParaRPr lang="en-US" dirty="0" smtClean="0"/>
          </a:p>
          <a:p>
            <a:endParaRPr lang="en-US" dirty="0"/>
          </a:p>
        </p:txBody>
      </p:sp>
    </p:spTree>
    <p:extLst>
      <p:ext uri="{BB962C8B-B14F-4D97-AF65-F5344CB8AC3E}">
        <p14:creationId xmlns:p14="http://schemas.microsoft.com/office/powerpoint/2010/main" val="260930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r>
              <a:rPr lang="en-US" dirty="0" smtClean="0"/>
              <a:t> links</a:t>
            </a:r>
            <a:endParaRPr lang="en-US" dirty="0"/>
          </a:p>
        </p:txBody>
      </p:sp>
      <p:sp>
        <p:nvSpPr>
          <p:cNvPr id="3" name="Content Placeholder 2"/>
          <p:cNvSpPr>
            <a:spLocks noGrp="1"/>
          </p:cNvSpPr>
          <p:nvPr>
            <p:ph idx="1"/>
          </p:nvPr>
        </p:nvSpPr>
        <p:spPr/>
        <p:txBody>
          <a:bodyPr/>
          <a:lstStyle/>
          <a:p>
            <a:r>
              <a:rPr lang="en-US" dirty="0" smtClean="0">
                <a:hlinkClick r:id="rId2"/>
              </a:rPr>
              <a:t>https://www.kaggle.com/c/wikichallenge</a:t>
            </a:r>
            <a:endParaRPr lang="en-US" dirty="0" smtClean="0"/>
          </a:p>
          <a:p>
            <a:r>
              <a:rPr lang="en-US" dirty="0" smtClean="0">
                <a:hlinkClick r:id="rId3"/>
              </a:rPr>
              <a:t>https</a:t>
            </a:r>
            <a:r>
              <a:rPr lang="en-US" smtClean="0">
                <a:hlinkClick r:id="rId3"/>
              </a:rPr>
              <a:t>://www.kaggle.com/snap/amazon-fine-food-reviews</a:t>
            </a:r>
            <a:endParaRPr lang="en-US" smtClean="0"/>
          </a:p>
          <a:p>
            <a:endParaRPr lang="en-US" dirty="0" smtClean="0"/>
          </a:p>
          <a:p>
            <a:r>
              <a:rPr lang="en-US" dirty="0" smtClean="0"/>
              <a:t>https://www.kaggle.com/snap/amazon-fine-food-reviews/kernels</a:t>
            </a:r>
          </a:p>
          <a:p>
            <a:r>
              <a:rPr lang="en-US" dirty="0" smtClean="0">
                <a:hlinkClick r:id="rId4"/>
              </a:rPr>
              <a:t>https://www.kaggle.com/shashanksai/text-preprocessing-using-python</a:t>
            </a:r>
            <a:endParaRPr lang="en-US" dirty="0" smtClean="0"/>
          </a:p>
          <a:p>
            <a:r>
              <a:rPr lang="en-US" dirty="0" smtClean="0">
                <a:hlinkClick r:id="rId5"/>
              </a:rPr>
              <a:t>https://www.kaggle.com/currie32/summarizing-text-with-amazon-reviews</a:t>
            </a:r>
            <a:endParaRPr lang="en-US" dirty="0" smtClean="0"/>
          </a:p>
          <a:p>
            <a:endParaRPr lang="en-US" dirty="0" smtClean="0"/>
          </a:p>
          <a:p>
            <a:endParaRPr lang="en-US" dirty="0"/>
          </a:p>
        </p:txBody>
      </p:sp>
    </p:spTree>
    <p:extLst>
      <p:ext uri="{BB962C8B-B14F-4D97-AF65-F5344CB8AC3E}">
        <p14:creationId xmlns:p14="http://schemas.microsoft.com/office/powerpoint/2010/main" val="366802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610" y="88679"/>
            <a:ext cx="10515600" cy="1421145"/>
          </a:xfrm>
        </p:spPr>
        <p:txBody>
          <a:bodyPr>
            <a:noAutofit/>
          </a:bodyPr>
          <a:lstStyle/>
          <a:p>
            <a:r>
              <a:rPr lang="en-US" sz="2000" dirty="0">
                <a:hlinkClick r:id="rId3"/>
              </a:rPr>
              <a:t>MR2768698</a:t>
            </a:r>
            <a:r>
              <a:rPr lang="en-US" sz="2000" dirty="0"/>
              <a:t/>
            </a:r>
            <a:br>
              <a:rPr lang="en-US" sz="2000" dirty="0"/>
            </a:br>
            <a:r>
              <a:rPr lang="en-US" sz="2000" dirty="0">
                <a:hlinkClick r:id="rId4"/>
              </a:rPr>
              <a:t>Steel, John</a:t>
            </a:r>
            <a:r>
              <a:rPr lang="en-US" sz="2000" dirty="0"/>
              <a:t> R.(1-CA)</a:t>
            </a:r>
            <a:r>
              <a:rPr lang="en-US" sz="2000" dirty="0"/>
              <a:t/>
            </a:r>
            <a:br>
              <a:rPr lang="en-US" sz="2000" dirty="0"/>
            </a:br>
            <a:r>
              <a:rPr lang="en-US" sz="2000" dirty="0"/>
              <a:t>An outline of inner model theory. Handbook of set theory. Vols. 1, 2, 3, 1595–1684, Springer, Dordrecht, 2010.</a:t>
            </a:r>
            <a:r>
              <a:rPr lang="en-US" sz="2000" dirty="0"/>
              <a:t/>
            </a:r>
            <a:br>
              <a:rPr lang="en-US" sz="2000" dirty="0"/>
            </a:br>
            <a:r>
              <a:rPr lang="en-US" sz="2000" dirty="0">
                <a:hlinkClick r:id="rId5"/>
              </a:rPr>
              <a:t>03E45 (03E15 03E35 03E55 03E60)</a:t>
            </a:r>
            <a:endParaRPr lang="en-US" sz="2000" dirty="0"/>
          </a:p>
        </p:txBody>
      </p:sp>
      <p:pic>
        <p:nvPicPr>
          <p:cNvPr id="4" name="Content Placeholder 3"/>
          <p:cNvPicPr>
            <a:picLocks noGrp="1" noChangeAspect="1"/>
          </p:cNvPicPr>
          <p:nvPr>
            <p:ph idx="1"/>
          </p:nvPr>
        </p:nvPicPr>
        <p:blipFill>
          <a:blip r:embed="rId6"/>
          <a:stretch>
            <a:fillRect/>
          </a:stretch>
        </p:blipFill>
        <p:spPr>
          <a:xfrm>
            <a:off x="710610" y="4173188"/>
            <a:ext cx="10190082" cy="2684812"/>
          </a:xfrm>
          <a:prstGeom prst="rect">
            <a:avLst/>
          </a:prstGeom>
        </p:spPr>
      </p:pic>
      <p:sp>
        <p:nvSpPr>
          <p:cNvPr id="5" name="TextBox 4"/>
          <p:cNvSpPr txBox="1"/>
          <p:nvPr/>
        </p:nvSpPr>
        <p:spPr>
          <a:xfrm>
            <a:off x="144379" y="1973178"/>
            <a:ext cx="11806989" cy="1477328"/>
          </a:xfrm>
          <a:prstGeom prst="rect">
            <a:avLst/>
          </a:prstGeom>
          <a:noFill/>
        </p:spPr>
        <p:txBody>
          <a:bodyPr wrap="square" rtlCol="0">
            <a:spAutoFit/>
          </a:bodyPr>
          <a:lstStyle/>
          <a:p>
            <a:r>
              <a:rPr lang="en-US" dirty="0" smtClean="0"/>
              <a:t>It </a:t>
            </a:r>
            <a:r>
              <a:rPr lang="en-US" dirty="0"/>
              <a:t>is a well-documented phenomenon that the set-theoretic universe becomes more complex as one assumes stronger and stronger large cardinal axioms. For instance, the existence of a measurable cardinal implies that the universe is far away from the constructible universe </a:t>
            </a:r>
            <a:r>
              <a:rPr lang="en-US" dirty="0" smtClean="0"/>
              <a:t>L, </a:t>
            </a:r>
            <a:r>
              <a:rPr lang="en-US" dirty="0"/>
              <a:t>and this can be measured via objective means. If there is a measurable cardinal then the constructible universe computes no successor cardinal correctly and, in particular, the set of reals of the constructible universe is countable.</a:t>
            </a:r>
          </a:p>
        </p:txBody>
      </p:sp>
    </p:spTree>
    <p:extLst>
      <p:ext uri="{BB962C8B-B14F-4D97-AF65-F5344CB8AC3E}">
        <p14:creationId xmlns:p14="http://schemas.microsoft.com/office/powerpoint/2010/main" val="615528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packages from my work</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3/6/2019 EMBEDDING.pptx</a:t>
            </a:r>
          </a:p>
          <a:p>
            <a:r>
              <a:rPr lang="en-US" dirty="0"/>
              <a:t>5/1/2017 Topics </a:t>
            </a:r>
            <a:r>
              <a:rPr lang="en-US" dirty="0" smtClean="0"/>
              <a:t>Labeling.pptx</a:t>
            </a:r>
          </a:p>
          <a:p>
            <a:r>
              <a:rPr lang="en-US" smtClean="0"/>
              <a:t>5/4/2017 topics_pred_study.pptx</a:t>
            </a:r>
            <a:endParaRPr lang="en-US"/>
          </a:p>
          <a:p>
            <a:r>
              <a:rPr lang="en-US" dirty="0" smtClean="0"/>
              <a:t>8/10/2017  Presentation5.pptx</a:t>
            </a:r>
          </a:p>
          <a:p>
            <a:pPr lvl="1"/>
            <a:r>
              <a:rPr lang="en-US" sz="1800" dirty="0"/>
              <a:t># gloveDemo_v5.R</a:t>
            </a:r>
          </a:p>
          <a:p>
            <a:pPr lvl="1"/>
            <a:r>
              <a:rPr lang="en-US" sz="1800" dirty="0"/>
              <a:t># July 19, 2017 - find new patterns for DISCONNECT LINE and ADDRESS CHANGE</a:t>
            </a:r>
          </a:p>
          <a:p>
            <a:r>
              <a:rPr lang="en-US" dirty="0" smtClean="0"/>
              <a:t>7/17/2017 current_work_2017_07.pptx</a:t>
            </a:r>
          </a:p>
          <a:p>
            <a:r>
              <a:rPr lang="en-US" dirty="0"/>
              <a:t>6/8/2017 </a:t>
            </a:r>
            <a:r>
              <a:rPr lang="en-US" dirty="0" smtClean="0"/>
              <a:t>Meeting_2017_06_07.pptx</a:t>
            </a:r>
          </a:p>
          <a:p>
            <a:r>
              <a:rPr lang="en-US" dirty="0" smtClean="0"/>
              <a:t>10/31/2017 glove_20171025.pptx</a:t>
            </a:r>
          </a:p>
          <a:p>
            <a:r>
              <a:rPr lang="en-US" dirty="0" smtClean="0"/>
              <a:t>11/1/2017 help.pptx</a:t>
            </a:r>
          </a:p>
          <a:p>
            <a:r>
              <a:rPr lang="en-US" dirty="0"/>
              <a:t>11/15/2017 Short Message </a:t>
            </a:r>
            <a:r>
              <a:rPr lang="en-US" dirty="0" smtClean="0"/>
              <a:t>Analysis_2017_11_15.pptx     LSI</a:t>
            </a:r>
          </a:p>
          <a:p>
            <a:r>
              <a:rPr lang="en-US" dirty="0" smtClean="0"/>
              <a:t>5/4/2017 topics_pred_study.pptx</a:t>
            </a:r>
          </a:p>
          <a:p>
            <a:r>
              <a:rPr lang="en-US" dirty="0"/>
              <a:t>3/8/2019 __Ticket Analysis_Jan_2018.pptx</a:t>
            </a:r>
          </a:p>
          <a:p>
            <a:r>
              <a:rPr lang="en-US" dirty="0"/>
              <a:t>12/1/2017  TicketAnalysis_2017_11_28.pptx</a:t>
            </a:r>
          </a:p>
          <a:p>
            <a:r>
              <a:rPr lang="en-US" dirty="0"/>
              <a:t>TicketAnalysis_2017_12_06.pptx</a:t>
            </a:r>
          </a:p>
          <a:p>
            <a:r>
              <a:rPr lang="en-US" dirty="0"/>
              <a:t>TicketAnalysis_2018_01_10.pptx</a:t>
            </a:r>
          </a:p>
          <a:p>
            <a:r>
              <a:rPr lang="en-US" dirty="0"/>
              <a:t>Ticket_Analysis_2018_03_07.pptx</a:t>
            </a:r>
          </a:p>
          <a:p>
            <a:endParaRPr lang="en-US" dirty="0"/>
          </a:p>
        </p:txBody>
      </p:sp>
    </p:spTree>
    <p:extLst>
      <p:ext uri="{BB962C8B-B14F-4D97-AF65-F5344CB8AC3E}">
        <p14:creationId xmlns:p14="http://schemas.microsoft.com/office/powerpoint/2010/main" val="208495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Unifying Word </a:t>
            </a:r>
            <a:r>
              <a:rPr lang="en-US" dirty="0" err="1"/>
              <a:t>Embeddings</a:t>
            </a:r>
            <a:r>
              <a:rPr lang="en-US" dirty="0"/>
              <a:t> and Matrix Factorization — Part 1</a:t>
            </a:r>
          </a:p>
        </p:txBody>
      </p:sp>
      <p:sp>
        <p:nvSpPr>
          <p:cNvPr id="3" name="Content Placeholder 2"/>
          <p:cNvSpPr>
            <a:spLocks noGrp="1"/>
          </p:cNvSpPr>
          <p:nvPr>
            <p:ph idx="1"/>
          </p:nvPr>
        </p:nvSpPr>
        <p:spPr/>
        <p:txBody>
          <a:bodyPr/>
          <a:lstStyle/>
          <a:p>
            <a:r>
              <a:rPr lang="en-US" dirty="0"/>
              <a:t>With </a:t>
            </a:r>
            <a:r>
              <a:rPr lang="en-US" i="1" dirty="0"/>
              <a:t>Word2vec, </a:t>
            </a:r>
            <a:r>
              <a:rPr lang="en-US" dirty="0"/>
              <a:t>or,</a:t>
            </a:r>
            <a:r>
              <a:rPr lang="en-US" i="1" dirty="0"/>
              <a:t> </a:t>
            </a:r>
            <a:r>
              <a:rPr lang="en-US" dirty="0"/>
              <a:t>as it is almost always used in implementation, Skip-gram with Negative Sampling (SGNS)⁴, the objective of context prediction is directly and locally imposed within (what is presented as) a shallow neural network. Meanwhile, matrix factorization methods such as </a:t>
            </a:r>
            <a:r>
              <a:rPr lang="en-US" i="1" dirty="0"/>
              <a:t>SVD</a:t>
            </a:r>
            <a:r>
              <a:rPr lang="en-US" dirty="0"/>
              <a:t>⁵ and the weighted least-squares optimization of </a:t>
            </a:r>
            <a:r>
              <a:rPr lang="en-US" i="1" dirty="0" err="1"/>
              <a:t>GloVe</a:t>
            </a:r>
            <a:r>
              <a:rPr lang="en-US" dirty="0"/>
              <a:t>⁶ work directly on global pre-computed corpus statistics. These latter methods implicitly construct word </a:t>
            </a:r>
            <a:r>
              <a:rPr lang="en-US" dirty="0" err="1"/>
              <a:t>embeddings</a:t>
            </a:r>
            <a:r>
              <a:rPr lang="en-US" dirty="0"/>
              <a:t> that predict context; or, we could equivalently state (as will be discussed later) that SGNS implicitly constructs word </a:t>
            </a:r>
            <a:r>
              <a:rPr lang="en-US" dirty="0" err="1"/>
              <a:t>embeddings</a:t>
            </a:r>
            <a:r>
              <a:rPr lang="en-US" dirty="0"/>
              <a:t> that predict the global corpus statistics.</a:t>
            </a:r>
            <a:endParaRPr lang="en-US" dirty="0"/>
          </a:p>
        </p:txBody>
      </p:sp>
    </p:spTree>
    <p:extLst>
      <p:ext uri="{BB962C8B-B14F-4D97-AF65-F5344CB8AC3E}">
        <p14:creationId xmlns:p14="http://schemas.microsoft.com/office/powerpoint/2010/main" val="236029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14" y="99311"/>
            <a:ext cx="10515600" cy="708763"/>
          </a:xfrm>
        </p:spPr>
        <p:txBody>
          <a:bodyPr/>
          <a:lstStyle/>
          <a:p>
            <a:pPr algn="ctr"/>
            <a:r>
              <a:rPr lang="en-US" dirty="0" smtClean="0"/>
              <a:t>Skip-Gram with Negative Sampling (N~10)</a:t>
            </a:r>
            <a:endParaRPr lang="en-US" dirty="0"/>
          </a:p>
        </p:txBody>
      </p:sp>
      <p:pic>
        <p:nvPicPr>
          <p:cNvPr id="4" name="Content Placeholder 3"/>
          <p:cNvPicPr>
            <a:picLocks noGrp="1" noChangeAspect="1"/>
          </p:cNvPicPr>
          <p:nvPr>
            <p:ph idx="1"/>
          </p:nvPr>
        </p:nvPicPr>
        <p:blipFill>
          <a:blip r:embed="rId3"/>
          <a:stretch>
            <a:fillRect/>
          </a:stretch>
        </p:blipFill>
        <p:spPr>
          <a:xfrm>
            <a:off x="2677188" y="1187210"/>
            <a:ext cx="6232894" cy="3989052"/>
          </a:xfrm>
          <a:prstGeom prst="rect">
            <a:avLst/>
          </a:prstGeom>
        </p:spPr>
      </p:pic>
      <p:pic>
        <p:nvPicPr>
          <p:cNvPr id="5" name="Picture 4"/>
          <p:cNvPicPr>
            <a:picLocks noChangeAspect="1"/>
          </p:cNvPicPr>
          <p:nvPr/>
        </p:nvPicPr>
        <p:blipFill>
          <a:blip r:embed="rId4"/>
          <a:stretch>
            <a:fillRect/>
          </a:stretch>
        </p:blipFill>
        <p:spPr>
          <a:xfrm>
            <a:off x="2762693" y="5555398"/>
            <a:ext cx="6283842" cy="1131092"/>
          </a:xfrm>
          <a:prstGeom prst="rect">
            <a:avLst/>
          </a:prstGeom>
        </p:spPr>
      </p:pic>
      <p:sp>
        <p:nvSpPr>
          <p:cNvPr id="8" name="TextBox 7"/>
          <p:cNvSpPr txBox="1"/>
          <p:nvPr/>
        </p:nvSpPr>
        <p:spPr>
          <a:xfrm>
            <a:off x="9800127" y="4529931"/>
            <a:ext cx="2414315" cy="646331"/>
          </a:xfrm>
          <a:prstGeom prst="rect">
            <a:avLst/>
          </a:prstGeom>
          <a:noFill/>
        </p:spPr>
        <p:txBody>
          <a:bodyPr wrap="none" rtlCol="0">
            <a:spAutoFit/>
          </a:bodyPr>
          <a:lstStyle/>
          <a:p>
            <a:r>
              <a:rPr lang="en-US" dirty="0" err="1" smtClean="0">
                <a:solidFill>
                  <a:srgbClr val="FF0000"/>
                </a:solidFill>
              </a:rPr>
              <a:t>c</a:t>
            </a:r>
            <a:r>
              <a:rPr lang="en-US" baseline="-25000" dirty="0" err="1" smtClean="0">
                <a:solidFill>
                  <a:srgbClr val="FF0000"/>
                </a:solidFill>
              </a:rPr>
              <a:t>n</a:t>
            </a:r>
            <a:r>
              <a:rPr lang="en-US" dirty="0" smtClean="0">
                <a:solidFill>
                  <a:srgbClr val="FF0000"/>
                </a:solidFill>
              </a:rPr>
              <a:t>  out of context words</a:t>
            </a:r>
          </a:p>
          <a:p>
            <a:r>
              <a:rPr lang="en-US" dirty="0" smtClean="0">
                <a:solidFill>
                  <a:srgbClr val="FF0000"/>
                </a:solidFill>
              </a:rPr>
              <a:t>Negative sample</a:t>
            </a:r>
            <a:endParaRPr lang="en-US" dirty="0">
              <a:solidFill>
                <a:srgbClr val="FF0000"/>
              </a:solidFill>
            </a:endParaRPr>
          </a:p>
        </p:txBody>
      </p:sp>
      <p:cxnSp>
        <p:nvCxnSpPr>
          <p:cNvPr id="13" name="Curved Connector 12"/>
          <p:cNvCxnSpPr>
            <a:stCxn id="8" idx="1"/>
          </p:cNvCxnSpPr>
          <p:nvPr/>
        </p:nvCxnSpPr>
        <p:spPr>
          <a:xfrm rot="10800000" flipV="1">
            <a:off x="8676167" y="4853097"/>
            <a:ext cx="1123960" cy="98417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35291" y="5826641"/>
            <a:ext cx="841897" cy="523220"/>
          </a:xfrm>
          <a:prstGeom prst="rect">
            <a:avLst/>
          </a:prstGeom>
          <a:noFill/>
        </p:spPr>
        <p:txBody>
          <a:bodyPr wrap="none" rtlCol="0">
            <a:spAutoFit/>
          </a:bodyPr>
          <a:lstStyle/>
          <a:p>
            <a:r>
              <a:rPr lang="en-US" sz="2800" dirty="0" smtClean="0"/>
              <a:t>UF =</a:t>
            </a:r>
            <a:endParaRPr lang="en-US" sz="2800" dirty="0"/>
          </a:p>
        </p:txBody>
      </p:sp>
      <p:cxnSp>
        <p:nvCxnSpPr>
          <p:cNvPr id="17" name="Straight Arrow Connector 16"/>
          <p:cNvCxnSpPr/>
          <p:nvPr/>
        </p:nvCxnSpPr>
        <p:spPr>
          <a:xfrm flipV="1">
            <a:off x="9505508" y="6077619"/>
            <a:ext cx="1242237" cy="212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996653" y="5816009"/>
            <a:ext cx="795282" cy="523220"/>
          </a:xfrm>
          <a:prstGeom prst="rect">
            <a:avLst/>
          </a:prstGeom>
          <a:noFill/>
        </p:spPr>
        <p:txBody>
          <a:bodyPr wrap="none" rtlCol="0">
            <a:spAutoFit/>
          </a:bodyPr>
          <a:lstStyle/>
          <a:p>
            <a:r>
              <a:rPr lang="en-US" sz="2800" dirty="0" smtClean="0"/>
              <a:t>max</a:t>
            </a:r>
            <a:endParaRPr lang="en-US" sz="2800" dirty="0"/>
          </a:p>
        </p:txBody>
      </p:sp>
    </p:spTree>
    <p:extLst>
      <p:ext uri="{BB962C8B-B14F-4D97-AF65-F5344CB8AC3E}">
        <p14:creationId xmlns:p14="http://schemas.microsoft.com/office/powerpoint/2010/main" val="3113910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2438"/>
          </a:xfrm>
        </p:spPr>
        <p:txBody>
          <a:bodyPr>
            <a:normAutofit fontScale="90000"/>
          </a:bodyPr>
          <a:lstStyle/>
          <a:p>
            <a:r>
              <a:rPr lang="en-US" dirty="0" smtClean="0"/>
              <a:t>Matrix Factorization</a:t>
            </a:r>
            <a:endParaRPr lang="en-US" dirty="0"/>
          </a:p>
        </p:txBody>
      </p:sp>
      <p:sp>
        <p:nvSpPr>
          <p:cNvPr id="3" name="Content Placeholder 2"/>
          <p:cNvSpPr>
            <a:spLocks noGrp="1"/>
          </p:cNvSpPr>
          <p:nvPr>
            <p:ph idx="1"/>
          </p:nvPr>
        </p:nvSpPr>
        <p:spPr>
          <a:xfrm>
            <a:off x="202018" y="1155774"/>
            <a:ext cx="11504428" cy="2693212"/>
          </a:xfrm>
        </p:spPr>
        <p:txBody>
          <a:bodyPr/>
          <a:lstStyle/>
          <a:p>
            <a:pPr marL="0" indent="0">
              <a:buNone/>
            </a:pPr>
            <a:r>
              <a:rPr lang="en-US" dirty="0"/>
              <a:t>Levy and </a:t>
            </a:r>
            <a:r>
              <a:rPr lang="en-US" dirty="0" smtClean="0"/>
              <a:t>Goldberg</a:t>
            </a:r>
            <a:r>
              <a:rPr lang="en-US" dirty="0"/>
              <a:t> </a:t>
            </a:r>
            <a:r>
              <a:rPr lang="en-US" dirty="0" smtClean="0"/>
              <a:t>in 2014 </a:t>
            </a:r>
            <a:r>
              <a:rPr lang="en-US" dirty="0"/>
              <a:t>paper⁷ “Neural word embedding as implicit matrix </a:t>
            </a:r>
            <a:r>
              <a:rPr lang="en-US" dirty="0" smtClean="0"/>
              <a:t>factorization” </a:t>
            </a:r>
            <a:r>
              <a:rPr lang="en-US" dirty="0"/>
              <a:t>prove that, despite seeming like a local neural network on the surface, SGNS vectors are implicitly trained to factorize a matrix containing global corpus statistics, similarly to </a:t>
            </a:r>
            <a:r>
              <a:rPr lang="en-US" dirty="0" err="1"/>
              <a:t>GloVe</a:t>
            </a:r>
            <a:r>
              <a:rPr lang="en-US" dirty="0"/>
              <a:t> and singular value decomposition</a:t>
            </a:r>
            <a:r>
              <a:rPr lang="en-US" dirty="0" smtClean="0"/>
              <a:t>.</a:t>
            </a:r>
          </a:p>
          <a:p>
            <a:pPr marL="0" indent="0">
              <a:buNone/>
            </a:pPr>
            <a:r>
              <a:rPr lang="en-US" dirty="0"/>
              <a:t>The matrix of global corpus statistics is defined, using the notation described above, as the </a:t>
            </a:r>
            <a:r>
              <a:rPr lang="en-US" i="1" dirty="0"/>
              <a:t>shifted point-wise mutual information matrix, </a:t>
            </a:r>
            <a:r>
              <a:rPr lang="en-US" dirty="0" smtClean="0"/>
              <a:t>M</a:t>
            </a:r>
            <a:r>
              <a:rPr lang="en-US" i="1" dirty="0" smtClean="0"/>
              <a:t>, </a:t>
            </a:r>
            <a:r>
              <a:rPr lang="en-US" dirty="0" smtClean="0"/>
              <a:t>where</a:t>
            </a:r>
            <a:r>
              <a:rPr lang="en-US" i="1" dirty="0" smtClean="0"/>
              <a:t> </a:t>
            </a:r>
            <a:r>
              <a:rPr lang="en-US" i="1" dirty="0" err="1" smtClean="0"/>
              <a:t>k~N</a:t>
            </a:r>
            <a:r>
              <a:rPr lang="en-US" i="1" dirty="0" smtClean="0"/>
              <a:t>.</a:t>
            </a:r>
            <a:endParaRPr lang="en-US" dirty="0"/>
          </a:p>
        </p:txBody>
      </p:sp>
      <p:pic>
        <p:nvPicPr>
          <p:cNvPr id="4" name="Picture 3"/>
          <p:cNvPicPr>
            <a:picLocks noChangeAspect="1"/>
          </p:cNvPicPr>
          <p:nvPr/>
        </p:nvPicPr>
        <p:blipFill>
          <a:blip r:embed="rId3"/>
          <a:stretch>
            <a:fillRect/>
          </a:stretch>
        </p:blipFill>
        <p:spPr>
          <a:xfrm>
            <a:off x="2360427" y="4306185"/>
            <a:ext cx="7407349" cy="733404"/>
          </a:xfrm>
          <a:prstGeom prst="rect">
            <a:avLst/>
          </a:prstGeom>
        </p:spPr>
      </p:pic>
      <p:pic>
        <p:nvPicPr>
          <p:cNvPr id="5" name="Picture 4"/>
          <p:cNvPicPr>
            <a:picLocks noChangeAspect="1"/>
          </p:cNvPicPr>
          <p:nvPr/>
        </p:nvPicPr>
        <p:blipFill>
          <a:blip r:embed="rId4"/>
          <a:stretch>
            <a:fillRect/>
          </a:stretch>
        </p:blipFill>
        <p:spPr>
          <a:xfrm>
            <a:off x="3572539" y="5294257"/>
            <a:ext cx="5046921" cy="1147256"/>
          </a:xfrm>
          <a:prstGeom prst="rect">
            <a:avLst/>
          </a:prstGeom>
        </p:spPr>
      </p:pic>
    </p:spTree>
    <p:extLst>
      <p:ext uri="{BB962C8B-B14F-4D97-AF65-F5344CB8AC3E}">
        <p14:creationId xmlns:p14="http://schemas.microsoft.com/office/powerpoint/2010/main" val="195894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 </a:t>
            </a:r>
            <a:r>
              <a:rPr lang="en-US" dirty="0"/>
              <a:t>Word2vec is implicitly doing matrix factorization of a huge matrix filled </a:t>
            </a:r>
            <a:r>
              <a:rPr lang="en-US" dirty="0" smtClean="0"/>
              <a:t>PMI </a:t>
            </a:r>
            <a:r>
              <a:rPr lang="en-US" dirty="0"/>
              <a:t>statistics computed from the corpus. </a:t>
            </a:r>
            <a:r>
              <a:rPr lang="en-US" dirty="0" smtClean="0"/>
              <a:t>Intuitively, SGNS </a:t>
            </a:r>
            <a:r>
              <a:rPr lang="en-US" dirty="0"/>
              <a:t>wants to make word and context </a:t>
            </a:r>
            <a:r>
              <a:rPr lang="en-US" dirty="0" err="1"/>
              <a:t>embeddings</a:t>
            </a:r>
            <a:r>
              <a:rPr lang="en-US" dirty="0"/>
              <a:t> such that their dot product represents how likely it is that they occur together — that is, </a:t>
            </a:r>
            <a:r>
              <a:rPr lang="en-US" dirty="0" smtClean="0"/>
              <a:t>define </a:t>
            </a:r>
            <a:r>
              <a:rPr lang="en-US" dirty="0"/>
              <a:t>the word embedding by the context it keeps across the entire corpus.</a:t>
            </a:r>
          </a:p>
          <a:p>
            <a:pPr marL="0" indent="0">
              <a:buNone/>
            </a:pPr>
            <a:r>
              <a:rPr lang="en-US" dirty="0" smtClean="0"/>
              <a:t>It </a:t>
            </a:r>
            <a:r>
              <a:rPr lang="en-US" dirty="0"/>
              <a:t>now seems like we can implement SGNS with a matrix factorization algorithm, so long as we do the following:</a:t>
            </a:r>
          </a:p>
          <a:p>
            <a:pPr lvl="1"/>
            <a:r>
              <a:rPr lang="en-US" dirty="0"/>
              <a:t>Precompute the correct shifted-PMI matrix from the corpus; and,</a:t>
            </a:r>
          </a:p>
          <a:p>
            <a:pPr lvl="1"/>
            <a:r>
              <a:rPr lang="en-US" dirty="0"/>
              <a:t>Determine the correct corresponding loss function for the factorization.</a:t>
            </a:r>
          </a:p>
        </p:txBody>
      </p:sp>
    </p:spTree>
    <p:extLst>
      <p:ext uri="{BB962C8B-B14F-4D97-AF65-F5344CB8AC3E}">
        <p14:creationId xmlns:p14="http://schemas.microsoft.com/office/powerpoint/2010/main" val="21715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21" y="99035"/>
            <a:ext cx="4010247" cy="1325563"/>
          </a:xfrm>
        </p:spPr>
        <p:txBody>
          <a:bodyPr/>
          <a:lstStyle/>
          <a:p>
            <a:r>
              <a:rPr lang="en-US" dirty="0" smtClean="0"/>
              <a:t>Part2: </a:t>
            </a:r>
            <a:r>
              <a:rPr lang="en-US" dirty="0"/>
              <a:t>Matrix </a:t>
            </a:r>
            <a:r>
              <a:rPr lang="en-US" dirty="0" smtClean="0"/>
              <a:t>Factorization</a:t>
            </a:r>
            <a:endParaRPr lang="en-US" dirty="0"/>
          </a:p>
        </p:txBody>
      </p:sp>
      <p:pic>
        <p:nvPicPr>
          <p:cNvPr id="4" name="Content Placeholder 3"/>
          <p:cNvPicPr>
            <a:picLocks noGrp="1" noChangeAspect="1"/>
          </p:cNvPicPr>
          <p:nvPr>
            <p:ph idx="1"/>
          </p:nvPr>
        </p:nvPicPr>
        <p:blipFill>
          <a:blip r:embed="rId3"/>
          <a:stretch>
            <a:fillRect/>
          </a:stretch>
        </p:blipFill>
        <p:spPr>
          <a:xfrm>
            <a:off x="5250268" y="176674"/>
            <a:ext cx="6667500" cy="2247900"/>
          </a:xfrm>
          <a:prstGeom prst="rect">
            <a:avLst/>
          </a:prstGeom>
        </p:spPr>
      </p:pic>
      <p:sp>
        <p:nvSpPr>
          <p:cNvPr id="5" name="TextBox 4"/>
          <p:cNvSpPr txBox="1"/>
          <p:nvPr/>
        </p:nvSpPr>
        <p:spPr>
          <a:xfrm>
            <a:off x="467833" y="2987749"/>
            <a:ext cx="11185451" cy="3170099"/>
          </a:xfrm>
          <a:prstGeom prst="rect">
            <a:avLst/>
          </a:prstGeom>
          <a:noFill/>
        </p:spPr>
        <p:txBody>
          <a:bodyPr wrap="square" rtlCol="0">
            <a:spAutoFit/>
          </a:bodyPr>
          <a:lstStyle/>
          <a:p>
            <a:r>
              <a:rPr lang="en-US" sz="2000" dirty="0"/>
              <a:t>A</a:t>
            </a:r>
            <a:r>
              <a:rPr lang="en-US" sz="2000" dirty="0" smtClean="0"/>
              <a:t>n </a:t>
            </a:r>
            <a:r>
              <a:rPr lang="en-US" sz="2000" dirty="0"/>
              <a:t>example of how this scanning over the corpus occurs with a context window size of w=1. As we read over the corpus, we store every pair that we observe into a (very, very, very, long) list called Ω (mega). The items in Ω are the positive samples, and it will be filled with approximately |Ω| = 2 * w * </a:t>
            </a:r>
            <a:r>
              <a:rPr lang="en-US" sz="2000" dirty="0" err="1"/>
              <a:t>len</a:t>
            </a:r>
            <a:r>
              <a:rPr lang="en-US" sz="2000" dirty="0"/>
              <a:t>(corpus) samples; recall that the corpus length is often on the order of billions of words</a:t>
            </a:r>
            <a:r>
              <a:rPr lang="en-US" sz="2000" dirty="0" smtClean="0"/>
              <a:t>!</a:t>
            </a:r>
          </a:p>
          <a:p>
            <a:endParaRPr lang="en-US" sz="2000" dirty="0"/>
          </a:p>
          <a:p>
            <a:r>
              <a:rPr lang="en-US" sz="2000" dirty="0" smtClean="0"/>
              <a:t>The </a:t>
            </a:r>
            <a:r>
              <a:rPr lang="en-US" sz="2000" dirty="0"/>
              <a:t>definition of the context window is symmetric, and that SGNS treats words separately as terms and contexts. In this example, “is” is the current term t, and “the” is the current context c, which will be filled into the 5th slot of Ω. Recall that </a:t>
            </a:r>
            <a:r>
              <a:rPr lang="en-US" sz="2000" dirty="0">
                <a:solidFill>
                  <a:srgbClr val="FF0000"/>
                </a:solidFill>
              </a:rPr>
              <a:t>SGNS will learn two sets of </a:t>
            </a:r>
            <a:r>
              <a:rPr lang="en-US" sz="2000" dirty="0" err="1">
                <a:solidFill>
                  <a:srgbClr val="FF0000"/>
                </a:solidFill>
              </a:rPr>
              <a:t>embeddings</a:t>
            </a:r>
            <a:r>
              <a:rPr lang="en-US" sz="2000" dirty="0"/>
              <a:t>, one for the terms and one for the contexts, and (normally) </a:t>
            </a:r>
            <a:r>
              <a:rPr lang="en-US" sz="2000" dirty="0">
                <a:solidFill>
                  <a:srgbClr val="FF0000"/>
                </a:solidFill>
              </a:rPr>
              <a:t>SGNS will only output the term vectors</a:t>
            </a:r>
            <a:r>
              <a:rPr lang="en-US" sz="2000" dirty="0"/>
              <a:t>, which are what we call the “word </a:t>
            </a:r>
            <a:r>
              <a:rPr lang="en-US" sz="2000" dirty="0" err="1"/>
              <a:t>embeddings</a:t>
            </a:r>
            <a:r>
              <a:rPr lang="en-US" sz="2000" dirty="0"/>
              <a:t>”.</a:t>
            </a:r>
          </a:p>
        </p:txBody>
      </p:sp>
    </p:spTree>
    <p:extLst>
      <p:ext uri="{BB962C8B-B14F-4D97-AF65-F5344CB8AC3E}">
        <p14:creationId xmlns:p14="http://schemas.microsoft.com/office/powerpoint/2010/main" val="302432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833" y="195004"/>
            <a:ext cx="10515600" cy="591805"/>
          </a:xfrm>
        </p:spPr>
        <p:txBody>
          <a:bodyPr>
            <a:normAutofit fontScale="90000"/>
          </a:bodyPr>
          <a:lstStyle/>
          <a:p>
            <a:pPr algn="ctr"/>
            <a:r>
              <a:rPr lang="en-US" dirty="0"/>
              <a:t>Positive Samples + Negative Samples</a:t>
            </a:r>
          </a:p>
        </p:txBody>
      </p:sp>
      <p:sp>
        <p:nvSpPr>
          <p:cNvPr id="3" name="Content Placeholder 2"/>
          <p:cNvSpPr>
            <a:spLocks noGrp="1"/>
          </p:cNvSpPr>
          <p:nvPr>
            <p:ph idx="1"/>
          </p:nvPr>
        </p:nvSpPr>
        <p:spPr>
          <a:xfrm>
            <a:off x="223283" y="3104707"/>
            <a:ext cx="11791507" cy="3476845"/>
          </a:xfrm>
        </p:spPr>
        <p:txBody>
          <a:bodyPr>
            <a:normAutofit fontScale="92500" lnSpcReduction="10000"/>
          </a:bodyPr>
          <a:lstStyle/>
          <a:p>
            <a:pPr marL="0" indent="0">
              <a:buNone/>
            </a:pPr>
            <a:r>
              <a:rPr lang="en-US" dirty="0"/>
              <a:t>word embedding </a:t>
            </a:r>
            <a:r>
              <a:rPr lang="en-US" b="1" dirty="0" err="1" smtClean="0"/>
              <a:t>w</a:t>
            </a:r>
            <a:r>
              <a:rPr lang="en-US" i="1" baseline="-25000" dirty="0" err="1" smtClean="0"/>
              <a:t>t</a:t>
            </a:r>
            <a:r>
              <a:rPr lang="en-US" dirty="0"/>
              <a:t> will receive gradient updates positively</a:t>
            </a:r>
            <a:r>
              <a:rPr lang="en-US" i="1" dirty="0"/>
              <a:t> </a:t>
            </a:r>
            <a:r>
              <a:rPr lang="en-US" dirty="0"/>
              <a:t>from </a:t>
            </a:r>
            <a:r>
              <a:rPr lang="en-US" b="1" dirty="0" smtClean="0"/>
              <a:t>c</a:t>
            </a:r>
            <a:r>
              <a:rPr lang="en-US" i="1" baseline="-25000" dirty="0" smtClean="0"/>
              <a:t>c</a:t>
            </a:r>
            <a:r>
              <a:rPr lang="en-US" dirty="0"/>
              <a:t> and negatively for all </a:t>
            </a:r>
            <a:r>
              <a:rPr lang="en-US" i="1" dirty="0"/>
              <a:t>k</a:t>
            </a:r>
            <a:r>
              <a:rPr lang="en-US" dirty="0"/>
              <a:t> negative samples</a:t>
            </a:r>
            <a:r>
              <a:rPr lang="en-US" i="1" dirty="0"/>
              <a:t> </a:t>
            </a:r>
            <a:r>
              <a:rPr lang="en-US" b="1" dirty="0" err="1" smtClean="0"/>
              <a:t>c</a:t>
            </a:r>
            <a:r>
              <a:rPr lang="en-US" i="1" baseline="-25000" dirty="0" err="1" smtClean="0"/>
              <a:t>n</a:t>
            </a:r>
            <a:endParaRPr lang="en-US" baseline="-25000" dirty="0" smtClean="0"/>
          </a:p>
          <a:p>
            <a:pPr marL="0" indent="0">
              <a:buNone/>
            </a:pPr>
            <a:endParaRPr lang="en-US" dirty="0" smtClean="0"/>
          </a:p>
          <a:p>
            <a:pPr marL="0" indent="0">
              <a:buNone/>
            </a:pPr>
            <a:r>
              <a:rPr lang="en-US" dirty="0" smtClean="0"/>
              <a:t>The </a:t>
            </a:r>
            <a:r>
              <a:rPr lang="en-US" dirty="0"/>
              <a:t>inner summation represents the </a:t>
            </a:r>
            <a:r>
              <a:rPr lang="en-US" i="1" dirty="0"/>
              <a:t>negative sampling</a:t>
            </a:r>
            <a:r>
              <a:rPr lang="en-US" dirty="0"/>
              <a:t> of SGNS, where, for every</a:t>
            </a:r>
            <a:r>
              <a:rPr lang="en-US" i="1" dirty="0"/>
              <a:t> </a:t>
            </a:r>
            <a:r>
              <a:rPr lang="en-US" dirty="0"/>
              <a:t>positive sample</a:t>
            </a:r>
            <a:r>
              <a:rPr lang="en-US" i="1" dirty="0"/>
              <a:t> </a:t>
            </a:r>
            <a:r>
              <a:rPr lang="en-US" dirty="0"/>
              <a:t>in Ω, </a:t>
            </a:r>
            <a:r>
              <a:rPr lang="en-US" i="1" dirty="0"/>
              <a:t>k</a:t>
            </a:r>
            <a:r>
              <a:rPr lang="en-US" dirty="0"/>
              <a:t> </a:t>
            </a:r>
            <a:r>
              <a:rPr lang="en-US" b="1" dirty="0">
                <a:solidFill>
                  <a:srgbClr val="FF0000"/>
                </a:solidFill>
              </a:rPr>
              <a:t>negative samples</a:t>
            </a:r>
            <a:r>
              <a:rPr lang="en-US" dirty="0"/>
              <a:t> are </a:t>
            </a:r>
            <a:r>
              <a:rPr lang="en-US" dirty="0">
                <a:solidFill>
                  <a:srgbClr val="FF0000"/>
                </a:solidFill>
              </a:rPr>
              <a:t>drawn from the </a:t>
            </a:r>
            <a:r>
              <a:rPr lang="en-US" i="1" dirty="0">
                <a:solidFill>
                  <a:srgbClr val="FF0000"/>
                </a:solidFill>
              </a:rPr>
              <a:t>context unigram distribution</a:t>
            </a:r>
            <a:r>
              <a:rPr lang="en-US" dirty="0"/>
              <a:t> </a:t>
            </a:r>
            <a:r>
              <a:rPr lang="en-US" i="1" dirty="0"/>
              <a:t>U </a:t>
            </a:r>
            <a:r>
              <a:rPr lang="en-US" dirty="0"/>
              <a:t>of the corpus. This distribution is easy to define by counting the unigram statistics from the corpus, although </a:t>
            </a:r>
            <a:r>
              <a:rPr lang="en-US" dirty="0" err="1"/>
              <a:t>Mikolov</a:t>
            </a:r>
            <a:r>
              <a:rPr lang="en-US" dirty="0"/>
              <a:t> et al. [1] found that it was necessary to use </a:t>
            </a:r>
            <a:r>
              <a:rPr lang="en-US" dirty="0">
                <a:solidFill>
                  <a:srgbClr val="FF0000"/>
                </a:solidFill>
              </a:rPr>
              <a:t>exponential smoothing on this distribution </a:t>
            </a:r>
            <a:r>
              <a:rPr lang="en-US" dirty="0"/>
              <a:t>in order to obtain good results (see Levy &amp; Goldberg (2015) for details [2]).</a:t>
            </a:r>
            <a:endParaRPr lang="en-US" dirty="0"/>
          </a:p>
        </p:txBody>
      </p:sp>
      <p:pic>
        <p:nvPicPr>
          <p:cNvPr id="4" name="Picture 3"/>
          <p:cNvPicPr>
            <a:picLocks noChangeAspect="1"/>
          </p:cNvPicPr>
          <p:nvPr/>
        </p:nvPicPr>
        <p:blipFill>
          <a:blip r:embed="rId3"/>
          <a:stretch>
            <a:fillRect/>
          </a:stretch>
        </p:blipFill>
        <p:spPr>
          <a:xfrm>
            <a:off x="2262520" y="1266880"/>
            <a:ext cx="6667500" cy="1019175"/>
          </a:xfrm>
          <a:prstGeom prst="rect">
            <a:avLst/>
          </a:prstGeom>
        </p:spPr>
      </p:pic>
    </p:spTree>
    <p:extLst>
      <p:ext uri="{BB962C8B-B14F-4D97-AF65-F5344CB8AC3E}">
        <p14:creationId xmlns:p14="http://schemas.microsoft.com/office/powerpoint/2010/main" val="9827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Counting up the Corpus </a:t>
            </a:r>
            <a:r>
              <a:rPr lang="en-US" dirty="0" smtClean="0"/>
              <a:t>Statistics</a:t>
            </a:r>
            <a:endParaRPr lang="en-US" dirty="0"/>
          </a:p>
        </p:txBody>
      </p:sp>
      <p:sp>
        <p:nvSpPr>
          <p:cNvPr id="3" name="Content Placeholder 2"/>
          <p:cNvSpPr>
            <a:spLocks noGrp="1"/>
          </p:cNvSpPr>
          <p:nvPr>
            <p:ph idx="1"/>
          </p:nvPr>
        </p:nvSpPr>
        <p:spPr/>
        <p:txBody>
          <a:bodyPr/>
          <a:lstStyle/>
          <a:p>
            <a:pPr marL="0" indent="0">
              <a:buNone/>
            </a:pPr>
            <a:r>
              <a:rPr lang="en-US" dirty="0"/>
              <a:t>To turn SGNS into matrix factorization, we must ask, for every term-context pair </a:t>
            </a:r>
            <a:r>
              <a:rPr lang="en-US" i="1" dirty="0"/>
              <a:t>(</a:t>
            </a:r>
            <a:r>
              <a:rPr lang="en-US" i="1" dirty="0" err="1"/>
              <a:t>i,j</a:t>
            </a:r>
            <a:r>
              <a:rPr lang="en-US" i="1" dirty="0"/>
              <a:t>)</a:t>
            </a:r>
            <a:r>
              <a:rPr lang="en-US" dirty="0"/>
              <a:t>:</a:t>
            </a:r>
          </a:p>
          <a:p>
            <a:r>
              <a:rPr lang="en-US" i="1" dirty="0"/>
              <a:t>How many times was (</a:t>
            </a:r>
            <a:r>
              <a:rPr lang="en-US" i="1" dirty="0" err="1"/>
              <a:t>i,j</a:t>
            </a:r>
            <a:r>
              <a:rPr lang="en-US" i="1" dirty="0"/>
              <a:t>) positively sampled? And,</a:t>
            </a:r>
            <a:endParaRPr lang="en-US" dirty="0"/>
          </a:p>
          <a:p>
            <a:r>
              <a:rPr lang="en-US" i="1" dirty="0"/>
              <a:t>How many times was (</a:t>
            </a:r>
            <a:r>
              <a:rPr lang="en-US" i="1" dirty="0" err="1"/>
              <a:t>i,j</a:t>
            </a:r>
            <a:r>
              <a:rPr lang="en-US" i="1" dirty="0"/>
              <a:t>) negatively sampled</a:t>
            </a:r>
            <a:r>
              <a:rPr lang="en-US" i="1" dirty="0" smtClean="0"/>
              <a:t>?</a:t>
            </a:r>
          </a:p>
          <a:p>
            <a:pPr marL="0" indent="0">
              <a:buNone/>
            </a:pPr>
            <a:endParaRPr lang="en-US" i="1" dirty="0"/>
          </a:p>
          <a:p>
            <a:pPr marL="0" indent="0">
              <a:buNone/>
            </a:pPr>
            <a:r>
              <a:rPr lang="en-US" dirty="0"/>
              <a:t>Let N be the total length of Omega; then, the </a:t>
            </a:r>
            <a:r>
              <a:rPr lang="en-US" i="1" dirty="0"/>
              <a:t>probability of (</a:t>
            </a:r>
            <a:r>
              <a:rPr lang="en-US" i="1" dirty="0" err="1"/>
              <a:t>i,j</a:t>
            </a:r>
            <a:r>
              <a:rPr lang="en-US" i="1" dirty="0"/>
              <a:t>)-</a:t>
            </a:r>
            <a:r>
              <a:rPr lang="en-US" i="1" dirty="0" err="1"/>
              <a:t>cooccurrence</a:t>
            </a:r>
            <a:r>
              <a:rPr lang="en-US" i="1" dirty="0"/>
              <a:t> is just: </a:t>
            </a:r>
            <a:r>
              <a:rPr lang="en-US" b="1" dirty="0"/>
              <a:t>P(</a:t>
            </a:r>
            <a:r>
              <a:rPr lang="en-US" b="1" dirty="0" err="1"/>
              <a:t>i,j</a:t>
            </a:r>
            <a:r>
              <a:rPr lang="en-US" b="1" dirty="0"/>
              <a:t>) = </a:t>
            </a:r>
            <a:r>
              <a:rPr lang="en-US" b="1" dirty="0" err="1"/>
              <a:t>N_ij</a:t>
            </a:r>
            <a:r>
              <a:rPr lang="en-US" b="1" dirty="0"/>
              <a:t> / N</a:t>
            </a:r>
            <a:r>
              <a:rPr lang="en-US" dirty="0"/>
              <a:t>.</a:t>
            </a:r>
            <a:endParaRPr lang="en-US" i="1"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64641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5466</TotalTime>
  <Words>675</Words>
  <Application>Microsoft Office PowerPoint</Application>
  <PresentationFormat>Widescreen</PresentationFormat>
  <Paragraphs>97</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Word Embedding</vt:lpstr>
      <vt:lpstr>MR2768698 Steel, John R.(1-CA) An outline of inner model theory. Handbook of set theory. Vols. 1, 2, 3, 1595–1684, Springer, Dordrecht, 2010. 03E45 (03E15 03E35 03E55 03E60)</vt:lpstr>
      <vt:lpstr>Unifying Word Embeddings and Matrix Factorization — Part 1</vt:lpstr>
      <vt:lpstr>Skip-Gram with Negative Sampling (N~10)</vt:lpstr>
      <vt:lpstr>Matrix Factorization</vt:lpstr>
      <vt:lpstr>So What?</vt:lpstr>
      <vt:lpstr>Part2: Matrix Factorization</vt:lpstr>
      <vt:lpstr>Positive Samples + Negative Samples</vt:lpstr>
      <vt:lpstr>Counting up the Corpus Statistics</vt:lpstr>
      <vt:lpstr>backup</vt:lpstr>
      <vt:lpstr>PowerPoint Presentation</vt:lpstr>
      <vt:lpstr>PowerPoint Presentation</vt:lpstr>
      <vt:lpstr>PowerPoint Presentation</vt:lpstr>
      <vt:lpstr>PowerPoint Presentation</vt:lpstr>
      <vt:lpstr>PowerPoint Presentation</vt:lpstr>
      <vt:lpstr>GloVe</vt:lpstr>
      <vt:lpstr>Links</vt:lpstr>
      <vt:lpstr>PowerPoint Presentation</vt:lpstr>
      <vt:lpstr>Kaggle links</vt:lpstr>
      <vt:lpstr>Slide packages from my work</vt:lpstr>
    </vt:vector>
  </TitlesOfParts>
  <Company>Verizon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Embedding</dc:title>
  <dc:creator>Khafizov, Farid</dc:creator>
  <cp:lastModifiedBy>Farid Khafizov</cp:lastModifiedBy>
  <cp:revision>28</cp:revision>
  <dcterms:created xsi:type="dcterms:W3CDTF">2018-12-18T19:34:01Z</dcterms:created>
  <dcterms:modified xsi:type="dcterms:W3CDTF">2021-02-26T05:07:07Z</dcterms:modified>
</cp:coreProperties>
</file>