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8" r:id="rId5"/>
    <p:sldId id="267" r:id="rId6"/>
    <p:sldId id="271" r:id="rId7"/>
    <p:sldId id="263" r:id="rId8"/>
    <p:sldId id="264" r:id="rId9"/>
    <p:sldId id="270" r:id="rId10"/>
    <p:sldId id="265" r:id="rId11"/>
    <p:sldId id="269" r:id="rId12"/>
    <p:sldId id="266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4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67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1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7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32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54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8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5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3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2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8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C9A39F2-E05F-47A2-88E2-902EE39010D7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931BA4-9564-4978-9AA5-22386E42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4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28.jpeg"/><Relationship Id="rId9" Type="http://schemas.openxmlformats.org/officeDocument/2006/relationships/image" Target="../media/image3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jpe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upenn.edu/~matuszek/Concise%20Guides/Concise%20R.html" TargetMode="External"/><Relationship Id="rId7" Type="http://schemas.openxmlformats.org/officeDocument/2006/relationships/hyperlink" Target="http://www.r-bloggers.com/in-depth-introduction-to-machine-learning-in-15-hours-of-expert-videos/" TargetMode="External"/><Relationship Id="rId2" Type="http://schemas.openxmlformats.org/officeDocument/2006/relationships/hyperlink" Target="http://www.cookbook-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bcf.usc.edu/~gareth/ISL/" TargetMode="External"/><Relationship Id="rId5" Type="http://schemas.openxmlformats.org/officeDocument/2006/relationships/hyperlink" Target="http://stats.stackexchange.com/" TargetMode="External"/><Relationship Id="rId4" Type="http://schemas.openxmlformats.org/officeDocument/2006/relationships/hyperlink" Target="http://stackoverflow.com/questions/tagged/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371" y="1572782"/>
            <a:ext cx="9144000" cy="1641490"/>
          </a:xfrm>
        </p:spPr>
        <p:txBody>
          <a:bodyPr/>
          <a:lstStyle/>
          <a:p>
            <a:r>
              <a:rPr lang="en-US" dirty="0" smtClean="0"/>
              <a:t>From Zero to Hero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371" y="3380866"/>
            <a:ext cx="9144000" cy="754025"/>
          </a:xfrm>
        </p:spPr>
        <p:txBody>
          <a:bodyPr/>
          <a:lstStyle/>
          <a:p>
            <a:r>
              <a:rPr lang="en-US" dirty="0" smtClean="0"/>
              <a:t>A Hands-On Approach to R Stats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81258" y="5390606"/>
            <a:ext cx="3294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Pierre Lafortune</a:t>
            </a:r>
          </a:p>
          <a:p>
            <a:r>
              <a:rPr lang="en-US" b="1" dirty="0" smtClean="0"/>
              <a:t>pierre.a.lafortune@gmail.com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919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58" y="3935260"/>
            <a:ext cx="3967480" cy="26159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8" y="243313"/>
            <a:ext cx="958470" cy="958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93" y="1995493"/>
            <a:ext cx="1311008" cy="737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899" y="1295283"/>
            <a:ext cx="4038292" cy="19694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960" y="1201783"/>
            <a:ext cx="774701" cy="7747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9" y="3115529"/>
            <a:ext cx="1644461" cy="8222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638" y="3526644"/>
            <a:ext cx="3980999" cy="16819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638" y="243313"/>
            <a:ext cx="4060284" cy="23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2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1" y="312184"/>
            <a:ext cx="5659200" cy="2674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630" y="104503"/>
            <a:ext cx="3050245" cy="3327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17" y="3862105"/>
            <a:ext cx="3442388" cy="2581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1" y="4166002"/>
            <a:ext cx="2543680" cy="1694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33" y="3519967"/>
            <a:ext cx="4444012" cy="24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4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48" y="296091"/>
            <a:ext cx="4489398" cy="2526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560" y="818607"/>
            <a:ext cx="2386495" cy="1773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3" y="231460"/>
            <a:ext cx="3184154" cy="2121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48" y="3134488"/>
            <a:ext cx="4135622" cy="2260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588" y="4619375"/>
            <a:ext cx="3802183" cy="1715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3" y="2949252"/>
            <a:ext cx="4005943" cy="14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8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the newest data scientist at Tesla Motors</a:t>
            </a:r>
          </a:p>
          <a:p>
            <a:r>
              <a:rPr lang="en-US" dirty="0" smtClean="0"/>
              <a:t>First task: Fuse two data sets</a:t>
            </a:r>
          </a:p>
          <a:p>
            <a:r>
              <a:rPr lang="en-US" dirty="0" smtClean="0"/>
              <a:t>Skills Required:</a:t>
            </a:r>
          </a:p>
          <a:p>
            <a:r>
              <a:rPr lang="en-US" dirty="0" smtClean="0"/>
              <a:t>Data cleansing, Missing Value imputation, Classification Modeling, Clustering, Regression Analysis,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266242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925242" y="2734492"/>
            <a:ext cx="1165860" cy="47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932862" y="3389812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910002" y="3565072"/>
            <a:ext cx="11811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52503" y="3074126"/>
            <a:ext cx="1643199" cy="5823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Dataset A: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Tesla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95901" y="1774372"/>
            <a:ext cx="2182041" cy="31699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Dataset B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USA</a:t>
            </a:r>
            <a:r>
              <a:rPr lang="en-US" sz="11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Consumer Database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493668" y="4649833"/>
            <a:ext cx="2948940" cy="142494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  <a:latin typeface="Cooper Black" panose="0208090404030B020404" pitchFamily="18" charset="0"/>
              </a:rPr>
              <a:t>That's easy.</a:t>
            </a:r>
            <a:r>
              <a:rPr lang="en-US" sz="1600" b="1" baseline="0" dirty="0">
                <a:solidFill>
                  <a:schemeClr val="tx1"/>
                </a:solidFill>
                <a:latin typeface="Cooper Black" panose="0208090404030B020404" pitchFamily="18" charset="0"/>
              </a:rPr>
              <a:t> Use a common id!</a:t>
            </a:r>
            <a:endParaRPr lang="en-US" sz="1600" b="1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42" y="2185353"/>
            <a:ext cx="1635830" cy="10215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24" y="1665128"/>
            <a:ext cx="1947542" cy="15418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08022" y="467485"/>
            <a:ext cx="3275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Dataset Link</a:t>
            </a:r>
            <a:endParaRPr lang="en-US" sz="4400" b="1" dirty="0"/>
          </a:p>
        </p:txBody>
      </p:sp>
      <p:sp>
        <p:nvSpPr>
          <p:cNvPr id="13" name="Cloud Callout 12"/>
          <p:cNvSpPr/>
          <p:nvPr/>
        </p:nvSpPr>
        <p:spPr>
          <a:xfrm>
            <a:off x="9081405" y="4599759"/>
            <a:ext cx="2449830" cy="11283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Cooper Black" panose="0208090404030B020404" pitchFamily="18" charset="0"/>
              </a:rPr>
              <a:t>What if no common link exists?</a:t>
            </a:r>
          </a:p>
        </p:txBody>
      </p:sp>
    </p:spTree>
    <p:extLst>
      <p:ext uri="{BB962C8B-B14F-4D97-AF65-F5344CB8AC3E}">
        <p14:creationId xmlns:p14="http://schemas.microsoft.com/office/powerpoint/2010/main" val="3768989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44337"/>
              </p:ext>
            </p:extLst>
          </p:nvPr>
        </p:nvGraphicFramePr>
        <p:xfrm>
          <a:off x="3108959" y="1277933"/>
          <a:ext cx="5223000" cy="25341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380">
                  <a:extLst>
                    <a:ext uri="{9D8B030D-6E8A-4147-A177-3AD203B41FA5}">
                      <a16:colId xmlns:a16="http://schemas.microsoft.com/office/drawing/2014/main" val="1324614480"/>
                    </a:ext>
                  </a:extLst>
                </a:gridCol>
                <a:gridCol w="1024943">
                  <a:extLst>
                    <a:ext uri="{9D8B030D-6E8A-4147-A177-3AD203B41FA5}">
                      <a16:colId xmlns:a16="http://schemas.microsoft.com/office/drawing/2014/main" val="1724186292"/>
                    </a:ext>
                  </a:extLst>
                </a:gridCol>
                <a:gridCol w="687976">
                  <a:extLst>
                    <a:ext uri="{9D8B030D-6E8A-4147-A177-3AD203B41FA5}">
                      <a16:colId xmlns:a16="http://schemas.microsoft.com/office/drawing/2014/main" val="1319271597"/>
                    </a:ext>
                  </a:extLst>
                </a:gridCol>
                <a:gridCol w="1333829">
                  <a:extLst>
                    <a:ext uri="{9D8B030D-6E8A-4147-A177-3AD203B41FA5}">
                      <a16:colId xmlns:a16="http://schemas.microsoft.com/office/drawing/2014/main" val="477330493"/>
                    </a:ext>
                  </a:extLst>
                </a:gridCol>
                <a:gridCol w="673936">
                  <a:extLst>
                    <a:ext uri="{9D8B030D-6E8A-4147-A177-3AD203B41FA5}">
                      <a16:colId xmlns:a16="http://schemas.microsoft.com/office/drawing/2014/main" val="889479916"/>
                    </a:ext>
                  </a:extLst>
                </a:gridCol>
                <a:gridCol w="673936">
                  <a:extLst>
                    <a:ext uri="{9D8B030D-6E8A-4147-A177-3AD203B41FA5}">
                      <a16:colId xmlns:a16="http://schemas.microsoft.com/office/drawing/2014/main" val="3176775478"/>
                    </a:ext>
                  </a:extLst>
                </a:gridCol>
              </a:tblGrid>
              <a:tr h="600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 M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 F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Indivd_Age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Income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Environmentalist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4706501"/>
                  </a:ext>
                </a:extLst>
              </a:tr>
              <a:tr h="3222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5901489"/>
                  </a:ext>
                </a:extLst>
              </a:tr>
              <a:tr h="3222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9672511"/>
                  </a:ext>
                </a:extLst>
              </a:tr>
              <a:tr h="3222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4701535"/>
                  </a:ext>
                </a:extLst>
              </a:tr>
              <a:tr h="3222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4603739"/>
                  </a:ext>
                </a:extLst>
              </a:tr>
              <a:tr h="3222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9634424"/>
                  </a:ext>
                </a:extLst>
              </a:tr>
              <a:tr h="3222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-7.9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062592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04162"/>
              </p:ext>
            </p:extLst>
          </p:nvPr>
        </p:nvGraphicFramePr>
        <p:xfrm>
          <a:off x="3108960" y="4511042"/>
          <a:ext cx="5223000" cy="2124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068">
                  <a:extLst>
                    <a:ext uri="{9D8B030D-6E8A-4147-A177-3AD203B41FA5}">
                      <a16:colId xmlns:a16="http://schemas.microsoft.com/office/drawing/2014/main" val="1852010484"/>
                    </a:ext>
                  </a:extLst>
                </a:gridCol>
                <a:gridCol w="942781">
                  <a:extLst>
                    <a:ext uri="{9D8B030D-6E8A-4147-A177-3AD203B41FA5}">
                      <a16:colId xmlns:a16="http://schemas.microsoft.com/office/drawing/2014/main" val="291826007"/>
                    </a:ext>
                  </a:extLst>
                </a:gridCol>
                <a:gridCol w="1583870">
                  <a:extLst>
                    <a:ext uri="{9D8B030D-6E8A-4147-A177-3AD203B41FA5}">
                      <a16:colId xmlns:a16="http://schemas.microsoft.com/office/drawing/2014/main" val="3520220159"/>
                    </a:ext>
                  </a:extLst>
                </a:gridCol>
                <a:gridCol w="1791281">
                  <a:extLst>
                    <a:ext uri="{9D8B030D-6E8A-4147-A177-3AD203B41FA5}">
                      <a16:colId xmlns:a16="http://schemas.microsoft.com/office/drawing/2014/main" val="1827923456"/>
                    </a:ext>
                  </a:extLst>
                </a:gridCol>
              </a:tblGrid>
              <a:tr h="2635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Age 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Income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Environmentalist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6818370"/>
                  </a:ext>
                </a:extLst>
              </a:tr>
              <a:tr h="31021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9714099"/>
                  </a:ext>
                </a:extLst>
              </a:tr>
              <a:tr h="31021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6820015"/>
                  </a:ext>
                </a:extLst>
              </a:tr>
              <a:tr h="31021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2676738"/>
                  </a:ext>
                </a:extLst>
              </a:tr>
              <a:tr h="31021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061925"/>
                  </a:ext>
                </a:extLst>
              </a:tr>
              <a:tr h="31021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5253407"/>
                  </a:ext>
                </a:extLst>
              </a:tr>
              <a:tr h="31021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468032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02084" y="842499"/>
            <a:ext cx="11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60851" y="393270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6837" y="235977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Link Details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430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 Cookbook </a:t>
            </a:r>
            <a:r>
              <a:rPr lang="en-US" sz="2400" dirty="0" smtClean="0"/>
              <a:t>- Many helpful examples and topics. The “Graphs” section helps tremendously with ggplot2 </a:t>
            </a:r>
            <a:r>
              <a:rPr lang="en-US" sz="1600" dirty="0">
                <a:hlinkClick r:id="rId2"/>
              </a:rPr>
              <a:t>http://www.cookbook-r.com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sz="2400" dirty="0"/>
              <a:t>Concise Guide to R </a:t>
            </a:r>
            <a:r>
              <a:rPr lang="en-US" sz="2400" dirty="0" smtClean="0"/>
              <a:t>– Covers all major R functionality </a:t>
            </a:r>
            <a:r>
              <a:rPr lang="en-US" sz="1600" dirty="0">
                <a:hlinkClick r:id="rId3"/>
              </a:rPr>
              <a:t>http://www.cis.upenn.edu/~</a:t>
            </a:r>
            <a:r>
              <a:rPr lang="en-US" sz="1600" dirty="0" smtClean="0">
                <a:hlinkClick r:id="rId3"/>
              </a:rPr>
              <a:t>matuszek/Concise%20Guides/Concise%20R.html</a:t>
            </a:r>
            <a:endParaRPr lang="en-US" sz="1200" dirty="0" smtClean="0"/>
          </a:p>
          <a:p>
            <a:r>
              <a:rPr lang="en-US" sz="2400" dirty="0"/>
              <a:t>Stack Overflow </a:t>
            </a:r>
            <a:r>
              <a:rPr lang="en-US" sz="2400" dirty="0" smtClean="0"/>
              <a:t>– The best help is available when you post a question here. </a:t>
            </a: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stackoverflow.com/questions/tagged/r</a:t>
            </a:r>
            <a:endParaRPr lang="en-US" sz="1600" dirty="0" smtClean="0"/>
          </a:p>
          <a:p>
            <a:r>
              <a:rPr lang="en-US" sz="2400" dirty="0" smtClean="0"/>
              <a:t>Cross Validated – For statistics </a:t>
            </a:r>
            <a:r>
              <a:rPr lang="en-US" sz="2400" dirty="0"/>
              <a:t>and modeling help. </a:t>
            </a:r>
            <a:r>
              <a:rPr lang="en-US" sz="1600" dirty="0">
                <a:hlinkClick r:id="rId5"/>
              </a:rPr>
              <a:t>http://stats.stackexchange.com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r>
              <a:rPr lang="en-US" sz="2000" dirty="0" smtClean="0"/>
              <a:t>Introduction </a:t>
            </a:r>
            <a:r>
              <a:rPr lang="en-US" sz="2000" dirty="0"/>
              <a:t>to Statistical Learning – </a:t>
            </a:r>
            <a:r>
              <a:rPr lang="en-US" sz="2000" dirty="0" smtClean="0"/>
              <a:t>The BEST way to learn statistics and machine learning. And it’s free!</a:t>
            </a:r>
          </a:p>
          <a:p>
            <a:pPr lvl="1"/>
            <a:r>
              <a:rPr lang="en-US" sz="1200" dirty="0" smtClean="0"/>
              <a:t>Book</a:t>
            </a:r>
            <a:r>
              <a:rPr lang="en-US" sz="1200" dirty="0"/>
              <a:t>: </a:t>
            </a:r>
            <a:r>
              <a:rPr lang="en-US" sz="1200" dirty="0">
                <a:hlinkClick r:id="rId6"/>
              </a:rPr>
              <a:t>http://www-bcf.usc.edu/~gareth/ISL</a:t>
            </a:r>
            <a:r>
              <a:rPr lang="en-US" sz="1200" dirty="0" smtClean="0">
                <a:hlinkClick r:id="rId6"/>
              </a:rPr>
              <a:t>/</a:t>
            </a:r>
            <a:endParaRPr lang="en-US" sz="1200" dirty="0" smtClean="0"/>
          </a:p>
          <a:p>
            <a:pPr lvl="1"/>
            <a:r>
              <a:rPr lang="en-US" sz="1200" dirty="0"/>
              <a:t>Video Lectures: </a:t>
            </a:r>
            <a:r>
              <a:rPr lang="en-US" sz="1200" dirty="0">
                <a:hlinkClick r:id="rId7"/>
              </a:rPr>
              <a:t>http://www.r-bloggers.com/in-depth-introduction-to-machine-learning-in-15-hours-of-expert-videos</a:t>
            </a:r>
            <a:r>
              <a:rPr lang="en-US" sz="1200" dirty="0" smtClean="0">
                <a:hlinkClick r:id="rId7"/>
              </a:rPr>
              <a:t>/</a:t>
            </a:r>
            <a:endParaRPr lang="en-US" sz="1200" dirty="0"/>
          </a:p>
          <a:p>
            <a:pPr marL="457200" lvl="1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5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</a:p>
          <a:p>
            <a:r>
              <a:rPr lang="en-US" dirty="0" smtClean="0"/>
              <a:t>Common Use cases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Live Coding </a:t>
            </a:r>
          </a:p>
          <a:p>
            <a:r>
              <a:rPr lang="en-US" dirty="0" smtClean="0"/>
              <a:t>Participant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3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Quick 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software environment</a:t>
            </a:r>
          </a:p>
          <a:p>
            <a:r>
              <a:rPr lang="en-US" dirty="0" smtClean="0"/>
              <a:t>Built on S programming language</a:t>
            </a:r>
          </a:p>
          <a:p>
            <a:r>
              <a:rPr lang="en-US" dirty="0" smtClean="0"/>
              <a:t>Named R after originators Robert Gentleman and Ross Ihaka</a:t>
            </a:r>
          </a:p>
          <a:p>
            <a:r>
              <a:rPr lang="en-US" dirty="0" smtClean="0"/>
              <a:t>Created in 1993</a:t>
            </a:r>
          </a:p>
          <a:p>
            <a:r>
              <a:rPr lang="en-US" dirty="0" smtClean="0"/>
              <a:t>Open-source under General Public License</a:t>
            </a:r>
          </a:p>
          <a:p>
            <a:r>
              <a:rPr lang="en-US" dirty="0" smtClean="0"/>
              <a:t>Source-code written in C, Fortran, and R</a:t>
            </a:r>
          </a:p>
          <a:p>
            <a:r>
              <a:rPr lang="en-US" dirty="0" smtClean="0"/>
              <a:t>Over 6,000 packages added by contributors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368" y="211950"/>
            <a:ext cx="4393747" cy="2469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2" y="3079452"/>
            <a:ext cx="4720609" cy="3544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75" y="132303"/>
            <a:ext cx="3778582" cy="2833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83" y="2966240"/>
            <a:ext cx="5221877" cy="34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9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96" y="3428999"/>
            <a:ext cx="4762500" cy="2943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77" y="3553096"/>
            <a:ext cx="3752717" cy="3200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61" y="478848"/>
            <a:ext cx="3508616" cy="2950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5" y="182274"/>
            <a:ext cx="4001169" cy="315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2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89" y="181877"/>
            <a:ext cx="4961182" cy="3979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896" y="4254315"/>
            <a:ext cx="2953922" cy="2226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52" y="3497143"/>
            <a:ext cx="3016574" cy="3016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9" y="181877"/>
            <a:ext cx="6025985" cy="300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7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32" y="1690688"/>
            <a:ext cx="1714500" cy="224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0217"/>
            <a:ext cx="2797364" cy="2797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37682"/>
            <a:ext cx="4255321" cy="2820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55" y="572357"/>
            <a:ext cx="2841617" cy="26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9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4" y="2030322"/>
            <a:ext cx="5536910" cy="3699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331" y="1162080"/>
            <a:ext cx="5970268" cy="4568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870" y="158985"/>
            <a:ext cx="1231964" cy="1441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4" y="158985"/>
            <a:ext cx="3860814" cy="14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5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5" y="81987"/>
            <a:ext cx="3626848" cy="2510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14" y="531222"/>
            <a:ext cx="4224247" cy="51511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2" y="4110445"/>
            <a:ext cx="3824832" cy="25063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85" y="1106941"/>
            <a:ext cx="3214356" cy="28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0145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4074</TotalTime>
  <Words>320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Cooper Black</vt:lpstr>
      <vt:lpstr>Corbel</vt:lpstr>
      <vt:lpstr>Depth</vt:lpstr>
      <vt:lpstr>From Zero to Hero</vt:lpstr>
      <vt:lpstr>Agenda</vt:lpstr>
      <vt:lpstr>R Quick Launch</vt:lpstr>
      <vt:lpstr>PowerPoint Presentation</vt:lpstr>
      <vt:lpstr>PowerPoint Presentation</vt:lpstr>
      <vt:lpstr>PowerPoint Presentation</vt:lpstr>
      <vt:lpstr>Parallel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Congratulations!</vt:lpstr>
      <vt:lpstr>PowerPoint Presentation</vt:lpstr>
      <vt:lpstr>PowerPoint Presentation</vt:lpstr>
      <vt:lpstr>Learn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</dc:title>
  <dc:creator>Pierre Lafortune</dc:creator>
  <cp:lastModifiedBy>Pierre Lafortune</cp:lastModifiedBy>
  <cp:revision>25</cp:revision>
  <dcterms:created xsi:type="dcterms:W3CDTF">2016-07-25T01:41:26Z</dcterms:created>
  <dcterms:modified xsi:type="dcterms:W3CDTF">2016-07-27T21:35:29Z</dcterms:modified>
</cp:coreProperties>
</file>