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slides/slide1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4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967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1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71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32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54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2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8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7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5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3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2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8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4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 ?><Relationships xmlns="http://schemas.openxmlformats.org/package/2006/relationships"><Relationship Id="rId1" Type="http://schemas.openxmlformats.org/officeDocument/2006/relationships/slideLayout" Target="../slideLayouts/slideLayout1.xml" TargetMode="Internal" /></Relationships>
</file>

<file path=ppt/slides/_rels/slide2.xml.rels><?xml version='1.0' encoding='UTF-8' standalone='yes' ?><Relationships xmlns="http://schemas.openxmlformats.org/package/2006/relationships"><Relationship Id="rId1" Type="http://schemas.openxmlformats.org/officeDocument/2006/relationships/slideLayout" Target="../slideLayouts/slideLayout2.xml" TargetMode="Interna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.upenn.edu/~matuszek/Concise%20Guides/Concise%20R.html" TargetMode="External"/><Relationship Id="rId7" Type="http://schemas.openxmlformats.org/officeDocument/2006/relationships/hyperlink" Target="http://www.r-bloggers.com/in-depth-introduction-to-machine-learning-in-15-hours-of-expert-videos/" TargetMode="External"/><Relationship Id="rId2" Type="http://schemas.openxmlformats.org/officeDocument/2006/relationships/hyperlink" Target="http://www.cookbook-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-bcf.usc.edu/~gareth/ISL/" TargetMode="External"/><Relationship Id="rId5" Type="http://schemas.openxmlformats.org/officeDocument/2006/relationships/hyperlink" Target="http://stats.stackexchange.com/" TargetMode="External"/><Relationship Id="rId4" Type="http://schemas.openxmlformats.org/officeDocument/2006/relationships/hyperlink" Target="http://stackoverflow.com/questions/tagged/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"/>
          <p:cNvSpPr/>
          <p:nvPr>
            <p:ph type="ctrTitle"/>
          </p:nvPr>
        </p:nvSpPr>
        <p:spPr>
          <a:xfrm>
            <a:off x="1774190" y="1572260"/>
            <a:ext cx="9144635" cy="1642110"/>
          </a:xfrm>
          <a:prstGeom prst="rect">
            <a:avLst/>
          </a:prstGeom>
        </p:spPr>
        <p:txBody>
          <a:bodyPr/>
          <a:lstStyle/>
          <a:p>
            <a:pPr/>
            <a:r>
              <a:rPr lang="en-US" smtClean="0" dirty="0"/>
              <a:t>From</a:t>
            </a:r>
            <a:r>
              <a:rPr lang="en-US" smtClean="0" dirty="0"/>
              <a:t> </a:t>
            </a:r>
            <a:r>
              <a:rPr lang="en-US" smtClean="0" dirty="0"/>
              <a:t>Zero</a:t>
            </a:r>
            <a:r>
              <a:rPr lang="en-US" smtClean="0" dirty="0"/>
              <a:t> </a:t>
            </a:r>
            <a:r>
              <a:rPr lang="en-US" smtClean="0" dirty="0"/>
              <a:t>to</a:t>
            </a:r>
            <a:r>
              <a:rPr lang="en-US" smtClean="0" dirty="0"/>
              <a:t> </a:t>
            </a:r>
            <a:r>
              <a:rPr lang="en-US" smtClean="0" dirty="0"/>
              <a:t>Hero</a:t>
            </a:r>
          </a:p>
        </p:txBody>
      </p:sp>
      <p:sp>
        <p:nvSpPr>
          <p:cNvPr id="1027" name="Shape"/>
          <p:cNvSpPr/>
          <p:nvPr>
            <p:ph type="subTitle" idx="1"/>
          </p:nvPr>
        </p:nvSpPr>
        <p:spPr>
          <a:xfrm>
            <a:off x="1774190" y="3380740"/>
            <a:ext cx="9144635" cy="1691005"/>
          </a:xfrm>
          <a:prstGeom prst="rect">
            <a:avLst/>
          </a:prstGeom>
        </p:spPr>
        <p:txBody>
          <a:bodyPr/>
          <a:lstStyle/>
          <a:p>
            <a:pPr/>
            <a:r>
              <a:rPr lang="en-US" smtClean="0" dirty="0"/>
              <a:t>A</a:t>
            </a:r>
            <a:r>
              <a:rPr lang="en-US" smtClean="0" dirty="0"/>
              <a:t> </a:t>
            </a:r>
            <a:r>
              <a:rPr lang="en-US" smtClean="0" dirty="0"/>
              <a:t>Hands</a:t>
            </a:r>
            <a:r>
              <a:rPr lang="en-US" smtClean="0" dirty="0"/>
              <a:t>-</a:t>
            </a:r>
            <a:r>
              <a:rPr lang="en-US" smtClean="0" dirty="0"/>
              <a:t>On</a:t>
            </a:r>
            <a:r>
              <a:rPr lang="en-US" smtClean="0" dirty="0"/>
              <a:t> </a:t>
            </a:r>
            <a:r>
              <a:rPr lang="en-US" smtClean="0" dirty="0"/>
              <a:t>Approach</a:t>
            </a:r>
            <a:r>
              <a:rPr lang="en-US" smtClean="0" dirty="0"/>
              <a:t> </a:t>
            </a:r>
            <a:r>
              <a:rPr lang="en-US" smtClean="0" dirty="0"/>
              <a:t>to</a:t>
            </a:r>
            <a:r>
              <a:rPr lang="en-US" smtClean="0" dirty="0"/>
              <a:t> </a:t>
            </a:r>
            <a:r>
              <a:rPr lang="en-US" smtClean="0" dirty="0"/>
              <a:t>R</a:t>
            </a:r>
            <a:r>
              <a:rPr lang="en-US" smtClean="0" dirty="0"/>
              <a:t> </a:t>
            </a:r>
            <a:r>
              <a:rPr lang="en-US" smtClean="0" dirty="0"/>
              <a:t>Stats</a:t>
            </a:r>
            <a:endParaRPr lang="en-US" smtClean="0" dirty="0"/>
          </a:p>
          <a:p>
            <a:pPr/>
            <a:r>
              <a:rPr lang="en-US" smtClean="0" dirty="0"/>
              <a:t>Pierre</a:t>
            </a:r>
            <a:r>
              <a:rPr lang="en-US" smtClean="0" dirty="0"/>
              <a:t> </a:t>
            </a:r>
            <a:r>
              <a:rPr lang="en-US" smtClean="0" dirty="0"/>
              <a:t>Lafortune</a:t>
            </a:r>
            <a:r>
              <a:rPr lang="en-US" smtClean="0" dirty="0"/>
              <a:t> </a:t>
            </a:r>
            <a:endParaRPr lang="en-US" smtClean="0" dirty="0"/>
          </a:p>
          <a:p>
            <a:pPr/>
            <a:r>
              <a:rPr lang="en-US" smtClean="0" dirty="0"/>
              <a:t>pi</a:t>
            </a:r>
            <a:r>
              <a:rPr lang="en-US" smtClean="0" dirty="0"/>
              <a:t>erre.a.lafortune@gmail.com</a:t>
            </a:r>
            <a:r>
              <a:rPr lang="en-US" smtClean="0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en-US" smtClean="0" dirty="0"/>
              <a:t>Agenda</a:t>
            </a:r>
          </a:p>
        </p:txBody>
      </p:sp>
      <p:sp>
        <p:nvSpPr>
          <p:cNvPr id="2051" name="Shape"/>
          <p:cNvSpPr/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en-US" smtClean="0" dirty="0"/>
              <a:t>R</a:t>
            </a:r>
            <a:r>
              <a:rPr lang="en-US" smtClean="0" dirty="0"/>
              <a:t> </a:t>
            </a:r>
            <a:r>
              <a:rPr lang="en-US" smtClean="0" dirty="0"/>
              <a:t>Introduction</a:t>
            </a:r>
          </a:p>
          <a:p>
            <a:pPr/>
            <a:r>
              <a:rPr lang="en-US" smtClean="0" dirty="0"/>
              <a:t>Problem</a:t>
            </a:r>
            <a:r>
              <a:rPr lang="en-US" smtClean="0" dirty="0"/>
              <a:t> </a:t>
            </a:r>
            <a:r>
              <a:rPr lang="en-US" smtClean="0" dirty="0"/>
              <a:t>Statement</a:t>
            </a:r>
          </a:p>
          <a:p>
            <a:pPr/>
            <a:r>
              <a:rPr lang="en-US" smtClean="0" dirty="0"/>
              <a:t>Live</a:t>
            </a:r>
            <a:r>
              <a:rPr lang="en-US" smtClean="0" dirty="0"/>
              <a:t> </a:t>
            </a:r>
            <a:r>
              <a:rPr lang="en-US" smtClean="0" dirty="0"/>
              <a:t>Coding</a:t>
            </a:r>
            <a:r>
              <a:rPr lang="en-US" smtClean="0" dirty="0"/>
              <a:t> </a:t>
            </a:r>
          </a:p>
          <a:p>
            <a:pPr/>
            <a:r>
              <a:rPr lang="en-US" smtClean="0" dirty="0"/>
              <a:t>Participant</a:t>
            </a:r>
            <a:r>
              <a:rPr lang="en-US" smtClean="0" dirty="0"/>
              <a:t> </a:t>
            </a:r>
            <a:r>
              <a:rPr lang="en-US" smtClean="0" dirty="0"/>
              <a:t>Challenges</a:t>
            </a:r>
            <a:endParaRPr lang="en-US" smtClean="0" dirty="0"/>
          </a:p>
          <a:p>
            <a:pPr/>
            <a:r>
              <a:rPr lang="en-US" smtClean="0" dirty="0"/>
              <a:t>Learn</a:t>
            </a:r>
            <a:r>
              <a:rPr lang="en-US" smtClean="0" dirty="0"/>
              <a:t> </a:t>
            </a:r>
            <a:r>
              <a:rPr lang="en-US" smtClean="0" dirty="0"/>
              <a:t>More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Quick Launch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software environment</a:t>
            </a:r>
          </a:p>
          <a:p>
            <a:r>
              <a:rPr lang="en-US" dirty="0" smtClean="0"/>
              <a:t>Built on S programming language</a:t>
            </a:r>
          </a:p>
          <a:p>
            <a:r>
              <a:rPr lang="en-US" dirty="0" smtClean="0"/>
              <a:t>Named R after originators Robert Gentleman and Ross Ihaka</a:t>
            </a:r>
          </a:p>
          <a:p>
            <a:r>
              <a:rPr lang="en-US" dirty="0" smtClean="0"/>
              <a:t>Created in 1993</a:t>
            </a:r>
          </a:p>
          <a:p>
            <a:r>
              <a:rPr lang="en-US" dirty="0" smtClean="0"/>
              <a:t>Open-source under General Public License</a:t>
            </a:r>
          </a:p>
          <a:p>
            <a:r>
              <a:rPr lang="en-US" dirty="0" smtClean="0"/>
              <a:t>Source-code written in C, Fortran, and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1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the newest data scientist at Tesla Motors</a:t>
            </a:r>
          </a:p>
          <a:p>
            <a:r>
              <a:rPr lang="en-US" dirty="0" smtClean="0"/>
              <a:t>First task: Fuse two data sets</a:t>
            </a:r>
          </a:p>
          <a:p>
            <a:r>
              <a:rPr lang="en-US" dirty="0" smtClean="0"/>
              <a:t>Skills Required:</a:t>
            </a:r>
          </a:p>
          <a:p>
            <a:r>
              <a:rPr lang="en-US" dirty="0" smtClean="0"/>
              <a:t>Data cleansing, Missing Value imputation, Classification Modeling, Clustering, Regression Analysis, Data Manipulation</a:t>
            </a:r>
          </a:p>
        </p:txBody>
      </p:sp>
    </p:spTree>
    <p:extLst>
      <p:ext uri="{BB962C8B-B14F-4D97-AF65-F5344CB8AC3E}">
        <p14:creationId xmlns:p14="http://schemas.microsoft.com/office/powerpoint/2010/main" val="266242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925242" y="2734492"/>
            <a:ext cx="1165860" cy="47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932862" y="3389812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910002" y="3565072"/>
            <a:ext cx="11811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152503" y="3074126"/>
            <a:ext cx="1643199" cy="5823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Dataset A: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Tesla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395901" y="1774372"/>
            <a:ext cx="2182041" cy="31699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Dataset B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USA</a:t>
            </a:r>
            <a:r>
              <a:rPr lang="en-US" sz="11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Consumer Database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493668" y="4649833"/>
            <a:ext cx="2948940" cy="142494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/>
                </a:solidFill>
                <a:latin typeface="Cooper Black" panose="0208090404030B020404" pitchFamily="18" charset="0"/>
              </a:rPr>
              <a:t>That's easy.</a:t>
            </a:r>
            <a:r>
              <a:rPr lang="en-US" sz="1600" b="1" baseline="0" dirty="0">
                <a:solidFill>
                  <a:schemeClr val="tx1"/>
                </a:solidFill>
                <a:latin typeface="Cooper Black" panose="0208090404030B020404" pitchFamily="18" charset="0"/>
              </a:rPr>
              <a:t> Use a common id!</a:t>
            </a:r>
            <a:endParaRPr lang="en-US" sz="1600" b="1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42" y="2185353"/>
            <a:ext cx="1635830" cy="10215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424" y="1665128"/>
            <a:ext cx="1947542" cy="15418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08022" y="467485"/>
            <a:ext cx="3275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Dataset Link</a:t>
            </a:r>
            <a:endParaRPr lang="en-US" sz="4400" b="1" dirty="0"/>
          </a:p>
        </p:txBody>
      </p:sp>
      <p:sp>
        <p:nvSpPr>
          <p:cNvPr id="13" name="Cloud Callout 12"/>
          <p:cNvSpPr/>
          <p:nvPr/>
        </p:nvSpPr>
        <p:spPr>
          <a:xfrm>
            <a:off x="9081405" y="4599759"/>
            <a:ext cx="2449830" cy="112830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Cooper Black" panose="0208090404030B020404" pitchFamily="18" charset="0"/>
              </a:rPr>
              <a:t>What if no common link exists?</a:t>
            </a:r>
          </a:p>
        </p:txBody>
      </p:sp>
    </p:spTree>
    <p:extLst>
      <p:ext uri="{BB962C8B-B14F-4D97-AF65-F5344CB8AC3E}">
        <p14:creationId xmlns:p14="http://schemas.microsoft.com/office/powerpoint/2010/main" val="376898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644337"/>
              </p:ext>
            </p:extLst>
          </p:nvPr>
        </p:nvGraphicFramePr>
        <p:xfrm>
          <a:off x="3108959" y="1277933"/>
          <a:ext cx="5223000" cy="25341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380">
                  <a:extLst>
                    <a:ext uri="{9D8B030D-6E8A-4147-A177-3AD203B41FA5}">
                      <a16:colId xmlns:a16="http://schemas.microsoft.com/office/drawing/2014/main" val="1324614480"/>
                    </a:ext>
                  </a:extLst>
                </a:gridCol>
                <a:gridCol w="1024943">
                  <a:extLst>
                    <a:ext uri="{9D8B030D-6E8A-4147-A177-3AD203B41FA5}">
                      <a16:colId xmlns:a16="http://schemas.microsoft.com/office/drawing/2014/main" val="1724186292"/>
                    </a:ext>
                  </a:extLst>
                </a:gridCol>
                <a:gridCol w="687976">
                  <a:extLst>
                    <a:ext uri="{9D8B030D-6E8A-4147-A177-3AD203B41FA5}">
                      <a16:colId xmlns:a16="http://schemas.microsoft.com/office/drawing/2014/main" val="1319271597"/>
                    </a:ext>
                  </a:extLst>
                </a:gridCol>
                <a:gridCol w="1333829">
                  <a:extLst>
                    <a:ext uri="{9D8B030D-6E8A-4147-A177-3AD203B41FA5}">
                      <a16:colId xmlns:a16="http://schemas.microsoft.com/office/drawing/2014/main" val="477330493"/>
                    </a:ext>
                  </a:extLst>
                </a:gridCol>
                <a:gridCol w="673936">
                  <a:extLst>
                    <a:ext uri="{9D8B030D-6E8A-4147-A177-3AD203B41FA5}">
                      <a16:colId xmlns:a16="http://schemas.microsoft.com/office/drawing/2014/main" val="889479916"/>
                    </a:ext>
                  </a:extLst>
                </a:gridCol>
                <a:gridCol w="673936">
                  <a:extLst>
                    <a:ext uri="{9D8B030D-6E8A-4147-A177-3AD203B41FA5}">
                      <a16:colId xmlns:a16="http://schemas.microsoft.com/office/drawing/2014/main" val="3176775478"/>
                    </a:ext>
                  </a:extLst>
                </a:gridCol>
              </a:tblGrid>
              <a:tr h="600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Gender M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Gender F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Indivd_Age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Income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Environmentalist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4706501"/>
                  </a:ext>
                </a:extLst>
              </a:tr>
              <a:tr h="3222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""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5901489"/>
                  </a:ext>
                </a:extLst>
              </a:tr>
              <a:tr h="3222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""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9672511"/>
                  </a:ext>
                </a:extLst>
              </a:tr>
              <a:tr h="3222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""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4701535"/>
                  </a:ext>
                </a:extLst>
              </a:tr>
              <a:tr h="3222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""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4603739"/>
                  </a:ext>
                </a:extLst>
              </a:tr>
              <a:tr h="3222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9634424"/>
                  </a:ext>
                </a:extLst>
              </a:tr>
              <a:tr h="3222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""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-7.9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062592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04162"/>
              </p:ext>
            </p:extLst>
          </p:nvPr>
        </p:nvGraphicFramePr>
        <p:xfrm>
          <a:off x="3108960" y="4511042"/>
          <a:ext cx="5223000" cy="2124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5068">
                  <a:extLst>
                    <a:ext uri="{9D8B030D-6E8A-4147-A177-3AD203B41FA5}">
                      <a16:colId xmlns:a16="http://schemas.microsoft.com/office/drawing/2014/main" val="1852010484"/>
                    </a:ext>
                  </a:extLst>
                </a:gridCol>
                <a:gridCol w="942781">
                  <a:extLst>
                    <a:ext uri="{9D8B030D-6E8A-4147-A177-3AD203B41FA5}">
                      <a16:colId xmlns:a16="http://schemas.microsoft.com/office/drawing/2014/main" val="291826007"/>
                    </a:ext>
                  </a:extLst>
                </a:gridCol>
                <a:gridCol w="1583870">
                  <a:extLst>
                    <a:ext uri="{9D8B030D-6E8A-4147-A177-3AD203B41FA5}">
                      <a16:colId xmlns:a16="http://schemas.microsoft.com/office/drawing/2014/main" val="3520220159"/>
                    </a:ext>
                  </a:extLst>
                </a:gridCol>
                <a:gridCol w="1791281">
                  <a:extLst>
                    <a:ext uri="{9D8B030D-6E8A-4147-A177-3AD203B41FA5}">
                      <a16:colId xmlns:a16="http://schemas.microsoft.com/office/drawing/2014/main" val="1827923456"/>
                    </a:ext>
                  </a:extLst>
                </a:gridCol>
              </a:tblGrid>
              <a:tr h="26359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Age 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Gender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Income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Environmentalist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6818370"/>
                  </a:ext>
                </a:extLst>
              </a:tr>
              <a:tr h="31021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9714099"/>
                  </a:ext>
                </a:extLst>
              </a:tr>
              <a:tr h="31021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6820015"/>
                  </a:ext>
                </a:extLst>
              </a:tr>
              <a:tr h="31021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82676738"/>
                  </a:ext>
                </a:extLst>
              </a:tr>
              <a:tr h="31021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3061925"/>
                  </a:ext>
                </a:extLst>
              </a:tr>
              <a:tr h="31021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5253407"/>
                  </a:ext>
                </a:extLst>
              </a:tr>
              <a:tr h="31021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468032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02084" y="842499"/>
            <a:ext cx="11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 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60851" y="393270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 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86837" y="235977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Link Details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6430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 Cookbook </a:t>
            </a:r>
            <a:r>
              <a:rPr lang="en-US" sz="2400" dirty="0" smtClean="0"/>
              <a:t>- Many helpful examples and topics. The “Graphs” section helps tremendously with ggplot2 </a:t>
            </a:r>
            <a:r>
              <a:rPr lang="en-US" sz="1600" dirty="0">
                <a:hlinkClick r:id="rId2"/>
              </a:rPr>
              <a:t>http://www.cookbook-r.com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r>
              <a:rPr lang="en-US" sz="2400" dirty="0"/>
              <a:t>Concise Guide to R </a:t>
            </a:r>
            <a:r>
              <a:rPr lang="en-US" sz="2400" dirty="0" smtClean="0"/>
              <a:t>– Covers all major R functionality </a:t>
            </a:r>
            <a:r>
              <a:rPr lang="en-US" sz="1600" dirty="0">
                <a:hlinkClick r:id="rId3"/>
              </a:rPr>
              <a:t>http://www.cis.upenn.edu/~</a:t>
            </a:r>
            <a:r>
              <a:rPr lang="en-US" sz="1600" dirty="0" smtClean="0">
                <a:hlinkClick r:id="rId3"/>
              </a:rPr>
              <a:t>matuszek/Concise%20Guides/Concise%20R.html</a:t>
            </a:r>
            <a:endParaRPr lang="en-US" sz="1200" dirty="0" smtClean="0"/>
          </a:p>
          <a:p>
            <a:r>
              <a:rPr lang="en-US" sz="2400" dirty="0"/>
              <a:t>Stack Overflow </a:t>
            </a:r>
            <a:r>
              <a:rPr lang="en-US" sz="2400" dirty="0" smtClean="0"/>
              <a:t>– The best help is available when you post a question here. </a:t>
            </a: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stackoverflow.com/questions/tagged/r</a:t>
            </a:r>
            <a:endParaRPr lang="en-US" sz="1600" dirty="0" smtClean="0"/>
          </a:p>
          <a:p>
            <a:r>
              <a:rPr lang="en-US" sz="2400" dirty="0" smtClean="0"/>
              <a:t>Cross Validated – For statistics </a:t>
            </a:r>
            <a:r>
              <a:rPr lang="en-US" sz="2400" dirty="0"/>
              <a:t>and modeling help. </a:t>
            </a:r>
            <a:r>
              <a:rPr lang="en-US" sz="1600" dirty="0">
                <a:hlinkClick r:id="rId5"/>
              </a:rPr>
              <a:t>http://stats.stackexchange.com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r>
              <a:rPr lang="en-US" sz="2000" dirty="0" smtClean="0"/>
              <a:t>Introduction </a:t>
            </a:r>
            <a:r>
              <a:rPr lang="en-US" sz="2000" dirty="0"/>
              <a:t>to Statistical Learning – </a:t>
            </a:r>
            <a:r>
              <a:rPr lang="en-US" sz="2000" dirty="0" smtClean="0"/>
              <a:t>The BEST way to learn statistics and machine learning. And it’s free!</a:t>
            </a:r>
          </a:p>
          <a:p>
            <a:pPr lvl="1"/>
            <a:r>
              <a:rPr lang="en-US" sz="1200" dirty="0" smtClean="0"/>
              <a:t>Book</a:t>
            </a:r>
            <a:r>
              <a:rPr lang="en-US" sz="1200" dirty="0"/>
              <a:t>: </a:t>
            </a:r>
            <a:r>
              <a:rPr lang="en-US" sz="1200" dirty="0">
                <a:hlinkClick r:id="rId6"/>
              </a:rPr>
              <a:t>http://www-bcf.usc.edu/~gareth/ISL</a:t>
            </a:r>
            <a:r>
              <a:rPr lang="en-US" sz="1200" dirty="0" smtClean="0">
                <a:hlinkClick r:id="rId6"/>
              </a:rPr>
              <a:t>/</a:t>
            </a:r>
            <a:endParaRPr lang="en-US" sz="1200" dirty="0" smtClean="0"/>
          </a:p>
          <a:p>
            <a:pPr lvl="1"/>
            <a:r>
              <a:rPr lang="en-US" sz="1200" dirty="0"/>
              <a:t>Video Lectures: </a:t>
            </a:r>
            <a:r>
              <a:rPr lang="en-US" sz="1200" dirty="0">
                <a:hlinkClick r:id="rId7"/>
              </a:rPr>
              <a:t>http://www.r-bloggers.com/in-depth-introduction-to-machine-learning-in-15-hours-of-expert-videos</a:t>
            </a:r>
            <a:r>
              <a:rPr lang="en-US" sz="1200" dirty="0" smtClean="0">
                <a:hlinkClick r:id="rId7"/>
              </a:rPr>
              <a:t>/</a:t>
            </a:r>
            <a:endParaRPr lang="en-US" sz="1200" dirty="0"/>
          </a:p>
          <a:p>
            <a:pPr marL="457200" lvl="1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5707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3679</TotalTime>
  <Words>194</Words>
  <Application>ThinkFree Show</Application>
  <PresentationFormat>Custom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0</vt:i4>
      </vt:variant>
      <vt:variant>
        <vt:lpstr>슬라이드 제목</vt:lpstr>
      </vt:variant>
      <vt:variant>
        <vt:i4>7</vt:i4>
      </vt:variant>
    </vt:vector>
  </HeadingPairs>
  <TitlesOfParts>
    <vt:vector size="7" baseType="lpstr">
      <vt:lpstr>Slide 0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06.0000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</dc:title>
  <dc:creator>Pierre Lafortune</dc:creator>
  <cp:lastModifiedBy>pierre.a.lafortune</cp:lastModifiedBy>
  <cp:revision>18</cp:revision>
  <dcterms:created xsi:type="dcterms:W3CDTF">2016-07-25T01:41:26Z</dcterms:created>
  <dcterms:modified xsi:type="dcterms:W3CDTF">2016-07-27T15:22:45Z</dcterms:modified>
</cp:coreProperties>
</file>