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 id="271" r:id="rId17"/>
    <p:sldId id="272" r:id="rId18"/>
    <p:sldId id="273" r:id="rId19"/>
    <p:sldId id="274" r:id="rId20"/>
    <p:sldId id="278" r:id="rId21"/>
    <p:sldId id="279" r:id="rId22"/>
    <p:sldId id="280" r:id="rId23"/>
    <p:sldId id="27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7CB9"/>
    <a:srgbClr val="4C52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1282" y="7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BF69-2D39-322D-E374-CDC6D86FF0E0}"/>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ABA463-C51F-045B-0B06-72638BC1032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C394DA-990E-FD0D-3DB2-2382FCA6CF76}"/>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5" name="Footer Placeholder 4">
            <a:extLst>
              <a:ext uri="{FF2B5EF4-FFF2-40B4-BE49-F238E27FC236}">
                <a16:creationId xmlns:a16="http://schemas.microsoft.com/office/drawing/2014/main" id="{7D792482-03E9-BE95-C337-ACB1A3A72EA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89CD9E1-5B44-E0BC-46CB-B037B276BF51}"/>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1371572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9B87-73D1-0A5E-6E56-5490C8D2336B}"/>
              </a:ext>
            </a:extLst>
          </p:cNvPr>
          <p:cNvSpPr>
            <a:spLocks noGrp="1"/>
          </p:cNvSpPr>
          <p:nvPr>
            <p:ph type="title"/>
          </p:nvPr>
        </p:nvSpPr>
        <p:spPr>
          <a:xfrm>
            <a:off x="838200" y="341271"/>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D14E93-9FD7-8C38-2D7F-76327187889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AB7DFF-64DE-022A-7530-C76432796B99}"/>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5" name="Footer Placeholder 4">
            <a:extLst>
              <a:ext uri="{FF2B5EF4-FFF2-40B4-BE49-F238E27FC236}">
                <a16:creationId xmlns:a16="http://schemas.microsoft.com/office/drawing/2014/main" id="{7C21D1F6-0C5E-F1BC-D29A-D18E3965856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DA5EE5B-8B69-248E-F038-0AAA711B7EA4}"/>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12908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B67B9-FA63-0E53-CF38-DE7C0FDF9108}"/>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CFFEFC-2D23-DEA9-9F1B-2E8B12D7BB5E}"/>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A6F20-2970-284A-4BFB-CF55E151F313}"/>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5" name="Footer Placeholder 4">
            <a:extLst>
              <a:ext uri="{FF2B5EF4-FFF2-40B4-BE49-F238E27FC236}">
                <a16:creationId xmlns:a16="http://schemas.microsoft.com/office/drawing/2014/main" id="{1D05B832-8F24-8A33-ECCB-168417C92F2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24E4139-6295-5159-BF0F-4B34119BD7E0}"/>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5264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79DDC-F6F4-904B-88D2-7A3C8C9D58EC}"/>
              </a:ext>
            </a:extLst>
          </p:cNvPr>
          <p:cNvSpPr>
            <a:spLocks noGrp="1"/>
          </p:cNvSpPr>
          <p:nvPr>
            <p:ph type="title"/>
          </p:nvPr>
        </p:nvSpPr>
        <p:spPr>
          <a:xfrm>
            <a:off x="838200" y="341271"/>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61B9596-9B96-8AAE-AC38-23DF1FF99574}"/>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620739-132F-E966-1EEC-E84718F50BBD}"/>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5" name="Footer Placeholder 4">
            <a:extLst>
              <a:ext uri="{FF2B5EF4-FFF2-40B4-BE49-F238E27FC236}">
                <a16:creationId xmlns:a16="http://schemas.microsoft.com/office/drawing/2014/main" id="{6BEBF9E0-1546-ED45-B7F6-3C49559414B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0101597-9F91-363B-5268-DE1E342D7BFF}"/>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1144727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5E08-7223-B1B4-0270-DC1B0D24B79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1AFB34-D64F-F3D8-B0E7-A91F9511A97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0F717A-0936-9D1D-9101-032411DB3E17}"/>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5" name="Footer Placeholder 4">
            <a:extLst>
              <a:ext uri="{FF2B5EF4-FFF2-40B4-BE49-F238E27FC236}">
                <a16:creationId xmlns:a16="http://schemas.microsoft.com/office/drawing/2014/main" id="{D92E3AFD-9657-38DD-E7FD-F436A1CA71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91CE184-E253-41EF-7754-6CB273DC4F31}"/>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3619904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6FC9-8493-91A9-5C72-A82833A8C310}"/>
              </a:ext>
            </a:extLst>
          </p:cNvPr>
          <p:cNvSpPr>
            <a:spLocks noGrp="1"/>
          </p:cNvSpPr>
          <p:nvPr>
            <p:ph type="title"/>
          </p:nvPr>
        </p:nvSpPr>
        <p:spPr>
          <a:xfrm>
            <a:off x="838200" y="341271"/>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4F20E67-A0BB-48B7-D575-FD150DB46B1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B0AAE-0B1C-8F52-2F8C-01EBE1D64F1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803AB84-BA54-03BC-331E-D7F6AE433A48}"/>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6" name="Footer Placeholder 5">
            <a:extLst>
              <a:ext uri="{FF2B5EF4-FFF2-40B4-BE49-F238E27FC236}">
                <a16:creationId xmlns:a16="http://schemas.microsoft.com/office/drawing/2014/main" id="{7E27715C-8F4F-1B6B-F7BC-06461BE0D59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BE80631-21B9-F09C-B799-8A7DCFEBA3CD}"/>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240593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2191-8A51-771C-6C0C-042EA2EC4B4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17EE829-0689-DE6B-F271-2255CB364926}"/>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2DBEDF-7C51-F713-AB3B-28A6206CB3E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A14FD-0172-70B4-FF04-8212CC309499}"/>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264540-78EE-2443-6B1C-14EF437620DC}"/>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1DD8C0-CBBB-E599-0CD1-B99A4A8F3E19}"/>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8" name="Footer Placeholder 7">
            <a:extLst>
              <a:ext uri="{FF2B5EF4-FFF2-40B4-BE49-F238E27FC236}">
                <a16:creationId xmlns:a16="http://schemas.microsoft.com/office/drawing/2014/main" id="{4523C321-A02C-7852-4E2E-D415432AEA5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484E86F-F836-1638-1FA4-90D07817B3B7}"/>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100548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9F17-A4FB-660C-5735-261FD271ED40}"/>
              </a:ext>
            </a:extLst>
          </p:cNvPr>
          <p:cNvSpPr>
            <a:spLocks noGrp="1"/>
          </p:cNvSpPr>
          <p:nvPr>
            <p:ph type="title"/>
          </p:nvPr>
        </p:nvSpPr>
        <p:spPr>
          <a:xfrm>
            <a:off x="838200" y="341271"/>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830A85EE-96A8-2BD9-99F9-A69FFBFCEFFD}"/>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4" name="Footer Placeholder 3">
            <a:extLst>
              <a:ext uri="{FF2B5EF4-FFF2-40B4-BE49-F238E27FC236}">
                <a16:creationId xmlns:a16="http://schemas.microsoft.com/office/drawing/2014/main" id="{FF7D0A3A-2D9E-660F-07B4-973BEA11B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677FCAC-4182-B782-BCDA-3A3A0E2EA5FD}"/>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277914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75A9C4-CEC2-95DD-3DEF-925B3A9E9FA0}"/>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3" name="Footer Placeholder 2">
            <a:extLst>
              <a:ext uri="{FF2B5EF4-FFF2-40B4-BE49-F238E27FC236}">
                <a16:creationId xmlns:a16="http://schemas.microsoft.com/office/drawing/2014/main" id="{9596A402-1DF7-6930-9AAF-A60CA90EA5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22B92C5-2DE5-4EF6-9620-77BB7B8070B5}"/>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4078951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E819-1712-BE9B-B36B-4A787BF0830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0D8E7-7073-EB37-17D9-07D57DD5E7E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F03616-3C9A-44C1-B841-614DFA84066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B68B1-F01C-A48E-EA8F-2B1893ACC307}"/>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6" name="Footer Placeholder 5">
            <a:extLst>
              <a:ext uri="{FF2B5EF4-FFF2-40B4-BE49-F238E27FC236}">
                <a16:creationId xmlns:a16="http://schemas.microsoft.com/office/drawing/2014/main" id="{D1A5C487-CB53-757D-02CF-F8C49308572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02A8B08-49D9-AE01-03CE-869892D44326}"/>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2372667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A0BC-C01E-2A8C-0D54-DB2168ECC50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F0EFF2-7B06-9051-3F16-8E64D1F15F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21314D-3C23-CE9A-944E-B2D7C5F281A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8BC2F-BB47-0685-3450-A0977623885C}"/>
              </a:ext>
            </a:extLst>
          </p:cNvPr>
          <p:cNvSpPr>
            <a:spLocks noGrp="1"/>
          </p:cNvSpPr>
          <p:nvPr>
            <p:ph type="dt" sz="half" idx="10"/>
          </p:nvPr>
        </p:nvSpPr>
        <p:spPr>
          <a:xfrm>
            <a:off x="838200" y="6356350"/>
            <a:ext cx="2743200" cy="365125"/>
          </a:xfrm>
          <a:prstGeom prst="rect">
            <a:avLst/>
          </a:prstGeom>
        </p:spPr>
        <p:txBody>
          <a:bodyPr/>
          <a:lstStyle/>
          <a:p>
            <a:fld id="{1012CBFF-DB31-4B24-A48A-CD5CED7B2564}" type="datetimeFigureOut">
              <a:rPr lang="en-US" smtClean="0"/>
              <a:t>6/9/2023</a:t>
            </a:fld>
            <a:endParaRPr lang="en-US"/>
          </a:p>
        </p:txBody>
      </p:sp>
      <p:sp>
        <p:nvSpPr>
          <p:cNvPr id="6" name="Footer Placeholder 5">
            <a:extLst>
              <a:ext uri="{FF2B5EF4-FFF2-40B4-BE49-F238E27FC236}">
                <a16:creationId xmlns:a16="http://schemas.microsoft.com/office/drawing/2014/main" id="{AD79DBF6-F57E-3C90-D95A-AFBC3C9F1F2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EA53FA6-785C-8BF3-066F-B4697651EC6E}"/>
              </a:ext>
            </a:extLst>
          </p:cNvPr>
          <p:cNvSpPr>
            <a:spLocks noGrp="1"/>
          </p:cNvSpPr>
          <p:nvPr>
            <p:ph type="sldNum" sz="quarter" idx="12"/>
          </p:nvPr>
        </p:nvSpPr>
        <p:spPr>
          <a:xfrm>
            <a:off x="8610600" y="6356350"/>
            <a:ext cx="2743200" cy="365125"/>
          </a:xfrm>
          <a:prstGeom prst="rect">
            <a:avLst/>
          </a:prstGeom>
        </p:spPr>
        <p:txBody>
          <a:bodyPr/>
          <a:lstStyle/>
          <a:p>
            <a:fld id="{570ECDF3-BD0E-4911-A567-DBA11CD17B29}" type="slidenum">
              <a:rPr lang="en-US" smtClean="0"/>
              <a:t>‹#›</a:t>
            </a:fld>
            <a:endParaRPr lang="en-US"/>
          </a:p>
        </p:txBody>
      </p:sp>
    </p:spTree>
    <p:extLst>
      <p:ext uri="{BB962C8B-B14F-4D97-AF65-F5344CB8AC3E}">
        <p14:creationId xmlns:p14="http://schemas.microsoft.com/office/powerpoint/2010/main" val="327034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Google Shape;9;p2">
            <a:extLst>
              <a:ext uri="{FF2B5EF4-FFF2-40B4-BE49-F238E27FC236}">
                <a16:creationId xmlns:a16="http://schemas.microsoft.com/office/drawing/2014/main" id="{91FE0556-F51F-376F-28B4-36AB8634597A}"/>
              </a:ext>
            </a:extLst>
          </p:cNvPr>
          <p:cNvPicPr preferRelativeResize="0"/>
          <p:nvPr userDrawn="1"/>
        </p:nvPicPr>
        <p:blipFill>
          <a:blip r:embed="rId13">
            <a:alphaModFix/>
          </a:blip>
          <a:stretch>
            <a:fillRect/>
          </a:stretch>
        </p:blipFill>
        <p:spPr>
          <a:xfrm>
            <a:off x="0" y="1"/>
            <a:ext cx="12192000" cy="7092562"/>
          </a:xfrm>
          <a:prstGeom prst="rect">
            <a:avLst/>
          </a:prstGeom>
          <a:noFill/>
          <a:ln>
            <a:noFill/>
          </a:ln>
        </p:spPr>
      </p:pic>
    </p:spTree>
    <p:extLst>
      <p:ext uri="{BB962C8B-B14F-4D97-AF65-F5344CB8AC3E}">
        <p14:creationId xmlns:p14="http://schemas.microsoft.com/office/powerpoint/2010/main" val="2305272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BY571/DQN-Atari-Agent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Google Shape;82;p21">
            <a:extLst>
              <a:ext uri="{FF2B5EF4-FFF2-40B4-BE49-F238E27FC236}">
                <a16:creationId xmlns:a16="http://schemas.microsoft.com/office/drawing/2014/main" id="{F77EA45D-AA26-A22D-6380-39DC4A48B3A3}"/>
              </a:ext>
            </a:extLst>
          </p:cNvPr>
          <p:cNvSpPr txBox="1">
            <a:spLocks/>
          </p:cNvSpPr>
          <p:nvPr/>
        </p:nvSpPr>
        <p:spPr>
          <a:xfrm>
            <a:off x="753309" y="1007204"/>
            <a:ext cx="5721396" cy="185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5200"/>
              <a:buFont typeface="Golos Text Medium"/>
              <a:buNone/>
              <a:tabLst/>
              <a:defRPr/>
            </a:pPr>
            <a:r>
              <a:rPr lang="en-US" sz="3200" b="0" i="0" u="none" strike="noStrike" baseline="0" dirty="0">
                <a:latin typeface="+mn-lt"/>
              </a:rPr>
              <a:t>Dueling Network Architectures for Deep Reinforcement Learning</a:t>
            </a:r>
            <a:endParaRPr kumimoji="0" lang="en-US" sz="7200" b="0" i="0" u="none" strike="noStrike" kern="0" cap="none" spc="0" normalizeH="0" baseline="0" noProof="0" dirty="0">
              <a:ln>
                <a:noFill/>
              </a:ln>
              <a:solidFill>
                <a:srgbClr val="E67CB9"/>
              </a:solidFill>
              <a:effectLst/>
              <a:uLnTx/>
              <a:uFillTx/>
              <a:latin typeface="+mn-lt"/>
              <a:cs typeface="Golos Text Medium"/>
              <a:sym typeface="Golos Text Medium"/>
            </a:endParaRPr>
          </a:p>
        </p:txBody>
      </p:sp>
      <p:grpSp>
        <p:nvGrpSpPr>
          <p:cNvPr id="202" name="Google Shape;84;p21">
            <a:extLst>
              <a:ext uri="{FF2B5EF4-FFF2-40B4-BE49-F238E27FC236}">
                <a16:creationId xmlns:a16="http://schemas.microsoft.com/office/drawing/2014/main" id="{389112BF-1DFD-5259-4550-BAE45A46AEEE}"/>
              </a:ext>
            </a:extLst>
          </p:cNvPr>
          <p:cNvGrpSpPr/>
          <p:nvPr/>
        </p:nvGrpSpPr>
        <p:grpSpPr>
          <a:xfrm>
            <a:off x="8322541" y="2180363"/>
            <a:ext cx="3524464" cy="4496740"/>
            <a:chOff x="6483100" y="2237750"/>
            <a:chExt cx="898250" cy="1146075"/>
          </a:xfrm>
        </p:grpSpPr>
        <p:sp>
          <p:nvSpPr>
            <p:cNvPr id="203" name="Google Shape;85;p21">
              <a:extLst>
                <a:ext uri="{FF2B5EF4-FFF2-40B4-BE49-F238E27FC236}">
                  <a16:creationId xmlns:a16="http://schemas.microsoft.com/office/drawing/2014/main" id="{27FE8F0E-0EDB-DE35-67AF-8F7718067B60}"/>
                </a:ext>
              </a:extLst>
            </p:cNvPr>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86;p21">
              <a:extLst>
                <a:ext uri="{FF2B5EF4-FFF2-40B4-BE49-F238E27FC236}">
                  <a16:creationId xmlns:a16="http://schemas.microsoft.com/office/drawing/2014/main" id="{04BAA1E6-35F2-413D-49A5-05FEDE10B7B2}"/>
                </a:ext>
              </a:extLst>
            </p:cNvPr>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87;p21">
              <a:extLst>
                <a:ext uri="{FF2B5EF4-FFF2-40B4-BE49-F238E27FC236}">
                  <a16:creationId xmlns:a16="http://schemas.microsoft.com/office/drawing/2014/main" id="{C7120AD7-6F85-E509-3870-B904FA1483AD}"/>
                </a:ext>
              </a:extLst>
            </p:cNvPr>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88;p21">
              <a:extLst>
                <a:ext uri="{FF2B5EF4-FFF2-40B4-BE49-F238E27FC236}">
                  <a16:creationId xmlns:a16="http://schemas.microsoft.com/office/drawing/2014/main" id="{37140F65-847D-B9DA-48C0-330E2ECB0218}"/>
                </a:ext>
              </a:extLst>
            </p:cNvPr>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89;p21">
              <a:extLst>
                <a:ext uri="{FF2B5EF4-FFF2-40B4-BE49-F238E27FC236}">
                  <a16:creationId xmlns:a16="http://schemas.microsoft.com/office/drawing/2014/main" id="{175ECB4F-1834-DF3A-A95E-74152BD75825}"/>
                </a:ext>
              </a:extLst>
            </p:cNvPr>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90;p21">
              <a:extLst>
                <a:ext uri="{FF2B5EF4-FFF2-40B4-BE49-F238E27FC236}">
                  <a16:creationId xmlns:a16="http://schemas.microsoft.com/office/drawing/2014/main" id="{B9825F6D-13DB-0FE0-1C17-95FE78C478C4}"/>
                </a:ext>
              </a:extLst>
            </p:cNvPr>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9" name="Google Shape;91;p21">
              <a:extLst>
                <a:ext uri="{FF2B5EF4-FFF2-40B4-BE49-F238E27FC236}">
                  <a16:creationId xmlns:a16="http://schemas.microsoft.com/office/drawing/2014/main" id="{C99F5E0D-F88C-E98D-EC4D-7981229F5FFF}"/>
                </a:ext>
              </a:extLst>
            </p:cNvPr>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0" name="Google Shape;92;p21">
              <a:extLst>
                <a:ext uri="{FF2B5EF4-FFF2-40B4-BE49-F238E27FC236}">
                  <a16:creationId xmlns:a16="http://schemas.microsoft.com/office/drawing/2014/main" id="{0F80EDF3-22EE-3295-6B39-AA58B41E716E}"/>
                </a:ext>
              </a:extLst>
            </p:cNvPr>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1" name="Google Shape;93;p21">
              <a:extLst>
                <a:ext uri="{FF2B5EF4-FFF2-40B4-BE49-F238E27FC236}">
                  <a16:creationId xmlns:a16="http://schemas.microsoft.com/office/drawing/2014/main" id="{2541C220-78C4-6CB6-2861-B0E948A65D15}"/>
                </a:ext>
              </a:extLst>
            </p:cNvPr>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2" name="Google Shape;94;p21">
              <a:extLst>
                <a:ext uri="{FF2B5EF4-FFF2-40B4-BE49-F238E27FC236}">
                  <a16:creationId xmlns:a16="http://schemas.microsoft.com/office/drawing/2014/main" id="{83DBBF6D-8AF1-3D76-D0CA-FBC7194CAFA0}"/>
                </a:ext>
              </a:extLst>
            </p:cNvPr>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3" name="Google Shape;95;p21">
              <a:extLst>
                <a:ext uri="{FF2B5EF4-FFF2-40B4-BE49-F238E27FC236}">
                  <a16:creationId xmlns:a16="http://schemas.microsoft.com/office/drawing/2014/main" id="{536A274B-7F1A-2AF6-C9AC-5C27DDE2DC6B}"/>
                </a:ext>
              </a:extLst>
            </p:cNvPr>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4" name="Google Shape;96;p21">
              <a:extLst>
                <a:ext uri="{FF2B5EF4-FFF2-40B4-BE49-F238E27FC236}">
                  <a16:creationId xmlns:a16="http://schemas.microsoft.com/office/drawing/2014/main" id="{78268520-849A-1F18-58E6-5FD7F80BDBFC}"/>
                </a:ext>
              </a:extLst>
            </p:cNvPr>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Google Shape;97;p21">
              <a:extLst>
                <a:ext uri="{FF2B5EF4-FFF2-40B4-BE49-F238E27FC236}">
                  <a16:creationId xmlns:a16="http://schemas.microsoft.com/office/drawing/2014/main" id="{C0FCFAC2-BD43-0AB8-EAF1-DB71031B02B7}"/>
                </a:ext>
              </a:extLst>
            </p:cNvPr>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6" name="Google Shape;98;p21">
              <a:extLst>
                <a:ext uri="{FF2B5EF4-FFF2-40B4-BE49-F238E27FC236}">
                  <a16:creationId xmlns:a16="http://schemas.microsoft.com/office/drawing/2014/main" id="{5C71B5D5-E788-FCEE-4E00-DFDC262F9B63}"/>
                </a:ext>
              </a:extLst>
            </p:cNvPr>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Google Shape;99;p21">
              <a:extLst>
                <a:ext uri="{FF2B5EF4-FFF2-40B4-BE49-F238E27FC236}">
                  <a16:creationId xmlns:a16="http://schemas.microsoft.com/office/drawing/2014/main" id="{703132F1-EDEF-145E-0F26-4510A2FA3D66}"/>
                </a:ext>
              </a:extLst>
            </p:cNvPr>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8" name="Google Shape;100;p21">
              <a:extLst>
                <a:ext uri="{FF2B5EF4-FFF2-40B4-BE49-F238E27FC236}">
                  <a16:creationId xmlns:a16="http://schemas.microsoft.com/office/drawing/2014/main" id="{5D92D0AB-74FE-596D-4BC4-9332C7A833E6}"/>
                </a:ext>
              </a:extLst>
            </p:cNvPr>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9" name="Google Shape;101;p21">
              <a:extLst>
                <a:ext uri="{FF2B5EF4-FFF2-40B4-BE49-F238E27FC236}">
                  <a16:creationId xmlns:a16="http://schemas.microsoft.com/office/drawing/2014/main" id="{1CA2A49E-9AAB-0AEA-D2C1-AC4B8AEC717D}"/>
                </a:ext>
              </a:extLst>
            </p:cNvPr>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0" name="Google Shape;102;p21">
              <a:extLst>
                <a:ext uri="{FF2B5EF4-FFF2-40B4-BE49-F238E27FC236}">
                  <a16:creationId xmlns:a16="http://schemas.microsoft.com/office/drawing/2014/main" id="{0CCB4570-1F01-E630-47AD-C58F9A70DBC4}"/>
                </a:ext>
              </a:extLst>
            </p:cNvPr>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1" name="Google Shape;103;p21">
              <a:extLst>
                <a:ext uri="{FF2B5EF4-FFF2-40B4-BE49-F238E27FC236}">
                  <a16:creationId xmlns:a16="http://schemas.microsoft.com/office/drawing/2014/main" id="{B8B206D9-0C31-56C8-1495-F64596D324CF}"/>
                </a:ext>
              </a:extLst>
            </p:cNvPr>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2" name="Google Shape;104;p21">
              <a:extLst>
                <a:ext uri="{FF2B5EF4-FFF2-40B4-BE49-F238E27FC236}">
                  <a16:creationId xmlns:a16="http://schemas.microsoft.com/office/drawing/2014/main" id="{A974CD61-52DC-C111-74BE-9CE502EE05A2}"/>
                </a:ext>
              </a:extLst>
            </p:cNvPr>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3" name="Google Shape;105;p21">
              <a:extLst>
                <a:ext uri="{FF2B5EF4-FFF2-40B4-BE49-F238E27FC236}">
                  <a16:creationId xmlns:a16="http://schemas.microsoft.com/office/drawing/2014/main" id="{58A4B90E-39F6-4856-9BAD-FD614B7E4268}"/>
                </a:ext>
              </a:extLst>
            </p:cNvPr>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4" name="Google Shape;106;p21">
              <a:extLst>
                <a:ext uri="{FF2B5EF4-FFF2-40B4-BE49-F238E27FC236}">
                  <a16:creationId xmlns:a16="http://schemas.microsoft.com/office/drawing/2014/main" id="{DAA863A2-C7E0-8735-21AB-3913473B6803}"/>
                </a:ext>
              </a:extLst>
            </p:cNvPr>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5" name="Google Shape;107;p21">
              <a:extLst>
                <a:ext uri="{FF2B5EF4-FFF2-40B4-BE49-F238E27FC236}">
                  <a16:creationId xmlns:a16="http://schemas.microsoft.com/office/drawing/2014/main" id="{05A0AA41-E694-32E5-1372-463FE9A23D4C}"/>
                </a:ext>
              </a:extLst>
            </p:cNvPr>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6" name="Google Shape;108;p21">
              <a:extLst>
                <a:ext uri="{FF2B5EF4-FFF2-40B4-BE49-F238E27FC236}">
                  <a16:creationId xmlns:a16="http://schemas.microsoft.com/office/drawing/2014/main" id="{5489C8D9-129F-D095-4196-57E53E997084}"/>
                </a:ext>
              </a:extLst>
            </p:cNvPr>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 name="Google Shape;109;p21">
              <a:extLst>
                <a:ext uri="{FF2B5EF4-FFF2-40B4-BE49-F238E27FC236}">
                  <a16:creationId xmlns:a16="http://schemas.microsoft.com/office/drawing/2014/main" id="{9FD3C1D8-BFBC-4803-62E8-E73F009C14A1}"/>
                </a:ext>
              </a:extLst>
            </p:cNvPr>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 name="Google Shape;110;p21">
              <a:extLst>
                <a:ext uri="{FF2B5EF4-FFF2-40B4-BE49-F238E27FC236}">
                  <a16:creationId xmlns:a16="http://schemas.microsoft.com/office/drawing/2014/main" id="{DE75D4CC-044C-C480-B716-001D58437F03}"/>
                </a:ext>
              </a:extLst>
            </p:cNvPr>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 name="Google Shape;111;p21">
              <a:extLst>
                <a:ext uri="{FF2B5EF4-FFF2-40B4-BE49-F238E27FC236}">
                  <a16:creationId xmlns:a16="http://schemas.microsoft.com/office/drawing/2014/main" id="{71291B17-237A-5ABF-FE10-94DDACD989B0}"/>
                </a:ext>
              </a:extLst>
            </p:cNvPr>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 name="Google Shape;112;p21">
              <a:extLst>
                <a:ext uri="{FF2B5EF4-FFF2-40B4-BE49-F238E27FC236}">
                  <a16:creationId xmlns:a16="http://schemas.microsoft.com/office/drawing/2014/main" id="{CCE42E36-5A88-AA05-EC4C-D3D18FF9B9E9}"/>
                </a:ext>
              </a:extLst>
            </p:cNvPr>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1" name="Google Shape;113;p21">
              <a:extLst>
                <a:ext uri="{FF2B5EF4-FFF2-40B4-BE49-F238E27FC236}">
                  <a16:creationId xmlns:a16="http://schemas.microsoft.com/office/drawing/2014/main" id="{80663D82-5B28-24C6-F975-ADB393F2E50E}"/>
                </a:ext>
              </a:extLst>
            </p:cNvPr>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 name="Google Shape;114;p21">
              <a:extLst>
                <a:ext uri="{FF2B5EF4-FFF2-40B4-BE49-F238E27FC236}">
                  <a16:creationId xmlns:a16="http://schemas.microsoft.com/office/drawing/2014/main" id="{D5EE8DFA-FD09-9CFC-D607-5A9C9D0A8003}"/>
                </a:ext>
              </a:extLst>
            </p:cNvPr>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 name="Google Shape;115;p21">
              <a:extLst>
                <a:ext uri="{FF2B5EF4-FFF2-40B4-BE49-F238E27FC236}">
                  <a16:creationId xmlns:a16="http://schemas.microsoft.com/office/drawing/2014/main" id="{324939C2-F948-123B-937C-59579506DCE1}"/>
                </a:ext>
              </a:extLst>
            </p:cNvPr>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4" name="Google Shape;116;p21">
              <a:extLst>
                <a:ext uri="{FF2B5EF4-FFF2-40B4-BE49-F238E27FC236}">
                  <a16:creationId xmlns:a16="http://schemas.microsoft.com/office/drawing/2014/main" id="{8E35A171-FA4E-1FB7-D22A-920FFF5D0DC4}"/>
                </a:ext>
              </a:extLst>
            </p:cNvPr>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5" name="Google Shape;117;p21">
              <a:extLst>
                <a:ext uri="{FF2B5EF4-FFF2-40B4-BE49-F238E27FC236}">
                  <a16:creationId xmlns:a16="http://schemas.microsoft.com/office/drawing/2014/main" id="{E020EC41-1A48-67A0-E98C-1EB5DB6E2D6C}"/>
                </a:ext>
              </a:extLst>
            </p:cNvPr>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6" name="Google Shape;118;p21">
              <a:extLst>
                <a:ext uri="{FF2B5EF4-FFF2-40B4-BE49-F238E27FC236}">
                  <a16:creationId xmlns:a16="http://schemas.microsoft.com/office/drawing/2014/main" id="{ABCC91B0-4D92-F12B-5F39-B8595757B7C3}"/>
                </a:ext>
              </a:extLst>
            </p:cNvPr>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7" name="Google Shape;119;p21">
              <a:extLst>
                <a:ext uri="{FF2B5EF4-FFF2-40B4-BE49-F238E27FC236}">
                  <a16:creationId xmlns:a16="http://schemas.microsoft.com/office/drawing/2014/main" id="{DE97E9A0-C856-3518-5A0F-0082C98EE892}"/>
                </a:ext>
              </a:extLst>
            </p:cNvPr>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8" name="Google Shape;120;p21">
              <a:extLst>
                <a:ext uri="{FF2B5EF4-FFF2-40B4-BE49-F238E27FC236}">
                  <a16:creationId xmlns:a16="http://schemas.microsoft.com/office/drawing/2014/main" id="{BBA85919-4C07-40E5-370F-90F55C933BAD}"/>
                </a:ext>
              </a:extLst>
            </p:cNvPr>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9" name="Google Shape;121;p21">
              <a:extLst>
                <a:ext uri="{FF2B5EF4-FFF2-40B4-BE49-F238E27FC236}">
                  <a16:creationId xmlns:a16="http://schemas.microsoft.com/office/drawing/2014/main" id="{A70F6C56-A3C9-081C-7037-FC85ED8A3901}"/>
                </a:ext>
              </a:extLst>
            </p:cNvPr>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0" name="Google Shape;122;p21">
              <a:extLst>
                <a:ext uri="{FF2B5EF4-FFF2-40B4-BE49-F238E27FC236}">
                  <a16:creationId xmlns:a16="http://schemas.microsoft.com/office/drawing/2014/main" id="{07DC6122-D3D5-8E2B-56D3-9B842D17F81C}"/>
                </a:ext>
              </a:extLst>
            </p:cNvPr>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1" name="Google Shape;123;p21">
              <a:extLst>
                <a:ext uri="{FF2B5EF4-FFF2-40B4-BE49-F238E27FC236}">
                  <a16:creationId xmlns:a16="http://schemas.microsoft.com/office/drawing/2014/main" id="{E9ABB0F3-E7F7-600D-7C7B-19A913076031}"/>
                </a:ext>
              </a:extLst>
            </p:cNvPr>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2" name="Google Shape;124;p21">
              <a:extLst>
                <a:ext uri="{FF2B5EF4-FFF2-40B4-BE49-F238E27FC236}">
                  <a16:creationId xmlns:a16="http://schemas.microsoft.com/office/drawing/2014/main" id="{5923144C-141D-8D77-4722-26D0C2E58BFF}"/>
                </a:ext>
              </a:extLst>
            </p:cNvPr>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3" name="Google Shape;125;p21">
              <a:extLst>
                <a:ext uri="{FF2B5EF4-FFF2-40B4-BE49-F238E27FC236}">
                  <a16:creationId xmlns:a16="http://schemas.microsoft.com/office/drawing/2014/main" id="{2F8BBF70-41C4-EAEF-5CC0-097A9C6DB7C5}"/>
                </a:ext>
              </a:extLst>
            </p:cNvPr>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4" name="Google Shape;126;p21">
              <a:extLst>
                <a:ext uri="{FF2B5EF4-FFF2-40B4-BE49-F238E27FC236}">
                  <a16:creationId xmlns:a16="http://schemas.microsoft.com/office/drawing/2014/main" id="{1CC85B90-7969-5509-4042-94727DADE9E2}"/>
                </a:ext>
              </a:extLst>
            </p:cNvPr>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5" name="Google Shape;127;p21">
              <a:extLst>
                <a:ext uri="{FF2B5EF4-FFF2-40B4-BE49-F238E27FC236}">
                  <a16:creationId xmlns:a16="http://schemas.microsoft.com/office/drawing/2014/main" id="{48218FAF-95C3-AA93-168B-7988459326FB}"/>
                </a:ext>
              </a:extLst>
            </p:cNvPr>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6" name="Google Shape;128;p21">
              <a:extLst>
                <a:ext uri="{FF2B5EF4-FFF2-40B4-BE49-F238E27FC236}">
                  <a16:creationId xmlns:a16="http://schemas.microsoft.com/office/drawing/2014/main" id="{1A67FABB-7568-1C8B-FBC1-5B0AA7CE23B4}"/>
                </a:ext>
              </a:extLst>
            </p:cNvPr>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7" name="Google Shape;129;p21">
              <a:extLst>
                <a:ext uri="{FF2B5EF4-FFF2-40B4-BE49-F238E27FC236}">
                  <a16:creationId xmlns:a16="http://schemas.microsoft.com/office/drawing/2014/main" id="{94282E0D-6E4A-E702-B428-A34D7A3F0893}"/>
                </a:ext>
              </a:extLst>
            </p:cNvPr>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8" name="Google Shape;130;p21">
              <a:extLst>
                <a:ext uri="{FF2B5EF4-FFF2-40B4-BE49-F238E27FC236}">
                  <a16:creationId xmlns:a16="http://schemas.microsoft.com/office/drawing/2014/main" id="{8EC9BE3B-262E-C718-094A-80D58392EAA5}"/>
                </a:ext>
              </a:extLst>
            </p:cNvPr>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9" name="Google Shape;131;p21">
              <a:extLst>
                <a:ext uri="{FF2B5EF4-FFF2-40B4-BE49-F238E27FC236}">
                  <a16:creationId xmlns:a16="http://schemas.microsoft.com/office/drawing/2014/main" id="{25FDE657-3C7D-0403-AE7F-219363C513D6}"/>
                </a:ext>
              </a:extLst>
            </p:cNvPr>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0" name="Google Shape;132;p21">
              <a:extLst>
                <a:ext uri="{FF2B5EF4-FFF2-40B4-BE49-F238E27FC236}">
                  <a16:creationId xmlns:a16="http://schemas.microsoft.com/office/drawing/2014/main" id="{EA434726-6186-412C-09A6-65BAE7485AFF}"/>
                </a:ext>
              </a:extLst>
            </p:cNvPr>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1" name="Google Shape;133;p21">
              <a:extLst>
                <a:ext uri="{FF2B5EF4-FFF2-40B4-BE49-F238E27FC236}">
                  <a16:creationId xmlns:a16="http://schemas.microsoft.com/office/drawing/2014/main" id="{98BD33F2-EF82-E158-FE9A-8F10CBFE1DB7}"/>
                </a:ext>
              </a:extLst>
            </p:cNvPr>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2" name="Google Shape;134;p21">
              <a:extLst>
                <a:ext uri="{FF2B5EF4-FFF2-40B4-BE49-F238E27FC236}">
                  <a16:creationId xmlns:a16="http://schemas.microsoft.com/office/drawing/2014/main" id="{C19C558B-70EB-34F7-DD36-B4E66EA14938}"/>
                </a:ext>
              </a:extLst>
            </p:cNvPr>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3" name="Google Shape;135;p21">
              <a:extLst>
                <a:ext uri="{FF2B5EF4-FFF2-40B4-BE49-F238E27FC236}">
                  <a16:creationId xmlns:a16="http://schemas.microsoft.com/office/drawing/2014/main" id="{F72828BC-DFE7-BD66-5253-39A958AEE756}"/>
                </a:ext>
              </a:extLst>
            </p:cNvPr>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4" name="Google Shape;136;p21">
              <a:extLst>
                <a:ext uri="{FF2B5EF4-FFF2-40B4-BE49-F238E27FC236}">
                  <a16:creationId xmlns:a16="http://schemas.microsoft.com/office/drawing/2014/main" id="{558773BA-6CB8-94A2-1A49-813CF7C11390}"/>
                </a:ext>
              </a:extLst>
            </p:cNvPr>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5" name="Google Shape;137;p21">
              <a:extLst>
                <a:ext uri="{FF2B5EF4-FFF2-40B4-BE49-F238E27FC236}">
                  <a16:creationId xmlns:a16="http://schemas.microsoft.com/office/drawing/2014/main" id="{115DD497-9883-0143-05D6-AEBCF0C8C7A8}"/>
                </a:ext>
              </a:extLst>
            </p:cNvPr>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6" name="Google Shape;138;p21">
              <a:extLst>
                <a:ext uri="{FF2B5EF4-FFF2-40B4-BE49-F238E27FC236}">
                  <a16:creationId xmlns:a16="http://schemas.microsoft.com/office/drawing/2014/main" id="{AF697A5B-F97E-8BFD-4CF2-3848769002BD}"/>
                </a:ext>
              </a:extLst>
            </p:cNvPr>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7" name="Google Shape;139;p21">
              <a:extLst>
                <a:ext uri="{FF2B5EF4-FFF2-40B4-BE49-F238E27FC236}">
                  <a16:creationId xmlns:a16="http://schemas.microsoft.com/office/drawing/2014/main" id="{E05A1527-EA5D-6178-5CF6-44E078300D4E}"/>
                </a:ext>
              </a:extLst>
            </p:cNvPr>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8" name="Google Shape;140;p21">
              <a:extLst>
                <a:ext uri="{FF2B5EF4-FFF2-40B4-BE49-F238E27FC236}">
                  <a16:creationId xmlns:a16="http://schemas.microsoft.com/office/drawing/2014/main" id="{C1612B56-539B-384B-88EA-E85746D70B3F}"/>
                </a:ext>
              </a:extLst>
            </p:cNvPr>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9" name="Google Shape;141;p21">
              <a:extLst>
                <a:ext uri="{FF2B5EF4-FFF2-40B4-BE49-F238E27FC236}">
                  <a16:creationId xmlns:a16="http://schemas.microsoft.com/office/drawing/2014/main" id="{C370B157-5998-CBCC-7884-AB6B0B9980FC}"/>
                </a:ext>
              </a:extLst>
            </p:cNvPr>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0" name="Google Shape;142;p21">
              <a:extLst>
                <a:ext uri="{FF2B5EF4-FFF2-40B4-BE49-F238E27FC236}">
                  <a16:creationId xmlns:a16="http://schemas.microsoft.com/office/drawing/2014/main" id="{3A0AE1BE-0FAD-2B07-93F4-896B7661DD59}"/>
                </a:ext>
              </a:extLst>
            </p:cNvPr>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1" name="Google Shape;143;p21">
              <a:extLst>
                <a:ext uri="{FF2B5EF4-FFF2-40B4-BE49-F238E27FC236}">
                  <a16:creationId xmlns:a16="http://schemas.microsoft.com/office/drawing/2014/main" id="{1AF392B3-19BC-922A-9261-B2747D4BF7FF}"/>
                </a:ext>
              </a:extLst>
            </p:cNvPr>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2" name="Google Shape;144;p21">
              <a:extLst>
                <a:ext uri="{FF2B5EF4-FFF2-40B4-BE49-F238E27FC236}">
                  <a16:creationId xmlns:a16="http://schemas.microsoft.com/office/drawing/2014/main" id="{AF513D01-390D-CF62-791A-9E0160A73EAA}"/>
                </a:ext>
              </a:extLst>
            </p:cNvPr>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3" name="Google Shape;145;p21">
              <a:extLst>
                <a:ext uri="{FF2B5EF4-FFF2-40B4-BE49-F238E27FC236}">
                  <a16:creationId xmlns:a16="http://schemas.microsoft.com/office/drawing/2014/main" id="{D7664522-BFDC-4C99-5324-FF60819E8513}"/>
                </a:ext>
              </a:extLst>
            </p:cNvPr>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rgbClr val="3337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4" name="Google Shape;146;p21">
              <a:extLst>
                <a:ext uri="{FF2B5EF4-FFF2-40B4-BE49-F238E27FC236}">
                  <a16:creationId xmlns:a16="http://schemas.microsoft.com/office/drawing/2014/main" id="{706B2924-6222-3C20-3B9A-D720AE99EEFC}"/>
                </a:ext>
              </a:extLst>
            </p:cNvPr>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rgbClr val="E67CB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5" name="Google Shape;147;p21">
              <a:extLst>
                <a:ext uri="{FF2B5EF4-FFF2-40B4-BE49-F238E27FC236}">
                  <a16:creationId xmlns:a16="http://schemas.microsoft.com/office/drawing/2014/main" id="{F3710EE1-7117-4002-C7FE-CBE6F3FA8C31}"/>
                </a:ext>
              </a:extLst>
            </p:cNvPr>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6" name="Google Shape;148;p21">
              <a:extLst>
                <a:ext uri="{FF2B5EF4-FFF2-40B4-BE49-F238E27FC236}">
                  <a16:creationId xmlns:a16="http://schemas.microsoft.com/office/drawing/2014/main" id="{4879A040-8DC6-A303-423A-1DF409A9B759}"/>
                </a:ext>
              </a:extLst>
            </p:cNvPr>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7" name="Google Shape;149;p21">
              <a:extLst>
                <a:ext uri="{FF2B5EF4-FFF2-40B4-BE49-F238E27FC236}">
                  <a16:creationId xmlns:a16="http://schemas.microsoft.com/office/drawing/2014/main" id="{62F9B6BA-01D1-66B0-46A9-67EA22F228A3}"/>
                </a:ext>
              </a:extLst>
            </p:cNvPr>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8" name="Google Shape;150;p21">
              <a:extLst>
                <a:ext uri="{FF2B5EF4-FFF2-40B4-BE49-F238E27FC236}">
                  <a16:creationId xmlns:a16="http://schemas.microsoft.com/office/drawing/2014/main" id="{1AB4859A-03FE-8EFD-5CF3-7C57A45AA9BE}"/>
                </a:ext>
              </a:extLst>
            </p:cNvPr>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151;p21">
              <a:extLst>
                <a:ext uri="{FF2B5EF4-FFF2-40B4-BE49-F238E27FC236}">
                  <a16:creationId xmlns:a16="http://schemas.microsoft.com/office/drawing/2014/main" id="{58CBB242-C615-0B64-E39B-719B4DCBF230}"/>
                </a:ext>
              </a:extLst>
            </p:cNvPr>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0" name="Google Shape;152;p21">
            <a:extLst>
              <a:ext uri="{FF2B5EF4-FFF2-40B4-BE49-F238E27FC236}">
                <a16:creationId xmlns:a16="http://schemas.microsoft.com/office/drawing/2014/main" id="{A4F50288-D93D-2C9E-285D-D8C5A3039D19}"/>
              </a:ext>
            </a:extLst>
          </p:cNvPr>
          <p:cNvGrpSpPr/>
          <p:nvPr/>
        </p:nvGrpSpPr>
        <p:grpSpPr>
          <a:xfrm>
            <a:off x="8291007" y="921281"/>
            <a:ext cx="1718823" cy="935599"/>
            <a:chOff x="238125" y="2409350"/>
            <a:chExt cx="760575" cy="414000"/>
          </a:xfrm>
        </p:grpSpPr>
        <p:sp>
          <p:nvSpPr>
            <p:cNvPr id="271" name="Google Shape;153;p21">
              <a:extLst>
                <a:ext uri="{FF2B5EF4-FFF2-40B4-BE49-F238E27FC236}">
                  <a16:creationId xmlns:a16="http://schemas.microsoft.com/office/drawing/2014/main" id="{F12CA568-DAB0-3642-05D9-81F9BAE4E655}"/>
                </a:ext>
              </a:extLst>
            </p:cNvPr>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154;p21">
              <a:extLst>
                <a:ext uri="{FF2B5EF4-FFF2-40B4-BE49-F238E27FC236}">
                  <a16:creationId xmlns:a16="http://schemas.microsoft.com/office/drawing/2014/main" id="{4F22C45B-6027-1C1B-C70E-BB0078897735}"/>
                </a:ext>
              </a:extLst>
            </p:cNvPr>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155;p21">
              <a:extLst>
                <a:ext uri="{FF2B5EF4-FFF2-40B4-BE49-F238E27FC236}">
                  <a16:creationId xmlns:a16="http://schemas.microsoft.com/office/drawing/2014/main" id="{5ED8A825-0E5B-9307-89D3-888809BC78A2}"/>
                </a:ext>
              </a:extLst>
            </p:cNvPr>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156;p21">
              <a:extLst>
                <a:ext uri="{FF2B5EF4-FFF2-40B4-BE49-F238E27FC236}">
                  <a16:creationId xmlns:a16="http://schemas.microsoft.com/office/drawing/2014/main" id="{A1ED8F4C-EA79-B37C-4DFF-31F8DD07149D}"/>
                </a:ext>
              </a:extLst>
            </p:cNvPr>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157;p21">
              <a:extLst>
                <a:ext uri="{FF2B5EF4-FFF2-40B4-BE49-F238E27FC236}">
                  <a16:creationId xmlns:a16="http://schemas.microsoft.com/office/drawing/2014/main" id="{2840E806-2BE4-F6B9-B45A-78F1FF54E0B6}"/>
                </a:ext>
              </a:extLst>
            </p:cNvPr>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158;p21">
              <a:extLst>
                <a:ext uri="{FF2B5EF4-FFF2-40B4-BE49-F238E27FC236}">
                  <a16:creationId xmlns:a16="http://schemas.microsoft.com/office/drawing/2014/main" id="{DC82E520-F60D-6C45-0896-A9B919B6C762}"/>
                </a:ext>
              </a:extLst>
            </p:cNvPr>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159;p21">
              <a:extLst>
                <a:ext uri="{FF2B5EF4-FFF2-40B4-BE49-F238E27FC236}">
                  <a16:creationId xmlns:a16="http://schemas.microsoft.com/office/drawing/2014/main" id="{48A710DC-81F2-A066-59B2-FF1B98FE86A0}"/>
                </a:ext>
              </a:extLst>
            </p:cNvPr>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160;p21">
              <a:extLst>
                <a:ext uri="{FF2B5EF4-FFF2-40B4-BE49-F238E27FC236}">
                  <a16:creationId xmlns:a16="http://schemas.microsoft.com/office/drawing/2014/main" id="{A0332EE1-41BB-9182-2A70-FE1EA8F2B875}"/>
                </a:ext>
              </a:extLst>
            </p:cNvPr>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161;p21">
              <a:extLst>
                <a:ext uri="{FF2B5EF4-FFF2-40B4-BE49-F238E27FC236}">
                  <a16:creationId xmlns:a16="http://schemas.microsoft.com/office/drawing/2014/main" id="{73BCF126-4031-BCD6-5393-3B78F36DDF24}"/>
                </a:ext>
              </a:extLst>
            </p:cNvPr>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162;p21">
              <a:extLst>
                <a:ext uri="{FF2B5EF4-FFF2-40B4-BE49-F238E27FC236}">
                  <a16:creationId xmlns:a16="http://schemas.microsoft.com/office/drawing/2014/main" id="{5B86B58A-3DD4-1D8E-4A47-742445164BB8}"/>
                </a:ext>
              </a:extLst>
            </p:cNvPr>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rgbClr val="5B627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163;p21">
              <a:extLst>
                <a:ext uri="{FF2B5EF4-FFF2-40B4-BE49-F238E27FC236}">
                  <a16:creationId xmlns:a16="http://schemas.microsoft.com/office/drawing/2014/main" id="{FFFB8ADB-CF0D-115D-4056-F483A726F939}"/>
                </a:ext>
              </a:extLst>
            </p:cNvPr>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164;p21">
              <a:extLst>
                <a:ext uri="{FF2B5EF4-FFF2-40B4-BE49-F238E27FC236}">
                  <a16:creationId xmlns:a16="http://schemas.microsoft.com/office/drawing/2014/main" id="{AD6AB000-4932-0755-2553-A918F7860874}"/>
                </a:ext>
              </a:extLst>
            </p:cNvPr>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3" name="Google Shape;165;p21">
            <a:extLst>
              <a:ext uri="{FF2B5EF4-FFF2-40B4-BE49-F238E27FC236}">
                <a16:creationId xmlns:a16="http://schemas.microsoft.com/office/drawing/2014/main" id="{BEE0523D-2259-72F2-85A0-ECA9302D0199}"/>
              </a:ext>
            </a:extLst>
          </p:cNvPr>
          <p:cNvGrpSpPr/>
          <p:nvPr/>
        </p:nvGrpSpPr>
        <p:grpSpPr>
          <a:xfrm>
            <a:off x="7045004" y="2420209"/>
            <a:ext cx="1147199" cy="637372"/>
            <a:chOff x="315275" y="3124950"/>
            <a:chExt cx="658175" cy="365675"/>
          </a:xfrm>
        </p:grpSpPr>
        <p:sp>
          <p:nvSpPr>
            <p:cNvPr id="284" name="Google Shape;166;p21">
              <a:extLst>
                <a:ext uri="{FF2B5EF4-FFF2-40B4-BE49-F238E27FC236}">
                  <a16:creationId xmlns:a16="http://schemas.microsoft.com/office/drawing/2014/main" id="{51AA8981-D0E3-05AD-812F-78DDF9CE7006}"/>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rgbClr val="E67CB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167;p21">
              <a:extLst>
                <a:ext uri="{FF2B5EF4-FFF2-40B4-BE49-F238E27FC236}">
                  <a16:creationId xmlns:a16="http://schemas.microsoft.com/office/drawing/2014/main" id="{C8835F0F-FDDC-73A4-640B-92B58F8C362D}"/>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rgbClr val="E67CB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168;p21">
              <a:extLst>
                <a:ext uri="{FF2B5EF4-FFF2-40B4-BE49-F238E27FC236}">
                  <a16:creationId xmlns:a16="http://schemas.microsoft.com/office/drawing/2014/main" id="{80B9862C-4885-397F-76F1-7679E8F8B788}"/>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rgbClr val="EDBBD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169;p21">
              <a:extLst>
                <a:ext uri="{FF2B5EF4-FFF2-40B4-BE49-F238E27FC236}">
                  <a16:creationId xmlns:a16="http://schemas.microsoft.com/office/drawing/2014/main" id="{B52FD40B-2D95-F1BB-DEBE-7ECE797E82E0}"/>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170;p21">
              <a:extLst>
                <a:ext uri="{FF2B5EF4-FFF2-40B4-BE49-F238E27FC236}">
                  <a16:creationId xmlns:a16="http://schemas.microsoft.com/office/drawing/2014/main" id="{01AC41A3-AE27-BD2A-403A-752FCAA8A6AE}"/>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171;p21">
              <a:extLst>
                <a:ext uri="{FF2B5EF4-FFF2-40B4-BE49-F238E27FC236}">
                  <a16:creationId xmlns:a16="http://schemas.microsoft.com/office/drawing/2014/main" id="{FE39F40B-01FB-CA81-4741-303A9A793D88}"/>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0" name="Google Shape;172;p21">
            <a:extLst>
              <a:ext uri="{FF2B5EF4-FFF2-40B4-BE49-F238E27FC236}">
                <a16:creationId xmlns:a16="http://schemas.microsoft.com/office/drawing/2014/main" id="{94622D98-A5DD-8BD6-3AB7-9BD99C34800E}"/>
              </a:ext>
            </a:extLst>
          </p:cNvPr>
          <p:cNvGrpSpPr/>
          <p:nvPr/>
        </p:nvGrpSpPr>
        <p:grpSpPr>
          <a:xfrm flipH="1">
            <a:off x="7914330" y="673757"/>
            <a:ext cx="744001" cy="413322"/>
            <a:chOff x="315275" y="3124950"/>
            <a:chExt cx="658175" cy="365675"/>
          </a:xfrm>
        </p:grpSpPr>
        <p:sp>
          <p:nvSpPr>
            <p:cNvPr id="291" name="Google Shape;173;p21">
              <a:extLst>
                <a:ext uri="{FF2B5EF4-FFF2-40B4-BE49-F238E27FC236}">
                  <a16:creationId xmlns:a16="http://schemas.microsoft.com/office/drawing/2014/main" id="{B63F07C3-4A27-7EB7-1057-B949F16E9447}"/>
                </a:ext>
              </a:extLst>
            </p:cNvPr>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rgbClr val="3337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174;p21">
              <a:extLst>
                <a:ext uri="{FF2B5EF4-FFF2-40B4-BE49-F238E27FC236}">
                  <a16:creationId xmlns:a16="http://schemas.microsoft.com/office/drawing/2014/main" id="{4E9D3056-F112-236E-8C27-9D7CA55FC867}"/>
                </a:ext>
              </a:extLst>
            </p:cNvPr>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rgbClr val="33374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175;p21">
              <a:extLst>
                <a:ext uri="{FF2B5EF4-FFF2-40B4-BE49-F238E27FC236}">
                  <a16:creationId xmlns:a16="http://schemas.microsoft.com/office/drawing/2014/main" id="{34E405B1-0342-AD20-63CE-444EFF393EDB}"/>
                </a:ext>
              </a:extLst>
            </p:cNvPr>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rgbClr val="6D6AF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176;p21">
              <a:extLst>
                <a:ext uri="{FF2B5EF4-FFF2-40B4-BE49-F238E27FC236}">
                  <a16:creationId xmlns:a16="http://schemas.microsoft.com/office/drawing/2014/main" id="{E6C6DB43-8C71-6278-C518-9A5D28551002}"/>
                </a:ext>
              </a:extLst>
            </p:cNvPr>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177;p21">
              <a:extLst>
                <a:ext uri="{FF2B5EF4-FFF2-40B4-BE49-F238E27FC236}">
                  <a16:creationId xmlns:a16="http://schemas.microsoft.com/office/drawing/2014/main" id="{2547F553-9282-7A22-E045-993C0BCFC5FA}"/>
                </a:ext>
              </a:extLst>
            </p:cNvPr>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178;p21">
              <a:extLst>
                <a:ext uri="{FF2B5EF4-FFF2-40B4-BE49-F238E27FC236}">
                  <a16:creationId xmlns:a16="http://schemas.microsoft.com/office/drawing/2014/main" id="{C886266C-660A-C718-DFB0-35CC88E7AE8C}"/>
                </a:ext>
              </a:extLst>
            </p:cNvPr>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rgbClr val="E6E9F8"/>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303" name="TextBox 302">
            <a:extLst>
              <a:ext uri="{FF2B5EF4-FFF2-40B4-BE49-F238E27FC236}">
                <a16:creationId xmlns:a16="http://schemas.microsoft.com/office/drawing/2014/main" id="{B2FB75AA-7444-D4DF-C843-1F2DF3441E49}"/>
              </a:ext>
            </a:extLst>
          </p:cNvPr>
          <p:cNvSpPr txBox="1"/>
          <p:nvPr/>
        </p:nvSpPr>
        <p:spPr>
          <a:xfrm>
            <a:off x="877862" y="2645144"/>
            <a:ext cx="5235228" cy="584775"/>
          </a:xfrm>
          <a:prstGeom prst="rect">
            <a:avLst/>
          </a:prstGeom>
          <a:noFill/>
        </p:spPr>
        <p:txBody>
          <a:bodyPr wrap="square">
            <a:spAutoFit/>
          </a:bodyPr>
          <a:lstStyle/>
          <a:p>
            <a:r>
              <a:rPr lang="en-US" sz="1600" dirty="0"/>
              <a:t>2016-06-28</a:t>
            </a:r>
          </a:p>
          <a:p>
            <a:r>
              <a:rPr lang="en-US" sz="1600" dirty="0" err="1"/>
              <a:t>Taehoon</a:t>
            </a:r>
            <a:r>
              <a:rPr lang="en-US" sz="1600" dirty="0"/>
              <a:t> Kim</a:t>
            </a:r>
          </a:p>
        </p:txBody>
      </p:sp>
      <p:sp>
        <p:nvSpPr>
          <p:cNvPr id="2" name="TextBox 1">
            <a:extLst>
              <a:ext uri="{FF2B5EF4-FFF2-40B4-BE49-F238E27FC236}">
                <a16:creationId xmlns:a16="http://schemas.microsoft.com/office/drawing/2014/main" id="{9E20E429-C574-D904-4C15-02CB21F3EEC4}"/>
              </a:ext>
            </a:extLst>
          </p:cNvPr>
          <p:cNvSpPr txBox="1"/>
          <p:nvPr/>
        </p:nvSpPr>
        <p:spPr>
          <a:xfrm>
            <a:off x="843172" y="3603683"/>
            <a:ext cx="4335822" cy="369332"/>
          </a:xfrm>
          <a:prstGeom prst="rect">
            <a:avLst/>
          </a:prstGeom>
          <a:noFill/>
        </p:spPr>
        <p:txBody>
          <a:bodyPr wrap="square" rtlCol="0">
            <a:spAutoFit/>
          </a:bodyPr>
          <a:lstStyle/>
          <a:p>
            <a:r>
              <a:rPr lang="en-US" dirty="0"/>
              <a:t>Fateme Tavakoli</a:t>
            </a:r>
          </a:p>
        </p:txBody>
      </p:sp>
    </p:spTree>
    <p:extLst>
      <p:ext uri="{BB962C8B-B14F-4D97-AF65-F5344CB8AC3E}">
        <p14:creationId xmlns:p14="http://schemas.microsoft.com/office/powerpoint/2010/main" val="545658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1EE11E-E46B-F297-612A-FDDE8CD2D179}"/>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46;p26">
            <a:extLst>
              <a:ext uri="{FF2B5EF4-FFF2-40B4-BE49-F238E27FC236}">
                <a16:creationId xmlns:a16="http://schemas.microsoft.com/office/drawing/2014/main" id="{33CCD4DA-8131-0585-DD8E-41DDA46E79B7}"/>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DBC4DF7-7967-0103-DC08-53C9E42721D5}"/>
                  </a:ext>
                </a:extLst>
              </p:cNvPr>
              <p:cNvSpPr txBox="1"/>
              <p:nvPr/>
            </p:nvSpPr>
            <p:spPr>
              <a:xfrm>
                <a:off x="1007688" y="428178"/>
                <a:ext cx="10799302" cy="6001643"/>
              </a:xfrm>
              <a:prstGeom prst="rect">
                <a:avLst/>
              </a:prstGeom>
              <a:noFill/>
            </p:spPr>
            <p:txBody>
              <a:bodyPr wrap="square">
                <a:spAutoFit/>
              </a:bodyPr>
              <a:lstStyle/>
              <a:p>
                <a:pPr algn="l"/>
                <a:r>
                  <a:rPr lang="en-US" sz="2400" b="0" i="0" u="none" strike="noStrike" baseline="0" dirty="0"/>
                  <a:t>2. Perform the selected action and move to the next state </a:t>
                </a:r>
                <a14:m>
                  <m:oMath xmlns:m="http://schemas.openxmlformats.org/officeDocument/2006/math">
                    <m:acc>
                      <m:accPr>
                        <m:chr m:val="́"/>
                        <m:ctrlPr>
                          <a:rPr lang="en-US" sz="2400" b="0" i="1" u="none" strike="noStrike" baseline="0" smtClean="0">
                            <a:latin typeface="Cambria Math" panose="02040503050406030204" pitchFamily="18" charset="0"/>
                          </a:rPr>
                        </m:ctrlPr>
                      </m:accPr>
                      <m:e>
                        <m:r>
                          <a:rPr lang="en-US" sz="2400" b="0" i="1" u="none" strike="noStrike" baseline="0" smtClean="0">
                            <a:latin typeface="Cambria Math" panose="02040503050406030204" pitchFamily="18" charset="0"/>
                          </a:rPr>
                          <m:t>𝑆</m:t>
                        </m:r>
                      </m:e>
                    </m:acc>
                  </m:oMath>
                </a14:m>
                <a:r>
                  <a:rPr lang="en-US" sz="2400" b="0" i="0" u="none" strike="noStrike" baseline="0" dirty="0"/>
                  <a:t>and obtain the reward </a:t>
                </a:r>
                <a:r>
                  <a:rPr lang="en-US" sz="2400" b="0" i="1" u="none" strike="noStrike" baseline="0" dirty="0"/>
                  <a:t>r</a:t>
                </a:r>
              </a:p>
              <a:p>
                <a:pPr algn="l"/>
                <a:endParaRPr lang="en-US" sz="2400" b="0" i="0" u="none" strike="noStrike" baseline="0" dirty="0"/>
              </a:p>
              <a:p>
                <a:pPr algn="l"/>
                <a:r>
                  <a:rPr lang="en-US" sz="2400" b="0" i="0" u="none" strike="noStrike" baseline="0" dirty="0"/>
                  <a:t>3. Store the transition information in the replay buffer 𝒟</a:t>
                </a:r>
              </a:p>
              <a:p>
                <a:pPr algn="l"/>
                <a:endParaRPr lang="en-US" sz="2400" b="0" i="0" u="none" strike="noStrike" baseline="0" dirty="0"/>
              </a:p>
              <a:p>
                <a:pPr algn="l"/>
                <a:r>
                  <a:rPr lang="en-US" sz="2400" b="0" i="0" u="none" strike="noStrike" baseline="0" dirty="0"/>
                  <a:t>4. Randomly sample a minibatch of </a:t>
                </a:r>
                <a:r>
                  <a:rPr lang="en-US" sz="2400" b="0" i="1" u="none" strike="noStrike" baseline="0" dirty="0"/>
                  <a:t>K </a:t>
                </a:r>
                <a:r>
                  <a:rPr lang="en-US" sz="2400" b="0" i="0" u="none" strike="noStrike" baseline="0" dirty="0"/>
                  <a:t>transitions from the replay buffer 𝒟</a:t>
                </a:r>
              </a:p>
              <a:p>
                <a:pPr algn="l"/>
                <a:endParaRPr lang="en-US" sz="2400" b="0" i="0" u="none" strike="noStrike" baseline="0" dirty="0"/>
              </a:p>
              <a:p>
                <a:pPr algn="l"/>
                <a:r>
                  <a:rPr lang="en-US" sz="2400" b="0" i="0" u="none" strike="noStrike" baseline="0" dirty="0"/>
                  <a:t>5. Compute the target value </a:t>
                </a:r>
              </a:p>
              <a:p>
                <a:pPr algn="l"/>
                <a:endParaRPr lang="en-US" sz="2400" b="0" i="0" u="none" strike="noStrike" baseline="0" dirty="0"/>
              </a:p>
              <a:p>
                <a:pPr algn="l"/>
                <a:r>
                  <a:rPr lang="en-US" sz="2400" b="0" i="0" u="none" strike="noStrike" baseline="0" dirty="0"/>
                  <a:t>6. Compute the loss </a:t>
                </a:r>
              </a:p>
              <a:p>
                <a:pPr algn="l"/>
                <a:endParaRPr lang="en-US" sz="2400" b="0" i="0" u="none" strike="noStrike" baseline="0" dirty="0"/>
              </a:p>
              <a:p>
                <a:pPr algn="l"/>
                <a:r>
                  <a:rPr lang="en-US" sz="2400" b="0" i="0" u="none" strike="noStrike" baseline="0" dirty="0"/>
                  <a:t>7. Compute the gradients of the loss and update the main network parameter 𝜃 using gradient descent: </a:t>
                </a:r>
              </a:p>
              <a:p>
                <a:pPr algn="l"/>
                <a:endParaRPr lang="en-US" sz="2400" b="0" i="0" u="none" strike="noStrike" baseline="0" dirty="0"/>
              </a:p>
              <a:p>
                <a:pPr algn="l"/>
                <a:endParaRPr lang="en-US" sz="2400" dirty="0"/>
              </a:p>
              <a:p>
                <a:pPr algn="l"/>
                <a:r>
                  <a:rPr lang="en-US" sz="2400" b="0" i="0" u="none" strike="noStrike" baseline="0" dirty="0"/>
                  <a:t>8. Freeze the target network parameter 𝜃′ for several time steps and then update it by just copying the main network parameter 𝜃</a:t>
                </a:r>
                <a:endParaRPr lang="en-US" sz="2400" dirty="0"/>
              </a:p>
            </p:txBody>
          </p:sp>
        </mc:Choice>
        <mc:Fallback xmlns="">
          <p:sp>
            <p:nvSpPr>
              <p:cNvPr id="5" name="TextBox 4">
                <a:extLst>
                  <a:ext uri="{FF2B5EF4-FFF2-40B4-BE49-F238E27FC236}">
                    <a16:creationId xmlns:a16="http://schemas.microsoft.com/office/drawing/2014/main" id="{CDBC4DF7-7967-0103-DC08-53C9E42721D5}"/>
                  </a:ext>
                </a:extLst>
              </p:cNvPr>
              <p:cNvSpPr txBox="1">
                <a:spLocks noRot="1" noChangeAspect="1" noMove="1" noResize="1" noEditPoints="1" noAdjustHandles="1" noChangeArrowheads="1" noChangeShapeType="1" noTextEdit="1"/>
              </p:cNvSpPr>
              <p:nvPr/>
            </p:nvSpPr>
            <p:spPr>
              <a:xfrm>
                <a:off x="1007688" y="428178"/>
                <a:ext cx="10799302" cy="6001643"/>
              </a:xfrm>
              <a:prstGeom prst="rect">
                <a:avLst/>
              </a:prstGeom>
              <a:blipFill>
                <a:blip r:embed="rId2"/>
                <a:stretch>
                  <a:fillRect l="-847" t="-812" r="-1467" b="-152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C4308CA2-0EE8-35AD-A724-F11E492E2870}"/>
              </a:ext>
            </a:extLst>
          </p:cNvPr>
          <p:cNvPicPr>
            <a:picLocks noChangeAspect="1"/>
          </p:cNvPicPr>
          <p:nvPr/>
        </p:nvPicPr>
        <p:blipFill>
          <a:blip r:embed="rId3"/>
          <a:stretch>
            <a:fillRect/>
          </a:stretch>
        </p:blipFill>
        <p:spPr>
          <a:xfrm>
            <a:off x="4880543" y="2539844"/>
            <a:ext cx="2815923" cy="544789"/>
          </a:xfrm>
          <a:prstGeom prst="rect">
            <a:avLst/>
          </a:prstGeom>
        </p:spPr>
      </p:pic>
      <p:pic>
        <p:nvPicPr>
          <p:cNvPr id="9" name="Picture 8">
            <a:extLst>
              <a:ext uri="{FF2B5EF4-FFF2-40B4-BE49-F238E27FC236}">
                <a16:creationId xmlns:a16="http://schemas.microsoft.com/office/drawing/2014/main" id="{B26E890E-B7A5-34B0-CFCB-92A447864F00}"/>
              </a:ext>
            </a:extLst>
          </p:cNvPr>
          <p:cNvPicPr>
            <a:picLocks noChangeAspect="1"/>
          </p:cNvPicPr>
          <p:nvPr/>
        </p:nvPicPr>
        <p:blipFill>
          <a:blip r:embed="rId4"/>
          <a:stretch>
            <a:fillRect/>
          </a:stretch>
        </p:blipFill>
        <p:spPr>
          <a:xfrm>
            <a:off x="3909113" y="3282013"/>
            <a:ext cx="4023709" cy="617273"/>
          </a:xfrm>
          <a:prstGeom prst="rect">
            <a:avLst/>
          </a:prstGeom>
        </p:spPr>
      </p:pic>
      <p:pic>
        <p:nvPicPr>
          <p:cNvPr id="11" name="Picture 10">
            <a:extLst>
              <a:ext uri="{FF2B5EF4-FFF2-40B4-BE49-F238E27FC236}">
                <a16:creationId xmlns:a16="http://schemas.microsoft.com/office/drawing/2014/main" id="{47E2F301-CDFD-939A-81B8-F9414BDB443C}"/>
              </a:ext>
            </a:extLst>
          </p:cNvPr>
          <p:cNvPicPr>
            <a:picLocks noChangeAspect="1"/>
          </p:cNvPicPr>
          <p:nvPr/>
        </p:nvPicPr>
        <p:blipFill>
          <a:blip r:embed="rId5"/>
          <a:stretch>
            <a:fillRect/>
          </a:stretch>
        </p:blipFill>
        <p:spPr>
          <a:xfrm>
            <a:off x="3583171" y="4868478"/>
            <a:ext cx="5410669" cy="602032"/>
          </a:xfrm>
          <a:prstGeom prst="rect">
            <a:avLst/>
          </a:prstGeom>
        </p:spPr>
      </p:pic>
    </p:spTree>
    <p:extLst>
      <p:ext uri="{BB962C8B-B14F-4D97-AF65-F5344CB8AC3E}">
        <p14:creationId xmlns:p14="http://schemas.microsoft.com/office/powerpoint/2010/main" val="3033240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107E13-51CD-57D7-942F-D9F6ED4D73B9}"/>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46;p26">
            <a:extLst>
              <a:ext uri="{FF2B5EF4-FFF2-40B4-BE49-F238E27FC236}">
                <a16:creationId xmlns:a16="http://schemas.microsoft.com/office/drawing/2014/main" id="{2D3690CA-485C-3F8D-CF14-CF8447A17E4D}"/>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7" name="TextBox 6">
            <a:extLst>
              <a:ext uri="{FF2B5EF4-FFF2-40B4-BE49-F238E27FC236}">
                <a16:creationId xmlns:a16="http://schemas.microsoft.com/office/drawing/2014/main" id="{BE67D63D-E7E6-6503-03EF-787575923BAA}"/>
              </a:ext>
            </a:extLst>
          </p:cNvPr>
          <p:cNvSpPr txBox="1"/>
          <p:nvPr/>
        </p:nvSpPr>
        <p:spPr>
          <a:xfrm>
            <a:off x="2725153" y="326073"/>
            <a:ext cx="6188242" cy="523220"/>
          </a:xfrm>
          <a:prstGeom prst="rect">
            <a:avLst/>
          </a:prstGeom>
          <a:noFill/>
        </p:spPr>
        <p:txBody>
          <a:bodyPr wrap="square">
            <a:spAutoFit/>
          </a:bodyPr>
          <a:lstStyle/>
          <a:p>
            <a:pPr algn="ctr"/>
            <a:r>
              <a:rPr lang="en-US" sz="2800" dirty="0">
                <a:solidFill>
                  <a:srgbClr val="E67CB9"/>
                </a:solidFill>
              </a:rPr>
              <a:t>Double Deep Q-networks</a:t>
            </a:r>
          </a:p>
        </p:txBody>
      </p:sp>
      <p:sp>
        <p:nvSpPr>
          <p:cNvPr id="13" name="TextBox 12">
            <a:extLst>
              <a:ext uri="{FF2B5EF4-FFF2-40B4-BE49-F238E27FC236}">
                <a16:creationId xmlns:a16="http://schemas.microsoft.com/office/drawing/2014/main" id="{965D72A7-71EF-1FE9-0D82-F92F373E5C01}"/>
              </a:ext>
            </a:extLst>
          </p:cNvPr>
          <p:cNvSpPr txBox="1"/>
          <p:nvPr/>
        </p:nvSpPr>
        <p:spPr>
          <a:xfrm>
            <a:off x="1354555" y="923925"/>
            <a:ext cx="9482890" cy="1815882"/>
          </a:xfrm>
          <a:prstGeom prst="rect">
            <a:avLst/>
          </a:prstGeom>
          <a:noFill/>
        </p:spPr>
        <p:txBody>
          <a:bodyPr wrap="square">
            <a:spAutoFit/>
          </a:bodyPr>
          <a:lstStyle/>
          <a:p>
            <a:r>
              <a:rPr lang="en-US" sz="2800" dirty="0"/>
              <a:t>One of the problems with a DQN is that it tends to overestimate the Q value of the next state-action pair in the target</a:t>
            </a:r>
          </a:p>
          <a:p>
            <a:endParaRPr lang="en-US" sz="2800" dirty="0"/>
          </a:p>
          <a:p>
            <a:endParaRPr lang="en-US" sz="2800" dirty="0"/>
          </a:p>
        </p:txBody>
      </p:sp>
      <p:pic>
        <p:nvPicPr>
          <p:cNvPr id="15" name="Picture 14">
            <a:extLst>
              <a:ext uri="{FF2B5EF4-FFF2-40B4-BE49-F238E27FC236}">
                <a16:creationId xmlns:a16="http://schemas.microsoft.com/office/drawing/2014/main" id="{3126A31F-27C8-AEE0-4D58-731F63C40BF4}"/>
              </a:ext>
            </a:extLst>
          </p:cNvPr>
          <p:cNvPicPr>
            <a:picLocks noChangeAspect="1"/>
          </p:cNvPicPr>
          <p:nvPr/>
        </p:nvPicPr>
        <p:blipFill>
          <a:blip r:embed="rId2"/>
          <a:stretch>
            <a:fillRect/>
          </a:stretch>
        </p:blipFill>
        <p:spPr>
          <a:xfrm>
            <a:off x="4710956" y="2015337"/>
            <a:ext cx="2770087" cy="1186264"/>
          </a:xfrm>
          <a:prstGeom prst="rect">
            <a:avLst/>
          </a:prstGeom>
        </p:spPr>
      </p:pic>
      <p:sp>
        <p:nvSpPr>
          <p:cNvPr id="23" name="TextBox 22">
            <a:extLst>
              <a:ext uri="{FF2B5EF4-FFF2-40B4-BE49-F238E27FC236}">
                <a16:creationId xmlns:a16="http://schemas.microsoft.com/office/drawing/2014/main" id="{F33F318D-0D0E-96C9-CF52-8E91B3BFFC94}"/>
              </a:ext>
            </a:extLst>
          </p:cNvPr>
          <p:cNvSpPr txBox="1"/>
          <p:nvPr/>
        </p:nvSpPr>
        <p:spPr>
          <a:xfrm>
            <a:off x="1298407" y="4780170"/>
            <a:ext cx="9184105" cy="954107"/>
          </a:xfrm>
          <a:prstGeom prst="rect">
            <a:avLst/>
          </a:prstGeom>
          <a:noFill/>
        </p:spPr>
        <p:txBody>
          <a:bodyPr wrap="square">
            <a:spAutoFit/>
          </a:bodyPr>
          <a:lstStyle/>
          <a:p>
            <a:pPr algn="l"/>
            <a:r>
              <a:rPr lang="en-US" sz="2800" b="0" i="0" u="none" strike="noStrike" baseline="0" dirty="0">
                <a:latin typeface="BookAntiqua"/>
              </a:rPr>
              <a:t>As we can observe, now we have two Q functions in our target value computation.</a:t>
            </a:r>
          </a:p>
        </p:txBody>
      </p:sp>
      <p:pic>
        <p:nvPicPr>
          <p:cNvPr id="24" name="Picture 23">
            <a:extLst>
              <a:ext uri="{FF2B5EF4-FFF2-40B4-BE49-F238E27FC236}">
                <a16:creationId xmlns:a16="http://schemas.microsoft.com/office/drawing/2014/main" id="{43001411-1444-DE4E-2270-79DDFDFDC8CE}"/>
              </a:ext>
            </a:extLst>
          </p:cNvPr>
          <p:cNvPicPr>
            <a:picLocks noChangeAspect="1"/>
          </p:cNvPicPr>
          <p:nvPr/>
        </p:nvPicPr>
        <p:blipFill>
          <a:blip r:embed="rId3"/>
          <a:stretch>
            <a:fillRect/>
          </a:stretch>
        </p:blipFill>
        <p:spPr>
          <a:xfrm>
            <a:off x="3492692" y="4043449"/>
            <a:ext cx="5206614" cy="626975"/>
          </a:xfrm>
          <a:prstGeom prst="rect">
            <a:avLst/>
          </a:prstGeom>
        </p:spPr>
      </p:pic>
      <p:sp>
        <p:nvSpPr>
          <p:cNvPr id="25" name="TextBox 24">
            <a:extLst>
              <a:ext uri="{FF2B5EF4-FFF2-40B4-BE49-F238E27FC236}">
                <a16:creationId xmlns:a16="http://schemas.microsoft.com/office/drawing/2014/main" id="{9592C0F0-A69B-A904-62FB-858BB73A93BF}"/>
              </a:ext>
            </a:extLst>
          </p:cNvPr>
          <p:cNvSpPr txBox="1"/>
          <p:nvPr/>
        </p:nvSpPr>
        <p:spPr>
          <a:xfrm>
            <a:off x="1298407" y="3333363"/>
            <a:ext cx="9482890" cy="523220"/>
          </a:xfrm>
          <a:prstGeom prst="rect">
            <a:avLst/>
          </a:prstGeom>
          <a:noFill/>
        </p:spPr>
        <p:txBody>
          <a:bodyPr wrap="square">
            <a:spAutoFit/>
          </a:bodyPr>
          <a:lstStyle/>
          <a:p>
            <a:r>
              <a:rPr lang="en-US" sz="2800" b="0" i="0" u="none" strike="noStrike" baseline="0" dirty="0">
                <a:latin typeface="BookAntiqua"/>
              </a:rPr>
              <a:t>modifying our target value computation as</a:t>
            </a:r>
            <a:endParaRPr lang="en-US" sz="2800" dirty="0"/>
          </a:p>
        </p:txBody>
      </p:sp>
    </p:spTree>
    <p:extLst>
      <p:ext uri="{BB962C8B-B14F-4D97-AF65-F5344CB8AC3E}">
        <p14:creationId xmlns:p14="http://schemas.microsoft.com/office/powerpoint/2010/main" val="306475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4F8EC0-6A70-BE44-56D7-9F544B985CA4}"/>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46;p26">
            <a:extLst>
              <a:ext uri="{FF2B5EF4-FFF2-40B4-BE49-F238E27FC236}">
                <a16:creationId xmlns:a16="http://schemas.microsoft.com/office/drawing/2014/main" id="{CCF35275-7AE2-B6C0-8D5D-2C4BD3F547C6}"/>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9" name="TextBox 8">
            <a:extLst>
              <a:ext uri="{FF2B5EF4-FFF2-40B4-BE49-F238E27FC236}">
                <a16:creationId xmlns:a16="http://schemas.microsoft.com/office/drawing/2014/main" id="{2037A4B1-3FFB-5BDF-1567-7035C1508510}"/>
              </a:ext>
            </a:extLst>
          </p:cNvPr>
          <p:cNvSpPr txBox="1"/>
          <p:nvPr/>
        </p:nvSpPr>
        <p:spPr>
          <a:xfrm>
            <a:off x="1241258" y="587683"/>
            <a:ext cx="9643310" cy="1200329"/>
          </a:xfrm>
          <a:prstGeom prst="rect">
            <a:avLst/>
          </a:prstGeom>
          <a:noFill/>
        </p:spPr>
        <p:txBody>
          <a:bodyPr wrap="square">
            <a:spAutoFit/>
          </a:bodyPr>
          <a:lstStyle/>
          <a:p>
            <a:r>
              <a:rPr lang="en-US" sz="2400" dirty="0"/>
              <a:t>Action selection: First, we compute the Q values of all the next state-action pairs using the main network parameterized by 𝜃 , and then we select action 𝑎′, which has the maximum Q value</a:t>
            </a:r>
          </a:p>
        </p:txBody>
      </p:sp>
      <p:pic>
        <p:nvPicPr>
          <p:cNvPr id="11" name="Picture 10">
            <a:extLst>
              <a:ext uri="{FF2B5EF4-FFF2-40B4-BE49-F238E27FC236}">
                <a16:creationId xmlns:a16="http://schemas.microsoft.com/office/drawing/2014/main" id="{7779BD7F-F457-DFD5-FCA1-21998E27BF80}"/>
              </a:ext>
            </a:extLst>
          </p:cNvPr>
          <p:cNvPicPr>
            <a:picLocks noChangeAspect="1"/>
          </p:cNvPicPr>
          <p:nvPr/>
        </p:nvPicPr>
        <p:blipFill>
          <a:blip r:embed="rId2"/>
          <a:stretch>
            <a:fillRect/>
          </a:stretch>
        </p:blipFill>
        <p:spPr>
          <a:xfrm>
            <a:off x="4137491" y="2008601"/>
            <a:ext cx="3715934" cy="1568789"/>
          </a:xfrm>
          <a:prstGeom prst="rect">
            <a:avLst/>
          </a:prstGeom>
        </p:spPr>
      </p:pic>
      <p:sp>
        <p:nvSpPr>
          <p:cNvPr id="17" name="TextBox 16">
            <a:extLst>
              <a:ext uri="{FF2B5EF4-FFF2-40B4-BE49-F238E27FC236}">
                <a16:creationId xmlns:a16="http://schemas.microsoft.com/office/drawing/2014/main" id="{64A07100-E25E-8776-A117-E6063776C3ED}"/>
              </a:ext>
            </a:extLst>
          </p:cNvPr>
          <p:cNvSpPr txBox="1"/>
          <p:nvPr/>
        </p:nvSpPr>
        <p:spPr>
          <a:xfrm>
            <a:off x="1241258" y="3736424"/>
            <a:ext cx="9643310" cy="1200329"/>
          </a:xfrm>
          <a:prstGeom prst="rect">
            <a:avLst/>
          </a:prstGeom>
          <a:noFill/>
        </p:spPr>
        <p:txBody>
          <a:bodyPr wrap="square">
            <a:spAutoFit/>
          </a:bodyPr>
          <a:lstStyle/>
          <a:p>
            <a:r>
              <a:rPr lang="en-US" sz="2400" dirty="0"/>
              <a:t>Q value computation: Once we have selected action 𝑎′, then we compute the Q value using the target network parameterized by 𝜃′ for the selected action 𝑎′:</a:t>
            </a:r>
          </a:p>
        </p:txBody>
      </p:sp>
      <p:pic>
        <p:nvPicPr>
          <p:cNvPr id="19" name="Picture 18">
            <a:extLst>
              <a:ext uri="{FF2B5EF4-FFF2-40B4-BE49-F238E27FC236}">
                <a16:creationId xmlns:a16="http://schemas.microsoft.com/office/drawing/2014/main" id="{6B0C707E-5DFB-847C-B08E-A7F4043BBA2F}"/>
              </a:ext>
            </a:extLst>
          </p:cNvPr>
          <p:cNvPicPr>
            <a:picLocks noChangeAspect="1"/>
          </p:cNvPicPr>
          <p:nvPr/>
        </p:nvPicPr>
        <p:blipFill>
          <a:blip r:embed="rId3"/>
          <a:stretch>
            <a:fillRect/>
          </a:stretch>
        </p:blipFill>
        <p:spPr>
          <a:xfrm>
            <a:off x="4562311" y="4886481"/>
            <a:ext cx="3067378" cy="1789304"/>
          </a:xfrm>
          <a:prstGeom prst="rect">
            <a:avLst/>
          </a:prstGeom>
        </p:spPr>
      </p:pic>
    </p:spTree>
    <p:extLst>
      <p:ext uri="{BB962C8B-B14F-4D97-AF65-F5344CB8AC3E}">
        <p14:creationId xmlns:p14="http://schemas.microsoft.com/office/powerpoint/2010/main" val="1530440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7D475C-1FBB-B47B-AEFE-1617A7F45D51}"/>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46;p26">
            <a:extLst>
              <a:ext uri="{FF2B5EF4-FFF2-40B4-BE49-F238E27FC236}">
                <a16:creationId xmlns:a16="http://schemas.microsoft.com/office/drawing/2014/main" id="{143A46B8-C040-F903-5467-50DC9186D677}"/>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pic>
        <p:nvPicPr>
          <p:cNvPr id="7" name="Picture 6">
            <a:extLst>
              <a:ext uri="{FF2B5EF4-FFF2-40B4-BE49-F238E27FC236}">
                <a16:creationId xmlns:a16="http://schemas.microsoft.com/office/drawing/2014/main" id="{27C4E228-EEA1-1CE9-130F-5A728DCE4DB3}"/>
              </a:ext>
            </a:extLst>
          </p:cNvPr>
          <p:cNvPicPr>
            <a:picLocks noChangeAspect="1"/>
          </p:cNvPicPr>
          <p:nvPr/>
        </p:nvPicPr>
        <p:blipFill>
          <a:blip r:embed="rId2"/>
          <a:stretch>
            <a:fillRect/>
          </a:stretch>
        </p:blipFill>
        <p:spPr>
          <a:xfrm>
            <a:off x="2468565" y="1836282"/>
            <a:ext cx="7254869" cy="3185436"/>
          </a:xfrm>
          <a:prstGeom prst="rect">
            <a:avLst/>
          </a:prstGeom>
        </p:spPr>
      </p:pic>
    </p:spTree>
    <p:extLst>
      <p:ext uri="{BB962C8B-B14F-4D97-AF65-F5344CB8AC3E}">
        <p14:creationId xmlns:p14="http://schemas.microsoft.com/office/powerpoint/2010/main" val="101015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553FF8-4CE7-DA9B-DABB-6953A6455FAB}"/>
              </a:ext>
            </a:extLst>
          </p:cNvPr>
          <p:cNvSpPr txBox="1"/>
          <p:nvPr/>
        </p:nvSpPr>
        <p:spPr>
          <a:xfrm>
            <a:off x="1195136" y="923925"/>
            <a:ext cx="9561095" cy="830997"/>
          </a:xfrm>
          <a:prstGeom prst="rect">
            <a:avLst/>
          </a:prstGeom>
          <a:noFill/>
        </p:spPr>
        <p:txBody>
          <a:bodyPr wrap="square">
            <a:spAutoFit/>
          </a:bodyPr>
          <a:lstStyle/>
          <a:p>
            <a:r>
              <a:rPr lang="en-US" sz="2400" b="0" i="0" u="none" strike="noStrike" baseline="0" dirty="0"/>
              <a:t>The TD error 𝛿 is the difference between the target value and the predicted value</a:t>
            </a:r>
            <a:endParaRPr lang="en-US" sz="2400" dirty="0"/>
          </a:p>
        </p:txBody>
      </p:sp>
      <p:sp>
        <p:nvSpPr>
          <p:cNvPr id="4" name="Rectangle 3">
            <a:extLst>
              <a:ext uri="{FF2B5EF4-FFF2-40B4-BE49-F238E27FC236}">
                <a16:creationId xmlns:a16="http://schemas.microsoft.com/office/drawing/2014/main" id="{F53DC715-34CF-7465-BD7C-571CEEFF33E3}"/>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446;p26">
            <a:extLst>
              <a:ext uri="{FF2B5EF4-FFF2-40B4-BE49-F238E27FC236}">
                <a16:creationId xmlns:a16="http://schemas.microsoft.com/office/drawing/2014/main" id="{A311CEC4-CAF1-E4F0-0FC3-FC53C857CF75}"/>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pic>
        <p:nvPicPr>
          <p:cNvPr id="7" name="Picture 6">
            <a:extLst>
              <a:ext uri="{FF2B5EF4-FFF2-40B4-BE49-F238E27FC236}">
                <a16:creationId xmlns:a16="http://schemas.microsoft.com/office/drawing/2014/main" id="{B0691BF0-2DE2-D7E8-4101-37D3C66DA864}"/>
              </a:ext>
            </a:extLst>
          </p:cNvPr>
          <p:cNvPicPr>
            <a:picLocks noChangeAspect="1"/>
          </p:cNvPicPr>
          <p:nvPr/>
        </p:nvPicPr>
        <p:blipFill>
          <a:blip r:embed="rId2"/>
          <a:stretch>
            <a:fillRect/>
          </a:stretch>
        </p:blipFill>
        <p:spPr>
          <a:xfrm>
            <a:off x="3651422" y="1626585"/>
            <a:ext cx="4511917" cy="635352"/>
          </a:xfrm>
          <a:prstGeom prst="rect">
            <a:avLst/>
          </a:prstGeom>
        </p:spPr>
      </p:pic>
      <p:sp>
        <p:nvSpPr>
          <p:cNvPr id="9" name="TextBox 8">
            <a:extLst>
              <a:ext uri="{FF2B5EF4-FFF2-40B4-BE49-F238E27FC236}">
                <a16:creationId xmlns:a16="http://schemas.microsoft.com/office/drawing/2014/main" id="{F46F313F-C67D-444A-12CC-678C9A464314}"/>
              </a:ext>
            </a:extLst>
          </p:cNvPr>
          <p:cNvSpPr txBox="1"/>
          <p:nvPr/>
        </p:nvSpPr>
        <p:spPr>
          <a:xfrm>
            <a:off x="1195136" y="2390235"/>
            <a:ext cx="9761622" cy="4154984"/>
          </a:xfrm>
          <a:prstGeom prst="rect">
            <a:avLst/>
          </a:prstGeom>
          <a:noFill/>
        </p:spPr>
        <p:txBody>
          <a:bodyPr wrap="square">
            <a:spAutoFit/>
          </a:bodyPr>
          <a:lstStyle/>
          <a:p>
            <a:pPr algn="l"/>
            <a:r>
              <a:rPr lang="en-US" sz="2400" b="0" i="0" u="none" strike="noStrike" baseline="0" dirty="0"/>
              <a:t>A transition that has a high TD error means transition is not correct and need to learn more about that transition to minimize the error. </a:t>
            </a:r>
            <a:endParaRPr lang="en-US" sz="2400" dirty="0"/>
          </a:p>
          <a:p>
            <a:pPr algn="l"/>
            <a:r>
              <a:rPr lang="en-US" sz="2400" b="0" i="0" u="none" strike="noStrike" baseline="0" dirty="0"/>
              <a:t>A transition that has a low TD error implies that the transition is already good.</a:t>
            </a:r>
          </a:p>
          <a:p>
            <a:pPr algn="l"/>
            <a:endParaRPr lang="en-US" sz="2400" dirty="0"/>
          </a:p>
          <a:p>
            <a:pPr algn="l"/>
            <a:r>
              <a:rPr lang="en-US" sz="2400" b="0" i="0" u="none" strike="noStrike" baseline="0" dirty="0"/>
              <a:t>we also add priority </a:t>
            </a:r>
            <a:r>
              <a:rPr lang="en-US" sz="2400" b="0" i="1" u="none" strike="noStrike" baseline="0" dirty="0"/>
              <a:t>p </a:t>
            </a:r>
            <a:r>
              <a:rPr lang="en-US" sz="2400" b="0" i="0" u="none" strike="noStrike" baseline="0" dirty="0"/>
              <a:t>and store the transition with the priority in our replay buffer as (𝑠,</a:t>
            </a:r>
            <a:r>
              <a:rPr lang="en-US" sz="2400" b="0" i="0" u="none" strike="noStrike" baseline="0" dirty="0" err="1"/>
              <a:t>a,r</a:t>
            </a:r>
            <a:r>
              <a:rPr lang="en-US" sz="2400" b="0" i="0" u="none" strike="noStrike" baseline="0" dirty="0"/>
              <a:t>,𝑠′,𝑝 </a:t>
            </a:r>
            <a:r>
              <a:rPr lang="en-US" sz="2400" dirty="0"/>
              <a:t>)</a:t>
            </a:r>
          </a:p>
          <a:p>
            <a:pPr algn="l"/>
            <a:endParaRPr lang="en-US" sz="2400" dirty="0"/>
          </a:p>
          <a:p>
            <a:pPr algn="l"/>
            <a:r>
              <a:rPr lang="en-US" sz="2400" b="0" i="0" u="none" strike="noStrike" baseline="0" dirty="0"/>
              <a:t>We can prioritize our transition using the following two methods:</a:t>
            </a:r>
          </a:p>
          <a:p>
            <a:pPr lvl="1"/>
            <a:r>
              <a:rPr lang="en-US" sz="2400" b="0" i="0" u="none" strike="noStrike" baseline="0" dirty="0"/>
              <a:t>• Proportional prioritization</a:t>
            </a:r>
          </a:p>
          <a:p>
            <a:pPr lvl="1"/>
            <a:r>
              <a:rPr lang="en-US" sz="2400" b="0" i="0" u="none" strike="noStrike" baseline="0" dirty="0"/>
              <a:t>• Rank-based prioritization</a:t>
            </a:r>
            <a:endParaRPr lang="en-US" sz="2400" dirty="0"/>
          </a:p>
        </p:txBody>
      </p:sp>
      <p:sp>
        <p:nvSpPr>
          <p:cNvPr id="11" name="TextBox 10">
            <a:extLst>
              <a:ext uri="{FF2B5EF4-FFF2-40B4-BE49-F238E27FC236}">
                <a16:creationId xmlns:a16="http://schemas.microsoft.com/office/drawing/2014/main" id="{8BD3B8F5-72EA-75BE-29EF-E8DC87414583}"/>
              </a:ext>
            </a:extLst>
          </p:cNvPr>
          <p:cNvSpPr txBox="1"/>
          <p:nvPr/>
        </p:nvSpPr>
        <p:spPr>
          <a:xfrm>
            <a:off x="2580773" y="295295"/>
            <a:ext cx="6188242" cy="584775"/>
          </a:xfrm>
          <a:prstGeom prst="rect">
            <a:avLst/>
          </a:prstGeom>
          <a:noFill/>
        </p:spPr>
        <p:txBody>
          <a:bodyPr wrap="square">
            <a:spAutoFit/>
          </a:bodyPr>
          <a:lstStyle/>
          <a:p>
            <a:pPr algn="ctr"/>
            <a:r>
              <a:rPr lang="en-US" sz="3200" b="0" i="0" u="none" strike="noStrike" baseline="0" dirty="0">
                <a:solidFill>
                  <a:srgbClr val="E67CB9"/>
                </a:solidFill>
              </a:rPr>
              <a:t>Prioritized Replay</a:t>
            </a:r>
            <a:endParaRPr lang="en-US" sz="3200" dirty="0">
              <a:solidFill>
                <a:srgbClr val="E67CB9"/>
              </a:solidFill>
            </a:endParaRPr>
          </a:p>
        </p:txBody>
      </p:sp>
    </p:spTree>
    <p:extLst>
      <p:ext uri="{BB962C8B-B14F-4D97-AF65-F5344CB8AC3E}">
        <p14:creationId xmlns:p14="http://schemas.microsoft.com/office/powerpoint/2010/main" val="486203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59A48A-31A9-BA11-668A-B170C7DDF75C}"/>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BDEC5F2-A6D3-C0FB-7945-0E8273B70C32}"/>
              </a:ext>
            </a:extLst>
          </p:cNvPr>
          <p:cNvPicPr>
            <a:picLocks noChangeAspect="1"/>
          </p:cNvPicPr>
          <p:nvPr/>
        </p:nvPicPr>
        <p:blipFill>
          <a:blip r:embed="rId2"/>
          <a:stretch>
            <a:fillRect/>
          </a:stretch>
        </p:blipFill>
        <p:spPr>
          <a:xfrm>
            <a:off x="-176464" y="56147"/>
            <a:ext cx="1506779" cy="867778"/>
          </a:xfrm>
          <a:prstGeom prst="rect">
            <a:avLst/>
          </a:prstGeom>
        </p:spPr>
      </p:pic>
      <p:sp>
        <p:nvSpPr>
          <p:cNvPr id="8" name="TextBox 7">
            <a:extLst>
              <a:ext uri="{FF2B5EF4-FFF2-40B4-BE49-F238E27FC236}">
                <a16:creationId xmlns:a16="http://schemas.microsoft.com/office/drawing/2014/main" id="{5C4F23C6-44D3-F822-AA1C-689E551A4F79}"/>
              </a:ext>
            </a:extLst>
          </p:cNvPr>
          <p:cNvSpPr txBox="1"/>
          <p:nvPr/>
        </p:nvSpPr>
        <p:spPr>
          <a:xfrm>
            <a:off x="2650958" y="228426"/>
            <a:ext cx="6184230" cy="523220"/>
          </a:xfrm>
          <a:prstGeom prst="rect">
            <a:avLst/>
          </a:prstGeom>
          <a:noFill/>
        </p:spPr>
        <p:txBody>
          <a:bodyPr wrap="square">
            <a:spAutoFit/>
          </a:bodyPr>
          <a:lstStyle/>
          <a:p>
            <a:pPr algn="ctr"/>
            <a:r>
              <a:rPr lang="en-US" sz="2800" dirty="0">
                <a:solidFill>
                  <a:srgbClr val="E67CB9"/>
                </a:solidFill>
              </a:rPr>
              <a:t>Dueling Network Architecture</a:t>
            </a:r>
          </a:p>
        </p:txBody>
      </p:sp>
      <p:sp>
        <p:nvSpPr>
          <p:cNvPr id="12" name="TextBox 11">
            <a:extLst>
              <a:ext uri="{FF2B5EF4-FFF2-40B4-BE49-F238E27FC236}">
                <a16:creationId xmlns:a16="http://schemas.microsoft.com/office/drawing/2014/main" id="{E490B1E9-877B-A96C-48FD-049BBC8D55E2}"/>
              </a:ext>
            </a:extLst>
          </p:cNvPr>
          <p:cNvSpPr txBox="1"/>
          <p:nvPr/>
        </p:nvSpPr>
        <p:spPr>
          <a:xfrm>
            <a:off x="1090862" y="1283368"/>
            <a:ext cx="10315075" cy="3785652"/>
          </a:xfrm>
          <a:prstGeom prst="rect">
            <a:avLst/>
          </a:prstGeom>
          <a:noFill/>
        </p:spPr>
        <p:txBody>
          <a:bodyPr wrap="square">
            <a:spAutoFit/>
          </a:bodyPr>
          <a:lstStyle/>
          <a:p>
            <a:r>
              <a:rPr lang="en-US" sz="2400" dirty="0"/>
              <a:t>For many states</a:t>
            </a:r>
          </a:p>
          <a:p>
            <a:pPr marL="342900" indent="-342900">
              <a:buFont typeface="Arial" panose="020B0604020202020204" pitchFamily="34" charset="0"/>
              <a:buChar char="•"/>
            </a:pPr>
            <a:r>
              <a:rPr lang="en-US" sz="2400" dirty="0"/>
              <a:t>unnecessary to estimate the value of each action choice</a:t>
            </a:r>
          </a:p>
          <a:p>
            <a:pPr marL="342900" indent="-342900">
              <a:buFont typeface="Arial" panose="020B0604020202020204" pitchFamily="34" charset="0"/>
              <a:buChar char="•"/>
            </a:pPr>
            <a:r>
              <a:rPr lang="en-US" sz="2400" dirty="0"/>
              <a:t>For example, move left or right only matters when a collision is eminent</a:t>
            </a:r>
          </a:p>
          <a:p>
            <a:pPr marL="342900" indent="-342900">
              <a:buFont typeface="Arial" panose="020B0604020202020204" pitchFamily="34" charset="0"/>
              <a:buChar char="•"/>
            </a:pPr>
            <a:r>
              <a:rPr lang="en-US" sz="2400" dirty="0"/>
              <a:t>In most of states, the choice of action has no affect on what happens</a:t>
            </a:r>
          </a:p>
          <a:p>
            <a:r>
              <a:rPr lang="en-US" sz="2400" dirty="0"/>
              <a:t>For bootstrapping based algorithm</a:t>
            </a:r>
          </a:p>
          <a:p>
            <a:pPr marL="342900" indent="-342900">
              <a:buFont typeface="Arial" panose="020B0604020202020204" pitchFamily="34" charset="0"/>
              <a:buChar char="•"/>
            </a:pPr>
            <a:r>
              <a:rPr lang="en-US" sz="2400" dirty="0"/>
              <a:t>the estimation of state value is of great importance for every state</a:t>
            </a:r>
          </a:p>
          <a:p>
            <a:pPr marL="342900" indent="-342900">
              <a:buFont typeface="Arial" panose="020B0604020202020204" pitchFamily="34" charset="0"/>
              <a:buChar char="•"/>
            </a:pPr>
            <a:r>
              <a:rPr lang="en-US" sz="2400" dirty="0"/>
              <a:t>bootstrapping: update estimates on the basis of other estimates.</a:t>
            </a:r>
          </a:p>
          <a:p>
            <a:pPr marL="342900" indent="-342900">
              <a:buFont typeface="Arial" panose="020B0604020202020204" pitchFamily="34" charset="0"/>
              <a:buChar char="•"/>
            </a:pPr>
            <a:endParaRPr lang="en-US" sz="2400" dirty="0"/>
          </a:p>
          <a:p>
            <a:r>
              <a:rPr lang="en-US" sz="2400" dirty="0"/>
              <a:t>As mentioned earlier:</a:t>
            </a:r>
          </a:p>
          <a:p>
            <a:endParaRPr lang="en-US" sz="2400" dirty="0"/>
          </a:p>
        </p:txBody>
      </p:sp>
      <p:pic>
        <p:nvPicPr>
          <p:cNvPr id="14" name="Picture 13">
            <a:extLst>
              <a:ext uri="{FF2B5EF4-FFF2-40B4-BE49-F238E27FC236}">
                <a16:creationId xmlns:a16="http://schemas.microsoft.com/office/drawing/2014/main" id="{B1AABA94-F805-DD7F-7F31-933C19FC3772}"/>
              </a:ext>
            </a:extLst>
          </p:cNvPr>
          <p:cNvPicPr>
            <a:picLocks noChangeAspect="1"/>
          </p:cNvPicPr>
          <p:nvPr/>
        </p:nvPicPr>
        <p:blipFill>
          <a:blip r:embed="rId3"/>
          <a:stretch>
            <a:fillRect/>
          </a:stretch>
        </p:blipFill>
        <p:spPr>
          <a:xfrm>
            <a:off x="3837161" y="4832779"/>
            <a:ext cx="2560542" cy="472481"/>
          </a:xfrm>
          <a:prstGeom prst="rect">
            <a:avLst/>
          </a:prstGeom>
        </p:spPr>
      </p:pic>
      <p:pic>
        <p:nvPicPr>
          <p:cNvPr id="16" name="Picture 15">
            <a:extLst>
              <a:ext uri="{FF2B5EF4-FFF2-40B4-BE49-F238E27FC236}">
                <a16:creationId xmlns:a16="http://schemas.microsoft.com/office/drawing/2014/main" id="{FC8EE3CB-DE19-EB43-AAD6-DEEA1BC89208}"/>
              </a:ext>
            </a:extLst>
          </p:cNvPr>
          <p:cNvPicPr>
            <a:picLocks noChangeAspect="1"/>
          </p:cNvPicPr>
          <p:nvPr/>
        </p:nvPicPr>
        <p:blipFill>
          <a:blip r:embed="rId4"/>
          <a:stretch>
            <a:fillRect/>
          </a:stretch>
        </p:blipFill>
        <p:spPr>
          <a:xfrm>
            <a:off x="3837161" y="5428463"/>
            <a:ext cx="2591025" cy="533446"/>
          </a:xfrm>
          <a:prstGeom prst="rect">
            <a:avLst/>
          </a:prstGeom>
        </p:spPr>
      </p:pic>
    </p:spTree>
    <p:extLst>
      <p:ext uri="{BB962C8B-B14F-4D97-AF65-F5344CB8AC3E}">
        <p14:creationId xmlns:p14="http://schemas.microsoft.com/office/powerpoint/2010/main" val="4113583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9F4F5E5-BB06-0247-6E7C-BC4F18DC4013}"/>
                  </a:ext>
                </a:extLst>
              </p:cNvPr>
              <p:cNvSpPr txBox="1"/>
              <p:nvPr/>
            </p:nvSpPr>
            <p:spPr>
              <a:xfrm>
                <a:off x="960520" y="603402"/>
                <a:ext cx="10270959" cy="6001643"/>
              </a:xfrm>
              <a:prstGeom prst="rect">
                <a:avLst/>
              </a:prstGeom>
              <a:noFill/>
            </p:spPr>
            <p:txBody>
              <a:bodyPr wrap="square">
                <a:spAutoFit/>
              </a:bodyPr>
              <a:lstStyle/>
              <a:p>
                <a:r>
                  <a:rPr lang="en-US" sz="2400" dirty="0"/>
                  <a:t>Dueling network= CNN + fully-connected layers that output</a:t>
                </a:r>
              </a:p>
              <a:p>
                <a:pPr marL="800100" lvl="1" indent="-342900">
                  <a:buFont typeface="Wingdings" panose="05000000000000000000" pitchFamily="2" charset="2"/>
                  <a:buChar char="Ø"/>
                </a:pPr>
                <a:r>
                  <a:rPr lang="en-US" sz="2400" dirty="0"/>
                  <a:t>a scalar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m:t>
                    </m:r>
                  </m:oMath>
                </a14:m>
                <a:endParaRPr lang="en-US" sz="2400" dirty="0"/>
              </a:p>
              <a:p>
                <a:pPr marL="800100" lvl="1" indent="-342900">
                  <a:buFont typeface="Wingdings" panose="05000000000000000000" pitchFamily="2" charset="2"/>
                  <a:buChar char="Ø"/>
                </a:pPr>
                <a:r>
                  <a:rPr lang="en-US" sz="2400" dirty="0"/>
                  <a:t>an </a:t>
                </a:r>
                <a14:m>
                  <m:oMath xmlns:m="http://schemas.openxmlformats.org/officeDocument/2006/math">
                    <m:d>
                      <m:dPr>
                        <m:begChr m:val="|"/>
                        <m:endChr m:val="|"/>
                        <m:ctrlPr>
                          <a:rPr lang="en-US" sz="2400" i="1" dirty="0" smtClean="0">
                            <a:latin typeface="Cambria Math" panose="02040503050406030204" pitchFamily="18" charset="0"/>
                          </a:rPr>
                        </m:ctrlPr>
                      </m:dPr>
                      <m:e>
                        <m:r>
                          <a:rPr lang="en-US" sz="2400" b="0" i="1" dirty="0" smtClean="0">
                            <a:latin typeface="Cambria Math" panose="02040503050406030204" pitchFamily="18" charset="0"/>
                          </a:rPr>
                          <m:t>𝐴</m:t>
                        </m:r>
                      </m:e>
                    </m:d>
                  </m:oMath>
                </a14:m>
                <a:r>
                  <a:rPr lang="en-US" sz="2400" dirty="0"/>
                  <a:t>-dimensional vector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𝑠</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oMath>
                </a14:m>
                <a:endParaRPr lang="en-US" sz="2400" dirty="0"/>
              </a:p>
              <a:p>
                <a:pPr lvl="1"/>
                <a:endParaRPr lang="en-US" sz="2400" dirty="0"/>
              </a:p>
              <a:p>
                <a:r>
                  <a:rPr lang="en-US" sz="2400" dirty="0"/>
                  <a:t>Tempt to construct the aggregating module</a:t>
                </a:r>
              </a:p>
              <a:p>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𝑄</m:t>
                      </m:r>
                      <m:d>
                        <m:dPr>
                          <m:ctrlPr>
                            <a:rPr lang="en-US" sz="2400" i="1" dirty="0">
                              <a:latin typeface="Cambria Math" panose="02040503050406030204" pitchFamily="18" charset="0"/>
                            </a:rPr>
                          </m:ctrlPr>
                        </m:dPr>
                        <m:e>
                          <m:r>
                            <a:rPr lang="en-US" sz="2400" i="1" dirty="0">
                              <a:latin typeface="Cambria Math" panose="02040503050406030204" pitchFamily="18" charset="0"/>
                            </a:rPr>
                            <m:t>𝑠</m:t>
                          </m:r>
                          <m:r>
                            <a:rPr lang="en-US" sz="2400" i="1" dirty="0">
                              <a:latin typeface="Cambria Math" panose="02040503050406030204" pitchFamily="18" charset="0"/>
                            </a:rPr>
                            <m:t>, </m:t>
                          </m:r>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𝜃</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𝛽</m:t>
                          </m:r>
                        </m:e>
                      </m:d>
                      <m:r>
                        <a:rPr lang="en-US" sz="2400" i="1" dirty="0">
                          <a:latin typeface="Cambria Math" panose="02040503050406030204" pitchFamily="18" charset="0"/>
                        </a:rPr>
                        <m:t>= </m:t>
                      </m:r>
                      <m:r>
                        <a:rPr lang="en-US" sz="2400" i="1" dirty="0">
                          <a:latin typeface="Cambria Math" panose="02040503050406030204" pitchFamily="18" charset="0"/>
                        </a:rPr>
                        <m:t>𝑉</m:t>
                      </m:r>
                      <m:d>
                        <m:dPr>
                          <m:ctrlPr>
                            <a:rPr lang="en-US" sz="2400" i="1" dirty="0">
                              <a:latin typeface="Cambria Math" panose="02040503050406030204" pitchFamily="18" charset="0"/>
                            </a:rPr>
                          </m:ctrlPr>
                        </m:dPr>
                        <m:e>
                          <m:r>
                            <a:rPr lang="en-US" sz="2400" i="1" dirty="0">
                              <a:latin typeface="Cambria Math" panose="02040503050406030204" pitchFamily="18" charset="0"/>
                            </a:rPr>
                            <m:t>𝑠</m:t>
                          </m:r>
                          <m:r>
                            <a:rPr lang="en-US" sz="2400" i="1" dirty="0">
                              <a:latin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𝜃</m:t>
                          </m:r>
                          <m:r>
                            <a:rPr lang="en-US" sz="2400" i="1" dirty="0">
                              <a:latin typeface="Cambria Math" panose="02040503050406030204" pitchFamily="18" charset="0"/>
                            </a:rPr>
                            <m:t>, </m:t>
                          </m:r>
                          <m:r>
                            <a:rPr lang="en-US" sz="2400" i="1" dirty="0" smtClean="0">
                              <a:latin typeface="Cambria Math" panose="02040503050406030204" pitchFamily="18" charset="0"/>
                              <a:ea typeface="Cambria Math" panose="02040503050406030204" pitchFamily="18" charset="0"/>
                            </a:rPr>
                            <m:t>𝛽</m:t>
                          </m:r>
                        </m:e>
                      </m:d>
                      <m:r>
                        <a:rPr lang="en-US" sz="2400" i="1" dirty="0">
                          <a:latin typeface="Cambria Math" panose="02040503050406030204" pitchFamily="18" charset="0"/>
                        </a:rPr>
                        <m:t>+ </m:t>
                      </m:r>
                      <m:r>
                        <a:rPr lang="en-US" sz="2400" i="1" dirty="0">
                          <a:latin typeface="Cambria Math" panose="02040503050406030204" pitchFamily="18" charset="0"/>
                        </a:rPr>
                        <m:t>𝐴</m:t>
                      </m:r>
                      <m:d>
                        <m:dPr>
                          <m:ctrlPr>
                            <a:rPr lang="en-US" sz="2400" i="1" dirty="0">
                              <a:latin typeface="Cambria Math" panose="02040503050406030204" pitchFamily="18" charset="0"/>
                            </a:rPr>
                          </m:ctrlPr>
                        </m:dPr>
                        <m:e>
                          <m:r>
                            <a:rPr lang="en-US" sz="2400" i="1" dirty="0">
                              <a:latin typeface="Cambria Math" panose="02040503050406030204" pitchFamily="18" charset="0"/>
                            </a:rPr>
                            <m:t>𝑠</m:t>
                          </m:r>
                          <m:r>
                            <a:rPr lang="en-US" sz="2400" i="1" dirty="0">
                              <a:latin typeface="Cambria Math" panose="02040503050406030204" pitchFamily="18" charset="0"/>
                            </a:rPr>
                            <m:t>, </m:t>
                          </m:r>
                          <m:r>
                            <a:rPr lang="en-US" sz="2400" i="1" dirty="0">
                              <a:latin typeface="Cambria Math" panose="02040503050406030204" pitchFamily="18" charset="0"/>
                            </a:rPr>
                            <m:t>𝑎</m:t>
                          </m:r>
                          <m:r>
                            <a:rPr lang="en-US" sz="2400" i="1" dirty="0">
                              <a:latin typeface="Cambria Math" panose="02040503050406030204" pitchFamily="18" charset="0"/>
                            </a:rPr>
                            <m:t>; </m:t>
                          </m:r>
                          <m:r>
                            <a:rPr lang="en-US" sz="2400" i="1" dirty="0" smtClean="0">
                              <a:latin typeface="Cambria Math" panose="02040503050406030204" pitchFamily="18" charset="0"/>
                              <a:ea typeface="Cambria Math" panose="02040503050406030204" pitchFamily="18" charset="0"/>
                            </a:rPr>
                            <m:t>𝜃</m:t>
                          </m:r>
                          <m:r>
                            <a:rPr lang="en-US" sz="2400" i="1" dirty="0">
                              <a:latin typeface="Cambria Math" panose="02040503050406030204" pitchFamily="18" charset="0"/>
                            </a:rPr>
                            <m:t>, </m:t>
                          </m:r>
                          <m:r>
                            <a:rPr lang="en-US" sz="2400" i="1" dirty="0">
                              <a:latin typeface="Cambria Math" panose="02040503050406030204" pitchFamily="18" charset="0"/>
                            </a:rPr>
                            <m:t>𝑎</m:t>
                          </m:r>
                        </m:e>
                      </m:d>
                    </m:oMath>
                  </m:oMathPara>
                </a14:m>
                <a:endParaRPr lang="en-US" sz="2400" dirty="0"/>
              </a:p>
              <a:p>
                <a:endParaRPr lang="en-US" sz="2400" dirty="0"/>
              </a:p>
              <a:p>
                <a14:m>
                  <m:oMath xmlns:m="http://schemas.openxmlformats.org/officeDocument/2006/math">
                    <m:r>
                      <a:rPr lang="en-US" sz="2400" i="1" dirty="0" smtClean="0">
                        <a:latin typeface="Cambria Math" panose="02040503050406030204" pitchFamily="18" charset="0"/>
                      </a:rPr>
                      <m:t>𝑄</m:t>
                    </m:r>
                    <m:d>
                      <m:dPr>
                        <m:ctrlPr>
                          <a:rPr lang="en-US" sz="2400" i="1" dirty="0">
                            <a:latin typeface="Cambria Math" panose="02040503050406030204" pitchFamily="18" charset="0"/>
                          </a:rPr>
                        </m:ctrlPr>
                      </m:dPr>
                      <m:e>
                        <m:r>
                          <a:rPr lang="en-US" sz="2400" i="1" dirty="0">
                            <a:latin typeface="Cambria Math" panose="02040503050406030204" pitchFamily="18" charset="0"/>
                          </a:rPr>
                          <m:t>𝑠</m:t>
                        </m:r>
                        <m:r>
                          <a:rPr lang="en-US" sz="2400" i="1" dirty="0">
                            <a:latin typeface="Cambria Math" panose="02040503050406030204" pitchFamily="18" charset="0"/>
                          </a:rPr>
                          <m:t>, </m:t>
                        </m:r>
                        <m:r>
                          <a:rPr lang="en-US" sz="2400" i="1" dirty="0">
                            <a:latin typeface="Cambria Math" panose="02040503050406030204" pitchFamily="18" charset="0"/>
                          </a:rPr>
                          <m:t>𝑎</m:t>
                        </m:r>
                        <m:r>
                          <a:rPr lang="en-US" sz="2400" i="1" dirty="0">
                            <a:latin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𝜃</m:t>
                        </m:r>
                        <m:r>
                          <a:rPr lang="en-US" sz="2400" b="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𝛽</m:t>
                        </m:r>
                      </m:e>
                    </m:d>
                    <m:r>
                      <a:rPr lang="en-US" sz="2400" b="0" i="1" dirty="0" smtClean="0">
                        <a:latin typeface="Cambria Math" panose="02040503050406030204" pitchFamily="18" charset="0"/>
                        <a:ea typeface="Cambria Math" panose="02040503050406030204" pitchFamily="18" charset="0"/>
                      </a:rPr>
                      <m:t> </m:t>
                    </m:r>
                  </m:oMath>
                </a14:m>
                <a:r>
                  <a:rPr lang="en-US" sz="2400" dirty="0"/>
                  <a:t>is only a parameterized estimate of the true Q-function</a:t>
                </a:r>
              </a:p>
              <a:p>
                <a:pPr marL="800100" lvl="1" indent="-342900">
                  <a:buFont typeface="Arial" panose="020B0604020202020204" pitchFamily="34" charset="0"/>
                  <a:buChar char="•"/>
                </a:pPr>
                <a:r>
                  <a:rPr lang="en-US" sz="2400" dirty="0"/>
                  <a:t>Unidentifiable</a:t>
                </a:r>
              </a:p>
              <a:p>
                <a:pPr marL="800100" lvl="1" indent="-342900">
                  <a:buFont typeface="Arial" panose="020B0604020202020204" pitchFamily="34" charset="0"/>
                  <a:buChar char="•"/>
                </a:pPr>
                <a:r>
                  <a:rPr lang="en-US" sz="2400" dirty="0"/>
                  <a:t>Given Q, V and A can't uniquely be recovered</a:t>
                </a:r>
              </a:p>
              <a:p>
                <a:pPr marL="800100" lvl="1" indent="-342900">
                  <a:buFont typeface="Arial" panose="020B0604020202020204" pitchFamily="34" charset="0"/>
                  <a:buChar char="•"/>
                </a:pPr>
                <a:r>
                  <a:rPr lang="en-US" sz="2400" dirty="0"/>
                  <a:t>Learning unstable</a:t>
                </a:r>
              </a:p>
              <a:p>
                <a:pPr lvl="1"/>
                <a:endParaRPr lang="en-US" sz="2400" dirty="0"/>
              </a:p>
              <a:p>
                <a:r>
                  <a:rPr lang="en-US" sz="2400" dirty="0"/>
                  <a:t>To address this problem:</a:t>
                </a:r>
              </a:p>
              <a:p>
                <a:pPr marL="800100" lvl="1" indent="-342900">
                  <a:buFont typeface="Arial" panose="020B0604020202020204" pitchFamily="34" charset="0"/>
                  <a:buChar char="•"/>
                </a:pPr>
                <a:r>
                  <a:rPr lang="en-US" sz="2400" dirty="0"/>
                  <a:t>force the advantage function estimator to have zero advantage at the chosen action</a:t>
                </a:r>
              </a:p>
            </p:txBody>
          </p:sp>
        </mc:Choice>
        <mc:Fallback xmlns="">
          <p:sp>
            <p:nvSpPr>
              <p:cNvPr id="3" name="TextBox 2">
                <a:extLst>
                  <a:ext uri="{FF2B5EF4-FFF2-40B4-BE49-F238E27FC236}">
                    <a16:creationId xmlns:a16="http://schemas.microsoft.com/office/drawing/2014/main" id="{C9F4F5E5-BB06-0247-6E7C-BC4F18DC4013}"/>
                  </a:ext>
                </a:extLst>
              </p:cNvPr>
              <p:cNvSpPr txBox="1">
                <a:spLocks noRot="1" noChangeAspect="1" noMove="1" noResize="1" noEditPoints="1" noAdjustHandles="1" noChangeArrowheads="1" noChangeShapeType="1" noTextEdit="1"/>
              </p:cNvSpPr>
              <p:nvPr/>
            </p:nvSpPr>
            <p:spPr>
              <a:xfrm>
                <a:off x="960520" y="603402"/>
                <a:ext cx="10270959" cy="6001643"/>
              </a:xfrm>
              <a:prstGeom prst="rect">
                <a:avLst/>
              </a:prstGeom>
              <a:blipFill>
                <a:blip r:embed="rId2"/>
                <a:stretch>
                  <a:fillRect l="-950" t="-812" b="-1320"/>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ED34822-5D5F-9EEC-48EE-BBCFBB2D9BAB}"/>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05BAA67-A4EC-1641-F0AF-87511430B6BE}"/>
              </a:ext>
            </a:extLst>
          </p:cNvPr>
          <p:cNvPicPr>
            <a:picLocks noChangeAspect="1"/>
          </p:cNvPicPr>
          <p:nvPr/>
        </p:nvPicPr>
        <p:blipFill>
          <a:blip r:embed="rId3"/>
          <a:stretch>
            <a:fillRect/>
          </a:stretch>
        </p:blipFill>
        <p:spPr>
          <a:xfrm>
            <a:off x="-176464" y="56147"/>
            <a:ext cx="1506779" cy="867778"/>
          </a:xfrm>
          <a:prstGeom prst="rect">
            <a:avLst/>
          </a:prstGeom>
        </p:spPr>
      </p:pic>
      <p:pic>
        <p:nvPicPr>
          <p:cNvPr id="6" name="Picture 5">
            <a:extLst>
              <a:ext uri="{FF2B5EF4-FFF2-40B4-BE49-F238E27FC236}">
                <a16:creationId xmlns:a16="http://schemas.microsoft.com/office/drawing/2014/main" id="{F4E17D1A-71E3-E5A5-6BDC-3D3BD23A0B43}"/>
              </a:ext>
            </a:extLst>
          </p:cNvPr>
          <p:cNvPicPr>
            <a:picLocks noChangeAspect="1"/>
          </p:cNvPicPr>
          <p:nvPr/>
        </p:nvPicPr>
        <p:blipFill rotWithShape="1">
          <a:blip r:embed="rId4"/>
          <a:srcRect l="8863"/>
          <a:stretch/>
        </p:blipFill>
        <p:spPr>
          <a:xfrm>
            <a:off x="8892938" y="56147"/>
            <a:ext cx="2576685" cy="3444538"/>
          </a:xfrm>
          <a:prstGeom prst="rect">
            <a:avLst/>
          </a:prstGeom>
        </p:spPr>
      </p:pic>
    </p:spTree>
    <p:extLst>
      <p:ext uri="{BB962C8B-B14F-4D97-AF65-F5344CB8AC3E}">
        <p14:creationId xmlns:p14="http://schemas.microsoft.com/office/powerpoint/2010/main" val="34531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C6279F-C744-3C04-19FB-B12E379EA8CF}"/>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E1CE85E-6963-FCB6-2A21-27D1E48D7153}"/>
              </a:ext>
            </a:extLst>
          </p:cNvPr>
          <p:cNvPicPr>
            <a:picLocks noChangeAspect="1"/>
          </p:cNvPicPr>
          <p:nvPr/>
        </p:nvPicPr>
        <p:blipFill>
          <a:blip r:embed="rId2"/>
          <a:stretch>
            <a:fillRect/>
          </a:stretch>
        </p:blipFill>
        <p:spPr>
          <a:xfrm>
            <a:off x="-176464" y="56147"/>
            <a:ext cx="1506779" cy="867778"/>
          </a:xfrm>
          <a:prstGeom prst="rect">
            <a:avLst/>
          </a:prstGeom>
        </p:spPr>
      </p:pic>
      <p:pic>
        <p:nvPicPr>
          <p:cNvPr id="5" name="Picture 4">
            <a:extLst>
              <a:ext uri="{FF2B5EF4-FFF2-40B4-BE49-F238E27FC236}">
                <a16:creationId xmlns:a16="http://schemas.microsoft.com/office/drawing/2014/main" id="{6B53356D-D7EC-08B7-88B6-6678B074EB99}"/>
              </a:ext>
            </a:extLst>
          </p:cNvPr>
          <p:cNvPicPr>
            <a:picLocks noChangeAspect="1"/>
          </p:cNvPicPr>
          <p:nvPr/>
        </p:nvPicPr>
        <p:blipFill>
          <a:blip r:embed="rId3"/>
          <a:stretch>
            <a:fillRect/>
          </a:stretch>
        </p:blipFill>
        <p:spPr>
          <a:xfrm>
            <a:off x="1009474" y="1101442"/>
            <a:ext cx="4950154" cy="1463100"/>
          </a:xfrm>
          <a:prstGeom prst="rect">
            <a:avLst/>
          </a:prstGeom>
        </p:spPr>
      </p:pic>
      <p:pic>
        <p:nvPicPr>
          <p:cNvPr id="7" name="Picture 6">
            <a:extLst>
              <a:ext uri="{FF2B5EF4-FFF2-40B4-BE49-F238E27FC236}">
                <a16:creationId xmlns:a16="http://schemas.microsoft.com/office/drawing/2014/main" id="{2C02242F-92BD-F3AF-AF62-7C35991EA2E0}"/>
              </a:ext>
            </a:extLst>
          </p:cNvPr>
          <p:cNvPicPr>
            <a:picLocks noChangeAspect="1"/>
          </p:cNvPicPr>
          <p:nvPr/>
        </p:nvPicPr>
        <p:blipFill>
          <a:blip r:embed="rId4"/>
          <a:stretch>
            <a:fillRect/>
          </a:stretch>
        </p:blipFill>
        <p:spPr>
          <a:xfrm>
            <a:off x="3151095" y="4236818"/>
            <a:ext cx="4950154" cy="1394798"/>
          </a:xfrm>
          <a:prstGeom prst="rect">
            <a:avLst/>
          </a:prstGeom>
        </p:spPr>
      </p:pic>
      <p:sp>
        <p:nvSpPr>
          <p:cNvPr id="8" name="TextBox 7">
            <a:extLst>
              <a:ext uri="{FF2B5EF4-FFF2-40B4-BE49-F238E27FC236}">
                <a16:creationId xmlns:a16="http://schemas.microsoft.com/office/drawing/2014/main" id="{03351C1D-0F91-6753-D196-1E00E2ECF897}"/>
              </a:ext>
            </a:extLst>
          </p:cNvPr>
          <p:cNvSpPr txBox="1"/>
          <p:nvPr/>
        </p:nvSpPr>
        <p:spPr>
          <a:xfrm>
            <a:off x="1073642" y="202981"/>
            <a:ext cx="5358384" cy="523220"/>
          </a:xfrm>
          <a:prstGeom prst="rect">
            <a:avLst/>
          </a:prstGeom>
          <a:noFill/>
        </p:spPr>
        <p:txBody>
          <a:bodyPr wrap="square" rtlCol="0">
            <a:spAutoFit/>
          </a:bodyPr>
          <a:lstStyle/>
          <a:p>
            <a:r>
              <a:rPr lang="en-US" sz="2800" dirty="0"/>
              <a:t>1. Subtract max</a:t>
            </a:r>
          </a:p>
        </p:txBody>
      </p:sp>
      <p:sp>
        <p:nvSpPr>
          <p:cNvPr id="10" name="TextBox 9">
            <a:extLst>
              <a:ext uri="{FF2B5EF4-FFF2-40B4-BE49-F238E27FC236}">
                <a16:creationId xmlns:a16="http://schemas.microsoft.com/office/drawing/2014/main" id="{D179F536-4995-4424-E9B8-B8103133DA3C}"/>
              </a:ext>
            </a:extLst>
          </p:cNvPr>
          <p:cNvSpPr txBox="1"/>
          <p:nvPr/>
        </p:nvSpPr>
        <p:spPr>
          <a:xfrm>
            <a:off x="1073642" y="3292889"/>
            <a:ext cx="6181344" cy="523220"/>
          </a:xfrm>
          <a:prstGeom prst="rect">
            <a:avLst/>
          </a:prstGeom>
          <a:noFill/>
        </p:spPr>
        <p:txBody>
          <a:bodyPr wrap="square">
            <a:spAutoFit/>
          </a:bodyPr>
          <a:lstStyle/>
          <a:p>
            <a:r>
              <a:rPr lang="en-US" sz="2800" dirty="0"/>
              <a:t>2.Subtract average</a:t>
            </a:r>
          </a:p>
        </p:txBody>
      </p:sp>
      <p:pic>
        <p:nvPicPr>
          <p:cNvPr id="6" name="Picture 5">
            <a:extLst>
              <a:ext uri="{FF2B5EF4-FFF2-40B4-BE49-F238E27FC236}">
                <a16:creationId xmlns:a16="http://schemas.microsoft.com/office/drawing/2014/main" id="{2D8B172D-83EF-4362-9EE5-C4E16AC5494D}"/>
              </a:ext>
            </a:extLst>
          </p:cNvPr>
          <p:cNvPicPr>
            <a:picLocks noChangeAspect="1"/>
          </p:cNvPicPr>
          <p:nvPr/>
        </p:nvPicPr>
        <p:blipFill>
          <a:blip r:embed="rId5"/>
          <a:stretch>
            <a:fillRect/>
          </a:stretch>
        </p:blipFill>
        <p:spPr>
          <a:xfrm>
            <a:off x="6973546" y="1226384"/>
            <a:ext cx="4132501" cy="407186"/>
          </a:xfrm>
          <a:prstGeom prst="rect">
            <a:avLst/>
          </a:prstGeom>
        </p:spPr>
      </p:pic>
      <p:pic>
        <p:nvPicPr>
          <p:cNvPr id="11" name="Picture 10">
            <a:extLst>
              <a:ext uri="{FF2B5EF4-FFF2-40B4-BE49-F238E27FC236}">
                <a16:creationId xmlns:a16="http://schemas.microsoft.com/office/drawing/2014/main" id="{5FA24BC3-2205-650B-E07F-6D5D1F163932}"/>
              </a:ext>
            </a:extLst>
          </p:cNvPr>
          <p:cNvPicPr>
            <a:picLocks noChangeAspect="1"/>
          </p:cNvPicPr>
          <p:nvPr/>
        </p:nvPicPr>
        <p:blipFill>
          <a:blip r:embed="rId6"/>
          <a:stretch>
            <a:fillRect/>
          </a:stretch>
        </p:blipFill>
        <p:spPr>
          <a:xfrm>
            <a:off x="7478925" y="1745727"/>
            <a:ext cx="2746337" cy="329214"/>
          </a:xfrm>
          <a:prstGeom prst="rect">
            <a:avLst/>
          </a:prstGeom>
        </p:spPr>
      </p:pic>
      <p:pic>
        <p:nvPicPr>
          <p:cNvPr id="13" name="Picture 12">
            <a:extLst>
              <a:ext uri="{FF2B5EF4-FFF2-40B4-BE49-F238E27FC236}">
                <a16:creationId xmlns:a16="http://schemas.microsoft.com/office/drawing/2014/main" id="{06675A2D-6E97-840C-A4E0-C2EB94C5A5C2}"/>
              </a:ext>
            </a:extLst>
          </p:cNvPr>
          <p:cNvPicPr>
            <a:picLocks noChangeAspect="1"/>
          </p:cNvPicPr>
          <p:nvPr/>
        </p:nvPicPr>
        <p:blipFill rotWithShape="1">
          <a:blip r:embed="rId7"/>
          <a:srcRect t="12720"/>
          <a:stretch/>
        </p:blipFill>
        <p:spPr>
          <a:xfrm>
            <a:off x="7418903" y="2208313"/>
            <a:ext cx="2001275" cy="287337"/>
          </a:xfrm>
          <a:prstGeom prst="rect">
            <a:avLst/>
          </a:prstGeom>
        </p:spPr>
      </p:pic>
      <p:pic>
        <p:nvPicPr>
          <p:cNvPr id="15" name="Picture 14">
            <a:extLst>
              <a:ext uri="{FF2B5EF4-FFF2-40B4-BE49-F238E27FC236}">
                <a16:creationId xmlns:a16="http://schemas.microsoft.com/office/drawing/2014/main" id="{F8EDF351-C278-C5CC-0165-2A3755A65C21}"/>
              </a:ext>
            </a:extLst>
          </p:cNvPr>
          <p:cNvPicPr>
            <a:picLocks noChangeAspect="1"/>
          </p:cNvPicPr>
          <p:nvPr/>
        </p:nvPicPr>
        <p:blipFill>
          <a:blip r:embed="rId8"/>
          <a:stretch>
            <a:fillRect/>
          </a:stretch>
        </p:blipFill>
        <p:spPr>
          <a:xfrm>
            <a:off x="9420178" y="2201091"/>
            <a:ext cx="1013632" cy="294559"/>
          </a:xfrm>
          <a:prstGeom prst="rect">
            <a:avLst/>
          </a:prstGeom>
        </p:spPr>
      </p:pic>
    </p:spTree>
    <p:extLst>
      <p:ext uri="{BB962C8B-B14F-4D97-AF65-F5344CB8AC3E}">
        <p14:creationId xmlns:p14="http://schemas.microsoft.com/office/powerpoint/2010/main" val="829443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352C5-03F8-5384-CE03-FE9E6E19EA2F}"/>
              </a:ext>
            </a:extLst>
          </p:cNvPr>
          <p:cNvSpPr txBox="1"/>
          <p:nvPr/>
        </p:nvSpPr>
        <p:spPr>
          <a:xfrm>
            <a:off x="1202299" y="1156055"/>
            <a:ext cx="10392293" cy="3539430"/>
          </a:xfrm>
          <a:prstGeom prst="rect">
            <a:avLst/>
          </a:prstGeom>
          <a:noFill/>
        </p:spPr>
        <p:txBody>
          <a:bodyPr wrap="square">
            <a:spAutoFit/>
          </a:bodyPr>
          <a:lstStyle/>
          <a:p>
            <a:pPr marL="457200" indent="-457200">
              <a:buFont typeface="Arial" panose="020B0604020202020204" pitchFamily="34" charset="0"/>
              <a:buChar char="•"/>
            </a:pPr>
            <a:r>
              <a:rPr lang="en-US" sz="2800" dirty="0"/>
              <a:t>Subtracting mean is the best</a:t>
            </a:r>
          </a:p>
          <a:p>
            <a:pPr marL="457200" indent="-457200">
              <a:buFont typeface="Arial" panose="020B0604020202020204" pitchFamily="34" charset="0"/>
              <a:buChar char="•"/>
            </a:pPr>
            <a:r>
              <a:rPr lang="en-US" sz="2800" dirty="0"/>
              <a:t>not change the relative rank of A (and hence Q)</a:t>
            </a:r>
          </a:p>
          <a:p>
            <a:pPr marL="457200" indent="-457200">
              <a:buFont typeface="Arial" panose="020B0604020202020204" pitchFamily="34" charset="0"/>
              <a:buChar char="•"/>
            </a:pPr>
            <a:r>
              <a:rPr lang="en-US" sz="2800" dirty="0"/>
              <a:t>Aggregation module is a part of the network not a algorithmic step</a:t>
            </a:r>
          </a:p>
          <a:p>
            <a:pPr marL="457200" indent="-457200">
              <a:buFont typeface="Arial" panose="020B0604020202020204" pitchFamily="34" charset="0"/>
              <a:buChar char="•"/>
            </a:pPr>
            <a:r>
              <a:rPr lang="en-US" sz="2800" dirty="0"/>
              <a:t>training of dueling network requires only back-propagation</a:t>
            </a:r>
          </a:p>
          <a:p>
            <a:pPr marL="457200" indent="-457200">
              <a:buFont typeface="Arial" panose="020B0604020202020204" pitchFamily="34" charset="0"/>
              <a:buChar char="•"/>
            </a:pPr>
            <a:r>
              <a:rPr lang="en-US" sz="2800" dirty="0"/>
              <a:t>Because the output of dueling network is Q function</a:t>
            </a:r>
          </a:p>
          <a:p>
            <a:pPr marL="914400" lvl="1" indent="-457200">
              <a:buFont typeface="Arial" panose="020B0604020202020204" pitchFamily="34" charset="0"/>
              <a:buChar char="•"/>
            </a:pPr>
            <a:r>
              <a:rPr lang="en-US" sz="2800" dirty="0"/>
              <a:t>DQN</a:t>
            </a:r>
          </a:p>
          <a:p>
            <a:pPr marL="914400" lvl="1" indent="-457200">
              <a:buFont typeface="Arial" panose="020B0604020202020204" pitchFamily="34" charset="0"/>
              <a:buChar char="•"/>
            </a:pPr>
            <a:r>
              <a:rPr lang="en-US" sz="2800" dirty="0"/>
              <a:t>DDQN</a:t>
            </a:r>
          </a:p>
          <a:p>
            <a:pPr marL="914400" lvl="1" indent="-457200">
              <a:buFont typeface="Arial" panose="020B0604020202020204" pitchFamily="34" charset="0"/>
              <a:buChar char="•"/>
            </a:pPr>
            <a:r>
              <a:rPr lang="en-US" sz="2800" dirty="0"/>
              <a:t>SARSA</a:t>
            </a:r>
          </a:p>
        </p:txBody>
      </p:sp>
      <p:sp>
        <p:nvSpPr>
          <p:cNvPr id="4" name="Rectangle 3">
            <a:extLst>
              <a:ext uri="{FF2B5EF4-FFF2-40B4-BE49-F238E27FC236}">
                <a16:creationId xmlns:a16="http://schemas.microsoft.com/office/drawing/2014/main" id="{FBE0F9AB-EA00-96FE-144A-97678350C503}"/>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FB44669-99BC-D108-9E99-0018F3B21675}"/>
              </a:ext>
            </a:extLst>
          </p:cNvPr>
          <p:cNvPicPr>
            <a:picLocks noChangeAspect="1"/>
          </p:cNvPicPr>
          <p:nvPr/>
        </p:nvPicPr>
        <p:blipFill>
          <a:blip r:embed="rId2"/>
          <a:stretch>
            <a:fillRect/>
          </a:stretch>
        </p:blipFill>
        <p:spPr>
          <a:xfrm>
            <a:off x="-176464" y="56147"/>
            <a:ext cx="1506779" cy="867778"/>
          </a:xfrm>
          <a:prstGeom prst="rect">
            <a:avLst/>
          </a:prstGeom>
        </p:spPr>
      </p:pic>
    </p:spTree>
    <p:extLst>
      <p:ext uri="{BB962C8B-B14F-4D97-AF65-F5344CB8AC3E}">
        <p14:creationId xmlns:p14="http://schemas.microsoft.com/office/powerpoint/2010/main" val="222084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88CF910-20C7-953B-E9A5-87A76413A9E6}"/>
                  </a:ext>
                </a:extLst>
              </p:cNvPr>
              <p:cNvSpPr txBox="1"/>
              <p:nvPr/>
            </p:nvSpPr>
            <p:spPr>
              <a:xfrm>
                <a:off x="1206074" y="921423"/>
                <a:ext cx="10452394" cy="2677656"/>
              </a:xfrm>
              <a:prstGeom prst="rect">
                <a:avLst/>
              </a:prstGeom>
              <a:noFill/>
            </p:spPr>
            <p:txBody>
              <a:bodyPr wrap="square">
                <a:spAutoFit/>
              </a:bodyPr>
              <a:lstStyle/>
              <a:p>
                <a:pPr marL="457200" indent="-457200">
                  <a:buFont typeface="Arial" panose="020B0604020202020204" pitchFamily="34" charset="0"/>
                  <a:buChar char="•"/>
                </a:pPr>
                <a:r>
                  <a:rPr lang="en-US" sz="2800" dirty="0"/>
                  <a:t>Corridor environment</a:t>
                </a:r>
              </a:p>
              <a:p>
                <a:pPr marL="457200" indent="-457200">
                  <a:buFont typeface="Arial" panose="020B0604020202020204" pitchFamily="34" charset="0"/>
                  <a:buChar char="•"/>
                </a:pPr>
                <a:r>
                  <a:rPr lang="en-US" sz="2800" dirty="0"/>
                  <a:t>exact </a:t>
                </a:r>
                <a14:m>
                  <m:oMath xmlns:m="http://schemas.openxmlformats.org/officeDocument/2006/math">
                    <m:sSup>
                      <m:sSupPr>
                        <m:ctrlPr>
                          <a:rPr lang="en-US" sz="2800" i="1" dirty="0" smtClean="0">
                            <a:latin typeface="Cambria Math" panose="02040503050406030204" pitchFamily="18" charset="0"/>
                          </a:rPr>
                        </m:ctrlPr>
                      </m:sSupPr>
                      <m:e>
                        <m:r>
                          <a:rPr lang="en-US" sz="2800" b="0" i="1" dirty="0" smtClean="0">
                            <a:latin typeface="Cambria Math" panose="02040503050406030204" pitchFamily="18" charset="0"/>
                          </a:rPr>
                          <m:t>𝑄</m:t>
                        </m:r>
                      </m:e>
                      <m:sup>
                        <m:r>
                          <a:rPr lang="en-US" sz="2800" i="1" dirty="0" smtClean="0">
                            <a:latin typeface="Cambria Math" panose="02040503050406030204" pitchFamily="18" charset="0"/>
                            <a:ea typeface="Cambria Math" panose="02040503050406030204" pitchFamily="18" charset="0"/>
                          </a:rPr>
                          <m:t>𝜋</m:t>
                        </m:r>
                      </m:sup>
                    </m:sSup>
                    <m:r>
                      <a:rPr lang="en-US" sz="2800" i="1" dirty="0" smtClean="0">
                        <a:latin typeface="Cambria Math" panose="02040503050406030204" pitchFamily="18" charset="0"/>
                      </a:rPr>
                      <m:t> (</m:t>
                    </m:r>
                    <m:r>
                      <a:rPr lang="en-US" sz="2800" i="1" dirty="0" smtClean="0">
                        <a:latin typeface="Cambria Math" panose="02040503050406030204" pitchFamily="18" charset="0"/>
                      </a:rPr>
                      <m:t>𝑠</m:t>
                    </m:r>
                    <m:r>
                      <a:rPr lang="en-US" sz="2800" i="1" dirty="0" smtClean="0">
                        <a:latin typeface="Cambria Math" panose="02040503050406030204" pitchFamily="18" charset="0"/>
                      </a:rPr>
                      <m:t>, </m:t>
                    </m:r>
                    <m:r>
                      <a:rPr lang="en-US" sz="2800" i="1" dirty="0" smtClean="0">
                        <a:latin typeface="Cambria Math" panose="02040503050406030204" pitchFamily="18" charset="0"/>
                      </a:rPr>
                      <m:t>𝑎</m:t>
                    </m:r>
                    <m:r>
                      <a:rPr lang="en-US" sz="2800" i="1" dirty="0" smtClean="0">
                        <a:latin typeface="Cambria Math" panose="02040503050406030204" pitchFamily="18" charset="0"/>
                      </a:rPr>
                      <m:t>) </m:t>
                    </m:r>
                  </m:oMath>
                </a14:m>
                <a:r>
                  <a:rPr lang="en-US" sz="2800" dirty="0"/>
                  <a:t>can be computed separately for all </a:t>
                </a: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𝑎</m:t>
                        </m:r>
                      </m:e>
                    </m:d>
                    <m:r>
                      <a:rPr lang="en-US" sz="2800" b="0" i="1" smtClean="0">
                        <a:latin typeface="Cambria Math" panose="02040503050406030204" pitchFamily="18" charset="0"/>
                        <a:ea typeface="Cambria Math" panose="02040503050406030204" pitchFamily="18" charset="0"/>
                      </a:rPr>
                      <m:t>𝜖</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𝑆</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𝐴</m:t>
                    </m:r>
                  </m:oMath>
                </a14:m>
                <a:endParaRPr lang="en-US" sz="2800" dirty="0"/>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Test for 5, 10, and 20 actions</a:t>
                </a:r>
              </a:p>
              <a:p>
                <a:pPr marL="457200" indent="-457200">
                  <a:buFont typeface="Arial" panose="020B0604020202020204" pitchFamily="34" charset="0"/>
                  <a:buChar char="•"/>
                </a:pPr>
                <a:r>
                  <a:rPr lang="en-US" sz="2800" dirty="0"/>
                  <a:t>The stream </a:t>
                </a:r>
                <a14:m>
                  <m:oMath xmlns:m="http://schemas.openxmlformats.org/officeDocument/2006/math">
                    <m:r>
                      <a:rPr lang="en-US" sz="2800" i="1" dirty="0" smtClean="0">
                        <a:latin typeface="Cambria Math" panose="02040503050406030204" pitchFamily="18" charset="0"/>
                      </a:rPr>
                      <m:t>𝑉</m:t>
                    </m:r>
                    <m:r>
                      <a:rPr lang="en-US" sz="2800" i="1" dirty="0" smtClean="0">
                        <a:latin typeface="Cambria Math" panose="02040503050406030204" pitchFamily="18" charset="0"/>
                      </a:rPr>
                      <m:t>(</m:t>
                    </m:r>
                    <m:r>
                      <a:rPr lang="en-US" sz="2800" i="1" dirty="0" smtClean="0">
                        <a:latin typeface="Cambria Math" panose="02040503050406030204" pitchFamily="18" charset="0"/>
                      </a:rPr>
                      <m:t>𝑠</m:t>
                    </m:r>
                    <m:r>
                      <a:rPr lang="en-US" sz="2800" i="1" dirty="0" smtClean="0">
                        <a:latin typeface="Cambria Math" panose="02040503050406030204" pitchFamily="18" charset="0"/>
                      </a:rPr>
                      <m:t>; </m:t>
                    </m:r>
                    <m:r>
                      <a:rPr lang="en-US" sz="2800" i="1" dirty="0" smtClean="0">
                        <a:latin typeface="Cambria Math" panose="02040503050406030204" pitchFamily="18" charset="0"/>
                        <a:ea typeface="Cambria Math" panose="02040503050406030204" pitchFamily="18" charset="0"/>
                      </a:rPr>
                      <m:t>𝜃</m:t>
                    </m:r>
                    <m:r>
                      <a:rPr lang="en-US" sz="2800" b="0" i="1" dirty="0" smtClean="0">
                        <a:latin typeface="Cambria Math" panose="02040503050406030204" pitchFamily="18" charset="0"/>
                        <a:ea typeface="Cambria Math" panose="02040503050406030204" pitchFamily="18" charset="0"/>
                      </a:rPr>
                      <m:t>,</m:t>
                    </m:r>
                    <m:r>
                      <a:rPr lang="en-US" sz="2800" b="0" i="1" dirty="0" smtClean="0">
                        <a:latin typeface="Cambria Math" panose="02040503050406030204" pitchFamily="18" charset="0"/>
                        <a:ea typeface="Cambria Math" panose="02040503050406030204" pitchFamily="18" charset="0"/>
                      </a:rPr>
                      <m:t>𝛽</m:t>
                    </m:r>
                    <m:r>
                      <a:rPr lang="en-US" sz="2800" i="1" dirty="0" smtClean="0">
                        <a:latin typeface="Cambria Math" panose="02040503050406030204" pitchFamily="18" charset="0"/>
                      </a:rPr>
                      <m:t>) </m:t>
                    </m:r>
                  </m:oMath>
                </a14:m>
                <a:r>
                  <a:rPr lang="en-US" sz="2800" dirty="0"/>
                  <a:t>learn a general value shared across many similar actions at s</a:t>
                </a:r>
              </a:p>
            </p:txBody>
          </p:sp>
        </mc:Choice>
        <mc:Fallback xmlns="">
          <p:sp>
            <p:nvSpPr>
              <p:cNvPr id="3" name="TextBox 2">
                <a:extLst>
                  <a:ext uri="{FF2B5EF4-FFF2-40B4-BE49-F238E27FC236}">
                    <a16:creationId xmlns:a16="http://schemas.microsoft.com/office/drawing/2014/main" id="{788CF910-20C7-953B-E9A5-87A76413A9E6}"/>
                  </a:ext>
                </a:extLst>
              </p:cNvPr>
              <p:cNvSpPr txBox="1">
                <a:spLocks noRot="1" noChangeAspect="1" noMove="1" noResize="1" noEditPoints="1" noAdjustHandles="1" noChangeArrowheads="1" noChangeShapeType="1" noTextEdit="1"/>
              </p:cNvSpPr>
              <p:nvPr/>
            </p:nvSpPr>
            <p:spPr>
              <a:xfrm>
                <a:off x="1206074" y="921423"/>
                <a:ext cx="10452394" cy="2677656"/>
              </a:xfrm>
              <a:prstGeom prst="rect">
                <a:avLst/>
              </a:prstGeom>
              <a:blipFill>
                <a:blip r:embed="rId2"/>
                <a:stretch>
                  <a:fillRect l="-1050" t="-2050" b="-569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3A05E073-6ECD-6D14-8CEF-C88FB49A3FC1}"/>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95;p32">
            <a:extLst>
              <a:ext uri="{FF2B5EF4-FFF2-40B4-BE49-F238E27FC236}">
                <a16:creationId xmlns:a16="http://schemas.microsoft.com/office/drawing/2014/main" id="{2E0679F7-FECD-904A-FA63-399AA4B0D63E}"/>
              </a:ext>
            </a:extLst>
          </p:cNvPr>
          <p:cNvSpPr txBox="1">
            <a:spLocks/>
          </p:cNvSpPr>
          <p:nvPr/>
        </p:nvSpPr>
        <p:spPr>
          <a:xfrm>
            <a:off x="13126" y="108001"/>
            <a:ext cx="1192948" cy="813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200" b="0" i="0" u="none" strike="noStrike" kern="0" cap="none" spc="0" normalizeH="0" baseline="0" noProof="0" dirty="0">
                <a:ln>
                  <a:noFill/>
                </a:ln>
                <a:solidFill>
                  <a:srgbClr val="E67CB9"/>
                </a:solidFill>
                <a:effectLst/>
                <a:uLnTx/>
                <a:uFillTx/>
                <a:latin typeface="Golos Text Medium"/>
                <a:cs typeface="Golos Text Medium"/>
                <a:sym typeface="Golos Text Medium"/>
              </a:rPr>
              <a:t>04</a:t>
            </a:r>
          </a:p>
        </p:txBody>
      </p:sp>
      <p:sp>
        <p:nvSpPr>
          <p:cNvPr id="8" name="TextBox 7">
            <a:extLst>
              <a:ext uri="{FF2B5EF4-FFF2-40B4-BE49-F238E27FC236}">
                <a16:creationId xmlns:a16="http://schemas.microsoft.com/office/drawing/2014/main" id="{AF09A026-7702-4E7D-2C01-42E987FB68A0}"/>
              </a:ext>
            </a:extLst>
          </p:cNvPr>
          <p:cNvSpPr txBox="1"/>
          <p:nvPr/>
        </p:nvSpPr>
        <p:spPr>
          <a:xfrm>
            <a:off x="2602591" y="171671"/>
            <a:ext cx="6152146" cy="558743"/>
          </a:xfrm>
          <a:prstGeom prst="rect">
            <a:avLst/>
          </a:prstGeom>
          <a:noFill/>
        </p:spPr>
        <p:txBody>
          <a:bodyPr wrap="square">
            <a:spAutoFit/>
          </a:bodyPr>
          <a:lstStyle/>
          <a:p>
            <a:pPr marL="0" marR="0" lvl="0" indent="0" algn="ctr" defTabSz="914400" rtl="0" eaLnBrk="1" fontAlgn="auto" latinLnBrk="0" hangingPunct="1">
              <a:lnSpc>
                <a:spcPct val="115000"/>
              </a:lnSpc>
              <a:spcBef>
                <a:spcPts val="0"/>
              </a:spcBef>
              <a:spcAft>
                <a:spcPts val="0"/>
              </a:spcAft>
              <a:buClr>
                <a:srgbClr val="333746"/>
              </a:buClr>
              <a:buSzPts val="2400"/>
              <a:buFont typeface="Bebas Neue"/>
              <a:buNone/>
              <a:tabLst/>
              <a:defRPr/>
            </a:pPr>
            <a:r>
              <a:rPr kumimoji="0" lang="en-US" sz="2800" b="0" i="0" u="none" strike="noStrike" kern="0" cap="none" spc="0" normalizeH="0" baseline="0" noProof="0" dirty="0">
                <a:ln>
                  <a:noFill/>
                </a:ln>
                <a:solidFill>
                  <a:srgbClr val="E67CB9"/>
                </a:solidFill>
                <a:effectLst/>
                <a:uLnTx/>
                <a:uFillTx/>
                <a:latin typeface="+mn-lt"/>
                <a:cs typeface="Golos Text Medium"/>
                <a:sym typeface="Golos Text Medium"/>
              </a:rPr>
              <a:t>Experiment and results</a:t>
            </a:r>
          </a:p>
        </p:txBody>
      </p:sp>
      <p:pic>
        <p:nvPicPr>
          <p:cNvPr id="2" name="Picture 1">
            <a:extLst>
              <a:ext uri="{FF2B5EF4-FFF2-40B4-BE49-F238E27FC236}">
                <a16:creationId xmlns:a16="http://schemas.microsoft.com/office/drawing/2014/main" id="{1943BF5D-8760-F653-4F8E-D0A7696D0FF3}"/>
              </a:ext>
            </a:extLst>
          </p:cNvPr>
          <p:cNvPicPr>
            <a:picLocks noChangeAspect="1"/>
          </p:cNvPicPr>
          <p:nvPr/>
        </p:nvPicPr>
        <p:blipFill>
          <a:blip r:embed="rId3"/>
          <a:stretch>
            <a:fillRect/>
          </a:stretch>
        </p:blipFill>
        <p:spPr>
          <a:xfrm>
            <a:off x="1390559" y="4027933"/>
            <a:ext cx="9766725" cy="2506124"/>
          </a:xfrm>
          <a:prstGeom prst="rect">
            <a:avLst/>
          </a:prstGeom>
        </p:spPr>
      </p:pic>
    </p:spTree>
    <p:extLst>
      <p:ext uri="{BB962C8B-B14F-4D97-AF65-F5344CB8AC3E}">
        <p14:creationId xmlns:p14="http://schemas.microsoft.com/office/powerpoint/2010/main" val="246538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1500B4A4-B1F1-41EA-886A-B8A210DBC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3">
            <a:extLst>
              <a:ext uri="{FF2B5EF4-FFF2-40B4-BE49-F238E27FC236}">
                <a16:creationId xmlns:a16="http://schemas.microsoft.com/office/drawing/2014/main" id="{5E55A99C-0BDC-4DBE-8E40-9FA66F629F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Google Shape;184;p22">
            <a:extLst>
              <a:ext uri="{FF2B5EF4-FFF2-40B4-BE49-F238E27FC236}">
                <a16:creationId xmlns:a16="http://schemas.microsoft.com/office/drawing/2014/main" id="{52DCFBE2-B244-DAC6-406B-BB863BE12C08}"/>
              </a:ext>
            </a:extLst>
          </p:cNvPr>
          <p:cNvSpPr txBox="1">
            <a:spLocks/>
          </p:cNvSpPr>
          <p:nvPr/>
        </p:nvSpPr>
        <p:spPr>
          <a:xfrm>
            <a:off x="1376581" y="2150323"/>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3000"/>
              <a:buFont typeface="Golos Text Medium"/>
              <a:buNone/>
              <a:tabLst/>
              <a:defRPr/>
            </a:pPr>
            <a:r>
              <a:rPr kumimoji="0" lang="en" sz="2800" b="0" i="0" u="none" strike="noStrike" kern="0" cap="none" spc="0" normalizeH="0" baseline="0" noProof="0">
                <a:ln>
                  <a:noFill/>
                </a:ln>
                <a:solidFill>
                  <a:srgbClr val="E67CB9"/>
                </a:solidFill>
                <a:effectLst/>
                <a:uLnTx/>
                <a:uFillTx/>
                <a:latin typeface="+mn-lt"/>
                <a:cs typeface="Golos Text Medium"/>
                <a:sym typeface="Golos Text Medium"/>
              </a:rPr>
              <a:t>01</a:t>
            </a:r>
          </a:p>
        </p:txBody>
      </p:sp>
      <p:sp>
        <p:nvSpPr>
          <p:cNvPr id="80" name="Google Shape;185;p22">
            <a:extLst>
              <a:ext uri="{FF2B5EF4-FFF2-40B4-BE49-F238E27FC236}">
                <a16:creationId xmlns:a16="http://schemas.microsoft.com/office/drawing/2014/main" id="{F1546C07-D16A-C49D-776F-E1CBC1CD223C}"/>
              </a:ext>
            </a:extLst>
          </p:cNvPr>
          <p:cNvSpPr txBox="1">
            <a:spLocks/>
          </p:cNvSpPr>
          <p:nvPr/>
        </p:nvSpPr>
        <p:spPr>
          <a:xfrm>
            <a:off x="2712295" y="2150323"/>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15000"/>
              </a:lnSpc>
              <a:spcBef>
                <a:spcPts val="0"/>
              </a:spcBef>
              <a:spcAft>
                <a:spcPts val="0"/>
              </a:spcAft>
              <a:buClr>
                <a:srgbClr val="333746"/>
              </a:buClr>
              <a:buSzPts val="2400"/>
              <a:buFont typeface="Bebas Neue"/>
              <a:buNone/>
              <a:tabLst/>
              <a:defRPr/>
            </a:pPr>
            <a:r>
              <a:rPr lang="en-US" sz="2800" kern="0" dirty="0">
                <a:solidFill>
                  <a:srgbClr val="333746"/>
                </a:solidFill>
                <a:latin typeface="+mn-lt"/>
              </a:rPr>
              <a:t>Introduction</a:t>
            </a:r>
            <a:endParaRPr kumimoji="0" lang="en-US" sz="2800" b="0" i="0" u="none" strike="noStrike" kern="0" cap="none" spc="0" normalizeH="0" baseline="0" noProof="0" dirty="0">
              <a:ln>
                <a:noFill/>
              </a:ln>
              <a:solidFill>
                <a:srgbClr val="333746"/>
              </a:solidFill>
              <a:effectLst/>
              <a:uLnTx/>
              <a:uFillTx/>
              <a:latin typeface="+mn-lt"/>
              <a:cs typeface="Golos Text Medium"/>
              <a:sym typeface="Golos Text Medium"/>
            </a:endParaRPr>
          </a:p>
        </p:txBody>
      </p:sp>
      <p:sp>
        <p:nvSpPr>
          <p:cNvPr id="81" name="Google Shape;186;p22">
            <a:extLst>
              <a:ext uri="{FF2B5EF4-FFF2-40B4-BE49-F238E27FC236}">
                <a16:creationId xmlns:a16="http://schemas.microsoft.com/office/drawing/2014/main" id="{97F373CF-16B4-3D45-397D-A795DC9FC63B}"/>
              </a:ext>
            </a:extLst>
          </p:cNvPr>
          <p:cNvSpPr txBox="1">
            <a:spLocks/>
          </p:cNvSpPr>
          <p:nvPr/>
        </p:nvSpPr>
        <p:spPr>
          <a:xfrm>
            <a:off x="1376581" y="1138115"/>
            <a:ext cx="7713900" cy="70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a:buNone/>
              <a:defRPr sz="3000" b="0" i="0" u="none" strike="noStrike" cap="none">
                <a:solidFill>
                  <a:schemeClr val="dk1"/>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2pPr>
            <a:lvl3pPr marR="0" lvl="2"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3pPr>
            <a:lvl4pPr marR="0" lvl="3"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4pPr>
            <a:lvl5pPr marR="0" lvl="4"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5pPr>
            <a:lvl6pPr marR="0" lvl="5"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6pPr>
            <a:lvl7pPr marR="0" lvl="6"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7pPr>
            <a:lvl8pPr marR="0" lvl="7"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8pPr>
            <a:lvl9pPr marR="0" lvl="8" algn="l" rtl="0">
              <a:lnSpc>
                <a:spcPct val="115000"/>
              </a:lnSpc>
              <a:spcBef>
                <a:spcPts val="0"/>
              </a:spcBef>
              <a:spcAft>
                <a:spcPts val="0"/>
              </a:spcAft>
              <a:buClr>
                <a:schemeClr val="dk1"/>
              </a:buClr>
              <a:buSzPts val="3200"/>
              <a:buFont typeface="Golos Text"/>
              <a:buNone/>
              <a:defRPr sz="3200" b="1" i="0" u="none" strike="noStrike" cap="none">
                <a:solidFill>
                  <a:schemeClr val="dk1"/>
                </a:solidFill>
                <a:latin typeface="Golos Text"/>
                <a:ea typeface="Golos Text"/>
                <a:cs typeface="Golos Text"/>
                <a:sym typeface="Golos Text"/>
              </a:defRPr>
            </a:lvl9pPr>
          </a:lstStyle>
          <a:p>
            <a:pPr marL="0" marR="0" lvl="0" indent="0" algn="l" defTabSz="914400" rtl="0" eaLnBrk="1" fontAlgn="auto" latinLnBrk="0" hangingPunct="1">
              <a:lnSpc>
                <a:spcPct val="115000"/>
              </a:lnSpc>
              <a:spcBef>
                <a:spcPts val="0"/>
              </a:spcBef>
              <a:spcAft>
                <a:spcPts val="0"/>
              </a:spcAft>
              <a:buClr>
                <a:srgbClr val="333746"/>
              </a:buClr>
              <a:buSzPts val="3000"/>
              <a:buFont typeface="Golos Text"/>
              <a:buNone/>
              <a:tabLst/>
              <a:defRPr/>
            </a:pPr>
            <a:r>
              <a:rPr kumimoji="0" lang="en-US" sz="3600" b="0" i="0" u="none" strike="noStrike" kern="0" cap="none" spc="0" normalizeH="0" baseline="0" noProof="0" dirty="0">
                <a:ln>
                  <a:noFill/>
                </a:ln>
                <a:solidFill>
                  <a:srgbClr val="333746"/>
                </a:solidFill>
                <a:effectLst/>
                <a:uLnTx/>
                <a:uFillTx/>
                <a:latin typeface="+mn-lt"/>
                <a:cs typeface="Golos Text Medium"/>
                <a:sym typeface="Golos Text Medium"/>
              </a:rPr>
              <a:t>Table of contents</a:t>
            </a:r>
          </a:p>
        </p:txBody>
      </p:sp>
      <p:cxnSp>
        <p:nvCxnSpPr>
          <p:cNvPr id="82" name="Google Shape;187;p22">
            <a:extLst>
              <a:ext uri="{FF2B5EF4-FFF2-40B4-BE49-F238E27FC236}">
                <a16:creationId xmlns:a16="http://schemas.microsoft.com/office/drawing/2014/main" id="{5B44E811-C7BC-7E7E-7C41-76949E0AEAF1}"/>
              </a:ext>
            </a:extLst>
          </p:cNvPr>
          <p:cNvCxnSpPr/>
          <p:nvPr/>
        </p:nvCxnSpPr>
        <p:spPr>
          <a:xfrm>
            <a:off x="2044381" y="2454470"/>
            <a:ext cx="552600" cy="0"/>
          </a:xfrm>
          <a:prstGeom prst="straightConnector1">
            <a:avLst/>
          </a:prstGeom>
          <a:noFill/>
          <a:ln w="19050" cap="flat" cmpd="sng">
            <a:solidFill>
              <a:srgbClr val="333746"/>
            </a:solidFill>
            <a:prstDash val="solid"/>
            <a:round/>
            <a:headEnd type="none" w="med" len="med"/>
            <a:tailEnd type="stealth" w="med" len="med"/>
          </a:ln>
        </p:spPr>
      </p:cxnSp>
      <p:sp>
        <p:nvSpPr>
          <p:cNvPr id="83" name="Google Shape;188;p22">
            <a:extLst>
              <a:ext uri="{FF2B5EF4-FFF2-40B4-BE49-F238E27FC236}">
                <a16:creationId xmlns:a16="http://schemas.microsoft.com/office/drawing/2014/main" id="{A715559F-BDF0-3486-5A4C-F5BA45BA6907}"/>
              </a:ext>
            </a:extLst>
          </p:cNvPr>
          <p:cNvSpPr txBox="1">
            <a:spLocks/>
          </p:cNvSpPr>
          <p:nvPr/>
        </p:nvSpPr>
        <p:spPr>
          <a:xfrm>
            <a:off x="1376581" y="2828023"/>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3000"/>
              <a:buFont typeface="Golos Text Medium"/>
              <a:buNone/>
              <a:tabLst/>
              <a:defRPr/>
            </a:pPr>
            <a:r>
              <a:rPr kumimoji="0" lang="en" sz="2800" b="0" i="0" u="none" strike="noStrike" kern="0" cap="none" spc="0" normalizeH="0" baseline="0" noProof="0">
                <a:ln>
                  <a:noFill/>
                </a:ln>
                <a:solidFill>
                  <a:srgbClr val="E67CB9"/>
                </a:solidFill>
                <a:effectLst/>
                <a:uLnTx/>
                <a:uFillTx/>
                <a:latin typeface="+mn-lt"/>
                <a:cs typeface="Golos Text Medium"/>
                <a:sym typeface="Golos Text Medium"/>
              </a:rPr>
              <a:t>02</a:t>
            </a:r>
          </a:p>
        </p:txBody>
      </p:sp>
      <p:sp>
        <p:nvSpPr>
          <p:cNvPr id="84" name="Google Shape;189;p22">
            <a:extLst>
              <a:ext uri="{FF2B5EF4-FFF2-40B4-BE49-F238E27FC236}">
                <a16:creationId xmlns:a16="http://schemas.microsoft.com/office/drawing/2014/main" id="{1C3CE5E2-50CD-C009-DE16-9A228988DE37}"/>
              </a:ext>
            </a:extLst>
          </p:cNvPr>
          <p:cNvSpPr txBox="1">
            <a:spLocks/>
          </p:cNvSpPr>
          <p:nvPr/>
        </p:nvSpPr>
        <p:spPr>
          <a:xfrm>
            <a:off x="2712295" y="2828023"/>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15000"/>
              </a:lnSpc>
              <a:spcBef>
                <a:spcPts val="0"/>
              </a:spcBef>
              <a:spcAft>
                <a:spcPts val="0"/>
              </a:spcAft>
              <a:buClr>
                <a:srgbClr val="333746"/>
              </a:buClr>
              <a:buSzPts val="2400"/>
              <a:buFont typeface="Bebas Neue"/>
              <a:buNone/>
              <a:tabLst/>
              <a:defRPr/>
            </a:pPr>
            <a:r>
              <a:rPr kumimoji="0" lang="en-US" sz="2800" b="0" i="0" u="none" strike="noStrike" kern="0" cap="none" spc="0" normalizeH="0" baseline="0" noProof="0" dirty="0">
                <a:ln>
                  <a:noFill/>
                </a:ln>
                <a:solidFill>
                  <a:srgbClr val="333746"/>
                </a:solidFill>
                <a:effectLst/>
                <a:uLnTx/>
                <a:uFillTx/>
                <a:latin typeface="+mn-lt"/>
                <a:cs typeface="Golos Text Medium"/>
                <a:sym typeface="Golos Text Medium"/>
              </a:rPr>
              <a:t>Background</a:t>
            </a:r>
          </a:p>
        </p:txBody>
      </p:sp>
      <p:sp>
        <p:nvSpPr>
          <p:cNvPr id="85" name="Google Shape;190;p22">
            <a:extLst>
              <a:ext uri="{FF2B5EF4-FFF2-40B4-BE49-F238E27FC236}">
                <a16:creationId xmlns:a16="http://schemas.microsoft.com/office/drawing/2014/main" id="{9992E49E-BEEB-DA0F-9607-69A2BF7D0D12}"/>
              </a:ext>
            </a:extLst>
          </p:cNvPr>
          <p:cNvSpPr txBox="1">
            <a:spLocks/>
          </p:cNvSpPr>
          <p:nvPr/>
        </p:nvSpPr>
        <p:spPr>
          <a:xfrm>
            <a:off x="1376581" y="3505723"/>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3000"/>
              <a:buFont typeface="Golos Text Medium"/>
              <a:buNone/>
              <a:tabLst/>
              <a:defRPr/>
            </a:pPr>
            <a:r>
              <a:rPr kumimoji="0" lang="en" sz="2800" b="0" i="0" u="none" strike="noStrike" kern="0" cap="none" spc="0" normalizeH="0" baseline="0" noProof="0" dirty="0">
                <a:ln>
                  <a:noFill/>
                </a:ln>
                <a:solidFill>
                  <a:srgbClr val="E67CB9"/>
                </a:solidFill>
                <a:effectLst/>
                <a:uLnTx/>
                <a:uFillTx/>
                <a:latin typeface="+mn-lt"/>
                <a:cs typeface="Golos Text Medium"/>
                <a:sym typeface="Golos Text Medium"/>
              </a:rPr>
              <a:t>03</a:t>
            </a:r>
          </a:p>
        </p:txBody>
      </p:sp>
      <p:sp>
        <p:nvSpPr>
          <p:cNvPr id="86" name="Google Shape;191;p22">
            <a:extLst>
              <a:ext uri="{FF2B5EF4-FFF2-40B4-BE49-F238E27FC236}">
                <a16:creationId xmlns:a16="http://schemas.microsoft.com/office/drawing/2014/main" id="{D025F2CD-02AA-249D-33C5-B62F7A4812F5}"/>
              </a:ext>
            </a:extLst>
          </p:cNvPr>
          <p:cNvSpPr txBox="1">
            <a:spLocks/>
          </p:cNvSpPr>
          <p:nvPr/>
        </p:nvSpPr>
        <p:spPr>
          <a:xfrm>
            <a:off x="2712295" y="3505723"/>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15000"/>
              </a:lnSpc>
              <a:spcBef>
                <a:spcPts val="0"/>
              </a:spcBef>
              <a:spcAft>
                <a:spcPts val="0"/>
              </a:spcAft>
              <a:buClr>
                <a:srgbClr val="333746"/>
              </a:buClr>
              <a:buSzPts val="2400"/>
              <a:buFont typeface="Bebas Neue"/>
              <a:buNone/>
              <a:tabLst/>
              <a:defRPr/>
            </a:pPr>
            <a:r>
              <a:rPr kumimoji="0" lang="en-US" sz="2800" b="0" i="0" u="none" strike="noStrike" kern="0" cap="none" spc="0" normalizeH="0" baseline="0" noProof="0" dirty="0">
                <a:ln>
                  <a:noFill/>
                </a:ln>
                <a:solidFill>
                  <a:srgbClr val="333746"/>
                </a:solidFill>
                <a:effectLst/>
                <a:uLnTx/>
                <a:uFillTx/>
                <a:latin typeface="+mn-lt"/>
                <a:cs typeface="Golos Text Medium"/>
                <a:sym typeface="Golos Text Medium"/>
              </a:rPr>
              <a:t>Dueling DQN</a:t>
            </a:r>
          </a:p>
        </p:txBody>
      </p:sp>
      <p:sp>
        <p:nvSpPr>
          <p:cNvPr id="87" name="Google Shape;192;p22">
            <a:extLst>
              <a:ext uri="{FF2B5EF4-FFF2-40B4-BE49-F238E27FC236}">
                <a16:creationId xmlns:a16="http://schemas.microsoft.com/office/drawing/2014/main" id="{DD8EA25C-73F0-E49C-BADB-58F7BE715456}"/>
              </a:ext>
            </a:extLst>
          </p:cNvPr>
          <p:cNvSpPr txBox="1">
            <a:spLocks/>
          </p:cNvSpPr>
          <p:nvPr/>
        </p:nvSpPr>
        <p:spPr>
          <a:xfrm>
            <a:off x="1376581" y="4183423"/>
            <a:ext cx="13356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000"/>
              <a:buFont typeface="Golos Text Medium"/>
              <a:buNone/>
              <a:defRPr sz="2000" b="0" i="0" u="none" strike="noStrike" cap="none">
                <a:solidFill>
                  <a:schemeClr val="accent3"/>
                </a:solidFill>
                <a:latin typeface="Golos Text Medium"/>
                <a:ea typeface="Golos Text Medium"/>
                <a:cs typeface="Golos Text Medium"/>
                <a:sym typeface="Golos Text Medium"/>
              </a:defRPr>
            </a:lvl1pPr>
            <a:lvl2pPr marR="0" lvl="1"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2pPr>
            <a:lvl3pPr marR="0" lvl="2"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3pPr>
            <a:lvl4pPr marR="0" lvl="3"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4pPr>
            <a:lvl5pPr marR="0" lvl="4"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5pPr>
            <a:lvl6pPr marR="0" lvl="5"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6pPr>
            <a:lvl7pPr marR="0" lvl="6"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7pPr>
            <a:lvl8pPr marR="0" lvl="7"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8pPr>
            <a:lvl9pPr marR="0" lvl="8" algn="l" rtl="0">
              <a:lnSpc>
                <a:spcPct val="115000"/>
              </a:lnSpc>
              <a:spcBef>
                <a:spcPts val="0"/>
              </a:spcBef>
              <a:spcAft>
                <a:spcPts val="0"/>
              </a:spcAft>
              <a:buClr>
                <a:schemeClr val="dk1"/>
              </a:buClr>
              <a:buSzPts val="3000"/>
              <a:buFont typeface="Golos Text Medium"/>
              <a:buNone/>
              <a:defRPr sz="3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3000"/>
              <a:buFont typeface="Golos Text Medium"/>
              <a:buNone/>
              <a:tabLst/>
              <a:defRPr/>
            </a:pPr>
            <a:r>
              <a:rPr kumimoji="0" lang="en" sz="2800" b="0" i="0" u="none" strike="noStrike" kern="0" cap="none" spc="0" normalizeH="0" baseline="0" noProof="0">
                <a:ln>
                  <a:noFill/>
                </a:ln>
                <a:solidFill>
                  <a:srgbClr val="E67CB9"/>
                </a:solidFill>
                <a:effectLst/>
                <a:uLnTx/>
                <a:uFillTx/>
                <a:latin typeface="+mn-lt"/>
                <a:cs typeface="Golos Text Medium"/>
                <a:sym typeface="Golos Text Medium"/>
              </a:rPr>
              <a:t>04</a:t>
            </a:r>
          </a:p>
        </p:txBody>
      </p:sp>
      <p:sp>
        <p:nvSpPr>
          <p:cNvPr id="88" name="Google Shape;193;p22">
            <a:extLst>
              <a:ext uri="{FF2B5EF4-FFF2-40B4-BE49-F238E27FC236}">
                <a16:creationId xmlns:a16="http://schemas.microsoft.com/office/drawing/2014/main" id="{2DDDFED1-D3A5-1EEB-410E-84F66075C361}"/>
              </a:ext>
            </a:extLst>
          </p:cNvPr>
          <p:cNvSpPr txBox="1">
            <a:spLocks/>
          </p:cNvSpPr>
          <p:nvPr/>
        </p:nvSpPr>
        <p:spPr>
          <a:xfrm>
            <a:off x="2712295" y="4183423"/>
            <a:ext cx="6378300" cy="525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ebas Neue"/>
              <a:buNone/>
              <a:defRPr sz="2000" b="0" i="0" u="none" strike="noStrike" cap="none">
                <a:solidFill>
                  <a:schemeClr val="dk1"/>
                </a:solidFill>
                <a:latin typeface="Golos Text Medium"/>
                <a:ea typeface="Golos Text Medium"/>
                <a:cs typeface="Golos Text Medium"/>
                <a:sym typeface="Golos Text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marR="0" lvl="0" indent="0" algn="l" defTabSz="914400" rtl="0" eaLnBrk="1" fontAlgn="auto" latinLnBrk="0" hangingPunct="1">
              <a:lnSpc>
                <a:spcPct val="115000"/>
              </a:lnSpc>
              <a:spcBef>
                <a:spcPts val="0"/>
              </a:spcBef>
              <a:spcAft>
                <a:spcPts val="0"/>
              </a:spcAft>
              <a:buClr>
                <a:srgbClr val="333746"/>
              </a:buClr>
              <a:buSzPts val="2400"/>
              <a:buFont typeface="Bebas Neue"/>
              <a:buNone/>
              <a:tabLst/>
              <a:defRPr/>
            </a:pPr>
            <a:r>
              <a:rPr kumimoji="0" lang="en-US" sz="2800" b="0" i="0" u="none" strike="noStrike" kern="0" cap="none" spc="0" normalizeH="0" baseline="0" noProof="0" dirty="0">
                <a:ln>
                  <a:noFill/>
                </a:ln>
                <a:solidFill>
                  <a:srgbClr val="333746"/>
                </a:solidFill>
                <a:effectLst/>
                <a:uLnTx/>
                <a:uFillTx/>
                <a:latin typeface="+mn-lt"/>
                <a:cs typeface="Golos Text Medium"/>
                <a:sym typeface="Golos Text Medium"/>
              </a:rPr>
              <a:t>Experiment and results</a:t>
            </a:r>
          </a:p>
        </p:txBody>
      </p:sp>
      <p:cxnSp>
        <p:nvCxnSpPr>
          <p:cNvPr id="89" name="Google Shape;194;p22">
            <a:extLst>
              <a:ext uri="{FF2B5EF4-FFF2-40B4-BE49-F238E27FC236}">
                <a16:creationId xmlns:a16="http://schemas.microsoft.com/office/drawing/2014/main" id="{9E800372-2E56-E894-A113-59F0AED7CD47}"/>
              </a:ext>
            </a:extLst>
          </p:cNvPr>
          <p:cNvCxnSpPr/>
          <p:nvPr/>
        </p:nvCxnSpPr>
        <p:spPr>
          <a:xfrm>
            <a:off x="2044381" y="3090673"/>
            <a:ext cx="552600" cy="0"/>
          </a:xfrm>
          <a:prstGeom prst="straightConnector1">
            <a:avLst/>
          </a:prstGeom>
          <a:noFill/>
          <a:ln w="19050" cap="flat" cmpd="sng">
            <a:solidFill>
              <a:srgbClr val="333746"/>
            </a:solidFill>
            <a:prstDash val="solid"/>
            <a:round/>
            <a:headEnd type="none" w="med" len="med"/>
            <a:tailEnd type="stealth" w="med" len="med"/>
          </a:ln>
        </p:spPr>
      </p:cxnSp>
      <p:cxnSp>
        <p:nvCxnSpPr>
          <p:cNvPr id="90" name="Google Shape;195;p22">
            <a:extLst>
              <a:ext uri="{FF2B5EF4-FFF2-40B4-BE49-F238E27FC236}">
                <a16:creationId xmlns:a16="http://schemas.microsoft.com/office/drawing/2014/main" id="{7B7341D8-8324-8509-93B4-EDCAB633D911}"/>
              </a:ext>
            </a:extLst>
          </p:cNvPr>
          <p:cNvCxnSpPr/>
          <p:nvPr/>
        </p:nvCxnSpPr>
        <p:spPr>
          <a:xfrm>
            <a:off x="2091520" y="3768373"/>
            <a:ext cx="552600" cy="0"/>
          </a:xfrm>
          <a:prstGeom prst="straightConnector1">
            <a:avLst/>
          </a:prstGeom>
          <a:noFill/>
          <a:ln w="19050" cap="flat" cmpd="sng">
            <a:solidFill>
              <a:srgbClr val="333746"/>
            </a:solidFill>
            <a:prstDash val="solid"/>
            <a:round/>
            <a:headEnd type="none" w="med" len="med"/>
            <a:tailEnd type="stealth" w="med" len="med"/>
          </a:ln>
        </p:spPr>
      </p:cxnSp>
      <p:cxnSp>
        <p:nvCxnSpPr>
          <p:cNvPr id="91" name="Google Shape;196;p22">
            <a:extLst>
              <a:ext uri="{FF2B5EF4-FFF2-40B4-BE49-F238E27FC236}">
                <a16:creationId xmlns:a16="http://schemas.microsoft.com/office/drawing/2014/main" id="{0A30A329-16E0-AAAD-7AA2-4883690FF7A0}"/>
              </a:ext>
            </a:extLst>
          </p:cNvPr>
          <p:cNvCxnSpPr/>
          <p:nvPr/>
        </p:nvCxnSpPr>
        <p:spPr>
          <a:xfrm>
            <a:off x="2091520" y="4446073"/>
            <a:ext cx="552600" cy="0"/>
          </a:xfrm>
          <a:prstGeom prst="straightConnector1">
            <a:avLst/>
          </a:prstGeom>
          <a:noFill/>
          <a:ln w="19050" cap="flat" cmpd="sng">
            <a:solidFill>
              <a:srgbClr val="333746"/>
            </a:solidFill>
            <a:prstDash val="solid"/>
            <a:round/>
            <a:headEnd type="none" w="med" len="med"/>
            <a:tailEnd type="stealth" w="med" len="med"/>
          </a:ln>
        </p:spPr>
      </p:cxnSp>
      <p:pic>
        <p:nvPicPr>
          <p:cNvPr id="4" name="Picture 3">
            <a:extLst>
              <a:ext uri="{FF2B5EF4-FFF2-40B4-BE49-F238E27FC236}">
                <a16:creationId xmlns:a16="http://schemas.microsoft.com/office/drawing/2014/main" id="{DD02DB10-8766-D733-99D4-A5AD38413480}"/>
              </a:ext>
            </a:extLst>
          </p:cNvPr>
          <p:cNvPicPr>
            <a:picLocks noChangeAspect="1"/>
          </p:cNvPicPr>
          <p:nvPr/>
        </p:nvPicPr>
        <p:blipFill>
          <a:blip r:embed="rId2"/>
          <a:stretch>
            <a:fillRect/>
          </a:stretch>
        </p:blipFill>
        <p:spPr>
          <a:xfrm>
            <a:off x="-186450" y="40528"/>
            <a:ext cx="1641189" cy="945187"/>
          </a:xfrm>
          <a:prstGeom prst="rect">
            <a:avLst/>
          </a:prstGeom>
        </p:spPr>
      </p:pic>
    </p:spTree>
    <p:extLst>
      <p:ext uri="{BB962C8B-B14F-4D97-AF65-F5344CB8AC3E}">
        <p14:creationId xmlns:p14="http://schemas.microsoft.com/office/powerpoint/2010/main" val="229045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03EFCF-1270-B0B1-EB31-B1748A240A9D}"/>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95;p32">
            <a:extLst>
              <a:ext uri="{FF2B5EF4-FFF2-40B4-BE49-F238E27FC236}">
                <a16:creationId xmlns:a16="http://schemas.microsoft.com/office/drawing/2014/main" id="{A2FB4CCE-E9EB-78D7-65A4-72FFDF35BAEB}"/>
              </a:ext>
            </a:extLst>
          </p:cNvPr>
          <p:cNvSpPr txBox="1">
            <a:spLocks/>
          </p:cNvSpPr>
          <p:nvPr/>
        </p:nvSpPr>
        <p:spPr>
          <a:xfrm>
            <a:off x="13126" y="108001"/>
            <a:ext cx="1192948" cy="813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200" b="0" i="0" u="none" strike="noStrike" kern="0" cap="none" spc="0" normalizeH="0" baseline="0" noProof="0" dirty="0">
                <a:ln>
                  <a:noFill/>
                </a:ln>
                <a:solidFill>
                  <a:srgbClr val="E67CB9"/>
                </a:solidFill>
                <a:effectLst/>
                <a:uLnTx/>
                <a:uFillTx/>
                <a:latin typeface="Golos Text Medium"/>
                <a:cs typeface="Golos Text Medium"/>
                <a:sym typeface="Golos Text Medium"/>
              </a:rPr>
              <a:t>04</a:t>
            </a:r>
          </a:p>
        </p:txBody>
      </p:sp>
      <p:sp>
        <p:nvSpPr>
          <p:cNvPr id="8" name="TextBox 7">
            <a:extLst>
              <a:ext uri="{FF2B5EF4-FFF2-40B4-BE49-F238E27FC236}">
                <a16:creationId xmlns:a16="http://schemas.microsoft.com/office/drawing/2014/main" id="{78B69A36-D3FF-623E-3842-DA09ACEC960B}"/>
              </a:ext>
            </a:extLst>
          </p:cNvPr>
          <p:cNvSpPr txBox="1"/>
          <p:nvPr/>
        </p:nvSpPr>
        <p:spPr>
          <a:xfrm>
            <a:off x="1456057" y="514712"/>
            <a:ext cx="5855369" cy="400110"/>
          </a:xfrm>
          <a:prstGeom prst="rect">
            <a:avLst/>
          </a:prstGeom>
          <a:noFill/>
        </p:spPr>
        <p:txBody>
          <a:bodyPr wrap="square" rtlCol="0">
            <a:spAutoFit/>
          </a:bodyPr>
          <a:lstStyle/>
          <a:p>
            <a:r>
              <a:rPr lang="en-US" sz="2000" dirty="0"/>
              <a:t>Dueling DQN </a:t>
            </a:r>
          </a:p>
        </p:txBody>
      </p:sp>
      <p:pic>
        <p:nvPicPr>
          <p:cNvPr id="19" name="Picture 18">
            <a:extLst>
              <a:ext uri="{FF2B5EF4-FFF2-40B4-BE49-F238E27FC236}">
                <a16:creationId xmlns:a16="http://schemas.microsoft.com/office/drawing/2014/main" id="{3C7AB8F6-7066-3FF3-713F-0E57D82E4132}"/>
              </a:ext>
            </a:extLst>
          </p:cNvPr>
          <p:cNvPicPr>
            <a:picLocks noChangeAspect="1"/>
          </p:cNvPicPr>
          <p:nvPr/>
        </p:nvPicPr>
        <p:blipFill rotWithShape="1">
          <a:blip r:embed="rId2"/>
          <a:srcRect l="618" r="677"/>
          <a:stretch/>
        </p:blipFill>
        <p:spPr>
          <a:xfrm>
            <a:off x="1515979" y="1593235"/>
            <a:ext cx="9583007" cy="3398815"/>
          </a:xfrm>
          <a:prstGeom prst="rect">
            <a:avLst/>
          </a:prstGeom>
        </p:spPr>
      </p:pic>
    </p:spTree>
    <p:extLst>
      <p:ext uri="{BB962C8B-B14F-4D97-AF65-F5344CB8AC3E}">
        <p14:creationId xmlns:p14="http://schemas.microsoft.com/office/powerpoint/2010/main" val="260135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4E27D8-8330-8825-6044-869C7120630D}"/>
              </a:ext>
            </a:extLst>
          </p:cNvPr>
          <p:cNvSpPr txBox="1"/>
          <p:nvPr/>
        </p:nvSpPr>
        <p:spPr>
          <a:xfrm>
            <a:off x="3826042" y="815501"/>
            <a:ext cx="6096000" cy="369332"/>
          </a:xfrm>
          <a:prstGeom prst="rect">
            <a:avLst/>
          </a:prstGeom>
          <a:noFill/>
        </p:spPr>
        <p:txBody>
          <a:bodyPr wrap="square">
            <a:spAutoFit/>
          </a:bodyPr>
          <a:lstStyle/>
          <a:p>
            <a:r>
              <a:rPr lang="en-US" dirty="0">
                <a:hlinkClick r:id="rId2"/>
              </a:rPr>
              <a:t>DQN vs Dueling DQN and Rainbow</a:t>
            </a:r>
            <a:endParaRPr lang="en-US" dirty="0"/>
          </a:p>
        </p:txBody>
      </p:sp>
      <p:pic>
        <p:nvPicPr>
          <p:cNvPr id="5" name="Picture 4" descr="A picture containing text, screenshot, plot, diagram&#10;&#10;Description automatically generated">
            <a:extLst>
              <a:ext uri="{FF2B5EF4-FFF2-40B4-BE49-F238E27FC236}">
                <a16:creationId xmlns:a16="http://schemas.microsoft.com/office/drawing/2014/main" id="{6779A90B-61F5-B032-C4E7-EDEB280EB317}"/>
              </a:ext>
            </a:extLst>
          </p:cNvPr>
          <p:cNvPicPr>
            <a:picLocks noChangeAspect="1"/>
          </p:cNvPicPr>
          <p:nvPr/>
        </p:nvPicPr>
        <p:blipFill rotWithShape="1">
          <a:blip r:embed="rId3">
            <a:extLst>
              <a:ext uri="{28A0092B-C50C-407E-A947-70E740481C1C}">
                <a14:useLocalDpi xmlns:a14="http://schemas.microsoft.com/office/drawing/2010/main" val="0"/>
              </a:ext>
            </a:extLst>
          </a:blip>
          <a:srcRect t="11487" b="2913"/>
          <a:stretch/>
        </p:blipFill>
        <p:spPr>
          <a:xfrm>
            <a:off x="2054585" y="1395663"/>
            <a:ext cx="7201770" cy="4315326"/>
          </a:xfrm>
          <a:prstGeom prst="rect">
            <a:avLst/>
          </a:prstGeom>
        </p:spPr>
      </p:pic>
      <p:sp>
        <p:nvSpPr>
          <p:cNvPr id="6" name="Rectangle 5">
            <a:extLst>
              <a:ext uri="{FF2B5EF4-FFF2-40B4-BE49-F238E27FC236}">
                <a16:creationId xmlns:a16="http://schemas.microsoft.com/office/drawing/2014/main" id="{61A1B6AF-1C1A-7906-98B9-AA0A9AA7203A}"/>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95;p32">
            <a:extLst>
              <a:ext uri="{FF2B5EF4-FFF2-40B4-BE49-F238E27FC236}">
                <a16:creationId xmlns:a16="http://schemas.microsoft.com/office/drawing/2014/main" id="{63721C03-E7DC-FE4E-854B-FEABF7DB5F7C}"/>
              </a:ext>
            </a:extLst>
          </p:cNvPr>
          <p:cNvSpPr txBox="1">
            <a:spLocks/>
          </p:cNvSpPr>
          <p:nvPr/>
        </p:nvSpPr>
        <p:spPr>
          <a:xfrm>
            <a:off x="13126" y="108001"/>
            <a:ext cx="1192948" cy="813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200" b="0" i="0" u="none" strike="noStrike" kern="0" cap="none" spc="0" normalizeH="0" baseline="0" noProof="0" dirty="0">
                <a:ln>
                  <a:noFill/>
                </a:ln>
                <a:solidFill>
                  <a:srgbClr val="E67CB9"/>
                </a:solidFill>
                <a:effectLst/>
                <a:uLnTx/>
                <a:uFillTx/>
                <a:latin typeface="Golos Text Medium"/>
                <a:cs typeface="Golos Text Medium"/>
                <a:sym typeface="Golos Text Medium"/>
              </a:rPr>
              <a:t>04</a:t>
            </a:r>
          </a:p>
        </p:txBody>
      </p:sp>
    </p:spTree>
    <p:extLst>
      <p:ext uri="{BB962C8B-B14F-4D97-AF65-F5344CB8AC3E}">
        <p14:creationId xmlns:p14="http://schemas.microsoft.com/office/powerpoint/2010/main" val="1290325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D47086-702E-6D88-0527-868AE260DAF2}"/>
              </a:ext>
            </a:extLst>
          </p:cNvPr>
          <p:cNvSpPr txBox="1"/>
          <p:nvPr/>
        </p:nvSpPr>
        <p:spPr>
          <a:xfrm>
            <a:off x="1038727" y="670500"/>
            <a:ext cx="10182726" cy="5386090"/>
          </a:xfrm>
          <a:prstGeom prst="rect">
            <a:avLst/>
          </a:prstGeom>
          <a:noFill/>
        </p:spPr>
        <p:txBody>
          <a:bodyPr wrap="square">
            <a:spAutoFit/>
          </a:bodyPr>
          <a:lstStyle/>
          <a:p>
            <a:pPr algn="justLow"/>
            <a:r>
              <a:rPr lang="en-US" sz="2400" dirty="0">
                <a:solidFill>
                  <a:srgbClr val="E67CB9"/>
                </a:solidFill>
              </a:rPr>
              <a:t>Suggestions</a:t>
            </a:r>
            <a:r>
              <a:rPr lang="en-US" sz="2000" dirty="0"/>
              <a:t> </a:t>
            </a:r>
            <a:r>
              <a:rPr lang="en-US" sz="2000" dirty="0">
                <a:solidFill>
                  <a:srgbClr val="E67CB9"/>
                </a:solidFill>
              </a:rPr>
              <a:t>:</a:t>
            </a:r>
          </a:p>
          <a:p>
            <a:pPr algn="justLow"/>
            <a:endParaRPr lang="en-US" sz="2000" dirty="0"/>
          </a:p>
          <a:p>
            <a:pPr lvl="1" algn="justLow"/>
            <a:r>
              <a:rPr lang="en-US" sz="2000" dirty="0"/>
              <a:t>1. Prioritized Experience Replay</a:t>
            </a:r>
          </a:p>
          <a:p>
            <a:pPr lvl="1" algn="justLow"/>
            <a:endParaRPr lang="en-US" sz="2000" dirty="0"/>
          </a:p>
          <a:p>
            <a:pPr lvl="1" algn="justLow"/>
            <a:r>
              <a:rPr lang="en-US" sz="2000" dirty="0"/>
              <a:t>2.Combine multiple enhancements, such as prioritized experience replay, double Q-learning, dueling networks, and distributional reinforcement learning, into a single unified framework to leverage the benefits of each approach.</a:t>
            </a:r>
          </a:p>
          <a:p>
            <a:pPr lvl="1" algn="justLow"/>
            <a:endParaRPr lang="en-US" sz="2000" dirty="0"/>
          </a:p>
          <a:p>
            <a:pPr lvl="1" algn="justLow"/>
            <a:endParaRPr lang="en-US" sz="2000" dirty="0"/>
          </a:p>
          <a:p>
            <a:pPr lvl="1" algn="justLow"/>
            <a:r>
              <a:rPr lang="en-US" sz="2000" dirty="0"/>
              <a:t>3. Regularization Techniques: Apply regularization methods like dropout or L2 regularization to prevent overfitting and improve generalization.</a:t>
            </a:r>
          </a:p>
          <a:p>
            <a:pPr lvl="1" algn="justLow"/>
            <a:endParaRPr lang="en-US" sz="2000" dirty="0"/>
          </a:p>
          <a:p>
            <a:pPr lvl="1" algn="justLow"/>
            <a:endParaRPr lang="en-US" sz="2000" dirty="0"/>
          </a:p>
          <a:p>
            <a:pPr lvl="1" algn="justLow"/>
            <a:r>
              <a:rPr lang="en-US" sz="2000" dirty="0"/>
              <a:t>4. Hyperparameter Optimization: Perform systematic hyperparameter tuning using techniques like grid search, random search, or more advanced methods like Bayesian optimization or genetic algorithms. Tune parameters such as learning rate, batch size, discount factor, and target network update frequency.</a:t>
            </a:r>
          </a:p>
        </p:txBody>
      </p:sp>
      <p:sp>
        <p:nvSpPr>
          <p:cNvPr id="6" name="Rectangle 5">
            <a:extLst>
              <a:ext uri="{FF2B5EF4-FFF2-40B4-BE49-F238E27FC236}">
                <a16:creationId xmlns:a16="http://schemas.microsoft.com/office/drawing/2014/main" id="{37A2146A-D730-4B7D-AD1D-FB5D7E5C503F}"/>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95;p32">
            <a:extLst>
              <a:ext uri="{FF2B5EF4-FFF2-40B4-BE49-F238E27FC236}">
                <a16:creationId xmlns:a16="http://schemas.microsoft.com/office/drawing/2014/main" id="{95BEA057-451A-02B9-F7AC-847A1BF9A412}"/>
              </a:ext>
            </a:extLst>
          </p:cNvPr>
          <p:cNvSpPr txBox="1">
            <a:spLocks/>
          </p:cNvSpPr>
          <p:nvPr/>
        </p:nvSpPr>
        <p:spPr>
          <a:xfrm>
            <a:off x="13126" y="108001"/>
            <a:ext cx="1192948" cy="813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200" b="0" i="0" u="none" strike="noStrike" kern="0" cap="none" spc="0" normalizeH="0" baseline="0" noProof="0" dirty="0">
                <a:ln>
                  <a:noFill/>
                </a:ln>
                <a:solidFill>
                  <a:srgbClr val="E67CB9"/>
                </a:solidFill>
                <a:effectLst/>
                <a:uLnTx/>
                <a:uFillTx/>
                <a:latin typeface="Golos Text Medium"/>
                <a:cs typeface="Golos Text Medium"/>
                <a:sym typeface="Golos Text Medium"/>
              </a:rPr>
              <a:t>04</a:t>
            </a:r>
          </a:p>
        </p:txBody>
      </p:sp>
    </p:spTree>
    <p:extLst>
      <p:ext uri="{BB962C8B-B14F-4D97-AF65-F5344CB8AC3E}">
        <p14:creationId xmlns:p14="http://schemas.microsoft.com/office/powerpoint/2010/main" val="910135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8C51D4-7844-CF6B-844A-EAB61BCE083E}"/>
              </a:ext>
            </a:extLst>
          </p:cNvPr>
          <p:cNvSpPr txBox="1"/>
          <p:nvPr/>
        </p:nvSpPr>
        <p:spPr>
          <a:xfrm>
            <a:off x="0" y="272716"/>
            <a:ext cx="11718758" cy="523220"/>
          </a:xfrm>
          <a:prstGeom prst="rect">
            <a:avLst/>
          </a:prstGeom>
          <a:noFill/>
        </p:spPr>
        <p:txBody>
          <a:bodyPr wrap="square" rtlCol="0">
            <a:spAutoFit/>
          </a:bodyPr>
          <a:lstStyle/>
          <a:p>
            <a:pPr algn="ctr"/>
            <a:r>
              <a:rPr lang="en-US" sz="2800" dirty="0">
                <a:solidFill>
                  <a:srgbClr val="E67CB9"/>
                </a:solidFill>
              </a:rPr>
              <a:t>References</a:t>
            </a:r>
          </a:p>
        </p:txBody>
      </p:sp>
      <p:sp>
        <p:nvSpPr>
          <p:cNvPr id="4" name="TextBox 3">
            <a:extLst>
              <a:ext uri="{FF2B5EF4-FFF2-40B4-BE49-F238E27FC236}">
                <a16:creationId xmlns:a16="http://schemas.microsoft.com/office/drawing/2014/main" id="{16BCE605-0DC7-A377-E036-A7024156BE44}"/>
              </a:ext>
            </a:extLst>
          </p:cNvPr>
          <p:cNvSpPr txBox="1"/>
          <p:nvPr/>
        </p:nvSpPr>
        <p:spPr>
          <a:xfrm>
            <a:off x="673767" y="1532021"/>
            <a:ext cx="10668001" cy="3477875"/>
          </a:xfrm>
          <a:prstGeom prst="rect">
            <a:avLst/>
          </a:prstGeom>
          <a:noFill/>
        </p:spPr>
        <p:txBody>
          <a:bodyPr wrap="square">
            <a:spAutoFit/>
          </a:bodyPr>
          <a:lstStyle/>
          <a:p>
            <a:pPr marL="342900" indent="-342900" algn="just">
              <a:buFont typeface="+mj-lt"/>
              <a:buAutoNum type="arabicPeriod"/>
            </a:pPr>
            <a:r>
              <a:rPr lang="en-US" sz="2000" dirty="0"/>
              <a:t>[Wang, 2015] Wang, Z., de Freitas, N., &amp; </a:t>
            </a:r>
            <a:r>
              <a:rPr lang="en-US" sz="2000" dirty="0" err="1"/>
              <a:t>Lanctot</a:t>
            </a:r>
            <a:r>
              <a:rPr lang="en-US" sz="2000" dirty="0"/>
              <a:t>, M. (2015). Dueling network architectures for deep reinforcement learning. </a:t>
            </a:r>
            <a:r>
              <a:rPr lang="en-US" sz="2000" dirty="0" err="1"/>
              <a:t>arXiv</a:t>
            </a:r>
            <a:r>
              <a:rPr lang="en-US" sz="2000" dirty="0"/>
              <a:t> preprint </a:t>
            </a:r>
            <a:r>
              <a:rPr lang="en-US" sz="2000" dirty="0" err="1"/>
              <a:t>arXiv</a:t>
            </a:r>
            <a:r>
              <a:rPr lang="en-US" sz="2000" dirty="0"/>
              <a:t>: 1511. 06581.</a:t>
            </a:r>
          </a:p>
          <a:p>
            <a:pPr marL="342900" indent="-342900" algn="just">
              <a:buFont typeface="+mj-lt"/>
              <a:buAutoNum type="arabicPeriod"/>
            </a:pPr>
            <a:r>
              <a:rPr lang="en-US" sz="2000" dirty="0"/>
              <a:t>[Van, 2015] Van Hasselt, H., </a:t>
            </a:r>
            <a:r>
              <a:rPr lang="en-US" sz="2000" dirty="0" err="1"/>
              <a:t>Guez</a:t>
            </a:r>
            <a:r>
              <a:rPr lang="en-US" sz="2000" dirty="0"/>
              <a:t>, A., &amp; Silver, D. (2015). Deep reinforcement learning with double O-learning. </a:t>
            </a:r>
            <a:r>
              <a:rPr lang="en-US" sz="2000" dirty="0" err="1"/>
              <a:t>CoRR</a:t>
            </a:r>
            <a:r>
              <a:rPr lang="en-US" sz="2000" dirty="0"/>
              <a:t>, abs/1509. 06461.</a:t>
            </a:r>
          </a:p>
          <a:p>
            <a:pPr marL="342900" indent="-342900" algn="just">
              <a:buFont typeface="+mj-lt"/>
              <a:buAutoNum type="arabicPeriod"/>
            </a:pPr>
            <a:r>
              <a:rPr lang="en-US" sz="2000" dirty="0"/>
              <a:t>[</a:t>
            </a:r>
            <a:r>
              <a:rPr lang="en-US" sz="2000" dirty="0" err="1"/>
              <a:t>Schaul</a:t>
            </a:r>
            <a:r>
              <a:rPr lang="en-US" sz="2000" dirty="0"/>
              <a:t>, 2015] </a:t>
            </a:r>
            <a:r>
              <a:rPr lang="en-US" sz="2000" dirty="0" err="1"/>
              <a:t>Schaul</a:t>
            </a:r>
            <a:r>
              <a:rPr lang="en-US" sz="2000" dirty="0"/>
              <a:t>, T., Quan, J., </a:t>
            </a:r>
            <a:r>
              <a:rPr lang="en-US" sz="2000" dirty="0" err="1"/>
              <a:t>Antonoglou</a:t>
            </a:r>
            <a:r>
              <a:rPr lang="en-US" sz="2000" dirty="0"/>
              <a:t>, I., &amp; Silver, D. (2015). Prioritized experience replay. </a:t>
            </a:r>
            <a:r>
              <a:rPr lang="en-US" sz="2000" dirty="0" err="1"/>
              <a:t>arXiv</a:t>
            </a:r>
            <a:r>
              <a:rPr lang="en-US" sz="2000" dirty="0"/>
              <a:t> preprint </a:t>
            </a:r>
            <a:r>
              <a:rPr lang="en-US" sz="2000" dirty="0" err="1"/>
              <a:t>arXiv</a:t>
            </a:r>
            <a:r>
              <a:rPr lang="en-US" sz="2000" dirty="0"/>
              <a:t>: 1511. 05952.</a:t>
            </a:r>
          </a:p>
          <a:p>
            <a:pPr marL="342900" indent="-342900" algn="just">
              <a:buFont typeface="+mj-lt"/>
              <a:buAutoNum type="arabicPeriod"/>
            </a:pPr>
            <a:r>
              <a:rPr lang="en-US" sz="2000" dirty="0"/>
              <a:t>[Sutton, 1998] Sutton, R. S., &amp; </a:t>
            </a:r>
            <a:r>
              <a:rPr lang="en-US" sz="2000" dirty="0" err="1"/>
              <a:t>Barto</a:t>
            </a:r>
            <a:r>
              <a:rPr lang="en-US" sz="2000" dirty="0"/>
              <a:t>, A. G. ( 1998). Reinforcement learning: An introduction(Vol. 1, No. 1). Cambridge: MIT press.</a:t>
            </a:r>
          </a:p>
          <a:p>
            <a:pPr marL="342900" indent="-342900" algn="just">
              <a:buFont typeface="+mj-lt"/>
              <a:buAutoNum type="arabicPeriod"/>
            </a:pPr>
            <a:r>
              <a:rPr lang="en-US" sz="2000" dirty="0"/>
              <a:t>Book Deep Reinforcement Learning with Python: Master Classic RL, Deep RL, Distributional RL, Inverse RL, and More with </a:t>
            </a:r>
            <a:r>
              <a:rPr lang="en-US" sz="2000" dirty="0" err="1"/>
              <a:t>OpenAI</a:t>
            </a:r>
            <a:r>
              <a:rPr lang="en-US" sz="2000" dirty="0"/>
              <a:t> Gym and TensorFlow, 2nd Edition,2020,Packt Publishing</a:t>
            </a:r>
          </a:p>
          <a:p>
            <a:pPr marL="342900" indent="-342900" algn="just">
              <a:buFont typeface="+mj-lt"/>
              <a:buAutoNum type="arabicPeriod"/>
            </a:pPr>
            <a:endParaRPr lang="en-US" sz="2000" dirty="0"/>
          </a:p>
        </p:txBody>
      </p:sp>
    </p:spTree>
    <p:extLst>
      <p:ext uri="{BB962C8B-B14F-4D97-AF65-F5344CB8AC3E}">
        <p14:creationId xmlns:p14="http://schemas.microsoft.com/office/powerpoint/2010/main" val="3327310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3625E3-F3F6-295B-6AE2-688000EAB76E}"/>
              </a:ext>
            </a:extLst>
          </p:cNvPr>
          <p:cNvSpPr/>
          <p:nvPr/>
        </p:nvSpPr>
        <p:spPr>
          <a:xfrm>
            <a:off x="0" y="837297"/>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D0387C1-466A-11BC-EFE0-BE6C002DAFA3}"/>
              </a:ext>
            </a:extLst>
          </p:cNvPr>
          <p:cNvPicPr>
            <a:picLocks noChangeAspect="1"/>
          </p:cNvPicPr>
          <p:nvPr/>
        </p:nvPicPr>
        <p:blipFill>
          <a:blip r:embed="rId2"/>
          <a:stretch>
            <a:fillRect/>
          </a:stretch>
        </p:blipFill>
        <p:spPr>
          <a:xfrm>
            <a:off x="-186450" y="40528"/>
            <a:ext cx="1641189" cy="945187"/>
          </a:xfrm>
          <a:prstGeom prst="rect">
            <a:avLst/>
          </a:prstGeom>
        </p:spPr>
      </p:pic>
      <p:pic>
        <p:nvPicPr>
          <p:cNvPr id="5" name="Picture 4">
            <a:extLst>
              <a:ext uri="{FF2B5EF4-FFF2-40B4-BE49-F238E27FC236}">
                <a16:creationId xmlns:a16="http://schemas.microsoft.com/office/drawing/2014/main" id="{45D6FD8C-B707-A33C-FB14-DDF2341339CC}"/>
              </a:ext>
            </a:extLst>
          </p:cNvPr>
          <p:cNvPicPr>
            <a:picLocks noChangeAspect="1"/>
          </p:cNvPicPr>
          <p:nvPr/>
        </p:nvPicPr>
        <p:blipFill>
          <a:blip r:embed="rId3"/>
          <a:stretch>
            <a:fillRect/>
          </a:stretch>
        </p:blipFill>
        <p:spPr>
          <a:xfrm>
            <a:off x="3463668" y="985715"/>
            <a:ext cx="5136325" cy="1943268"/>
          </a:xfrm>
          <a:prstGeom prst="rect">
            <a:avLst/>
          </a:prstGeom>
        </p:spPr>
      </p:pic>
      <p:sp>
        <p:nvSpPr>
          <p:cNvPr id="9" name="TextBox 8">
            <a:extLst>
              <a:ext uri="{FF2B5EF4-FFF2-40B4-BE49-F238E27FC236}">
                <a16:creationId xmlns:a16="http://schemas.microsoft.com/office/drawing/2014/main" id="{F208A358-B96C-FDEA-40A0-A9BF6B75B6D0}"/>
              </a:ext>
            </a:extLst>
          </p:cNvPr>
          <p:cNvSpPr txBox="1"/>
          <p:nvPr/>
        </p:nvSpPr>
        <p:spPr>
          <a:xfrm>
            <a:off x="1064794" y="3465095"/>
            <a:ext cx="10533648" cy="2677656"/>
          </a:xfrm>
          <a:prstGeom prst="rect">
            <a:avLst/>
          </a:prstGeom>
          <a:noFill/>
        </p:spPr>
        <p:txBody>
          <a:bodyPr wrap="square">
            <a:spAutoFit/>
          </a:bodyPr>
          <a:lstStyle/>
          <a:p>
            <a:pPr marL="285750" indent="-285750" algn="just">
              <a:buFont typeface="Arial" panose="020B0604020202020204" pitchFamily="34" charset="0"/>
              <a:buChar char="•"/>
            </a:pPr>
            <a:r>
              <a:rPr lang="en-US" sz="2800" dirty="0"/>
              <a:t>Single Q-network with two streams</a:t>
            </a:r>
          </a:p>
          <a:p>
            <a:pPr marL="285750" indent="-285750" algn="just">
              <a:buFont typeface="Arial" panose="020B0604020202020204" pitchFamily="34" charset="0"/>
              <a:buChar char="•"/>
            </a:pPr>
            <a:r>
              <a:rPr lang="en-US" sz="2800" dirty="0"/>
              <a:t>Produce separate estimations of value </a:t>
            </a:r>
            <a:r>
              <a:rPr lang="en-US" sz="2800" dirty="0" err="1"/>
              <a:t>func</a:t>
            </a:r>
            <a:r>
              <a:rPr lang="en-US" sz="2800" dirty="0"/>
              <a:t> and advantage </a:t>
            </a:r>
            <a:r>
              <a:rPr lang="en-US" sz="2800" dirty="0" err="1"/>
              <a:t>func</a:t>
            </a:r>
            <a:endParaRPr lang="en-US" sz="2800" dirty="0"/>
          </a:p>
          <a:p>
            <a:pPr marL="285750" indent="-285750" algn="just">
              <a:buFont typeface="Arial" panose="020B0604020202020204" pitchFamily="34" charset="0"/>
              <a:buChar char="•"/>
            </a:pPr>
            <a:r>
              <a:rPr lang="en-US" sz="2800" dirty="0"/>
              <a:t>without any extra supervision</a:t>
            </a:r>
          </a:p>
          <a:p>
            <a:pPr marL="285750" indent="-285750" algn="just">
              <a:buFont typeface="Arial" panose="020B0604020202020204" pitchFamily="34" charset="0"/>
              <a:buChar char="•"/>
            </a:pPr>
            <a:r>
              <a:rPr lang="en-US" sz="2800" dirty="0"/>
              <a:t>Which state are (or are not) valuable without having to learn the effect of each action for each state</a:t>
            </a:r>
          </a:p>
          <a:p>
            <a:pPr marL="285750" indent="-285750" algn="just">
              <a:buFont typeface="Arial" panose="020B0604020202020204" pitchFamily="34" charset="0"/>
              <a:buChar char="•"/>
            </a:pPr>
            <a:endParaRPr lang="en-US" sz="2800" dirty="0"/>
          </a:p>
        </p:txBody>
      </p:sp>
      <p:sp>
        <p:nvSpPr>
          <p:cNvPr id="4" name="TextBox 3">
            <a:extLst>
              <a:ext uri="{FF2B5EF4-FFF2-40B4-BE49-F238E27FC236}">
                <a16:creationId xmlns:a16="http://schemas.microsoft.com/office/drawing/2014/main" id="{DBEA0734-1884-55E3-CDC1-736ECEBA23AC}"/>
              </a:ext>
            </a:extLst>
          </p:cNvPr>
          <p:cNvSpPr txBox="1"/>
          <p:nvPr/>
        </p:nvSpPr>
        <p:spPr>
          <a:xfrm>
            <a:off x="4275220" y="195231"/>
            <a:ext cx="2791327" cy="523220"/>
          </a:xfrm>
          <a:prstGeom prst="rect">
            <a:avLst/>
          </a:prstGeom>
          <a:noFill/>
        </p:spPr>
        <p:txBody>
          <a:bodyPr wrap="square" rtlCol="0">
            <a:spAutoFit/>
          </a:bodyPr>
          <a:lstStyle/>
          <a:p>
            <a:pPr algn="ctr"/>
            <a:r>
              <a:rPr lang="en-US" sz="2800" dirty="0">
                <a:solidFill>
                  <a:srgbClr val="E67CB9"/>
                </a:solidFill>
              </a:rPr>
              <a:t>Introduction</a:t>
            </a:r>
          </a:p>
        </p:txBody>
      </p:sp>
    </p:spTree>
    <p:extLst>
      <p:ext uri="{BB962C8B-B14F-4D97-AF65-F5344CB8AC3E}">
        <p14:creationId xmlns:p14="http://schemas.microsoft.com/office/powerpoint/2010/main" val="71610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B79F89-BAED-C529-67DB-C47D17FCC57E}"/>
              </a:ext>
            </a:extLst>
          </p:cNvPr>
          <p:cNvSpPr txBox="1"/>
          <p:nvPr/>
        </p:nvSpPr>
        <p:spPr>
          <a:xfrm>
            <a:off x="5486402" y="1874728"/>
            <a:ext cx="6392778" cy="3108543"/>
          </a:xfrm>
          <a:prstGeom prst="rect">
            <a:avLst/>
          </a:prstGeom>
          <a:noFill/>
        </p:spPr>
        <p:txBody>
          <a:bodyPr wrap="square">
            <a:spAutoFit/>
          </a:bodyPr>
          <a:lstStyle/>
          <a:p>
            <a:pPr marL="342900" indent="-342900" algn="just">
              <a:buFont typeface="Arial" panose="020B0604020202020204" pitchFamily="34" charset="0"/>
              <a:buChar char="•"/>
            </a:pPr>
            <a:r>
              <a:rPr lang="en-US" sz="2800" b="0" i="0" u="none" strike="noStrike" baseline="0" dirty="0">
                <a:latin typeface="NimbusRomNo9L-Regu"/>
              </a:rPr>
              <a:t>The value stream learns to pay attention to the road and in particular to the horizon.</a:t>
            </a:r>
          </a:p>
          <a:p>
            <a:pPr marL="342900" indent="-342900" algn="just">
              <a:buFont typeface="Arial" panose="020B0604020202020204" pitchFamily="34" charset="0"/>
              <a:buChar char="•"/>
            </a:pPr>
            <a:r>
              <a:rPr lang="en-US" sz="2800" b="0" i="0" u="none" strike="noStrike" baseline="0" dirty="0">
                <a:latin typeface="NimbusRomNo9L-Regu"/>
              </a:rPr>
              <a:t>The advantage stream learns to pay attention only when there are cars immediately in front, so as to avoid collisions.</a:t>
            </a:r>
          </a:p>
        </p:txBody>
      </p:sp>
      <p:sp>
        <p:nvSpPr>
          <p:cNvPr id="4" name="Rectangle 3">
            <a:extLst>
              <a:ext uri="{FF2B5EF4-FFF2-40B4-BE49-F238E27FC236}">
                <a16:creationId xmlns:a16="http://schemas.microsoft.com/office/drawing/2014/main" id="{E989EB48-7C7B-1FE4-9A2D-5DC9AE1544A1}"/>
              </a:ext>
            </a:extLst>
          </p:cNvPr>
          <p:cNvSpPr/>
          <p:nvPr/>
        </p:nvSpPr>
        <p:spPr>
          <a:xfrm>
            <a:off x="0" y="837297"/>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A01C5AB-82B9-3308-010D-6676D51AE7BE}"/>
              </a:ext>
            </a:extLst>
          </p:cNvPr>
          <p:cNvPicPr>
            <a:picLocks noChangeAspect="1"/>
          </p:cNvPicPr>
          <p:nvPr/>
        </p:nvPicPr>
        <p:blipFill>
          <a:blip r:embed="rId2"/>
          <a:stretch>
            <a:fillRect/>
          </a:stretch>
        </p:blipFill>
        <p:spPr>
          <a:xfrm>
            <a:off x="-186450" y="40528"/>
            <a:ext cx="1641189" cy="945187"/>
          </a:xfrm>
          <a:prstGeom prst="rect">
            <a:avLst/>
          </a:prstGeom>
        </p:spPr>
      </p:pic>
      <p:pic>
        <p:nvPicPr>
          <p:cNvPr id="7" name="Picture 6">
            <a:extLst>
              <a:ext uri="{FF2B5EF4-FFF2-40B4-BE49-F238E27FC236}">
                <a16:creationId xmlns:a16="http://schemas.microsoft.com/office/drawing/2014/main" id="{DFE28A59-0685-E4CB-349D-B0E6FBAB9B01}"/>
              </a:ext>
            </a:extLst>
          </p:cNvPr>
          <p:cNvPicPr>
            <a:picLocks noChangeAspect="1"/>
          </p:cNvPicPr>
          <p:nvPr/>
        </p:nvPicPr>
        <p:blipFill>
          <a:blip r:embed="rId3"/>
          <a:stretch>
            <a:fillRect/>
          </a:stretch>
        </p:blipFill>
        <p:spPr>
          <a:xfrm>
            <a:off x="1211179" y="410910"/>
            <a:ext cx="4090737" cy="5625694"/>
          </a:xfrm>
          <a:prstGeom prst="rect">
            <a:avLst/>
          </a:prstGeom>
        </p:spPr>
      </p:pic>
    </p:spTree>
    <p:extLst>
      <p:ext uri="{BB962C8B-B14F-4D97-AF65-F5344CB8AC3E}">
        <p14:creationId xmlns:p14="http://schemas.microsoft.com/office/powerpoint/2010/main" val="3420059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5ABE1C-C8E1-E7C3-BBFF-8C12BC949C33}"/>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DEB48CC-9A8C-7BC8-DC52-0D7E1F0096CF}"/>
                  </a:ext>
                </a:extLst>
              </p:cNvPr>
              <p:cNvSpPr txBox="1"/>
              <p:nvPr/>
            </p:nvSpPr>
            <p:spPr>
              <a:xfrm>
                <a:off x="1314382" y="857126"/>
                <a:ext cx="9851457" cy="4832092"/>
              </a:xfrm>
              <a:prstGeom prst="rect">
                <a:avLst/>
              </a:prstGeom>
              <a:noFill/>
            </p:spPr>
            <p:txBody>
              <a:bodyPr wrap="square">
                <a:spAutoFit/>
              </a:bodyPr>
              <a:lstStyle/>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r>
                  <a:rPr lang="en-US" sz="2800" dirty="0"/>
                  <a:t>sequential decision-making setup</a:t>
                </a:r>
              </a:p>
              <a:p>
                <a:pPr marL="285750" indent="-285750" algn="just">
                  <a:buFont typeface="Arial" panose="020B0604020202020204" pitchFamily="34" charset="0"/>
                  <a:buChar char="•"/>
                </a:pPr>
                <a:r>
                  <a:rPr lang="en-US" sz="2800" dirty="0"/>
                  <a:t>agent interacts with an environment E over discrete time steps</a:t>
                </a:r>
              </a:p>
              <a:p>
                <a:pPr marL="285750" indent="-285750" algn="just">
                  <a:buFont typeface="Arial" panose="020B0604020202020204" pitchFamily="34" charset="0"/>
                  <a:buChar char="•"/>
                </a:pPr>
                <a:r>
                  <a:rPr lang="en-US" sz="2800" dirty="0"/>
                  <a:t>Goal : agent seeks maximize the expected discounted return</a:t>
                </a:r>
              </a:p>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endParaRPr lang="en-US" sz="2800" dirty="0"/>
              </a:p>
              <a:p>
                <a:pPr marL="285750" indent="-285750" algn="just">
                  <a:buFont typeface="Arial" panose="020B0604020202020204" pitchFamily="34" charset="0"/>
                  <a:buChar char="•"/>
                </a:pPr>
                <a:endParaRPr lang="en-US" sz="2800" dirty="0"/>
              </a:p>
              <a:p>
                <a:pPr algn="just"/>
                <a:endParaRPr lang="en-US" sz="2800" dirty="0"/>
              </a:p>
              <a:p>
                <a:pPr marL="285750" indent="-285750" algn="just">
                  <a:buFont typeface="Arial" panose="020B0604020202020204" pitchFamily="34" charset="0"/>
                  <a:buChar char="•"/>
                </a:pPr>
                <a14:m>
                  <m:oMath xmlns:m="http://schemas.openxmlformats.org/officeDocument/2006/math">
                    <m:r>
                      <a:rPr lang="en-US" sz="2800" b="0" i="1" smtClean="0">
                        <a:latin typeface="Cambria Math" panose="02040503050406030204" pitchFamily="18" charset="0"/>
                        <a:ea typeface="Cambria Math" panose="02040503050406030204" pitchFamily="18" charset="0"/>
                      </a:rPr>
                      <m:t>𝛾</m:t>
                    </m:r>
                  </m:oMath>
                </a14:m>
                <a:r>
                  <a:rPr lang="en-US" sz="2800" dirty="0"/>
                  <a:t> is discount factor that trades-off the importance of immediate and future rewards.</a:t>
                </a:r>
              </a:p>
              <a:p>
                <a:pPr marL="285750" indent="-285750" algn="just">
                  <a:buFont typeface="Arial" panose="020B0604020202020204" pitchFamily="34" charset="0"/>
                  <a:buChar char="•"/>
                </a:pPr>
                <a:r>
                  <a:rPr lang="en-US" sz="2800" b="0" i="0" u="none" strike="noStrike" baseline="0" dirty="0">
                    <a:latin typeface="NimbusRomNo9L-Regu"/>
                  </a:rPr>
                  <a:t>agent behaving according to a stochastic policy.</a:t>
                </a:r>
                <a:endParaRPr lang="en-US" sz="2800" dirty="0"/>
              </a:p>
            </p:txBody>
          </p:sp>
        </mc:Choice>
        <mc:Fallback xmlns="">
          <p:sp>
            <p:nvSpPr>
              <p:cNvPr id="9" name="TextBox 8">
                <a:extLst>
                  <a:ext uri="{FF2B5EF4-FFF2-40B4-BE49-F238E27FC236}">
                    <a16:creationId xmlns:a16="http://schemas.microsoft.com/office/drawing/2014/main" id="{CDEB48CC-9A8C-7BC8-DC52-0D7E1F0096CF}"/>
                  </a:ext>
                </a:extLst>
              </p:cNvPr>
              <p:cNvSpPr txBox="1">
                <a:spLocks noRot="1" noChangeAspect="1" noMove="1" noResize="1" noEditPoints="1" noAdjustHandles="1" noChangeArrowheads="1" noChangeShapeType="1" noTextEdit="1"/>
              </p:cNvSpPr>
              <p:nvPr/>
            </p:nvSpPr>
            <p:spPr>
              <a:xfrm>
                <a:off x="1314382" y="857126"/>
                <a:ext cx="9851457" cy="4832092"/>
              </a:xfrm>
              <a:prstGeom prst="rect">
                <a:avLst/>
              </a:prstGeom>
              <a:blipFill>
                <a:blip r:embed="rId2"/>
                <a:stretch>
                  <a:fillRect l="-1114" r="-1238" b="-2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87C96E-30CE-6CB2-E2F8-9C0F379F1469}"/>
                  </a:ext>
                </a:extLst>
              </p:cNvPr>
              <p:cNvSpPr txBox="1"/>
              <p:nvPr/>
            </p:nvSpPr>
            <p:spPr>
              <a:xfrm>
                <a:off x="4089476" y="2769669"/>
                <a:ext cx="4729404" cy="100700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𝑅</m:t>
                          </m:r>
                        </m:e>
                        <m:sub>
                          <m:r>
                            <a:rPr lang="en-US" sz="2400" b="0" i="1" smtClean="0">
                              <a:latin typeface="Cambria Math" panose="02040503050406030204" pitchFamily="18" charset="0"/>
                            </a:rPr>
                            <m:t>𝑡</m:t>
                          </m:r>
                        </m:sub>
                      </m:sSub>
                      <m:r>
                        <a:rPr lang="en-US" sz="2400" i="1" smtClean="0">
                          <a:latin typeface="Cambria Math" panose="02040503050406030204" pitchFamily="18" charset="0"/>
                        </a:rPr>
                        <m:t>=</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𝜏</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sub>
                        <m:sup>
                          <m:r>
                            <a:rPr lang="en-US" sz="2400" b="0" i="1" smtClean="0">
                              <a:latin typeface="Cambria Math" panose="02040503050406030204" pitchFamily="18" charset="0"/>
                              <a:ea typeface="Cambria Math" panose="02040503050406030204" pitchFamily="18" charset="0"/>
                            </a:rPr>
                            <m:t>∞</m:t>
                          </m:r>
                        </m:sup>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𝛾</m:t>
                              </m:r>
                            </m:e>
                            <m:sup>
                              <m:r>
                                <a:rPr lang="en-US" sz="2400" b="0" i="1" smtClean="0">
                                  <a:latin typeface="Cambria Math" panose="02040503050406030204" pitchFamily="18" charset="0"/>
                                  <a:ea typeface="Cambria Math" panose="02040503050406030204" pitchFamily="18" charset="0"/>
                                </a:rPr>
                                <m:t>𝜏</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𝑡</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𝜏</m:t>
                              </m:r>
                            </m:sub>
                          </m:sSub>
                        </m:e>
                      </m:nary>
                      <m:r>
                        <a:rPr lang="en-US" sz="2400" b="0" i="1" smtClean="0">
                          <a:latin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𝛾</m:t>
                      </m:r>
                      <m:r>
                        <a:rPr lang="en-US" sz="2400" b="0" i="1" smtClean="0">
                          <a:latin typeface="Cambria Math" panose="02040503050406030204" pitchFamily="18" charset="0"/>
                          <a:ea typeface="Cambria Math" panose="02040503050406030204" pitchFamily="18" charset="0"/>
                        </a:rPr>
                        <m:t> ∈[0,1]</m:t>
                      </m:r>
                    </m:oMath>
                  </m:oMathPara>
                </a14:m>
                <a:endParaRPr lang="en-US" sz="2400" dirty="0"/>
              </a:p>
            </p:txBody>
          </p:sp>
        </mc:Choice>
        <mc:Fallback xmlns="">
          <p:sp>
            <p:nvSpPr>
              <p:cNvPr id="10" name="TextBox 9">
                <a:extLst>
                  <a:ext uri="{FF2B5EF4-FFF2-40B4-BE49-F238E27FC236}">
                    <a16:creationId xmlns:a16="http://schemas.microsoft.com/office/drawing/2014/main" id="{0A87C96E-30CE-6CB2-E2F8-9C0F379F1469}"/>
                  </a:ext>
                </a:extLst>
              </p:cNvPr>
              <p:cNvSpPr txBox="1">
                <a:spLocks noRot="1" noChangeAspect="1" noMove="1" noResize="1" noEditPoints="1" noAdjustHandles="1" noChangeArrowheads="1" noChangeShapeType="1" noTextEdit="1"/>
              </p:cNvSpPr>
              <p:nvPr/>
            </p:nvSpPr>
            <p:spPr>
              <a:xfrm>
                <a:off x="4089476" y="2769669"/>
                <a:ext cx="4729404" cy="1007007"/>
              </a:xfrm>
              <a:prstGeom prst="rect">
                <a:avLst/>
              </a:prstGeom>
              <a:blipFill>
                <a:blip r:embed="rId3"/>
                <a:stretch>
                  <a:fillRect/>
                </a:stretch>
              </a:blipFill>
            </p:spPr>
            <p:txBody>
              <a:bodyPr/>
              <a:lstStyle/>
              <a:p>
                <a:r>
                  <a:rPr lang="en-US">
                    <a:noFill/>
                  </a:rPr>
                  <a:t> </a:t>
                </a:r>
              </a:p>
            </p:txBody>
          </p:sp>
        </mc:Fallback>
      </mc:AlternateContent>
      <p:sp>
        <p:nvSpPr>
          <p:cNvPr id="15" name="Google Shape;446;p26">
            <a:extLst>
              <a:ext uri="{FF2B5EF4-FFF2-40B4-BE49-F238E27FC236}">
                <a16:creationId xmlns:a16="http://schemas.microsoft.com/office/drawing/2014/main" id="{68BF4DF6-5442-7976-00D8-37616FA9F1C8}"/>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3" name="TextBox 2">
            <a:extLst>
              <a:ext uri="{FF2B5EF4-FFF2-40B4-BE49-F238E27FC236}">
                <a16:creationId xmlns:a16="http://schemas.microsoft.com/office/drawing/2014/main" id="{ABE91729-075E-FDC6-9AAC-6CBF4260CD9B}"/>
              </a:ext>
            </a:extLst>
          </p:cNvPr>
          <p:cNvSpPr txBox="1"/>
          <p:nvPr/>
        </p:nvSpPr>
        <p:spPr>
          <a:xfrm>
            <a:off x="3416968" y="326073"/>
            <a:ext cx="4355432" cy="523220"/>
          </a:xfrm>
          <a:prstGeom prst="rect">
            <a:avLst/>
          </a:prstGeom>
          <a:noFill/>
        </p:spPr>
        <p:txBody>
          <a:bodyPr wrap="square" rtlCol="0">
            <a:spAutoFit/>
          </a:bodyPr>
          <a:lstStyle/>
          <a:p>
            <a:pPr algn="ctr"/>
            <a:r>
              <a:rPr lang="en-US" sz="2800" dirty="0">
                <a:solidFill>
                  <a:srgbClr val="E67CB9"/>
                </a:solidFill>
              </a:rPr>
              <a:t>Background</a:t>
            </a:r>
          </a:p>
        </p:txBody>
      </p:sp>
    </p:spTree>
    <p:extLst>
      <p:ext uri="{BB962C8B-B14F-4D97-AF65-F5344CB8AC3E}">
        <p14:creationId xmlns:p14="http://schemas.microsoft.com/office/powerpoint/2010/main" val="1573709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DE1E04-9E7A-6D27-F1A9-7D3246FA3A7F}"/>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446;p26">
            <a:extLst>
              <a:ext uri="{FF2B5EF4-FFF2-40B4-BE49-F238E27FC236}">
                <a16:creationId xmlns:a16="http://schemas.microsoft.com/office/drawing/2014/main" id="{56A228B7-E09B-554F-993E-32DAA37E3355}"/>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4" name="TextBox 3">
            <a:extLst>
              <a:ext uri="{FF2B5EF4-FFF2-40B4-BE49-F238E27FC236}">
                <a16:creationId xmlns:a16="http://schemas.microsoft.com/office/drawing/2014/main" id="{853CD82E-AE7C-62A9-035C-ED8AAC8ADFB7}"/>
              </a:ext>
            </a:extLst>
          </p:cNvPr>
          <p:cNvSpPr txBox="1"/>
          <p:nvPr/>
        </p:nvSpPr>
        <p:spPr>
          <a:xfrm>
            <a:off x="1063835" y="1045845"/>
            <a:ext cx="10270672" cy="4832092"/>
          </a:xfrm>
          <a:prstGeom prst="rect">
            <a:avLst/>
          </a:prstGeom>
          <a:noFill/>
        </p:spPr>
        <p:txBody>
          <a:bodyPr wrap="square" rtlCol="0">
            <a:spAutoFit/>
          </a:bodyPr>
          <a:lstStyle/>
          <a:p>
            <a:pPr algn="just"/>
            <a:r>
              <a:rPr lang="en-US" sz="2800" dirty="0"/>
              <a:t>State-action (Q-value): </a:t>
            </a:r>
          </a:p>
          <a:p>
            <a:pPr algn="just"/>
            <a:endParaRPr lang="en-US" sz="2800" dirty="0"/>
          </a:p>
          <a:p>
            <a:pPr algn="just"/>
            <a:r>
              <a:rPr lang="en-US" sz="2800" dirty="0"/>
              <a:t>State-value :</a:t>
            </a:r>
          </a:p>
          <a:p>
            <a:pPr algn="just"/>
            <a:endParaRPr lang="en-US" sz="2800" dirty="0"/>
          </a:p>
          <a:p>
            <a:pPr algn="just"/>
            <a:r>
              <a:rPr lang="en-US" sz="2800" dirty="0"/>
              <a:t>Q function can compute recursively with dynamic programming :</a:t>
            </a:r>
          </a:p>
          <a:p>
            <a:pPr algn="just"/>
            <a:endParaRPr lang="en-US" sz="2800" dirty="0"/>
          </a:p>
          <a:p>
            <a:pPr algn="just"/>
            <a:endParaRPr lang="en-US" sz="2800" dirty="0"/>
          </a:p>
          <a:p>
            <a:pPr algn="just"/>
            <a:endParaRPr lang="en-US" sz="2800" dirty="0"/>
          </a:p>
          <a:p>
            <a:pPr algn="just"/>
            <a:r>
              <a:rPr lang="en-US" sz="2800" dirty="0"/>
              <a:t>Optimal Q :</a:t>
            </a:r>
          </a:p>
          <a:p>
            <a:pPr algn="just"/>
            <a:endParaRPr lang="en-US" sz="2800" dirty="0"/>
          </a:p>
          <a:p>
            <a:pPr algn="just"/>
            <a:r>
              <a:rPr lang="en-US" sz="2800" dirty="0"/>
              <a:t>policy </a:t>
            </a:r>
          </a:p>
        </p:txBody>
      </p:sp>
      <p:pic>
        <p:nvPicPr>
          <p:cNvPr id="9" name="Picture 8">
            <a:extLst>
              <a:ext uri="{FF2B5EF4-FFF2-40B4-BE49-F238E27FC236}">
                <a16:creationId xmlns:a16="http://schemas.microsoft.com/office/drawing/2014/main" id="{6161421C-90D5-661F-228F-457FC02B8F2E}"/>
              </a:ext>
            </a:extLst>
          </p:cNvPr>
          <p:cNvPicPr>
            <a:picLocks noChangeAspect="1"/>
          </p:cNvPicPr>
          <p:nvPr/>
        </p:nvPicPr>
        <p:blipFill>
          <a:blip r:embed="rId2"/>
          <a:stretch>
            <a:fillRect/>
          </a:stretch>
        </p:blipFill>
        <p:spPr>
          <a:xfrm>
            <a:off x="2689724" y="3373330"/>
            <a:ext cx="6606676" cy="680881"/>
          </a:xfrm>
          <a:prstGeom prst="rect">
            <a:avLst/>
          </a:prstGeom>
        </p:spPr>
      </p:pic>
      <p:pic>
        <p:nvPicPr>
          <p:cNvPr id="11" name="Picture 10">
            <a:extLst>
              <a:ext uri="{FF2B5EF4-FFF2-40B4-BE49-F238E27FC236}">
                <a16:creationId xmlns:a16="http://schemas.microsoft.com/office/drawing/2014/main" id="{24113F84-8EFC-4C3D-F385-381F910CCB8E}"/>
              </a:ext>
            </a:extLst>
          </p:cNvPr>
          <p:cNvPicPr>
            <a:picLocks noChangeAspect="1"/>
          </p:cNvPicPr>
          <p:nvPr/>
        </p:nvPicPr>
        <p:blipFill>
          <a:blip r:embed="rId3"/>
          <a:stretch>
            <a:fillRect/>
          </a:stretch>
        </p:blipFill>
        <p:spPr>
          <a:xfrm>
            <a:off x="4651884" y="1863346"/>
            <a:ext cx="4848787" cy="614095"/>
          </a:xfrm>
          <a:prstGeom prst="rect">
            <a:avLst/>
          </a:prstGeom>
        </p:spPr>
      </p:pic>
      <p:pic>
        <p:nvPicPr>
          <p:cNvPr id="13" name="Picture 12">
            <a:extLst>
              <a:ext uri="{FF2B5EF4-FFF2-40B4-BE49-F238E27FC236}">
                <a16:creationId xmlns:a16="http://schemas.microsoft.com/office/drawing/2014/main" id="{A457862C-3B12-740E-723D-72FEE699B877}"/>
              </a:ext>
            </a:extLst>
          </p:cNvPr>
          <p:cNvPicPr>
            <a:picLocks noChangeAspect="1"/>
          </p:cNvPicPr>
          <p:nvPr/>
        </p:nvPicPr>
        <p:blipFill>
          <a:blip r:embed="rId4"/>
          <a:stretch>
            <a:fillRect/>
          </a:stretch>
        </p:blipFill>
        <p:spPr>
          <a:xfrm>
            <a:off x="4651885" y="967457"/>
            <a:ext cx="5623492" cy="648865"/>
          </a:xfrm>
          <a:prstGeom prst="rect">
            <a:avLst/>
          </a:prstGeom>
        </p:spPr>
      </p:pic>
      <p:pic>
        <p:nvPicPr>
          <p:cNvPr id="15" name="Picture 14">
            <a:extLst>
              <a:ext uri="{FF2B5EF4-FFF2-40B4-BE49-F238E27FC236}">
                <a16:creationId xmlns:a16="http://schemas.microsoft.com/office/drawing/2014/main" id="{C948027D-3CD5-5B7D-D940-60D13DB45B20}"/>
              </a:ext>
            </a:extLst>
          </p:cNvPr>
          <p:cNvPicPr>
            <a:picLocks noChangeAspect="1"/>
          </p:cNvPicPr>
          <p:nvPr/>
        </p:nvPicPr>
        <p:blipFill>
          <a:blip r:embed="rId5"/>
          <a:stretch>
            <a:fillRect/>
          </a:stretch>
        </p:blipFill>
        <p:spPr>
          <a:xfrm>
            <a:off x="4420952" y="4451067"/>
            <a:ext cx="4156835" cy="557624"/>
          </a:xfrm>
          <a:prstGeom prst="rect">
            <a:avLst/>
          </a:prstGeom>
        </p:spPr>
      </p:pic>
      <p:pic>
        <p:nvPicPr>
          <p:cNvPr id="17" name="Picture 16">
            <a:extLst>
              <a:ext uri="{FF2B5EF4-FFF2-40B4-BE49-F238E27FC236}">
                <a16:creationId xmlns:a16="http://schemas.microsoft.com/office/drawing/2014/main" id="{AC17315F-314A-DB4E-C082-BC1CEA1A3AA2}"/>
              </a:ext>
            </a:extLst>
          </p:cNvPr>
          <p:cNvPicPr>
            <a:picLocks noChangeAspect="1"/>
          </p:cNvPicPr>
          <p:nvPr/>
        </p:nvPicPr>
        <p:blipFill>
          <a:blip r:embed="rId6"/>
          <a:stretch>
            <a:fillRect/>
          </a:stretch>
        </p:blipFill>
        <p:spPr>
          <a:xfrm>
            <a:off x="4420952" y="5286199"/>
            <a:ext cx="4628277" cy="557623"/>
          </a:xfrm>
          <a:prstGeom prst="rect">
            <a:avLst/>
          </a:prstGeom>
        </p:spPr>
      </p:pic>
      <p:sp>
        <p:nvSpPr>
          <p:cNvPr id="22" name="TextBox 21">
            <a:extLst>
              <a:ext uri="{FF2B5EF4-FFF2-40B4-BE49-F238E27FC236}">
                <a16:creationId xmlns:a16="http://schemas.microsoft.com/office/drawing/2014/main" id="{1A401A07-76FF-8C9E-98AD-92229D21ABBC}"/>
              </a:ext>
            </a:extLst>
          </p:cNvPr>
          <p:cNvSpPr txBox="1"/>
          <p:nvPr/>
        </p:nvSpPr>
        <p:spPr>
          <a:xfrm>
            <a:off x="2751221" y="256350"/>
            <a:ext cx="4732421" cy="523220"/>
          </a:xfrm>
          <a:prstGeom prst="rect">
            <a:avLst/>
          </a:prstGeom>
          <a:noFill/>
        </p:spPr>
        <p:txBody>
          <a:bodyPr wrap="square" rtlCol="0">
            <a:spAutoFit/>
          </a:bodyPr>
          <a:lstStyle/>
          <a:p>
            <a:pPr algn="ctr"/>
            <a:r>
              <a:rPr lang="en-US" sz="2800" b="0" i="0" u="none" strike="noStrike" baseline="0" dirty="0">
                <a:solidFill>
                  <a:srgbClr val="E67CB9"/>
                </a:solidFill>
              </a:rPr>
              <a:t>Background</a:t>
            </a:r>
            <a:endParaRPr lang="en-US" sz="2800" dirty="0">
              <a:solidFill>
                <a:srgbClr val="E67CB9"/>
              </a:solidFill>
            </a:endParaRPr>
          </a:p>
        </p:txBody>
      </p:sp>
    </p:spTree>
    <p:extLst>
      <p:ext uri="{BB962C8B-B14F-4D97-AF65-F5344CB8AC3E}">
        <p14:creationId xmlns:p14="http://schemas.microsoft.com/office/powerpoint/2010/main" val="1898198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DA5C31-4BE7-8EAD-E510-7AF9C2DE711E}"/>
              </a:ext>
            </a:extLst>
          </p:cNvPr>
          <p:cNvSpPr txBox="1"/>
          <p:nvPr/>
        </p:nvSpPr>
        <p:spPr>
          <a:xfrm>
            <a:off x="942741" y="475930"/>
            <a:ext cx="10840720" cy="5693866"/>
          </a:xfrm>
          <a:prstGeom prst="rect">
            <a:avLst/>
          </a:prstGeom>
          <a:noFill/>
        </p:spPr>
        <p:txBody>
          <a:bodyPr wrap="square">
            <a:spAutoFit/>
          </a:bodyPr>
          <a:lstStyle/>
          <a:p>
            <a:pPr algn="just"/>
            <a:r>
              <a:rPr lang="en-US" sz="2800" dirty="0"/>
              <a:t>Follows:</a:t>
            </a:r>
          </a:p>
          <a:p>
            <a:pPr algn="just"/>
            <a:endParaRPr lang="en-US" sz="2800" dirty="0"/>
          </a:p>
          <a:p>
            <a:pPr algn="just"/>
            <a:r>
              <a:rPr lang="en-US" sz="2800" dirty="0"/>
              <a:t>The optimal Q function satisfies the Bellman equation:</a:t>
            </a:r>
          </a:p>
          <a:p>
            <a:pPr algn="just"/>
            <a:endParaRPr lang="en-US" sz="2800" dirty="0"/>
          </a:p>
          <a:p>
            <a:pPr algn="just"/>
            <a:endParaRPr lang="en-US" sz="2800" dirty="0"/>
          </a:p>
          <a:p>
            <a:pPr algn="just"/>
            <a:endParaRPr lang="en-US" sz="2800" dirty="0"/>
          </a:p>
          <a:p>
            <a:pPr algn="just"/>
            <a:r>
              <a:rPr lang="en-US" sz="2800" dirty="0"/>
              <a:t>Advantage function:</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V(s) measure how good is to be in a particular state s</a:t>
            </a:r>
          </a:p>
          <a:p>
            <a:pPr marL="457200" indent="-457200" algn="just">
              <a:buFont typeface="Arial" panose="020B0604020202020204" pitchFamily="34" charset="0"/>
              <a:buChar char="•"/>
            </a:pPr>
            <a:r>
              <a:rPr lang="en-US" sz="2800" dirty="0"/>
              <a:t>Q function measure the value of choosing a particular action in this state</a:t>
            </a:r>
          </a:p>
          <a:p>
            <a:pPr marL="457200" indent="-457200" algn="just">
              <a:buFont typeface="Arial" panose="020B0604020202020204" pitchFamily="34" charset="0"/>
              <a:buChar char="•"/>
            </a:pPr>
            <a:r>
              <a:rPr lang="en-US" sz="2800" dirty="0"/>
              <a:t>Advantage function to obtain a relative measure of the importance of each action</a:t>
            </a:r>
          </a:p>
        </p:txBody>
      </p:sp>
      <p:pic>
        <p:nvPicPr>
          <p:cNvPr id="4" name="Picture 3">
            <a:extLst>
              <a:ext uri="{FF2B5EF4-FFF2-40B4-BE49-F238E27FC236}">
                <a16:creationId xmlns:a16="http://schemas.microsoft.com/office/drawing/2014/main" id="{D653C576-E74A-917C-BA02-B7ABE6C3E2AD}"/>
              </a:ext>
            </a:extLst>
          </p:cNvPr>
          <p:cNvPicPr>
            <a:picLocks noChangeAspect="1"/>
          </p:cNvPicPr>
          <p:nvPr/>
        </p:nvPicPr>
        <p:blipFill>
          <a:blip r:embed="rId2"/>
          <a:stretch>
            <a:fillRect/>
          </a:stretch>
        </p:blipFill>
        <p:spPr>
          <a:xfrm>
            <a:off x="3291482" y="1948966"/>
            <a:ext cx="5419740" cy="696972"/>
          </a:xfrm>
          <a:prstGeom prst="rect">
            <a:avLst/>
          </a:prstGeom>
        </p:spPr>
      </p:pic>
      <p:sp>
        <p:nvSpPr>
          <p:cNvPr id="5" name="Rectangle 4">
            <a:extLst>
              <a:ext uri="{FF2B5EF4-FFF2-40B4-BE49-F238E27FC236}">
                <a16:creationId xmlns:a16="http://schemas.microsoft.com/office/drawing/2014/main" id="{C1E462BE-9ACD-BF20-B9A5-B410330AB037}"/>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446;p26">
            <a:extLst>
              <a:ext uri="{FF2B5EF4-FFF2-40B4-BE49-F238E27FC236}">
                <a16:creationId xmlns:a16="http://schemas.microsoft.com/office/drawing/2014/main" id="{1889933F-0148-94C9-E319-2D7A151F5AFA}"/>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pic>
        <p:nvPicPr>
          <p:cNvPr id="8" name="Picture 7">
            <a:extLst>
              <a:ext uri="{FF2B5EF4-FFF2-40B4-BE49-F238E27FC236}">
                <a16:creationId xmlns:a16="http://schemas.microsoft.com/office/drawing/2014/main" id="{8489A53E-30A7-289E-7183-2B49149643C4}"/>
              </a:ext>
            </a:extLst>
          </p:cNvPr>
          <p:cNvPicPr>
            <a:picLocks noChangeAspect="1"/>
          </p:cNvPicPr>
          <p:nvPr/>
        </p:nvPicPr>
        <p:blipFill>
          <a:blip r:embed="rId3"/>
          <a:stretch>
            <a:fillRect/>
          </a:stretch>
        </p:blipFill>
        <p:spPr>
          <a:xfrm>
            <a:off x="4476052" y="2966791"/>
            <a:ext cx="3934519" cy="696972"/>
          </a:xfrm>
          <a:prstGeom prst="rect">
            <a:avLst/>
          </a:prstGeom>
        </p:spPr>
      </p:pic>
      <p:pic>
        <p:nvPicPr>
          <p:cNvPr id="9" name="Picture 8">
            <a:extLst>
              <a:ext uri="{FF2B5EF4-FFF2-40B4-BE49-F238E27FC236}">
                <a16:creationId xmlns:a16="http://schemas.microsoft.com/office/drawing/2014/main" id="{30B250CE-210E-174C-1158-58ABA968B482}"/>
              </a:ext>
            </a:extLst>
          </p:cNvPr>
          <p:cNvPicPr>
            <a:picLocks noChangeAspect="1"/>
          </p:cNvPicPr>
          <p:nvPr/>
        </p:nvPicPr>
        <p:blipFill>
          <a:blip r:embed="rId4"/>
          <a:stretch>
            <a:fillRect/>
          </a:stretch>
        </p:blipFill>
        <p:spPr>
          <a:xfrm>
            <a:off x="4300636" y="500734"/>
            <a:ext cx="3957345" cy="479263"/>
          </a:xfrm>
          <a:prstGeom prst="rect">
            <a:avLst/>
          </a:prstGeom>
        </p:spPr>
      </p:pic>
    </p:spTree>
    <p:extLst>
      <p:ext uri="{BB962C8B-B14F-4D97-AF65-F5344CB8AC3E}">
        <p14:creationId xmlns:p14="http://schemas.microsoft.com/office/powerpoint/2010/main" val="2702255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A625CD-94F4-91BD-D73B-038970AE83E7}"/>
              </a:ext>
            </a:extLst>
          </p:cNvPr>
          <p:cNvSpPr txBox="1"/>
          <p:nvPr/>
        </p:nvSpPr>
        <p:spPr>
          <a:xfrm>
            <a:off x="1411705" y="1564104"/>
            <a:ext cx="9729537" cy="2308324"/>
          </a:xfrm>
          <a:prstGeom prst="rect">
            <a:avLst/>
          </a:prstGeom>
          <a:noFill/>
        </p:spPr>
        <p:txBody>
          <a:bodyPr wrap="square">
            <a:spAutoFit/>
          </a:bodyPr>
          <a:lstStyle/>
          <a:p>
            <a:r>
              <a:rPr lang="en-US" sz="2400" dirty="0"/>
              <a:t>Model Free</a:t>
            </a:r>
          </a:p>
          <a:p>
            <a:r>
              <a:rPr lang="en-US" sz="2400" dirty="0"/>
              <a:t>	• states and rewards are produced by the environment</a:t>
            </a:r>
          </a:p>
          <a:p>
            <a:r>
              <a:rPr lang="en-US" sz="2400" dirty="0"/>
              <a:t>Off-policy</a:t>
            </a:r>
          </a:p>
          <a:p>
            <a:pPr lvl="1"/>
            <a:r>
              <a:rPr lang="en-US" sz="2400" dirty="0"/>
              <a:t>	• states and rewards are obtained with a behavior policy (epsilon 		   greedy)</a:t>
            </a:r>
          </a:p>
          <a:p>
            <a:pPr lvl="1"/>
            <a:r>
              <a:rPr lang="en-US" sz="2400" dirty="0"/>
              <a:t>	• different from the online policy that is being learned</a:t>
            </a:r>
          </a:p>
        </p:txBody>
      </p:sp>
      <p:sp>
        <p:nvSpPr>
          <p:cNvPr id="6" name="Rectangle 5">
            <a:extLst>
              <a:ext uri="{FF2B5EF4-FFF2-40B4-BE49-F238E27FC236}">
                <a16:creationId xmlns:a16="http://schemas.microsoft.com/office/drawing/2014/main" id="{0D1856A8-9738-77C5-2614-C98893D85BFD}"/>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46;p26">
            <a:extLst>
              <a:ext uri="{FF2B5EF4-FFF2-40B4-BE49-F238E27FC236}">
                <a16:creationId xmlns:a16="http://schemas.microsoft.com/office/drawing/2014/main" id="{6C72882D-ADEE-96DB-C345-8FEF984E50E0}"/>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8" name="TextBox 7">
            <a:extLst>
              <a:ext uri="{FF2B5EF4-FFF2-40B4-BE49-F238E27FC236}">
                <a16:creationId xmlns:a16="http://schemas.microsoft.com/office/drawing/2014/main" id="{5C4FA0B1-933E-2451-F43C-87D052B6078E}"/>
              </a:ext>
            </a:extLst>
          </p:cNvPr>
          <p:cNvSpPr txBox="1"/>
          <p:nvPr/>
        </p:nvSpPr>
        <p:spPr>
          <a:xfrm>
            <a:off x="2460459" y="326073"/>
            <a:ext cx="6188242" cy="523220"/>
          </a:xfrm>
          <a:prstGeom prst="rect">
            <a:avLst/>
          </a:prstGeom>
          <a:noFill/>
        </p:spPr>
        <p:txBody>
          <a:bodyPr wrap="square">
            <a:spAutoFit/>
          </a:bodyPr>
          <a:lstStyle/>
          <a:p>
            <a:pPr algn="ctr"/>
            <a:r>
              <a:rPr lang="en-US" sz="2800" b="0" i="0" u="none" strike="noStrike" baseline="0" dirty="0">
                <a:solidFill>
                  <a:srgbClr val="E67CB9"/>
                </a:solidFill>
              </a:rPr>
              <a:t>Deep Q-networks</a:t>
            </a:r>
            <a:endParaRPr lang="en-US" sz="5400" dirty="0">
              <a:solidFill>
                <a:srgbClr val="E67CB9"/>
              </a:solidFill>
            </a:endParaRPr>
          </a:p>
        </p:txBody>
      </p:sp>
      <p:pic>
        <p:nvPicPr>
          <p:cNvPr id="10" name="Picture 9">
            <a:extLst>
              <a:ext uri="{FF2B5EF4-FFF2-40B4-BE49-F238E27FC236}">
                <a16:creationId xmlns:a16="http://schemas.microsoft.com/office/drawing/2014/main" id="{E45AA7B5-B9AC-D6D5-77AF-69AF4A3F971B}"/>
              </a:ext>
            </a:extLst>
          </p:cNvPr>
          <p:cNvPicPr>
            <a:picLocks noChangeAspect="1"/>
          </p:cNvPicPr>
          <p:nvPr/>
        </p:nvPicPr>
        <p:blipFill>
          <a:blip r:embed="rId2"/>
          <a:stretch>
            <a:fillRect/>
          </a:stretch>
        </p:blipFill>
        <p:spPr>
          <a:xfrm>
            <a:off x="3539101" y="4314246"/>
            <a:ext cx="4343776" cy="1790855"/>
          </a:xfrm>
          <a:prstGeom prst="rect">
            <a:avLst/>
          </a:prstGeom>
        </p:spPr>
      </p:pic>
    </p:spTree>
    <p:extLst>
      <p:ext uri="{BB962C8B-B14F-4D97-AF65-F5344CB8AC3E}">
        <p14:creationId xmlns:p14="http://schemas.microsoft.com/office/powerpoint/2010/main" val="309247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A99D65-C08B-1899-40AB-CE3B74C239EC}"/>
              </a:ext>
            </a:extLst>
          </p:cNvPr>
          <p:cNvSpPr/>
          <p:nvPr/>
        </p:nvSpPr>
        <p:spPr>
          <a:xfrm>
            <a:off x="0" y="923925"/>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Google Shape;446;p26">
            <a:extLst>
              <a:ext uri="{FF2B5EF4-FFF2-40B4-BE49-F238E27FC236}">
                <a16:creationId xmlns:a16="http://schemas.microsoft.com/office/drawing/2014/main" id="{3FC081E3-09BA-A0EE-85DC-8C04EC0AE17D}"/>
              </a:ext>
            </a:extLst>
          </p:cNvPr>
          <p:cNvSpPr txBox="1">
            <a:spLocks/>
          </p:cNvSpPr>
          <p:nvPr/>
        </p:nvSpPr>
        <p:spPr>
          <a:xfrm>
            <a:off x="0" y="129521"/>
            <a:ext cx="1063835" cy="916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6000"/>
              <a:buFont typeface="Golos Text Medium"/>
              <a:buNone/>
              <a:defRPr sz="5000" b="0" i="0" u="none" strike="noStrike" cap="none">
                <a:solidFill>
                  <a:schemeClr val="accent3"/>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6000"/>
              <a:buFont typeface="Golos Text Medium"/>
              <a:buNone/>
              <a:defRPr sz="6000" b="0" i="0" u="none" strike="noStrike" cap="none">
                <a:solidFill>
                  <a:schemeClr val="dk1"/>
                </a:solidFill>
                <a:latin typeface="Golos Text Medium"/>
                <a:ea typeface="Golos Text Medium"/>
                <a:cs typeface="Golos Text Medium"/>
                <a:sym typeface="Golos Text Medium"/>
              </a:defRPr>
            </a:lvl9pPr>
          </a:lstStyle>
          <a:p>
            <a:pPr marL="0" marR="0" lvl="0" indent="0" algn="l" defTabSz="914400" rtl="0" eaLnBrk="1" fontAlgn="auto" latinLnBrk="0" hangingPunct="1">
              <a:lnSpc>
                <a:spcPct val="115000"/>
              </a:lnSpc>
              <a:spcBef>
                <a:spcPts val="0"/>
              </a:spcBef>
              <a:spcAft>
                <a:spcPts val="0"/>
              </a:spcAft>
              <a:buClr>
                <a:srgbClr val="333746"/>
              </a:buClr>
              <a:buSzPts val="6000"/>
              <a:buFont typeface="Golos Text Medium"/>
              <a:buNone/>
              <a:tabLst/>
              <a:defRPr/>
            </a:pPr>
            <a:r>
              <a:rPr kumimoji="0" lang="en" sz="3600" b="0" i="0" u="none" strike="noStrike" kern="0" cap="none" spc="0" normalizeH="0" baseline="0" noProof="0" dirty="0">
                <a:ln>
                  <a:noFill/>
                </a:ln>
                <a:solidFill>
                  <a:srgbClr val="E67CB9"/>
                </a:solidFill>
                <a:effectLst/>
                <a:uLnTx/>
                <a:uFillTx/>
                <a:latin typeface="Golos Text Medium"/>
                <a:cs typeface="Golos Text Medium"/>
                <a:sym typeface="Golos Text Medium"/>
              </a:rPr>
              <a:t>02</a:t>
            </a:r>
            <a:endParaRPr kumimoji="0" lang="en" sz="4800" b="0" i="0" u="none" strike="noStrike" kern="0" cap="none" spc="0" normalizeH="0" baseline="0" noProof="0" dirty="0">
              <a:ln>
                <a:noFill/>
              </a:ln>
              <a:solidFill>
                <a:srgbClr val="E67CB9"/>
              </a:solidFill>
              <a:effectLst/>
              <a:uLnTx/>
              <a:uFillTx/>
              <a:latin typeface="Golos Text Medium"/>
              <a:cs typeface="Golos Text Medium"/>
              <a:sym typeface="Golos Text Medium"/>
            </a:endParaRPr>
          </a:p>
        </p:txBody>
      </p:sp>
      <p:sp>
        <p:nvSpPr>
          <p:cNvPr id="11" name="TextBox 10">
            <a:extLst>
              <a:ext uri="{FF2B5EF4-FFF2-40B4-BE49-F238E27FC236}">
                <a16:creationId xmlns:a16="http://schemas.microsoft.com/office/drawing/2014/main" id="{2F1CB620-E467-0679-EDD0-20F21DA40486}"/>
              </a:ext>
            </a:extLst>
          </p:cNvPr>
          <p:cNvSpPr txBox="1"/>
          <p:nvPr/>
        </p:nvSpPr>
        <p:spPr>
          <a:xfrm>
            <a:off x="1063835" y="587683"/>
            <a:ext cx="9705765" cy="5078313"/>
          </a:xfrm>
          <a:prstGeom prst="rect">
            <a:avLst/>
          </a:prstGeom>
          <a:noFill/>
        </p:spPr>
        <p:txBody>
          <a:bodyPr wrap="square">
            <a:spAutoFit/>
          </a:bodyPr>
          <a:lstStyle/>
          <a:p>
            <a:r>
              <a:rPr lang="en-US" sz="2800" dirty="0"/>
              <a:t>The DQN algorithm is given in the following steps:</a:t>
            </a:r>
          </a:p>
          <a:p>
            <a:endParaRPr lang="en-US" sz="2800" dirty="0"/>
          </a:p>
          <a:p>
            <a:r>
              <a:rPr lang="en-US" sz="2800" dirty="0"/>
              <a:t>1. Initialize the main network parameter 𝜃 with random values</a:t>
            </a:r>
          </a:p>
          <a:p>
            <a:r>
              <a:rPr lang="en-US" sz="2800" dirty="0"/>
              <a:t>2. Initialize the target network parameter 𝜃′ by copying the main network parameter 𝜃</a:t>
            </a:r>
          </a:p>
          <a:p>
            <a:r>
              <a:rPr lang="en-US" sz="2800" dirty="0"/>
              <a:t>3. Initialize the replay buffer 𝒟</a:t>
            </a:r>
          </a:p>
          <a:p>
            <a:r>
              <a:rPr lang="en-US" sz="2800" dirty="0"/>
              <a:t>4. For N number of episodes, perform step 5</a:t>
            </a:r>
          </a:p>
          <a:p>
            <a:r>
              <a:rPr lang="en-US" sz="2800" dirty="0"/>
              <a:t>5. For each step in the episode, that is, for t = 0, . . ., T-1:</a:t>
            </a:r>
          </a:p>
          <a:p>
            <a:endParaRPr lang="en-US" sz="2800" dirty="0"/>
          </a:p>
          <a:p>
            <a:pPr lvl="1"/>
            <a:r>
              <a:rPr lang="en-US" sz="2400" dirty="0"/>
              <a:t>1. Observe the state s and select an action using the epsilon-greedy policy, that is, with probability epsilon, select random action a and with probability 1-epsilon, select the action a</a:t>
            </a:r>
          </a:p>
        </p:txBody>
      </p:sp>
      <p:pic>
        <p:nvPicPr>
          <p:cNvPr id="13" name="Picture 12">
            <a:extLst>
              <a:ext uri="{FF2B5EF4-FFF2-40B4-BE49-F238E27FC236}">
                <a16:creationId xmlns:a16="http://schemas.microsoft.com/office/drawing/2014/main" id="{5A7B03C8-00CC-942D-89C8-8E3BB5626823}"/>
              </a:ext>
            </a:extLst>
          </p:cNvPr>
          <p:cNvPicPr>
            <a:picLocks noChangeAspect="1"/>
          </p:cNvPicPr>
          <p:nvPr/>
        </p:nvPicPr>
        <p:blipFill>
          <a:blip r:embed="rId2"/>
          <a:stretch>
            <a:fillRect/>
          </a:stretch>
        </p:blipFill>
        <p:spPr>
          <a:xfrm>
            <a:off x="4651330" y="5796356"/>
            <a:ext cx="2530773" cy="473961"/>
          </a:xfrm>
          <a:prstGeom prst="rect">
            <a:avLst/>
          </a:prstGeom>
        </p:spPr>
      </p:pic>
    </p:spTree>
    <p:extLst>
      <p:ext uri="{BB962C8B-B14F-4D97-AF65-F5344CB8AC3E}">
        <p14:creationId xmlns:p14="http://schemas.microsoft.com/office/powerpoint/2010/main" val="68194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Words>
  <Application>Microsoft Office PowerPoint</Application>
  <PresentationFormat>Widescreen</PresentationFormat>
  <Paragraphs>174</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Bebas Neue</vt:lpstr>
      <vt:lpstr>BookAntiqua</vt:lpstr>
      <vt:lpstr>Calibri</vt:lpstr>
      <vt:lpstr>Calibri Light</vt:lpstr>
      <vt:lpstr>Cambria Math</vt:lpstr>
      <vt:lpstr>Golos Text</vt:lpstr>
      <vt:lpstr>Golos Text Medium</vt:lpstr>
      <vt:lpstr>NimbusRomNo9L-Regu</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Fateme tavakoli</dc:creator>
  <cp:lastModifiedBy>Fateme tavakoli</cp:lastModifiedBy>
  <cp:revision>29</cp:revision>
  <dcterms:created xsi:type="dcterms:W3CDTF">2023-05-25T14:49:31Z</dcterms:created>
  <dcterms:modified xsi:type="dcterms:W3CDTF">2023-06-09T09:41:40Z</dcterms:modified>
</cp:coreProperties>
</file>