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73" r:id="rId11"/>
    <p:sldId id="262" r:id="rId12"/>
    <p:sldId id="263" r:id="rId13"/>
    <p:sldId id="274" r:id="rId14"/>
    <p:sldId id="278" r:id="rId15"/>
    <p:sldId id="275" r:id="rId16"/>
    <p:sldId id="276" r:id="rId17"/>
    <p:sldId id="265" r:id="rId18"/>
    <p:sldId id="277" r:id="rId19"/>
    <p:sldId id="279" r:id="rId20"/>
    <p:sldId id="264" r:id="rId21"/>
    <p:sldId id="280" r:id="rId22"/>
    <p:sldId id="269" r:id="rId23"/>
    <p:sldId id="281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A72A-C46F-4EBD-9713-8041167A234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476D-C72F-4356-A10A-03F58EC9A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AD5D7-AE30-49E1-9D03-6E4FDA57E328}" type="datetime1">
              <a:rPr lang="en-US" smtClean="0"/>
              <a:t>5/8/2015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6F75F-ABD9-421D-B366-EC092002B00D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2A5D8-C934-44E2-B70A-CBF9E321BF63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4F493B-75EF-4E45-A0CF-7524B014E578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39263F-BAB1-4C86-AE39-23FF600DA45F}" type="datetime1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FB6575-2345-4045-8B5F-9FCD8841D60F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FBE3C2-C8C1-4830-A32D-0D74CFC7A4A1}" type="datetime1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0D8AE6-5949-401C-8FFA-EE5EA21139B4}" type="datetime1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3B31-0F75-424D-AF19-542B82DACC1B}" type="datetime1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593831-FA2C-4B01-8F45-D65FA540332F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666151-C10F-4B8D-A2FF-2D1996694000}" type="datetime1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5A292F-F70A-4446-AB34-A6F66A5F286D}" type="datetime1">
              <a:rPr lang="en-US" smtClean="0"/>
              <a:t>5/8/2015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3201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and Affiliation Analysis of Publications in Computer Science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/>
              <a:t>Fatma</a:t>
            </a:r>
            <a:r>
              <a:rPr lang="en-US" dirty="0" smtClean="0"/>
              <a:t> </a:t>
            </a:r>
            <a:r>
              <a:rPr lang="en-US" dirty="0" err="1" smtClean="0"/>
              <a:t>Dogan</a:t>
            </a:r>
            <a:endParaRPr lang="en-US" dirty="0" smtClean="0"/>
          </a:p>
          <a:p>
            <a:pPr algn="l"/>
            <a:r>
              <a:rPr lang="en-US" dirty="0" err="1" smtClean="0"/>
              <a:t>Sona</a:t>
            </a:r>
            <a:r>
              <a:rPr lang="en-US" dirty="0" smtClean="0"/>
              <a:t> </a:t>
            </a:r>
            <a:r>
              <a:rPr lang="en-US" dirty="0" err="1" smtClean="0"/>
              <a:t>Hasani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March 8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Removed </a:t>
            </a:r>
            <a:r>
              <a:rPr lang="en-US" dirty="0"/>
              <a:t>11247 </a:t>
            </a:r>
            <a:r>
              <a:rPr lang="en-US" dirty="0" smtClean="0"/>
              <a:t> records with no affiliation information.</a:t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/>
              <a:t>C</a:t>
            </a:r>
            <a:r>
              <a:rPr lang="en-US" dirty="0" smtClean="0"/>
              <a:t>ombined </a:t>
            </a:r>
            <a:r>
              <a:rPr lang="en-US" dirty="0"/>
              <a:t>keywords and tags associated with each paper and removed the duplicates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different departments of the same organization share the same unique ID associated with that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</a:t>
            </a:r>
            <a:r>
              <a:rPr lang="en-US" dirty="0" smtClean="0"/>
              <a:t>ollaborative organizations</a:t>
            </a:r>
          </a:p>
          <a:p>
            <a:endParaRPr lang="en-US" dirty="0"/>
          </a:p>
          <a:p>
            <a:r>
              <a:rPr lang="en-US" dirty="0" smtClean="0"/>
              <a:t>Count the papers that are published in collaboration with other organizations</a:t>
            </a:r>
          </a:p>
          <a:p>
            <a:endParaRPr lang="en-US" dirty="0"/>
          </a:p>
          <a:p>
            <a:r>
              <a:rPr lang="en-US" dirty="0" smtClean="0"/>
              <a:t>Count the papers that are published with collaboration of both organizations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6678"/>
              </p:ext>
            </p:extLst>
          </p:nvPr>
        </p:nvGraphicFramePr>
        <p:xfrm>
          <a:off x="914400" y="1295400"/>
          <a:ext cx="7315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581400"/>
                <a:gridCol w="1447800"/>
                <a:gridCol w="1524000"/>
              </a:tblGrid>
              <a:tr h="445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Organization</a:t>
                      </a:r>
                      <a:b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Published papers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Collaborated papers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Microsoft Research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1169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835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Carnegie Mellon University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1407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665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IBM Thomas J. Watson Research Center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949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615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U. C. Berkeley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855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441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Stanford University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900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University of Illinois at Urbana-Champaign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918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International Business Machines Corporation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674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406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Microsoft Research Asia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457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396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Microsoft Corporation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598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M.I.T.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725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378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ost Collaborative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6000" dirty="0" smtClean="0"/>
              <a:t>Similarity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of keywords for each affiliation</a:t>
            </a:r>
          </a:p>
          <a:p>
            <a:endParaRPr lang="en-US" dirty="0" smtClean="0"/>
          </a:p>
          <a:p>
            <a:r>
              <a:rPr lang="en-US" dirty="0" smtClean="0"/>
              <a:t>Value for each keyword calculated with </a:t>
            </a:r>
            <a:br>
              <a:rPr lang="en-US" dirty="0" smtClean="0"/>
            </a:br>
            <a:r>
              <a:rPr lang="en-US" dirty="0" smtClean="0"/>
              <a:t>TF-IDF value</a:t>
            </a:r>
          </a:p>
          <a:p>
            <a:endParaRPr lang="en-US" dirty="0"/>
          </a:p>
          <a:p>
            <a:r>
              <a:rPr lang="en-US" dirty="0"/>
              <a:t>Keyword TF-IDF value = log (1+ Keyword frequency)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/>
              <a:t>log(Total Organizations/ Related Organizations)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Keyword frequency</a:t>
            </a:r>
            <a:r>
              <a:rPr lang="en-US" dirty="0"/>
              <a:t>: number of the papers containing this keyword that is published by organization 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Total Organizations</a:t>
            </a:r>
            <a:r>
              <a:rPr lang="en-US" dirty="0"/>
              <a:t>: total number of the organizations </a:t>
            </a:r>
            <a:r>
              <a:rPr lang="en-US" dirty="0" smtClean="0"/>
              <a:t>(3371)</a:t>
            </a:r>
          </a:p>
          <a:p>
            <a:endParaRPr lang="en-US" dirty="0"/>
          </a:p>
          <a:p>
            <a:r>
              <a:rPr lang="en-US" b="1" dirty="0"/>
              <a:t>Related Organizations</a:t>
            </a:r>
            <a:r>
              <a:rPr lang="en-US" dirty="0"/>
              <a:t>:  number of the organizations that have published at least one paper containing the keyword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 algn="just">
              <a:buNone/>
            </a:pPr>
            <a:r>
              <a:rPr lang="en-US" sz="4000" dirty="0"/>
              <a:t>{'learning': 3.4167411292366348, 'database applications': 3.316248743082616, 'data mining': 1.2943521879888784, 'selection process': 4.926078230015925, 'concept learning': 13.009898915170263, 'design': 1.076110408677922, 'software engineering education': 21.590896071984695, 'measurement': 1.3023285422348032, 'management': 1.3913285031660745, 'biology and genetics': 5.899837880135352, '</a:t>
            </a:r>
            <a:r>
              <a:rPr lang="en-US" sz="4000" dirty="0" err="1"/>
              <a:t>uml</a:t>
            </a:r>
            <a:r>
              <a:rPr lang="en-US" sz="4000" dirty="0"/>
              <a:t>': 7.5168304843205975, 'languages': 1.6753914058958146, 'unified modeling language': 63.42325721145504, 'object-oriented programming': 9.142091129579105, 'performance': 1.501738613522447, 'life and medical sciences': 59.692477375487094, 'theory': 1.4868455903051732, 'curriculum': 13.009898915170263, 'case tools': 112.75245726480895, 'query formulation': 2.8910886478156144, 'human factors': 1.5230830962689226, 'learning styles': 507.3860576916403, 'algorithms': 0.6264025403600497, 'computer-aided software engineering': 13.713136694368657}</a:t>
            </a:r>
          </a:p>
          <a:p>
            <a:pPr marL="109728" indent="0" algn="ctr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Sample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73642"/>
              </p:ext>
            </p:extLst>
          </p:nvPr>
        </p:nvGraphicFramePr>
        <p:xfrm>
          <a:off x="457200" y="1399144"/>
          <a:ext cx="8382000" cy="448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841898"/>
                <a:gridCol w="1949302"/>
              </a:tblGrid>
              <a:tr h="341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Organization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Organization2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Similarity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Corporation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2.86479255</a:t>
                      </a:r>
                    </a:p>
                  </a:txBody>
                  <a:tcPr marL="9525" marR="9525" marT="9525" marB="0" anchor="b"/>
                </a:tc>
              </a:tr>
              <a:tr h="44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Washington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1.420650028</a:t>
                      </a:r>
                    </a:p>
                  </a:txBody>
                  <a:tcPr marL="9525" marR="9525" marT="9525" marB="0" anchor="b"/>
                </a:tc>
              </a:tr>
              <a:tr h="44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Illinois at Urbana-Champaign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1.384128809</a:t>
                      </a:r>
                    </a:p>
                  </a:txBody>
                  <a:tcPr marL="9525" marR="9525" marT="9525" marB="0" anchor="b"/>
                </a:tc>
              </a:tr>
              <a:tr h="44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Carnegie Mellon University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1.260034066</a:t>
                      </a:r>
                    </a:p>
                  </a:txBody>
                  <a:tcPr marL="9525" marR="9525" marT="9525" marB="0" anchor="b"/>
                </a:tc>
              </a:tr>
              <a:tr h="44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University of Washington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1.051137762</a:t>
                      </a:r>
                    </a:p>
                  </a:txBody>
                  <a:tcPr marL="9525" marR="9525" marT="9525" marB="0" anchor="b"/>
                </a:tc>
              </a:tr>
              <a:tr h="44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Stanford University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0.784094234</a:t>
                      </a:r>
                    </a:p>
                  </a:txBody>
                  <a:tcPr marL="9525" marR="9525" marT="9525" marB="0" anchor="b"/>
                </a:tc>
              </a:tr>
              <a:tr h="445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Georgia Institute of Technology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0.75474802</a:t>
                      </a:r>
                    </a:p>
                  </a:txBody>
                  <a:tcPr marL="9525" marR="9525" marT="9525" marB="0" anchor="b"/>
                </a:tc>
              </a:tr>
              <a:tr h="44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 Ltd. United Kingdom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0.705397517</a:t>
                      </a:r>
                    </a:p>
                  </a:txBody>
                  <a:tcPr marL="9525" marR="9525" marT="9525" marB="0" anchor="b"/>
                </a:tc>
              </a:tr>
              <a:tr h="44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Microsoft Research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U. C. Berkeley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0.60524045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for creating the website</a:t>
            </a:r>
          </a:p>
          <a:p>
            <a:endParaRPr lang="en-US" dirty="0" smtClean="0"/>
          </a:p>
          <a:p>
            <a:r>
              <a:rPr lang="en-US" dirty="0" smtClean="0"/>
              <a:t>D3 for our graphic visualization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2"/>
            <a:r>
              <a:rPr lang="en-US" dirty="0" smtClean="0"/>
              <a:t>Most collaborative universities</a:t>
            </a:r>
          </a:p>
          <a:p>
            <a:pPr lvl="2"/>
            <a:r>
              <a:rPr lang="en-US" dirty="0" smtClean="0"/>
              <a:t>Collaborations over 10 papers</a:t>
            </a:r>
          </a:p>
          <a:p>
            <a:pPr lvl="1"/>
            <a:r>
              <a:rPr lang="en-US" dirty="0" smtClean="0"/>
              <a:t>Similarity</a:t>
            </a:r>
          </a:p>
          <a:p>
            <a:pPr lvl="2"/>
            <a:r>
              <a:rPr lang="en-US" dirty="0" smtClean="0"/>
              <a:t>10 most similar universities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20</a:t>
            </a:fld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similar organization to Microsoft research is Microsoft Corporation</a:t>
            </a:r>
          </a:p>
          <a:p>
            <a:endParaRPr lang="en-US" dirty="0" smtClean="0"/>
          </a:p>
          <a:p>
            <a:r>
              <a:rPr lang="en-US" dirty="0" smtClean="0"/>
              <a:t>IBM Corporation has significantly high collaboration with IBM </a:t>
            </a:r>
            <a:r>
              <a:rPr lang="en-US" dirty="0" err="1" smtClean="0"/>
              <a:t>Almaden</a:t>
            </a:r>
            <a:r>
              <a:rPr lang="en-US" dirty="0" smtClean="0"/>
              <a:t> Research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University of Waterloo and University of Toronto have high collaboration (Both in Canada)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Study the specialized research collaboration on different research areas.</a:t>
            </a:r>
          </a:p>
          <a:p>
            <a:pPr lvl="0"/>
            <a:r>
              <a:rPr lang="en-US" dirty="0" smtClean="0"/>
              <a:t>Study </a:t>
            </a:r>
            <a:r>
              <a:rPr lang="en-US" dirty="0"/>
              <a:t>the relationship between the collaboration and physical distance of the organizations</a:t>
            </a:r>
          </a:p>
          <a:p>
            <a:pPr lvl="0"/>
            <a:r>
              <a:rPr lang="en-US" dirty="0" smtClean="0"/>
              <a:t>Find </a:t>
            </a:r>
            <a:r>
              <a:rPr lang="en-US" dirty="0"/>
              <a:t>the connected components or semi connected components in the graph to find the group of organizations that are most likely to collaborated with each other than other organizations.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5400" dirty="0" smtClean="0"/>
              <a:t>Thank You.</a:t>
            </a:r>
          </a:p>
          <a:p>
            <a:pPr marL="109728" indent="0" algn="ctr">
              <a:buNone/>
            </a:pPr>
            <a:endParaRPr lang="en-US" sz="5400" dirty="0"/>
          </a:p>
          <a:p>
            <a:pPr marL="109728" indent="0" algn="ctr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the affiliation of the authors of the published papers in Computer science field and find the amount of collaboration between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Study the keywords of the published papers and retrieve the activity areas of the research organizations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Find the similarity between research organizations based on the keywords of the papers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Collection, </a:t>
            </a:r>
            <a:r>
              <a:rPr lang="en-US" dirty="0" smtClean="0"/>
              <a:t>Cleaning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Visualization</a:t>
            </a:r>
          </a:p>
          <a:p>
            <a:endParaRPr lang="en-US" dirty="0"/>
          </a:p>
          <a:p>
            <a:r>
              <a:rPr lang="en-US" dirty="0" smtClean="0"/>
              <a:t>Webpage</a:t>
            </a:r>
            <a:br>
              <a:rPr lang="en-US" dirty="0" smtClean="0"/>
            </a:b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 Digital Library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crawler was developed in Python using </a:t>
            </a:r>
            <a:r>
              <a:rPr lang="en-US" dirty="0" err="1" smtClean="0"/>
              <a:t>BeautifulSoup</a:t>
            </a:r>
            <a:r>
              <a:rPr lang="en-US" dirty="0" smtClean="0"/>
              <a:t> Library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non-English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Miss-match between number of authors and </a:t>
            </a:r>
            <a:r>
              <a:rPr lang="en-US" dirty="0" smtClean="0"/>
              <a:t>affiliations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Limits on the amount of data that can be collected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Multiple name formatting for a single affiliation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</a:t>
            </a:r>
            <a:r>
              <a:rPr lang="en-US" dirty="0" smtClean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we collected the information of 74316 papers which is 1/6 of the total papers in ACM digital library today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Total number of papers in ACM: 430,000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VLDB : 2352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KDD : 2457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SIGMOD/POD : 507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CIKM : 4692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SIGMOD : 3116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PODC : 1638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ANLC : 291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WWW : 3392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ISSS : 360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SIGIR : 3450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GIS : 1204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SIGGRAPH : 11135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SIGDOC: 1046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POPL:1706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ICCAD:3024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LNCS:19993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HPDC: 1202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ICSE : 7245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ISCA : 1780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ICMI : 1122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ICS : 1307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CCS : 2194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 err="1" smtClean="0"/>
              <a:t>journal_name</a:t>
            </a:r>
            <a:r>
              <a:rPr lang="en-US" sz="2200" dirty="0" smtClean="0"/>
              <a:t>:</a:t>
            </a:r>
            <a:r>
              <a:rPr lang="en-US" sz="2200" dirty="0"/>
              <a:t> Null</a:t>
            </a:r>
            <a:endParaRPr lang="en-US" sz="2200" dirty="0" smtClean="0"/>
          </a:p>
          <a:p>
            <a:r>
              <a:rPr lang="en-US" sz="2200" dirty="0" err="1" smtClean="0"/>
              <a:t>publisher_name</a:t>
            </a:r>
            <a:r>
              <a:rPr lang="en-US" sz="2200" dirty="0" smtClean="0"/>
              <a:t>:</a:t>
            </a:r>
            <a:r>
              <a:rPr lang="en-US" sz="2200" dirty="0"/>
              <a:t> ACM</a:t>
            </a:r>
            <a:endParaRPr lang="en-US" sz="2200" dirty="0" smtClean="0"/>
          </a:p>
          <a:p>
            <a:r>
              <a:rPr lang="en-US" sz="2200" dirty="0" smtClean="0"/>
              <a:t>Authors:</a:t>
            </a:r>
            <a:r>
              <a:rPr lang="en-US" sz="2200" dirty="0"/>
              <a:t> </a:t>
            </a:r>
            <a:r>
              <a:rPr lang="en-US" sz="2200" dirty="0" err="1"/>
              <a:t>Fram</a:t>
            </a:r>
            <a:r>
              <a:rPr lang="en-US" sz="2200" dirty="0"/>
              <a:t>, David M.; </a:t>
            </a:r>
            <a:r>
              <a:rPr lang="en-US" sz="2200" dirty="0" err="1"/>
              <a:t>Almenoff</a:t>
            </a:r>
            <a:r>
              <a:rPr lang="en-US" sz="2200" dirty="0"/>
              <a:t>, June S.; </a:t>
            </a:r>
            <a:r>
              <a:rPr lang="en-US" sz="2200" dirty="0" err="1"/>
              <a:t>DuMouchel</a:t>
            </a:r>
            <a:r>
              <a:rPr lang="en-US" sz="2200" dirty="0"/>
              <a:t>, William</a:t>
            </a:r>
            <a:endParaRPr lang="en-US" sz="2200" dirty="0" smtClean="0"/>
          </a:p>
          <a:p>
            <a:r>
              <a:rPr lang="en-US" sz="2200" dirty="0" smtClean="0"/>
              <a:t>Title:</a:t>
            </a:r>
            <a:r>
              <a:rPr lang="en-US" sz="2200" dirty="0"/>
              <a:t> Empirical Bayesian data mining for discovering patterns in post-marketing drug safety</a:t>
            </a:r>
            <a:endParaRPr lang="en-US" sz="2200" dirty="0" smtClean="0"/>
          </a:p>
          <a:p>
            <a:r>
              <a:rPr lang="en-US" sz="2200" dirty="0" smtClean="0"/>
              <a:t>Date:</a:t>
            </a:r>
            <a:r>
              <a:rPr lang="en-US" sz="2200" dirty="0"/>
              <a:t> 8/24/2003</a:t>
            </a:r>
            <a:endParaRPr lang="en-US" sz="2200" dirty="0" smtClean="0"/>
          </a:p>
          <a:p>
            <a:r>
              <a:rPr lang="en-US" sz="2200" dirty="0" err="1" smtClean="0"/>
              <a:t>Volume:Null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Issue:Null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Issn:Null</a:t>
            </a:r>
            <a:endParaRPr lang="en-US" sz="2200" dirty="0" smtClean="0"/>
          </a:p>
          <a:p>
            <a:r>
              <a:rPr lang="en-US" sz="2200" dirty="0" err="1" smtClean="0"/>
              <a:t>first_page</a:t>
            </a:r>
            <a:r>
              <a:rPr lang="en-US" sz="2200" dirty="0" smtClean="0"/>
              <a:t>:</a:t>
            </a:r>
            <a:r>
              <a:rPr lang="en-US" sz="2200" dirty="0"/>
              <a:t> </a:t>
            </a:r>
            <a:r>
              <a:rPr lang="en-US" sz="2200" dirty="0" smtClean="0"/>
              <a:t>359		</a:t>
            </a:r>
            <a:r>
              <a:rPr lang="en-US" sz="2200" dirty="0" err="1" smtClean="0"/>
              <a:t>last_page</a:t>
            </a:r>
            <a:r>
              <a:rPr lang="en-US" sz="2200" dirty="0" smtClean="0"/>
              <a:t>:</a:t>
            </a:r>
            <a:r>
              <a:rPr lang="en-US" sz="2200" dirty="0"/>
              <a:t> 368</a:t>
            </a:r>
            <a:endParaRPr lang="en-US" sz="2200" dirty="0" smtClean="0"/>
          </a:p>
          <a:p>
            <a:r>
              <a:rPr lang="en-US" sz="2200" dirty="0" smtClean="0"/>
              <a:t>Keywords:</a:t>
            </a:r>
            <a:r>
              <a:rPr lang="en-US" sz="2200" dirty="0"/>
              <a:t> association rules; data mining; empirical Bayes methods; pharmacovigilance; post-marketing surveillance</a:t>
            </a:r>
            <a:endParaRPr lang="en-US" sz="2200" dirty="0" smtClean="0"/>
          </a:p>
          <a:p>
            <a:r>
              <a:rPr lang="en-US" sz="2200" dirty="0" err="1" smtClean="0"/>
              <a:t>author_info</a:t>
            </a:r>
            <a:r>
              <a:rPr lang="en-US" sz="2200" dirty="0" smtClean="0"/>
              <a:t>:</a:t>
            </a:r>
            <a:r>
              <a:rPr lang="en-US" sz="2200" dirty="0"/>
              <a:t> ['David M. </a:t>
            </a:r>
            <a:r>
              <a:rPr lang="en-US" sz="2200" dirty="0" err="1"/>
              <a:t>Fram</a:t>
            </a:r>
            <a:r>
              <a:rPr lang="en-US" sz="2200" dirty="0"/>
              <a:t>', '81546930756', 'June S. </a:t>
            </a:r>
            <a:r>
              <a:rPr lang="en-US" sz="2200" dirty="0" err="1"/>
              <a:t>Almenoff</a:t>
            </a:r>
            <a:r>
              <a:rPr lang="en-US" sz="2200" dirty="0"/>
              <a:t>', '81100442362', 'William </a:t>
            </a:r>
            <a:r>
              <a:rPr lang="en-US" sz="2200" dirty="0" err="1"/>
              <a:t>DuMouchel</a:t>
            </a:r>
            <a:r>
              <a:rPr lang="en-US" sz="2200" dirty="0"/>
              <a:t>', '81100642918']</a:t>
            </a:r>
            <a:endParaRPr lang="en-US" sz="2200" dirty="0" smtClean="0"/>
          </a:p>
          <a:p>
            <a:r>
              <a:rPr lang="en-US" sz="2200" dirty="0" err="1" smtClean="0"/>
              <a:t>affiliation_info</a:t>
            </a:r>
            <a:r>
              <a:rPr lang="en-US" sz="2200" dirty="0" smtClean="0"/>
              <a:t>:</a:t>
            </a:r>
            <a:r>
              <a:rPr lang="en-US" sz="2200" dirty="0"/>
              <a:t> ['GlaxoSmithKline, Research Triangle Park, NC', '60020649', '</a:t>
            </a:r>
            <a:r>
              <a:rPr lang="en-US" sz="2200" dirty="0" err="1"/>
              <a:t>AT&amp;amp;T</a:t>
            </a:r>
            <a:r>
              <a:rPr lang="en-US" sz="2200" dirty="0"/>
              <a:t>; Shannon Laboratory, Florham Park, NJ', '60008383']</a:t>
            </a:r>
            <a:endParaRPr lang="en-US" sz="2200" dirty="0" smtClean="0"/>
          </a:p>
          <a:p>
            <a:r>
              <a:rPr lang="en-US" sz="2200" dirty="0" smtClean="0"/>
              <a:t>Tags:</a:t>
            </a:r>
            <a:r>
              <a:rPr lang="en-US" sz="2200" dirty="0"/>
              <a:t>['association rules', 'data mining', 'data mining', 'empirical </a:t>
            </a:r>
            <a:r>
              <a:rPr lang="en-US" sz="2200" dirty="0" err="1"/>
              <a:t>bayes</a:t>
            </a:r>
            <a:r>
              <a:rPr lang="en-US" sz="2200" dirty="0"/>
              <a:t> methods', 'pharmacovigilance', 'post-marketing surveillance', 'scientific databases</a:t>
            </a:r>
            <a:r>
              <a:rPr lang="en-US" sz="2200" dirty="0" smtClean="0"/>
              <a:t>']</a:t>
            </a:r>
            <a:r>
              <a:rPr lang="en-US" sz="2200" dirty="0"/>
              <a:t>	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16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355</TotalTime>
  <Words>714</Words>
  <Application>Microsoft Office PowerPoint</Application>
  <PresentationFormat>On-screen Show (4:3)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Topic and Affiliation Analysis of Publications in Computer Science Field </vt:lpstr>
      <vt:lpstr>Agenda</vt:lpstr>
      <vt:lpstr>Objective</vt:lpstr>
      <vt:lpstr>Phases</vt:lpstr>
      <vt:lpstr>Data Collection</vt:lpstr>
      <vt:lpstr>Challenges of Data Collection</vt:lpstr>
      <vt:lpstr>Collected Data</vt:lpstr>
      <vt:lpstr>Collected Data</vt:lpstr>
      <vt:lpstr>Data Sample</vt:lpstr>
      <vt:lpstr>Data Preparation</vt:lpstr>
      <vt:lpstr>Data Analysis</vt:lpstr>
      <vt:lpstr>Collaboration</vt:lpstr>
      <vt:lpstr>Most Collaborative</vt:lpstr>
      <vt:lpstr>PowerPoint Presentation</vt:lpstr>
      <vt:lpstr>Keywords Vector</vt:lpstr>
      <vt:lpstr>PowerPoint Presentation</vt:lpstr>
      <vt:lpstr>Sample Vector</vt:lpstr>
      <vt:lpstr>Similarity Results</vt:lpstr>
      <vt:lpstr>Visualization</vt:lpstr>
      <vt:lpstr>PowerPoint Presentation</vt:lpstr>
      <vt:lpstr>PowerPoint Presentation</vt:lpstr>
      <vt:lpstr>Interesting Results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and Affiliation Analysis of Publications in Computer Science Field</dc:title>
  <dc:creator>sxh7175xx</dc:creator>
  <cp:lastModifiedBy>Fatma DOĞAN</cp:lastModifiedBy>
  <cp:revision>59</cp:revision>
  <dcterms:created xsi:type="dcterms:W3CDTF">2015-03-26T20:10:53Z</dcterms:created>
  <dcterms:modified xsi:type="dcterms:W3CDTF">2015-05-08T21:53:20Z</dcterms:modified>
</cp:coreProperties>
</file>