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2A72A-C46F-4EBD-9713-8041167A234A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476D-C72F-4356-A10A-03F58EC9A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7AD5D7-AE30-49E1-9D03-6E4FDA57E328}" type="datetime1">
              <a:rPr lang="en-US" smtClean="0"/>
              <a:t>3/26/2015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6F75F-ABD9-421D-B366-EC092002B00D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D2A5D8-C934-44E2-B70A-CBF9E321BF63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4F493B-75EF-4E45-A0CF-7524B014E578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39263F-BAB1-4C86-AE39-23FF600DA45F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FB6575-2345-4045-8B5F-9FCD8841D60F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FBE3C2-C8C1-4830-A32D-0D74CFC7A4A1}" type="datetime1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0D8AE6-5949-401C-8FFA-EE5EA21139B4}" type="datetime1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3B31-0F75-424D-AF19-542B82DACC1B}" type="datetime1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593831-FA2C-4B01-8F45-D65FA540332F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666151-C10F-4B8D-A2FF-2D1996694000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5A292F-F70A-4446-AB34-A6F66A5F286D}" type="datetime1">
              <a:rPr lang="en-US" smtClean="0"/>
              <a:t>3/26/2015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12777F-9FBB-4C0E-B73F-BCC7E25F35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and Affiliation Analysis of Publications in Computer Science Field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Fatma</a:t>
            </a:r>
            <a:r>
              <a:rPr lang="en-US" dirty="0" smtClean="0"/>
              <a:t> </a:t>
            </a:r>
            <a:r>
              <a:rPr lang="en-US" dirty="0" err="1" smtClean="0"/>
              <a:t>Dogan</a:t>
            </a:r>
            <a:endParaRPr lang="en-US" dirty="0" smtClean="0"/>
          </a:p>
          <a:p>
            <a:r>
              <a:rPr lang="en-US" dirty="0" err="1" smtClean="0"/>
              <a:t>Sona</a:t>
            </a:r>
            <a:r>
              <a:rPr lang="en-US" dirty="0" smtClean="0"/>
              <a:t> </a:t>
            </a:r>
            <a:r>
              <a:rPr lang="en-US" dirty="0" err="1" smtClean="0"/>
              <a:t>Hasani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Midterm Presentation March 26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Midterm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Activity in Data mining in the past 15 years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17526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09800" y="53340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547257" y="2991394"/>
            <a:ext cx="4493623" cy="2103120"/>
          </a:xfrm>
          <a:custGeom>
            <a:avLst/>
            <a:gdLst>
              <a:gd name="connsiteX0" fmla="*/ 0 w 4493623"/>
              <a:gd name="connsiteY0" fmla="*/ 2103120 h 2103120"/>
              <a:gd name="connsiteX1" fmla="*/ 39189 w 4493623"/>
              <a:gd name="connsiteY1" fmla="*/ 1985555 h 2103120"/>
              <a:gd name="connsiteX2" fmla="*/ 52252 w 4493623"/>
              <a:gd name="connsiteY2" fmla="*/ 1946366 h 2103120"/>
              <a:gd name="connsiteX3" fmla="*/ 65314 w 4493623"/>
              <a:gd name="connsiteY3" fmla="*/ 1907177 h 2103120"/>
              <a:gd name="connsiteX4" fmla="*/ 78377 w 4493623"/>
              <a:gd name="connsiteY4" fmla="*/ 1776549 h 2103120"/>
              <a:gd name="connsiteX5" fmla="*/ 91440 w 4493623"/>
              <a:gd name="connsiteY5" fmla="*/ 1724297 h 2103120"/>
              <a:gd name="connsiteX6" fmla="*/ 117566 w 4493623"/>
              <a:gd name="connsiteY6" fmla="*/ 1528355 h 2103120"/>
              <a:gd name="connsiteX7" fmla="*/ 130629 w 4493623"/>
              <a:gd name="connsiteY7" fmla="*/ 1489166 h 2103120"/>
              <a:gd name="connsiteX8" fmla="*/ 143692 w 4493623"/>
              <a:gd name="connsiteY8" fmla="*/ 1410789 h 2103120"/>
              <a:gd name="connsiteX9" fmla="*/ 156754 w 4493623"/>
              <a:gd name="connsiteY9" fmla="*/ 1319349 h 2103120"/>
              <a:gd name="connsiteX10" fmla="*/ 182880 w 4493623"/>
              <a:gd name="connsiteY10" fmla="*/ 1267097 h 2103120"/>
              <a:gd name="connsiteX11" fmla="*/ 195943 w 4493623"/>
              <a:gd name="connsiteY11" fmla="*/ 1201783 h 2103120"/>
              <a:gd name="connsiteX12" fmla="*/ 222069 w 4493623"/>
              <a:gd name="connsiteY12" fmla="*/ 1123406 h 2103120"/>
              <a:gd name="connsiteX13" fmla="*/ 248194 w 4493623"/>
              <a:gd name="connsiteY13" fmla="*/ 1018903 h 2103120"/>
              <a:gd name="connsiteX14" fmla="*/ 261257 w 4493623"/>
              <a:gd name="connsiteY14" fmla="*/ 966652 h 2103120"/>
              <a:gd name="connsiteX15" fmla="*/ 287383 w 4493623"/>
              <a:gd name="connsiteY15" fmla="*/ 927463 h 2103120"/>
              <a:gd name="connsiteX16" fmla="*/ 300446 w 4493623"/>
              <a:gd name="connsiteY16" fmla="*/ 875212 h 2103120"/>
              <a:gd name="connsiteX17" fmla="*/ 339634 w 4493623"/>
              <a:gd name="connsiteY17" fmla="*/ 836023 h 2103120"/>
              <a:gd name="connsiteX18" fmla="*/ 418012 w 4493623"/>
              <a:gd name="connsiteY18" fmla="*/ 796835 h 2103120"/>
              <a:gd name="connsiteX19" fmla="*/ 535577 w 4493623"/>
              <a:gd name="connsiteY19" fmla="*/ 849086 h 2103120"/>
              <a:gd name="connsiteX20" fmla="*/ 561703 w 4493623"/>
              <a:gd name="connsiteY20" fmla="*/ 888275 h 2103120"/>
              <a:gd name="connsiteX21" fmla="*/ 600892 w 4493623"/>
              <a:gd name="connsiteY21" fmla="*/ 927463 h 2103120"/>
              <a:gd name="connsiteX22" fmla="*/ 627017 w 4493623"/>
              <a:gd name="connsiteY22" fmla="*/ 1005840 h 2103120"/>
              <a:gd name="connsiteX23" fmla="*/ 653143 w 4493623"/>
              <a:gd name="connsiteY23" fmla="*/ 1045029 h 2103120"/>
              <a:gd name="connsiteX24" fmla="*/ 679269 w 4493623"/>
              <a:gd name="connsiteY24" fmla="*/ 1136469 h 2103120"/>
              <a:gd name="connsiteX25" fmla="*/ 705394 w 4493623"/>
              <a:gd name="connsiteY25" fmla="*/ 1175657 h 2103120"/>
              <a:gd name="connsiteX26" fmla="*/ 731520 w 4493623"/>
              <a:gd name="connsiteY26" fmla="*/ 1254035 h 2103120"/>
              <a:gd name="connsiteX27" fmla="*/ 744583 w 4493623"/>
              <a:gd name="connsiteY27" fmla="*/ 1293223 h 2103120"/>
              <a:gd name="connsiteX28" fmla="*/ 901337 w 4493623"/>
              <a:gd name="connsiteY28" fmla="*/ 1423852 h 2103120"/>
              <a:gd name="connsiteX29" fmla="*/ 992777 w 4493623"/>
              <a:gd name="connsiteY29" fmla="*/ 1449977 h 2103120"/>
              <a:gd name="connsiteX30" fmla="*/ 1071154 w 4493623"/>
              <a:gd name="connsiteY30" fmla="*/ 1436915 h 2103120"/>
              <a:gd name="connsiteX31" fmla="*/ 1188720 w 4493623"/>
              <a:gd name="connsiteY31" fmla="*/ 1358537 h 2103120"/>
              <a:gd name="connsiteX32" fmla="*/ 1227909 w 4493623"/>
              <a:gd name="connsiteY32" fmla="*/ 1332412 h 2103120"/>
              <a:gd name="connsiteX33" fmla="*/ 1267097 w 4493623"/>
              <a:gd name="connsiteY33" fmla="*/ 1306286 h 2103120"/>
              <a:gd name="connsiteX34" fmla="*/ 1332412 w 4493623"/>
              <a:gd name="connsiteY34" fmla="*/ 1240972 h 2103120"/>
              <a:gd name="connsiteX35" fmla="*/ 1358537 w 4493623"/>
              <a:gd name="connsiteY35" fmla="*/ 1201783 h 2103120"/>
              <a:gd name="connsiteX36" fmla="*/ 1397726 w 4493623"/>
              <a:gd name="connsiteY36" fmla="*/ 1175657 h 2103120"/>
              <a:gd name="connsiteX37" fmla="*/ 1515292 w 4493623"/>
              <a:gd name="connsiteY37" fmla="*/ 1071155 h 2103120"/>
              <a:gd name="connsiteX38" fmla="*/ 1606732 w 4493623"/>
              <a:gd name="connsiteY38" fmla="*/ 979715 h 2103120"/>
              <a:gd name="connsiteX39" fmla="*/ 1685109 w 4493623"/>
              <a:gd name="connsiteY39" fmla="*/ 888275 h 2103120"/>
              <a:gd name="connsiteX40" fmla="*/ 1737360 w 4493623"/>
              <a:gd name="connsiteY40" fmla="*/ 836023 h 2103120"/>
              <a:gd name="connsiteX41" fmla="*/ 1776549 w 4493623"/>
              <a:gd name="connsiteY41" fmla="*/ 783772 h 2103120"/>
              <a:gd name="connsiteX42" fmla="*/ 1828800 w 4493623"/>
              <a:gd name="connsiteY42" fmla="*/ 731520 h 2103120"/>
              <a:gd name="connsiteX43" fmla="*/ 1881052 w 4493623"/>
              <a:gd name="connsiteY43" fmla="*/ 666206 h 2103120"/>
              <a:gd name="connsiteX44" fmla="*/ 1972492 w 4493623"/>
              <a:gd name="connsiteY44" fmla="*/ 574766 h 2103120"/>
              <a:gd name="connsiteX45" fmla="*/ 2024743 w 4493623"/>
              <a:gd name="connsiteY45" fmla="*/ 522515 h 2103120"/>
              <a:gd name="connsiteX46" fmla="*/ 2063932 w 4493623"/>
              <a:gd name="connsiteY46" fmla="*/ 470263 h 2103120"/>
              <a:gd name="connsiteX47" fmla="*/ 2181497 w 4493623"/>
              <a:gd name="connsiteY47" fmla="*/ 391886 h 2103120"/>
              <a:gd name="connsiteX48" fmla="*/ 2286000 w 4493623"/>
              <a:gd name="connsiteY48" fmla="*/ 300446 h 2103120"/>
              <a:gd name="connsiteX49" fmla="*/ 2390503 w 4493623"/>
              <a:gd name="connsiteY49" fmla="*/ 209006 h 2103120"/>
              <a:gd name="connsiteX50" fmla="*/ 2455817 w 4493623"/>
              <a:gd name="connsiteY50" fmla="*/ 143692 h 2103120"/>
              <a:gd name="connsiteX51" fmla="*/ 2495006 w 4493623"/>
              <a:gd name="connsiteY51" fmla="*/ 104503 h 2103120"/>
              <a:gd name="connsiteX52" fmla="*/ 2534194 w 4493623"/>
              <a:gd name="connsiteY52" fmla="*/ 91440 h 2103120"/>
              <a:gd name="connsiteX53" fmla="*/ 2612572 w 4493623"/>
              <a:gd name="connsiteY53" fmla="*/ 39189 h 2103120"/>
              <a:gd name="connsiteX54" fmla="*/ 2651760 w 4493623"/>
              <a:gd name="connsiteY54" fmla="*/ 13063 h 2103120"/>
              <a:gd name="connsiteX55" fmla="*/ 2690949 w 4493623"/>
              <a:gd name="connsiteY55" fmla="*/ 0 h 2103120"/>
              <a:gd name="connsiteX56" fmla="*/ 2847703 w 4493623"/>
              <a:gd name="connsiteY56" fmla="*/ 13063 h 2103120"/>
              <a:gd name="connsiteX57" fmla="*/ 2926080 w 4493623"/>
              <a:gd name="connsiteY57" fmla="*/ 91440 h 2103120"/>
              <a:gd name="connsiteX58" fmla="*/ 2978332 w 4493623"/>
              <a:gd name="connsiteY58" fmla="*/ 169817 h 2103120"/>
              <a:gd name="connsiteX59" fmla="*/ 3069772 w 4493623"/>
              <a:gd name="connsiteY59" fmla="*/ 313509 h 2103120"/>
              <a:gd name="connsiteX60" fmla="*/ 3082834 w 4493623"/>
              <a:gd name="connsiteY60" fmla="*/ 365760 h 2103120"/>
              <a:gd name="connsiteX61" fmla="*/ 3135086 w 4493623"/>
              <a:gd name="connsiteY61" fmla="*/ 444137 h 2103120"/>
              <a:gd name="connsiteX62" fmla="*/ 3161212 w 4493623"/>
              <a:gd name="connsiteY62" fmla="*/ 522515 h 2103120"/>
              <a:gd name="connsiteX63" fmla="*/ 3187337 w 4493623"/>
              <a:gd name="connsiteY63" fmla="*/ 561703 h 2103120"/>
              <a:gd name="connsiteX64" fmla="*/ 3213463 w 4493623"/>
              <a:gd name="connsiteY64" fmla="*/ 640080 h 2103120"/>
              <a:gd name="connsiteX65" fmla="*/ 3291840 w 4493623"/>
              <a:gd name="connsiteY65" fmla="*/ 757646 h 2103120"/>
              <a:gd name="connsiteX66" fmla="*/ 3317966 w 4493623"/>
              <a:gd name="connsiteY66" fmla="*/ 796835 h 2103120"/>
              <a:gd name="connsiteX67" fmla="*/ 3370217 w 4493623"/>
              <a:gd name="connsiteY67" fmla="*/ 927463 h 2103120"/>
              <a:gd name="connsiteX68" fmla="*/ 3383280 w 4493623"/>
              <a:gd name="connsiteY68" fmla="*/ 966652 h 2103120"/>
              <a:gd name="connsiteX69" fmla="*/ 3422469 w 4493623"/>
              <a:gd name="connsiteY69" fmla="*/ 992777 h 2103120"/>
              <a:gd name="connsiteX70" fmla="*/ 3487783 w 4493623"/>
              <a:gd name="connsiteY70" fmla="*/ 1110343 h 2103120"/>
              <a:gd name="connsiteX71" fmla="*/ 3553097 w 4493623"/>
              <a:gd name="connsiteY71" fmla="*/ 1188720 h 2103120"/>
              <a:gd name="connsiteX72" fmla="*/ 3592286 w 4493623"/>
              <a:gd name="connsiteY72" fmla="*/ 1214846 h 2103120"/>
              <a:gd name="connsiteX73" fmla="*/ 3657600 w 4493623"/>
              <a:gd name="connsiteY73" fmla="*/ 1293223 h 2103120"/>
              <a:gd name="connsiteX74" fmla="*/ 3709852 w 4493623"/>
              <a:gd name="connsiteY74" fmla="*/ 1332412 h 2103120"/>
              <a:gd name="connsiteX75" fmla="*/ 3801292 w 4493623"/>
              <a:gd name="connsiteY75" fmla="*/ 1423852 h 2103120"/>
              <a:gd name="connsiteX76" fmla="*/ 3892732 w 4493623"/>
              <a:gd name="connsiteY76" fmla="*/ 1489166 h 2103120"/>
              <a:gd name="connsiteX77" fmla="*/ 3971109 w 4493623"/>
              <a:gd name="connsiteY77" fmla="*/ 1541417 h 2103120"/>
              <a:gd name="connsiteX78" fmla="*/ 4088674 w 4493623"/>
              <a:gd name="connsiteY78" fmla="*/ 1632857 h 2103120"/>
              <a:gd name="connsiteX79" fmla="*/ 4127863 w 4493623"/>
              <a:gd name="connsiteY79" fmla="*/ 1672046 h 2103120"/>
              <a:gd name="connsiteX80" fmla="*/ 4206240 w 4493623"/>
              <a:gd name="connsiteY80" fmla="*/ 1711235 h 2103120"/>
              <a:gd name="connsiteX81" fmla="*/ 4284617 w 4493623"/>
              <a:gd name="connsiteY81" fmla="*/ 1776549 h 2103120"/>
              <a:gd name="connsiteX82" fmla="*/ 4362994 w 4493623"/>
              <a:gd name="connsiteY82" fmla="*/ 1802675 h 2103120"/>
              <a:gd name="connsiteX83" fmla="*/ 4402183 w 4493623"/>
              <a:gd name="connsiteY83" fmla="*/ 1828800 h 2103120"/>
              <a:gd name="connsiteX84" fmla="*/ 4493623 w 4493623"/>
              <a:gd name="connsiteY84" fmla="*/ 1881052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493623" h="2103120">
                <a:moveTo>
                  <a:pt x="0" y="2103120"/>
                </a:moveTo>
                <a:lnTo>
                  <a:pt x="39189" y="1985555"/>
                </a:lnTo>
                <a:lnTo>
                  <a:pt x="52252" y="1946366"/>
                </a:lnTo>
                <a:lnTo>
                  <a:pt x="65314" y="1907177"/>
                </a:lnTo>
                <a:cubicBezTo>
                  <a:pt x="69668" y="1863634"/>
                  <a:pt x="72188" y="1819869"/>
                  <a:pt x="78377" y="1776549"/>
                </a:cubicBezTo>
                <a:cubicBezTo>
                  <a:pt x="80916" y="1758776"/>
                  <a:pt x="88488" y="1742006"/>
                  <a:pt x="91440" y="1724297"/>
                </a:cubicBezTo>
                <a:cubicBezTo>
                  <a:pt x="100976" y="1667080"/>
                  <a:pt x="105981" y="1586279"/>
                  <a:pt x="117566" y="1528355"/>
                </a:cubicBezTo>
                <a:cubicBezTo>
                  <a:pt x="120266" y="1514853"/>
                  <a:pt x="127642" y="1502608"/>
                  <a:pt x="130629" y="1489166"/>
                </a:cubicBezTo>
                <a:cubicBezTo>
                  <a:pt x="136375" y="1463311"/>
                  <a:pt x="139665" y="1436967"/>
                  <a:pt x="143692" y="1410789"/>
                </a:cubicBezTo>
                <a:cubicBezTo>
                  <a:pt x="148374" y="1380358"/>
                  <a:pt x="148653" y="1349054"/>
                  <a:pt x="156754" y="1319349"/>
                </a:cubicBezTo>
                <a:cubicBezTo>
                  <a:pt x="161878" y="1300562"/>
                  <a:pt x="174171" y="1284514"/>
                  <a:pt x="182880" y="1267097"/>
                </a:cubicBezTo>
                <a:cubicBezTo>
                  <a:pt x="187234" y="1245326"/>
                  <a:pt x="190101" y="1223203"/>
                  <a:pt x="195943" y="1201783"/>
                </a:cubicBezTo>
                <a:cubicBezTo>
                  <a:pt x="203189" y="1175214"/>
                  <a:pt x="215390" y="1150123"/>
                  <a:pt x="222069" y="1123406"/>
                </a:cubicBezTo>
                <a:lnTo>
                  <a:pt x="248194" y="1018903"/>
                </a:lnTo>
                <a:cubicBezTo>
                  <a:pt x="252548" y="1001486"/>
                  <a:pt x="251298" y="981590"/>
                  <a:pt x="261257" y="966652"/>
                </a:cubicBezTo>
                <a:lnTo>
                  <a:pt x="287383" y="927463"/>
                </a:lnTo>
                <a:cubicBezTo>
                  <a:pt x="291737" y="910046"/>
                  <a:pt x="291539" y="890800"/>
                  <a:pt x="300446" y="875212"/>
                </a:cubicBezTo>
                <a:cubicBezTo>
                  <a:pt x="309611" y="859172"/>
                  <a:pt x="325442" y="847850"/>
                  <a:pt x="339634" y="836023"/>
                </a:cubicBezTo>
                <a:cubicBezTo>
                  <a:pt x="373398" y="807886"/>
                  <a:pt x="378735" y="809926"/>
                  <a:pt x="418012" y="796835"/>
                </a:cubicBezTo>
                <a:cubicBezTo>
                  <a:pt x="511283" y="827925"/>
                  <a:pt x="473476" y="807684"/>
                  <a:pt x="535577" y="849086"/>
                </a:cubicBezTo>
                <a:cubicBezTo>
                  <a:pt x="544286" y="862149"/>
                  <a:pt x="551652" y="876214"/>
                  <a:pt x="561703" y="888275"/>
                </a:cubicBezTo>
                <a:cubicBezTo>
                  <a:pt x="573530" y="902467"/>
                  <a:pt x="591920" y="911314"/>
                  <a:pt x="600892" y="927463"/>
                </a:cubicBezTo>
                <a:cubicBezTo>
                  <a:pt x="614266" y="951536"/>
                  <a:pt x="611741" y="982926"/>
                  <a:pt x="627017" y="1005840"/>
                </a:cubicBezTo>
                <a:cubicBezTo>
                  <a:pt x="635726" y="1018903"/>
                  <a:pt x="646122" y="1030987"/>
                  <a:pt x="653143" y="1045029"/>
                </a:cubicBezTo>
                <a:cubicBezTo>
                  <a:pt x="678562" y="1095866"/>
                  <a:pt x="654159" y="1077877"/>
                  <a:pt x="679269" y="1136469"/>
                </a:cubicBezTo>
                <a:cubicBezTo>
                  <a:pt x="685453" y="1150899"/>
                  <a:pt x="699018" y="1161311"/>
                  <a:pt x="705394" y="1175657"/>
                </a:cubicBezTo>
                <a:cubicBezTo>
                  <a:pt x="716579" y="1200823"/>
                  <a:pt x="722811" y="1227909"/>
                  <a:pt x="731520" y="1254035"/>
                </a:cubicBezTo>
                <a:cubicBezTo>
                  <a:pt x="735874" y="1267098"/>
                  <a:pt x="734847" y="1283487"/>
                  <a:pt x="744583" y="1293223"/>
                </a:cubicBezTo>
                <a:cubicBezTo>
                  <a:pt x="773828" y="1322468"/>
                  <a:pt x="852841" y="1411728"/>
                  <a:pt x="901337" y="1423852"/>
                </a:cubicBezTo>
                <a:cubicBezTo>
                  <a:pt x="966947" y="1440255"/>
                  <a:pt x="936557" y="1431238"/>
                  <a:pt x="992777" y="1449977"/>
                </a:cubicBezTo>
                <a:cubicBezTo>
                  <a:pt x="1018903" y="1445623"/>
                  <a:pt x="1046705" y="1447102"/>
                  <a:pt x="1071154" y="1436915"/>
                </a:cubicBezTo>
                <a:cubicBezTo>
                  <a:pt x="1071164" y="1436911"/>
                  <a:pt x="1169121" y="1371603"/>
                  <a:pt x="1188720" y="1358537"/>
                </a:cubicBezTo>
                <a:lnTo>
                  <a:pt x="1227909" y="1332412"/>
                </a:lnTo>
                <a:lnTo>
                  <a:pt x="1267097" y="1306286"/>
                </a:lnTo>
                <a:cubicBezTo>
                  <a:pt x="1336769" y="1201777"/>
                  <a:pt x="1245322" y="1328062"/>
                  <a:pt x="1332412" y="1240972"/>
                </a:cubicBezTo>
                <a:cubicBezTo>
                  <a:pt x="1343513" y="1229871"/>
                  <a:pt x="1347436" y="1212884"/>
                  <a:pt x="1358537" y="1201783"/>
                </a:cubicBezTo>
                <a:cubicBezTo>
                  <a:pt x="1369638" y="1190681"/>
                  <a:pt x="1385992" y="1186087"/>
                  <a:pt x="1397726" y="1175657"/>
                </a:cubicBezTo>
                <a:cubicBezTo>
                  <a:pt x="1531939" y="1056357"/>
                  <a:pt x="1426352" y="1130446"/>
                  <a:pt x="1515292" y="1071155"/>
                </a:cubicBezTo>
                <a:cubicBezTo>
                  <a:pt x="1562125" y="1000904"/>
                  <a:pt x="1519848" y="1055739"/>
                  <a:pt x="1606732" y="979715"/>
                </a:cubicBezTo>
                <a:cubicBezTo>
                  <a:pt x="1666168" y="927709"/>
                  <a:pt x="1629116" y="952267"/>
                  <a:pt x="1685109" y="888275"/>
                </a:cubicBezTo>
                <a:cubicBezTo>
                  <a:pt x="1701329" y="869738"/>
                  <a:pt x="1721140" y="854560"/>
                  <a:pt x="1737360" y="836023"/>
                </a:cubicBezTo>
                <a:cubicBezTo>
                  <a:pt x="1751697" y="819638"/>
                  <a:pt x="1762212" y="800157"/>
                  <a:pt x="1776549" y="783772"/>
                </a:cubicBezTo>
                <a:cubicBezTo>
                  <a:pt x="1792769" y="765235"/>
                  <a:pt x="1812436" y="749930"/>
                  <a:pt x="1828800" y="731520"/>
                </a:cubicBezTo>
                <a:cubicBezTo>
                  <a:pt x="1847323" y="710681"/>
                  <a:pt x="1862212" y="686759"/>
                  <a:pt x="1881052" y="666206"/>
                </a:cubicBezTo>
                <a:cubicBezTo>
                  <a:pt x="1910179" y="634431"/>
                  <a:pt x="1942012" y="605246"/>
                  <a:pt x="1972492" y="574766"/>
                </a:cubicBezTo>
                <a:cubicBezTo>
                  <a:pt x="1989909" y="557349"/>
                  <a:pt x="2009964" y="542220"/>
                  <a:pt x="2024743" y="522515"/>
                </a:cubicBezTo>
                <a:cubicBezTo>
                  <a:pt x="2037806" y="505098"/>
                  <a:pt x="2048537" y="485658"/>
                  <a:pt x="2063932" y="470263"/>
                </a:cubicBezTo>
                <a:cubicBezTo>
                  <a:pt x="2112243" y="421952"/>
                  <a:pt x="2126804" y="419233"/>
                  <a:pt x="2181497" y="391886"/>
                </a:cubicBezTo>
                <a:cubicBezTo>
                  <a:pt x="2235200" y="311331"/>
                  <a:pt x="2174240" y="391886"/>
                  <a:pt x="2286000" y="300446"/>
                </a:cubicBezTo>
                <a:cubicBezTo>
                  <a:pt x="2454117" y="162896"/>
                  <a:pt x="2278936" y="283384"/>
                  <a:pt x="2390503" y="209006"/>
                </a:cubicBezTo>
                <a:cubicBezTo>
                  <a:pt x="2438401" y="137159"/>
                  <a:pt x="2390503" y="198120"/>
                  <a:pt x="2455817" y="143692"/>
                </a:cubicBezTo>
                <a:cubicBezTo>
                  <a:pt x="2470009" y="131865"/>
                  <a:pt x="2479635" y="114751"/>
                  <a:pt x="2495006" y="104503"/>
                </a:cubicBezTo>
                <a:cubicBezTo>
                  <a:pt x="2506463" y="96865"/>
                  <a:pt x="2522157" y="98127"/>
                  <a:pt x="2534194" y="91440"/>
                </a:cubicBezTo>
                <a:cubicBezTo>
                  <a:pt x="2561642" y="76191"/>
                  <a:pt x="2586446" y="56606"/>
                  <a:pt x="2612572" y="39189"/>
                </a:cubicBezTo>
                <a:cubicBezTo>
                  <a:pt x="2625635" y="30481"/>
                  <a:pt x="2636866" y="18028"/>
                  <a:pt x="2651760" y="13063"/>
                </a:cubicBezTo>
                <a:lnTo>
                  <a:pt x="2690949" y="0"/>
                </a:lnTo>
                <a:cubicBezTo>
                  <a:pt x="2743200" y="4354"/>
                  <a:pt x="2798836" y="-5941"/>
                  <a:pt x="2847703" y="13063"/>
                </a:cubicBezTo>
                <a:cubicBezTo>
                  <a:pt x="2882138" y="26454"/>
                  <a:pt x="2905585" y="60698"/>
                  <a:pt x="2926080" y="91440"/>
                </a:cubicBezTo>
                <a:cubicBezTo>
                  <a:pt x="2943497" y="117566"/>
                  <a:pt x="2964290" y="141733"/>
                  <a:pt x="2978332" y="169817"/>
                </a:cubicBezTo>
                <a:cubicBezTo>
                  <a:pt x="3038845" y="290844"/>
                  <a:pt x="3003044" y="246781"/>
                  <a:pt x="3069772" y="313509"/>
                </a:cubicBezTo>
                <a:cubicBezTo>
                  <a:pt x="3074126" y="330926"/>
                  <a:pt x="3074805" y="349702"/>
                  <a:pt x="3082834" y="365760"/>
                </a:cubicBezTo>
                <a:cubicBezTo>
                  <a:pt x="3096876" y="393844"/>
                  <a:pt x="3135086" y="444137"/>
                  <a:pt x="3135086" y="444137"/>
                </a:cubicBezTo>
                <a:cubicBezTo>
                  <a:pt x="3143795" y="470263"/>
                  <a:pt x="3145936" y="499601"/>
                  <a:pt x="3161212" y="522515"/>
                </a:cubicBezTo>
                <a:cubicBezTo>
                  <a:pt x="3169920" y="535578"/>
                  <a:pt x="3180961" y="547357"/>
                  <a:pt x="3187337" y="561703"/>
                </a:cubicBezTo>
                <a:cubicBezTo>
                  <a:pt x="3198522" y="586868"/>
                  <a:pt x="3198187" y="617166"/>
                  <a:pt x="3213463" y="640080"/>
                </a:cubicBezTo>
                <a:lnTo>
                  <a:pt x="3291840" y="757646"/>
                </a:lnTo>
                <a:cubicBezTo>
                  <a:pt x="3300549" y="770709"/>
                  <a:pt x="3313001" y="781941"/>
                  <a:pt x="3317966" y="796835"/>
                </a:cubicBezTo>
                <a:cubicBezTo>
                  <a:pt x="3377434" y="975238"/>
                  <a:pt x="3312554" y="792915"/>
                  <a:pt x="3370217" y="927463"/>
                </a:cubicBezTo>
                <a:cubicBezTo>
                  <a:pt x="3375641" y="940119"/>
                  <a:pt x="3374678" y="955900"/>
                  <a:pt x="3383280" y="966652"/>
                </a:cubicBezTo>
                <a:cubicBezTo>
                  <a:pt x="3393088" y="978911"/>
                  <a:pt x="3409406" y="984069"/>
                  <a:pt x="3422469" y="992777"/>
                </a:cubicBezTo>
                <a:cubicBezTo>
                  <a:pt x="3445461" y="1061754"/>
                  <a:pt x="3427894" y="1020509"/>
                  <a:pt x="3487783" y="1110343"/>
                </a:cubicBezTo>
                <a:cubicBezTo>
                  <a:pt x="3513471" y="1148875"/>
                  <a:pt x="3515380" y="1157290"/>
                  <a:pt x="3553097" y="1188720"/>
                </a:cubicBezTo>
                <a:cubicBezTo>
                  <a:pt x="3565158" y="1198771"/>
                  <a:pt x="3580225" y="1204795"/>
                  <a:pt x="3592286" y="1214846"/>
                </a:cubicBezTo>
                <a:cubicBezTo>
                  <a:pt x="3720688" y="1321849"/>
                  <a:pt x="3554843" y="1190468"/>
                  <a:pt x="3657600" y="1293223"/>
                </a:cubicBezTo>
                <a:cubicBezTo>
                  <a:pt x="3672995" y="1308618"/>
                  <a:pt x="3693742" y="1317767"/>
                  <a:pt x="3709852" y="1332412"/>
                </a:cubicBezTo>
                <a:cubicBezTo>
                  <a:pt x="3741747" y="1361408"/>
                  <a:pt x="3765426" y="1399942"/>
                  <a:pt x="3801292" y="1423852"/>
                </a:cubicBezTo>
                <a:cubicBezTo>
                  <a:pt x="3928688" y="1508781"/>
                  <a:pt x="3730717" y="1375756"/>
                  <a:pt x="3892732" y="1489166"/>
                </a:cubicBezTo>
                <a:cubicBezTo>
                  <a:pt x="3918455" y="1507172"/>
                  <a:pt x="3948907" y="1519214"/>
                  <a:pt x="3971109" y="1541417"/>
                </a:cubicBezTo>
                <a:cubicBezTo>
                  <a:pt x="4059222" y="1629531"/>
                  <a:pt x="4014434" y="1608112"/>
                  <a:pt x="4088674" y="1632857"/>
                </a:cubicBezTo>
                <a:cubicBezTo>
                  <a:pt x="4101737" y="1645920"/>
                  <a:pt x="4112492" y="1661799"/>
                  <a:pt x="4127863" y="1672046"/>
                </a:cubicBezTo>
                <a:cubicBezTo>
                  <a:pt x="4245698" y="1750603"/>
                  <a:pt x="4082908" y="1608458"/>
                  <a:pt x="4206240" y="1711235"/>
                </a:cubicBezTo>
                <a:cubicBezTo>
                  <a:pt x="4241393" y="1740529"/>
                  <a:pt x="4242922" y="1758018"/>
                  <a:pt x="4284617" y="1776549"/>
                </a:cubicBezTo>
                <a:cubicBezTo>
                  <a:pt x="4309782" y="1787734"/>
                  <a:pt x="4340080" y="1787400"/>
                  <a:pt x="4362994" y="1802675"/>
                </a:cubicBezTo>
                <a:cubicBezTo>
                  <a:pt x="4376057" y="1811383"/>
                  <a:pt x="4387837" y="1822424"/>
                  <a:pt x="4402183" y="1828800"/>
                </a:cubicBezTo>
                <a:cubicBezTo>
                  <a:pt x="4496055" y="1870520"/>
                  <a:pt x="4466032" y="1825870"/>
                  <a:pt x="4493623" y="18810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371600" y="316813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541020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119" y="540722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2005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838700" y="540722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0961" y="533400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73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topics in 2014</a:t>
            </a:r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Midterm Presentation</a:t>
            </a: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12777F-9FBB-4C0E-B73F-BCC7E25F35DC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17526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981200" y="53340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800100" y="3511034"/>
            <a:ext cx="17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5410200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Topic1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4519" y="540722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Topic2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10100" y="540722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Topic3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72361" y="5334000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Topic4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209800" y="2286000"/>
            <a:ext cx="4572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14807" y="3962400"/>
            <a:ext cx="457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51466" y="4572000"/>
            <a:ext cx="457200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32649" y="4952999"/>
            <a:ext cx="457200" cy="38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FF12777F-9FBB-4C0E-B73F-BCC7E25F35DC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Collaborators of UTA in Data Mining</a:t>
            </a:r>
            <a:endParaRPr lang="en-US" sz="2800" dirty="0"/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Midterm Presentation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12777F-9FBB-4C0E-B73F-BCC7E25F35DC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17526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981200" y="53340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800100" y="3511034"/>
            <a:ext cx="17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541020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86486" y="540722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0100" y="540722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UCLA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72361" y="5334000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RICE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209800" y="2286000"/>
            <a:ext cx="4572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14807" y="3962400"/>
            <a:ext cx="457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51466" y="4572000"/>
            <a:ext cx="457200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32649" y="4952999"/>
            <a:ext cx="457200" cy="38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Data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 the website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Visualize the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5400" dirty="0" smtClean="0"/>
              <a:t>Thank You.</a:t>
            </a:r>
          </a:p>
          <a:p>
            <a:pPr marL="109728" indent="0" algn="ctr">
              <a:buNone/>
            </a:pPr>
            <a:endParaRPr lang="en-US" sz="5400" dirty="0"/>
          </a:p>
          <a:p>
            <a:pPr marL="109728" indent="0" algn="ctr">
              <a:buNone/>
            </a:pPr>
            <a:endParaRPr lang="en-US" sz="5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Sample output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collaborations </a:t>
            </a:r>
            <a:r>
              <a:rPr lang="en-US" dirty="0" smtClean="0"/>
              <a:t>between research institutes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Popularity of topics in different years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Similarity of research institutes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Collaboration pattern based on geographic location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Collection, cleaning, validation, …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Design and implementation of database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analysis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Visualization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Website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ACM Digital Library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crawler was developed in Python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non-English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Null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Miss-match between number of authors and affiliations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200" dirty="0" err="1" smtClean="0"/>
              <a:t>journal_name</a:t>
            </a:r>
            <a:r>
              <a:rPr lang="en-US" sz="2200" dirty="0" smtClean="0"/>
              <a:t>:</a:t>
            </a:r>
            <a:r>
              <a:rPr lang="en-US" sz="2200" dirty="0"/>
              <a:t> Null</a:t>
            </a:r>
            <a:endParaRPr lang="en-US" sz="2200" dirty="0" smtClean="0"/>
          </a:p>
          <a:p>
            <a:r>
              <a:rPr lang="en-US" sz="2200" dirty="0" err="1" smtClean="0"/>
              <a:t>publisher_name</a:t>
            </a:r>
            <a:r>
              <a:rPr lang="en-US" sz="2200" dirty="0" smtClean="0"/>
              <a:t>:</a:t>
            </a:r>
            <a:r>
              <a:rPr lang="en-US" sz="2200" dirty="0"/>
              <a:t> ACM</a:t>
            </a:r>
            <a:endParaRPr lang="en-US" sz="2200" dirty="0" smtClean="0"/>
          </a:p>
          <a:p>
            <a:r>
              <a:rPr lang="en-US" sz="2200" dirty="0" smtClean="0"/>
              <a:t>Authors:</a:t>
            </a:r>
            <a:r>
              <a:rPr lang="en-US" sz="2200" dirty="0"/>
              <a:t> </a:t>
            </a:r>
            <a:r>
              <a:rPr lang="en-US" sz="2200" dirty="0" err="1"/>
              <a:t>Fram</a:t>
            </a:r>
            <a:r>
              <a:rPr lang="en-US" sz="2200" dirty="0"/>
              <a:t>, David M.; </a:t>
            </a:r>
            <a:r>
              <a:rPr lang="en-US" sz="2200" dirty="0" err="1"/>
              <a:t>Almenoff</a:t>
            </a:r>
            <a:r>
              <a:rPr lang="en-US" sz="2200" dirty="0"/>
              <a:t>, June S.; </a:t>
            </a:r>
            <a:r>
              <a:rPr lang="en-US" sz="2200" dirty="0" err="1"/>
              <a:t>DuMouchel</a:t>
            </a:r>
            <a:r>
              <a:rPr lang="en-US" sz="2200" dirty="0"/>
              <a:t>, William</a:t>
            </a:r>
            <a:endParaRPr lang="en-US" sz="2200" dirty="0" smtClean="0"/>
          </a:p>
          <a:p>
            <a:r>
              <a:rPr lang="en-US" sz="2200" dirty="0" smtClean="0"/>
              <a:t>Title:</a:t>
            </a:r>
            <a:r>
              <a:rPr lang="en-US" sz="2200" dirty="0"/>
              <a:t> Empirical Bayesian data mining for discovering patterns in post-marketing drug safety</a:t>
            </a:r>
            <a:endParaRPr lang="en-US" sz="2200" dirty="0" smtClean="0"/>
          </a:p>
          <a:p>
            <a:r>
              <a:rPr lang="en-US" sz="2200" dirty="0" smtClean="0"/>
              <a:t>Date:</a:t>
            </a:r>
            <a:r>
              <a:rPr lang="en-US" sz="2200" dirty="0"/>
              <a:t> 8/24/2003</a:t>
            </a:r>
            <a:endParaRPr lang="en-US" sz="2200" dirty="0" smtClean="0"/>
          </a:p>
          <a:p>
            <a:r>
              <a:rPr lang="en-US" sz="2200" dirty="0" err="1" smtClean="0"/>
              <a:t>Volume:Null</a:t>
            </a:r>
            <a:r>
              <a:rPr lang="en-US" sz="2200" dirty="0" smtClean="0"/>
              <a:t>		</a:t>
            </a:r>
            <a:r>
              <a:rPr lang="en-US" sz="2200" dirty="0" err="1" smtClean="0"/>
              <a:t>Issue:Null</a:t>
            </a:r>
            <a:r>
              <a:rPr lang="en-US" sz="2200" dirty="0" smtClean="0"/>
              <a:t>		</a:t>
            </a:r>
            <a:r>
              <a:rPr lang="en-US" sz="2200" dirty="0" err="1" smtClean="0"/>
              <a:t>Issn:Null</a:t>
            </a:r>
            <a:endParaRPr lang="en-US" sz="2200" dirty="0" smtClean="0"/>
          </a:p>
          <a:p>
            <a:r>
              <a:rPr lang="en-US" sz="2200" dirty="0" err="1" smtClean="0"/>
              <a:t>first_page</a:t>
            </a:r>
            <a:r>
              <a:rPr lang="en-US" sz="2200" dirty="0" smtClean="0"/>
              <a:t>:</a:t>
            </a:r>
            <a:r>
              <a:rPr lang="en-US" sz="2200" dirty="0"/>
              <a:t> </a:t>
            </a:r>
            <a:r>
              <a:rPr lang="en-US" sz="2200" dirty="0" smtClean="0"/>
              <a:t>359		</a:t>
            </a:r>
            <a:r>
              <a:rPr lang="en-US" sz="2200" dirty="0" err="1" smtClean="0"/>
              <a:t>last_page</a:t>
            </a:r>
            <a:r>
              <a:rPr lang="en-US" sz="2200" dirty="0" smtClean="0"/>
              <a:t>:</a:t>
            </a:r>
            <a:r>
              <a:rPr lang="en-US" sz="2200" dirty="0"/>
              <a:t> 368</a:t>
            </a:r>
            <a:endParaRPr lang="en-US" sz="2200" dirty="0" smtClean="0"/>
          </a:p>
          <a:p>
            <a:r>
              <a:rPr lang="en-US" sz="2200" dirty="0" smtClean="0"/>
              <a:t>Keywords:</a:t>
            </a:r>
            <a:r>
              <a:rPr lang="en-US" sz="2200" dirty="0"/>
              <a:t> association rules; data mining; empirical Bayes methods; pharmacovigilance; post-marketing surveillance</a:t>
            </a:r>
            <a:endParaRPr lang="en-US" sz="2200" dirty="0" smtClean="0"/>
          </a:p>
          <a:p>
            <a:r>
              <a:rPr lang="en-US" sz="2200" dirty="0" err="1" smtClean="0"/>
              <a:t>author_info</a:t>
            </a:r>
            <a:r>
              <a:rPr lang="en-US" sz="2200" dirty="0" smtClean="0"/>
              <a:t>:</a:t>
            </a:r>
            <a:r>
              <a:rPr lang="en-US" sz="2200" dirty="0"/>
              <a:t> ['David M. </a:t>
            </a:r>
            <a:r>
              <a:rPr lang="en-US" sz="2200" dirty="0" err="1"/>
              <a:t>Fram</a:t>
            </a:r>
            <a:r>
              <a:rPr lang="en-US" sz="2200" dirty="0"/>
              <a:t>', '81546930756', 'June S. </a:t>
            </a:r>
            <a:r>
              <a:rPr lang="en-US" sz="2200" dirty="0" err="1"/>
              <a:t>Almenoff</a:t>
            </a:r>
            <a:r>
              <a:rPr lang="en-US" sz="2200" dirty="0"/>
              <a:t>', '81100442362', 'William </a:t>
            </a:r>
            <a:r>
              <a:rPr lang="en-US" sz="2200" dirty="0" err="1"/>
              <a:t>DuMouchel</a:t>
            </a:r>
            <a:r>
              <a:rPr lang="en-US" sz="2200" dirty="0"/>
              <a:t>', '81100642918']</a:t>
            </a:r>
            <a:endParaRPr lang="en-US" sz="2200" dirty="0" smtClean="0"/>
          </a:p>
          <a:p>
            <a:r>
              <a:rPr lang="en-US" sz="2200" dirty="0" err="1" smtClean="0"/>
              <a:t>affiliation_info</a:t>
            </a:r>
            <a:r>
              <a:rPr lang="en-US" sz="2200" dirty="0" smtClean="0"/>
              <a:t>:</a:t>
            </a:r>
            <a:r>
              <a:rPr lang="en-US" sz="2200" dirty="0"/>
              <a:t> ['GlaxoSmithKline, Research Triangle Park, NC', '60020649', '</a:t>
            </a:r>
            <a:r>
              <a:rPr lang="en-US" sz="2200" dirty="0" err="1"/>
              <a:t>AT&amp;amp;T</a:t>
            </a:r>
            <a:r>
              <a:rPr lang="en-US" sz="2200" dirty="0"/>
              <a:t>; Shannon Laboratory, Florham Park, NJ', '60008383']</a:t>
            </a:r>
            <a:endParaRPr lang="en-US" sz="2200" dirty="0" smtClean="0"/>
          </a:p>
          <a:p>
            <a:r>
              <a:rPr lang="en-US" sz="2200" dirty="0" smtClean="0"/>
              <a:t>Tags:</a:t>
            </a:r>
            <a:r>
              <a:rPr lang="en-US" sz="2200" dirty="0"/>
              <a:t>['association rules', 'data mining', 'data mining', 'empirical </a:t>
            </a:r>
            <a:r>
              <a:rPr lang="en-US" sz="2200" dirty="0" err="1"/>
              <a:t>bayes</a:t>
            </a:r>
            <a:r>
              <a:rPr lang="en-US" sz="2200" dirty="0"/>
              <a:t> methods', 'pharmacovigilance', 'post-marketing surveillance', 'scientific databases</a:t>
            </a:r>
            <a:r>
              <a:rPr lang="en-US" sz="2200" dirty="0" smtClean="0"/>
              <a:t>']</a:t>
            </a:r>
            <a:r>
              <a:rPr lang="en-US" sz="2200" dirty="0"/>
              <a:t>	</a:t>
            </a: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6162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most similar universities to UTA in the research areas {data mining, knowledge graph, query processing}</a:t>
            </a:r>
          </a:p>
          <a:p>
            <a:r>
              <a:rPr lang="en-US" dirty="0" smtClean="0"/>
              <a:t>Find the universities that had the most collaboration with UTA in Data Mining area</a:t>
            </a:r>
          </a:p>
          <a:p>
            <a:r>
              <a:rPr lang="en-US" dirty="0" smtClean="0"/>
              <a:t>Find UTA’s activity in the past 10 years in Data Mining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research topics in different years</a:t>
            </a:r>
          </a:p>
          <a:p>
            <a:r>
              <a:rPr lang="en-US" dirty="0" smtClean="0"/>
              <a:t>The most popular research topics in the past 10 years</a:t>
            </a:r>
          </a:p>
          <a:p>
            <a:r>
              <a:rPr lang="en-US" dirty="0" smtClean="0"/>
              <a:t>Compare popularity of different topics in the past 10 years</a:t>
            </a:r>
          </a:p>
          <a:p>
            <a:r>
              <a:rPr lang="en-US" dirty="0" smtClean="0"/>
              <a:t>Find patterns of collaborations between different research institutes based on their geographical location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000" dirty="0"/>
              <a:t>Sample output 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Midterm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777F-9FBB-4C0E-B73F-BCC7E25F35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</TotalTime>
  <Words>270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Topic and Affiliation Analysis of Publications in Computer Science Field </vt:lpstr>
      <vt:lpstr>Agenda</vt:lpstr>
      <vt:lpstr>Objective</vt:lpstr>
      <vt:lpstr>Components</vt:lpstr>
      <vt:lpstr>Data Collection</vt:lpstr>
      <vt:lpstr>Data Sample</vt:lpstr>
      <vt:lpstr>Queries </vt:lpstr>
      <vt:lpstr>Queries </vt:lpstr>
      <vt:lpstr>PowerPoint Presentation</vt:lpstr>
      <vt:lpstr>Activity in Data mining in the past 15 years</vt:lpstr>
      <vt:lpstr>Most popular topics in 2014</vt:lpstr>
      <vt:lpstr>Collaborators of UTA in Data Mining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and Affiliation Analysis of Publications in Computer Science Field </dc:title>
  <dc:creator>sxh7175xx</dc:creator>
  <cp:lastModifiedBy>Fatma DOĞAN</cp:lastModifiedBy>
  <cp:revision>22</cp:revision>
  <dcterms:created xsi:type="dcterms:W3CDTF">2015-03-26T20:10:53Z</dcterms:created>
  <dcterms:modified xsi:type="dcterms:W3CDTF">2015-03-27T04:56:02Z</dcterms:modified>
</cp:coreProperties>
</file>