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 id="2147483705" r:id="rId3"/>
  </p:sldMasterIdLst>
  <p:notesMasterIdLst>
    <p:notesMasterId r:id="rId36"/>
  </p:notesMasterIdLst>
  <p:handoutMasterIdLst>
    <p:handoutMasterId r:id="rId37"/>
  </p:handoutMasterIdLst>
  <p:sldIdLst>
    <p:sldId id="265" r:id="rId4"/>
    <p:sldId id="387" r:id="rId5"/>
    <p:sldId id="325" r:id="rId6"/>
    <p:sldId id="350" r:id="rId7"/>
    <p:sldId id="353" r:id="rId8"/>
    <p:sldId id="362" r:id="rId9"/>
    <p:sldId id="355" r:id="rId10"/>
    <p:sldId id="356" r:id="rId11"/>
    <p:sldId id="363" r:id="rId12"/>
    <p:sldId id="358" r:id="rId13"/>
    <p:sldId id="357" r:id="rId14"/>
    <p:sldId id="364" r:id="rId15"/>
    <p:sldId id="365" r:id="rId16"/>
    <p:sldId id="366" r:id="rId17"/>
    <p:sldId id="389" r:id="rId18"/>
    <p:sldId id="367" r:id="rId19"/>
    <p:sldId id="368" r:id="rId20"/>
    <p:sldId id="370" r:id="rId21"/>
    <p:sldId id="371" r:id="rId22"/>
    <p:sldId id="372" r:id="rId23"/>
    <p:sldId id="373" r:id="rId24"/>
    <p:sldId id="374" r:id="rId25"/>
    <p:sldId id="375" r:id="rId26"/>
    <p:sldId id="369" r:id="rId27"/>
    <p:sldId id="376" r:id="rId28"/>
    <p:sldId id="377" r:id="rId29"/>
    <p:sldId id="378" r:id="rId30"/>
    <p:sldId id="379" r:id="rId31"/>
    <p:sldId id="380" r:id="rId32"/>
    <p:sldId id="381" r:id="rId33"/>
    <p:sldId id="382" r:id="rId34"/>
    <p:sldId id="38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30" autoAdjust="0"/>
    <p:restoredTop sz="79619" autoAdjust="0"/>
  </p:normalViewPr>
  <p:slideViewPr>
    <p:cSldViewPr>
      <p:cViewPr varScale="1">
        <p:scale>
          <a:sx n="92" d="100"/>
          <a:sy n="92" d="100"/>
        </p:scale>
        <p:origin x="414" y="90"/>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2/20/2015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2/20/2015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154500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21041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1009145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1168581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1394685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14</a:t>
            </a:fld>
            <a:endParaRPr lang="en-US"/>
          </a:p>
        </p:txBody>
      </p:sp>
    </p:spTree>
    <p:extLst>
      <p:ext uri="{BB962C8B-B14F-4D97-AF65-F5344CB8AC3E}">
        <p14:creationId xmlns:p14="http://schemas.microsoft.com/office/powerpoint/2010/main" val="3184859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solidFill>
                  <a:srgbClr val="363D3D"/>
                </a:solidFill>
              </a:rPr>
              <a:pPr/>
              <a:t>15</a:t>
            </a:fld>
            <a:endParaRPr lang="en-US">
              <a:solidFill>
                <a:srgbClr val="363D3D"/>
              </a:solidFill>
            </a:endParaRPr>
          </a:p>
        </p:txBody>
      </p:sp>
    </p:spTree>
    <p:extLst>
      <p:ext uri="{BB962C8B-B14F-4D97-AF65-F5344CB8AC3E}">
        <p14:creationId xmlns:p14="http://schemas.microsoft.com/office/powerpoint/2010/main" val="2876269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673674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17</a:t>
            </a:fld>
            <a:endParaRPr lang="en-US"/>
          </a:p>
        </p:txBody>
      </p:sp>
    </p:spTree>
    <p:extLst>
      <p:ext uri="{BB962C8B-B14F-4D97-AF65-F5344CB8AC3E}">
        <p14:creationId xmlns:p14="http://schemas.microsoft.com/office/powerpoint/2010/main" val="1776628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18</a:t>
            </a:fld>
            <a:endParaRPr lang="en-US"/>
          </a:p>
        </p:txBody>
      </p:sp>
    </p:spTree>
    <p:extLst>
      <p:ext uri="{BB962C8B-B14F-4D97-AF65-F5344CB8AC3E}">
        <p14:creationId xmlns:p14="http://schemas.microsoft.com/office/powerpoint/2010/main" val="2347968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19</a:t>
            </a:fld>
            <a:endParaRPr lang="en-US"/>
          </a:p>
        </p:txBody>
      </p:sp>
    </p:spTree>
    <p:extLst>
      <p:ext uri="{BB962C8B-B14F-4D97-AF65-F5344CB8AC3E}">
        <p14:creationId xmlns:p14="http://schemas.microsoft.com/office/powerpoint/2010/main" val="26047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5" name="Slide Number Placeholder 4"/>
          <p:cNvSpPr>
            <a:spLocks noGrp="1"/>
          </p:cNvSpPr>
          <p:nvPr>
            <p:ph type="sldNum" sz="quarter" idx="10"/>
          </p:nvPr>
        </p:nvSpPr>
        <p:spPr/>
        <p:txBody>
          <a:bodyPr/>
          <a:lstStyle/>
          <a:p>
            <a:fld id="{7FB667E1-E601-4AAF-B95C-B25720D70A60}" type="slidenum">
              <a:rPr lang="en-US" smtClean="0">
                <a:solidFill>
                  <a:srgbClr val="363D3D"/>
                </a:solidFill>
              </a:rPr>
              <a:pPr/>
              <a:t>2</a:t>
            </a:fld>
            <a:endParaRPr lang="en-US">
              <a:solidFill>
                <a:srgbClr val="363D3D"/>
              </a:solidFill>
            </a:endParaRPr>
          </a:p>
        </p:txBody>
      </p:sp>
    </p:spTree>
    <p:extLst>
      <p:ext uri="{BB962C8B-B14F-4D97-AF65-F5344CB8AC3E}">
        <p14:creationId xmlns:p14="http://schemas.microsoft.com/office/powerpoint/2010/main" val="756232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828388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21</a:t>
            </a:fld>
            <a:endParaRPr lang="en-US"/>
          </a:p>
        </p:txBody>
      </p:sp>
    </p:spTree>
    <p:extLst>
      <p:ext uri="{BB962C8B-B14F-4D97-AF65-F5344CB8AC3E}">
        <p14:creationId xmlns:p14="http://schemas.microsoft.com/office/powerpoint/2010/main" val="851648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22</a:t>
            </a:fld>
            <a:endParaRPr lang="en-US"/>
          </a:p>
        </p:txBody>
      </p:sp>
    </p:spTree>
    <p:extLst>
      <p:ext uri="{BB962C8B-B14F-4D97-AF65-F5344CB8AC3E}">
        <p14:creationId xmlns:p14="http://schemas.microsoft.com/office/powerpoint/2010/main" val="1672345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23</a:t>
            </a:fld>
            <a:endParaRPr lang="en-US"/>
          </a:p>
        </p:txBody>
      </p:sp>
    </p:spTree>
    <p:extLst>
      <p:ext uri="{BB962C8B-B14F-4D97-AF65-F5344CB8AC3E}">
        <p14:creationId xmlns:p14="http://schemas.microsoft.com/office/powerpoint/2010/main" val="3948567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24</a:t>
            </a:fld>
            <a:endParaRPr lang="en-US"/>
          </a:p>
        </p:txBody>
      </p:sp>
    </p:spTree>
    <p:extLst>
      <p:ext uri="{BB962C8B-B14F-4D97-AF65-F5344CB8AC3E}">
        <p14:creationId xmlns:p14="http://schemas.microsoft.com/office/powerpoint/2010/main" val="1704495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25</a:t>
            </a:fld>
            <a:endParaRPr lang="en-US"/>
          </a:p>
        </p:txBody>
      </p:sp>
    </p:spTree>
    <p:extLst>
      <p:ext uri="{BB962C8B-B14F-4D97-AF65-F5344CB8AC3E}">
        <p14:creationId xmlns:p14="http://schemas.microsoft.com/office/powerpoint/2010/main" val="2768879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26</a:t>
            </a:fld>
            <a:endParaRPr lang="en-US"/>
          </a:p>
        </p:txBody>
      </p:sp>
    </p:spTree>
    <p:extLst>
      <p:ext uri="{BB962C8B-B14F-4D97-AF65-F5344CB8AC3E}">
        <p14:creationId xmlns:p14="http://schemas.microsoft.com/office/powerpoint/2010/main" val="3803042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27</a:t>
            </a:fld>
            <a:endParaRPr lang="en-US"/>
          </a:p>
        </p:txBody>
      </p:sp>
    </p:spTree>
    <p:extLst>
      <p:ext uri="{BB962C8B-B14F-4D97-AF65-F5344CB8AC3E}">
        <p14:creationId xmlns:p14="http://schemas.microsoft.com/office/powerpoint/2010/main" val="1410465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28</a:t>
            </a:fld>
            <a:endParaRPr lang="en-US"/>
          </a:p>
        </p:txBody>
      </p:sp>
    </p:spTree>
    <p:extLst>
      <p:ext uri="{BB962C8B-B14F-4D97-AF65-F5344CB8AC3E}">
        <p14:creationId xmlns:p14="http://schemas.microsoft.com/office/powerpoint/2010/main" val="1761204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29</a:t>
            </a:fld>
            <a:endParaRPr lang="en-US"/>
          </a:p>
        </p:txBody>
      </p:sp>
    </p:spTree>
    <p:extLst>
      <p:ext uri="{BB962C8B-B14F-4D97-AF65-F5344CB8AC3E}">
        <p14:creationId xmlns:p14="http://schemas.microsoft.com/office/powerpoint/2010/main" val="2758905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7838054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30</a:t>
            </a:fld>
            <a:endParaRPr lang="en-US"/>
          </a:p>
        </p:txBody>
      </p:sp>
    </p:spTree>
    <p:extLst>
      <p:ext uri="{BB962C8B-B14F-4D97-AF65-F5344CB8AC3E}">
        <p14:creationId xmlns:p14="http://schemas.microsoft.com/office/powerpoint/2010/main" val="96015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31</a:t>
            </a:fld>
            <a:endParaRPr lang="en-US"/>
          </a:p>
        </p:txBody>
      </p:sp>
    </p:spTree>
    <p:extLst>
      <p:ext uri="{BB962C8B-B14F-4D97-AF65-F5344CB8AC3E}">
        <p14:creationId xmlns:p14="http://schemas.microsoft.com/office/powerpoint/2010/main" val="32068573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32</a:t>
            </a:fld>
            <a:endParaRPr lang="en-US"/>
          </a:p>
        </p:txBody>
      </p:sp>
    </p:spTree>
    <p:extLst>
      <p:ext uri="{BB962C8B-B14F-4D97-AF65-F5344CB8AC3E}">
        <p14:creationId xmlns:p14="http://schemas.microsoft.com/office/powerpoint/2010/main" val="2512290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5" name="Slide Number Placeholder 4"/>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2284547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3863787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3620314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351274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126839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den </a:t>
            </a:r>
            <a:r>
              <a:rPr lang="en-US" sz="1200" b="0" i="0" kern="1200" dirty="0" err="1" smtClean="0">
                <a:solidFill>
                  <a:schemeClr val="tx1"/>
                </a:solidFill>
                <a:effectLst/>
                <a:latin typeface="+mn-lt"/>
                <a:ea typeface="+mn-ea"/>
                <a:cs typeface="+mn-cs"/>
              </a:rPr>
              <a:t>Toonder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Jaap</a:t>
            </a:r>
            <a:r>
              <a:rPr lang="en-US" sz="1200" b="0" i="0" kern="1200" dirty="0" smtClean="0">
                <a:solidFill>
                  <a:schemeClr val="tx1"/>
                </a:solidFill>
                <a:effectLst/>
                <a:latin typeface="+mn-lt"/>
                <a:ea typeface="+mn-ea"/>
                <a:cs typeface="+mn-cs"/>
              </a:rPr>
              <a:t> MJ, and Patrick R. </a:t>
            </a:r>
            <a:r>
              <a:rPr lang="en-US" sz="1200" b="0" i="0" kern="1200" dirty="0" err="1" smtClean="0">
                <a:solidFill>
                  <a:schemeClr val="tx1"/>
                </a:solidFill>
                <a:effectLst/>
                <a:latin typeface="+mn-lt"/>
                <a:ea typeface="+mn-ea"/>
                <a:cs typeface="+mn-cs"/>
              </a:rPr>
              <a:t>Onck</a:t>
            </a:r>
            <a:r>
              <a:rPr lang="en-US" sz="1200" b="0" i="0" kern="1200" dirty="0" smtClean="0">
                <a:solidFill>
                  <a:schemeClr val="tx1"/>
                </a:solidFill>
                <a:effectLst/>
                <a:latin typeface="+mn-lt"/>
                <a:ea typeface="+mn-ea"/>
                <a:cs typeface="+mn-cs"/>
              </a:rPr>
              <a:t>. "Microfluidic manipulation with artificial/</a:t>
            </a:r>
            <a:r>
              <a:rPr lang="en-US" sz="1200" b="0" i="0" kern="1200" dirty="0" err="1" smtClean="0">
                <a:solidFill>
                  <a:schemeClr val="tx1"/>
                </a:solidFill>
                <a:effectLst/>
                <a:latin typeface="+mn-lt"/>
                <a:ea typeface="+mn-ea"/>
                <a:cs typeface="+mn-cs"/>
              </a:rPr>
              <a:t>bioinspired</a:t>
            </a:r>
            <a:r>
              <a:rPr lang="en-US" sz="1200" b="0" i="0" kern="1200" dirty="0" smtClean="0">
                <a:solidFill>
                  <a:schemeClr val="tx1"/>
                </a:solidFill>
                <a:effectLst/>
                <a:latin typeface="+mn-lt"/>
                <a:ea typeface="+mn-ea"/>
                <a:cs typeface="+mn-cs"/>
              </a:rPr>
              <a:t> cilia." </a:t>
            </a:r>
            <a:r>
              <a:rPr lang="en-US" sz="1200" b="0" i="1" kern="1200" dirty="0" smtClean="0">
                <a:solidFill>
                  <a:schemeClr val="tx1"/>
                </a:solidFill>
                <a:effectLst/>
                <a:latin typeface="+mn-lt"/>
                <a:ea typeface="+mn-ea"/>
                <a:cs typeface="+mn-cs"/>
              </a:rPr>
              <a:t>Trends in biotechnology</a:t>
            </a:r>
            <a:r>
              <a:rPr lang="en-US" sz="1200" b="0" i="0" kern="1200" dirty="0" smtClean="0">
                <a:solidFill>
                  <a:schemeClr val="tx1"/>
                </a:solidFill>
                <a:effectLst/>
                <a:latin typeface="+mn-lt"/>
                <a:ea typeface="+mn-ea"/>
                <a:cs typeface="+mn-cs"/>
              </a:rPr>
              <a:t> 31.2 (2013): 85-91.</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1977988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smtClean="0"/>
              <a:t>Click to edit Master title style</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28207D3-28B6-4901-A14F-97B881AE9C80}" type="slidenum">
              <a:rPr lang="en-US" smtClean="0"/>
              <a:pPr/>
              <a:t>‹#›</a:t>
            </a:fld>
            <a:endParaRPr lang="en-US"/>
          </a:p>
        </p:txBody>
      </p:sp>
    </p:spTree>
    <p:extLst>
      <p:ext uri="{BB962C8B-B14F-4D97-AF65-F5344CB8AC3E}">
        <p14:creationId xmlns:p14="http://schemas.microsoft.com/office/powerpoint/2010/main" val="3078490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28207D3-28B6-4901-A14F-97B881AE9C80}" type="slidenum">
              <a:rPr lang="en-US" smtClean="0"/>
              <a:pPr/>
              <a:t>‹#›</a:t>
            </a:fld>
            <a:endParaRPr lang="en-US"/>
          </a:p>
        </p:txBody>
      </p:sp>
    </p:spTree>
    <p:extLst>
      <p:ext uri="{BB962C8B-B14F-4D97-AF65-F5344CB8AC3E}">
        <p14:creationId xmlns:p14="http://schemas.microsoft.com/office/powerpoint/2010/main" val="2066697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28207D3-28B6-4901-A14F-97B881AE9C80}" type="slidenum">
              <a:rPr lang="en-US" smtClean="0"/>
              <a:pPr/>
              <a:t>‹#›</a:t>
            </a:fld>
            <a:endParaRPr lang="en-US"/>
          </a:p>
        </p:txBody>
      </p:sp>
    </p:spTree>
    <p:extLst>
      <p:ext uri="{BB962C8B-B14F-4D97-AF65-F5344CB8AC3E}">
        <p14:creationId xmlns:p14="http://schemas.microsoft.com/office/powerpoint/2010/main" val="8129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28207D3-28B6-4901-A14F-97B881AE9C80}" type="slidenum">
              <a:rPr lang="en-US" smtClean="0"/>
              <a:pPr/>
              <a:t>‹#›</a:t>
            </a:fld>
            <a:endParaRPr lang="en-US"/>
          </a:p>
        </p:txBody>
      </p:sp>
    </p:spTree>
    <p:extLst>
      <p:ext uri="{BB962C8B-B14F-4D97-AF65-F5344CB8AC3E}">
        <p14:creationId xmlns:p14="http://schemas.microsoft.com/office/powerpoint/2010/main" val="3379719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28207D3-28B6-4901-A14F-97B881AE9C80}" type="slidenum">
              <a:rPr lang="en-US" smtClean="0"/>
              <a:pPr/>
              <a:t>‹#›</a:t>
            </a:fld>
            <a:endParaRPr lang="en-US"/>
          </a:p>
        </p:txBody>
      </p:sp>
    </p:spTree>
    <p:extLst>
      <p:ext uri="{BB962C8B-B14F-4D97-AF65-F5344CB8AC3E}">
        <p14:creationId xmlns:p14="http://schemas.microsoft.com/office/powerpoint/2010/main" val="33675791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28207D3-28B6-4901-A14F-97B881AE9C80}" type="slidenum">
              <a:rPr lang="en-US" smtClean="0"/>
              <a:pPr/>
              <a:t>‹#›</a:t>
            </a:fld>
            <a:endParaRPr lang="en-US"/>
          </a:p>
        </p:txBody>
      </p:sp>
    </p:spTree>
    <p:extLst>
      <p:ext uri="{BB962C8B-B14F-4D97-AF65-F5344CB8AC3E}">
        <p14:creationId xmlns:p14="http://schemas.microsoft.com/office/powerpoint/2010/main" val="274996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28207D3-28B6-4901-A14F-97B881AE9C80}" type="slidenum">
              <a:rPr lang="en-US" smtClean="0"/>
              <a:pPr/>
              <a:t>‹#›</a:t>
            </a:fld>
            <a:endParaRPr lang="en-US"/>
          </a:p>
        </p:txBody>
      </p:sp>
    </p:spTree>
    <p:extLst>
      <p:ext uri="{BB962C8B-B14F-4D97-AF65-F5344CB8AC3E}">
        <p14:creationId xmlns:p14="http://schemas.microsoft.com/office/powerpoint/2010/main" val="2416179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28207D3-28B6-4901-A14F-97B881AE9C80}" type="slidenum">
              <a:rPr lang="en-US" smtClean="0"/>
              <a:pPr/>
              <a:t>‹#›</a:t>
            </a:fld>
            <a:endParaRPr lang="en-US"/>
          </a:p>
        </p:txBody>
      </p:sp>
    </p:spTree>
    <p:extLst>
      <p:ext uri="{BB962C8B-B14F-4D97-AF65-F5344CB8AC3E}">
        <p14:creationId xmlns:p14="http://schemas.microsoft.com/office/powerpoint/2010/main" val="2689523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28207D3-28B6-4901-A14F-97B881AE9C80}" type="slidenum">
              <a:rPr lang="en-US" smtClean="0"/>
              <a:pPr/>
              <a:t>‹#›</a:t>
            </a:fld>
            <a:endParaRPr lang="en-US"/>
          </a:p>
        </p:txBody>
      </p:sp>
    </p:spTree>
    <p:extLst>
      <p:ext uri="{BB962C8B-B14F-4D97-AF65-F5344CB8AC3E}">
        <p14:creationId xmlns:p14="http://schemas.microsoft.com/office/powerpoint/2010/main" val="2489731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6860583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148409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2475112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3871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569513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28207D3-28B6-4901-A14F-97B881AE9C80}" type="slidenum">
              <a:rPr lang="en-US" smtClean="0"/>
              <a:pPr/>
              <a:t>‹#›</a:t>
            </a:fld>
            <a:endParaRPr lang="en-US"/>
          </a:p>
        </p:txBody>
      </p:sp>
    </p:spTree>
    <p:extLst>
      <p:ext uri="{BB962C8B-B14F-4D97-AF65-F5344CB8AC3E}">
        <p14:creationId xmlns:p14="http://schemas.microsoft.com/office/powerpoint/2010/main" val="24138317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28207D3-28B6-4901-A14F-97B881AE9C80}" type="slidenum">
              <a:rPr lang="en-US" smtClean="0"/>
              <a:pPr/>
              <a:t>‹#›</a:t>
            </a:fld>
            <a:endParaRPr lang="en-US"/>
          </a:p>
        </p:txBody>
      </p:sp>
    </p:spTree>
    <p:extLst>
      <p:ext uri="{BB962C8B-B14F-4D97-AF65-F5344CB8AC3E}">
        <p14:creationId xmlns:p14="http://schemas.microsoft.com/office/powerpoint/2010/main" val="250867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smtClean="0"/>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endParaRPr/>
          </a:p>
        </p:txBody>
      </p:sp>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0000">
              <a:srgbClr val="00B050"/>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70036713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www-969.ibm.com/software/analytics/manyeyes/#/visualizations?view=201665"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www.tableausoftware.com/public/download-steps" TargetMode="External"/><Relationship Id="rId7" Type="http://schemas.openxmlformats.org/officeDocument/2006/relationships/hyperlink" Target="http://dataremixed.com/2013/06/how-to-embed-a-google-map-in-tableau/"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 Id="rId6" Type="http://schemas.openxmlformats.org/officeDocument/2006/relationships/hyperlink" Target="http://dataremixed.com/2013/04/embedding-youtube-videos-in-tableau/" TargetMode="External"/><Relationship Id="rId5" Type="http://schemas.openxmlformats.org/officeDocument/2006/relationships/hyperlink" Target="http://www.tableau.com/public/training" TargetMode="External"/><Relationship Id="rId4" Type="http://schemas.openxmlformats.org/officeDocument/2006/relationships/hyperlink" Target="https://public.tableausoftware.com/auth/signup"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hyperlink" Target="http://orange.biolab.si/" TargetMode="External"/><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4724400"/>
          </a:xfrm>
        </p:spPr>
        <p:txBody>
          <a:bodyPr anchor="t">
            <a:normAutofit/>
          </a:bodyPr>
          <a:lstStyle/>
          <a:p>
            <a:r>
              <a:rPr lang="en-US" sz="3600" b="1" dirty="0" smtClean="0">
                <a:solidFill>
                  <a:srgbClr val="FF0000"/>
                </a:solidFill>
                <a:latin typeface="Arial" panose="020B0604020202020204" pitchFamily="34" charset="0"/>
                <a:cs typeface="Arial" panose="020B0604020202020204" pitchFamily="34" charset="0"/>
              </a:rPr>
              <a:t/>
            </a:r>
            <a:br>
              <a:rPr lang="en-US" sz="3600" b="1" dirty="0" smtClean="0">
                <a:solidFill>
                  <a:srgbClr val="FF0000"/>
                </a:solidFill>
                <a:latin typeface="Arial" panose="020B0604020202020204" pitchFamily="34" charset="0"/>
                <a:cs typeface="Arial" panose="020B0604020202020204" pitchFamily="34" charset="0"/>
              </a:rPr>
            </a:br>
            <a:r>
              <a:rPr lang="en-US" sz="3600" b="1" dirty="0">
                <a:solidFill>
                  <a:srgbClr val="FF0000"/>
                </a:solidFill>
                <a:latin typeface="Arial" panose="020B0604020202020204" pitchFamily="34" charset="0"/>
                <a:cs typeface="Arial" panose="020B0604020202020204" pitchFamily="34" charset="0"/>
              </a:rPr>
              <a:t/>
            </a:r>
            <a:br>
              <a:rPr lang="en-US" sz="3600" b="1" dirty="0">
                <a:solidFill>
                  <a:srgbClr val="FF0000"/>
                </a:solidFill>
                <a:latin typeface="Arial" panose="020B0604020202020204" pitchFamily="34" charset="0"/>
                <a:cs typeface="Arial" panose="020B0604020202020204" pitchFamily="34" charset="0"/>
              </a:rPr>
            </a:br>
            <a:r>
              <a:rPr lang="en-US" sz="3600" b="1" dirty="0" smtClean="0">
                <a:solidFill>
                  <a:srgbClr val="FF0000"/>
                </a:solidFill>
                <a:latin typeface="Arial" panose="020B0604020202020204" pitchFamily="34" charset="0"/>
                <a:cs typeface="Arial" panose="020B0604020202020204" pitchFamily="34" charset="0"/>
              </a:rPr>
              <a:t>MANY EYES &amp; TABLEAU </a:t>
            </a:r>
            <a:r>
              <a:rPr lang="en-US" sz="3600" b="1" dirty="0">
                <a:solidFill>
                  <a:srgbClr val="FF0000"/>
                </a:solidFill>
                <a:latin typeface="Arial" panose="020B0604020202020204" pitchFamily="34" charset="0"/>
                <a:cs typeface="Arial" panose="020B0604020202020204" pitchFamily="34" charset="0"/>
              </a:rPr>
              <a:t>PUBLIC &amp; </a:t>
            </a:r>
            <a:r>
              <a:rPr lang="en-US" sz="3600" b="1" dirty="0" smtClean="0">
                <a:solidFill>
                  <a:srgbClr val="FF0000"/>
                </a:solidFill>
                <a:latin typeface="Arial" panose="020B0604020202020204" pitchFamily="34" charset="0"/>
                <a:cs typeface="Arial" panose="020B0604020202020204" pitchFamily="34" charset="0"/>
              </a:rPr>
              <a:t>ORANGE</a:t>
            </a:r>
            <a:br>
              <a:rPr lang="en-US" sz="3600" b="1" dirty="0" smtClean="0">
                <a:solidFill>
                  <a:srgbClr val="FF0000"/>
                </a:solidFill>
                <a:latin typeface="Arial" panose="020B0604020202020204" pitchFamily="34" charset="0"/>
                <a:cs typeface="Arial" panose="020B0604020202020204" pitchFamily="34" charset="0"/>
              </a:rPr>
            </a:br>
            <a:r>
              <a:rPr lang="en-US" sz="3600" b="1" dirty="0" smtClean="0">
                <a:solidFill>
                  <a:srgbClr val="FF0000"/>
                </a:solidFill>
                <a:latin typeface="Arial" panose="020B0604020202020204" pitchFamily="34" charset="0"/>
                <a:cs typeface="Arial" panose="020B0604020202020204" pitchFamily="34" charset="0"/>
              </a:rPr>
              <a:t/>
            </a:r>
            <a:br>
              <a:rPr lang="en-US" sz="3600" b="1" dirty="0" smtClean="0">
                <a:solidFill>
                  <a:srgbClr val="FF0000"/>
                </a:solidFill>
                <a:latin typeface="Arial" panose="020B0604020202020204" pitchFamily="34" charset="0"/>
                <a:cs typeface="Arial" panose="020B0604020202020204" pitchFamily="34" charset="0"/>
              </a:rPr>
            </a:br>
            <a:r>
              <a:rPr lang="en-US" sz="2800" dirty="0" err="1">
                <a:solidFill>
                  <a:schemeClr val="tx1"/>
                </a:solidFill>
                <a:latin typeface="Arial" panose="020B0604020202020204" pitchFamily="34" charset="0"/>
                <a:cs typeface="Arial" panose="020B0604020202020204" pitchFamily="34" charset="0"/>
              </a:rPr>
              <a:t>Fatma</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DOGAN</a:t>
            </a:r>
            <a:br>
              <a:rPr lang="en-US" sz="2800" dirty="0" smtClean="0">
                <a:solidFill>
                  <a:schemeClr val="tx1"/>
                </a:solidFill>
                <a:latin typeface="Arial" panose="020B0604020202020204" pitchFamily="34" charset="0"/>
                <a:cs typeface="Arial" panose="020B0604020202020204" pitchFamily="34" charset="0"/>
              </a:rPr>
            </a:br>
            <a:r>
              <a:rPr lang="en-US" sz="2800" dirty="0" smtClean="0">
                <a:solidFill>
                  <a:schemeClr val="tx1"/>
                </a:solidFill>
                <a:latin typeface="Arial" panose="020B0604020202020204" pitchFamily="34" charset="0"/>
                <a:cs typeface="Arial" panose="020B0604020202020204" pitchFamily="34" charset="0"/>
              </a:rPr>
              <a:t>CSE6339 </a:t>
            </a:r>
            <a:r>
              <a:rPr lang="en-US" sz="2800" dirty="0">
                <a:solidFill>
                  <a:schemeClr val="tx1"/>
                </a:solidFill>
                <a:latin typeface="Arial" panose="020B0604020202020204" pitchFamily="34" charset="0"/>
                <a:cs typeface="Arial" panose="020B0604020202020204" pitchFamily="34" charset="0"/>
              </a:rPr>
              <a:t>Data Science and Computational </a:t>
            </a:r>
            <a:r>
              <a:rPr lang="en-US" sz="2800" dirty="0" smtClean="0">
                <a:solidFill>
                  <a:schemeClr val="tx1"/>
                </a:solidFill>
                <a:latin typeface="Arial" panose="020B0604020202020204" pitchFamily="34" charset="0"/>
                <a:cs typeface="Arial" panose="020B0604020202020204" pitchFamily="34" charset="0"/>
              </a:rPr>
              <a:t>Journalism</a:t>
            </a:r>
            <a:br>
              <a:rPr lang="en-US" sz="2800" dirty="0" smtClean="0">
                <a:solidFill>
                  <a:schemeClr val="tx1"/>
                </a:solidFill>
                <a:latin typeface="Arial" panose="020B0604020202020204" pitchFamily="34" charset="0"/>
                <a:cs typeface="Arial" panose="020B0604020202020204" pitchFamily="34" charset="0"/>
              </a:rPr>
            </a:br>
            <a:r>
              <a:rPr lang="en-US" sz="2800" dirty="0" smtClean="0">
                <a:solidFill>
                  <a:schemeClr val="tx1"/>
                </a:solidFill>
                <a:latin typeface="Arial" panose="020B0604020202020204" pitchFamily="34" charset="0"/>
                <a:cs typeface="Arial" panose="020B0604020202020204" pitchFamily="34" charset="0"/>
              </a:rPr>
              <a:t>02/20/2015</a:t>
            </a:r>
            <a:endParaRPr lang="en-US" sz="2800" dirty="0">
              <a:solidFill>
                <a:schemeClr val="tx1"/>
              </a:solidFill>
              <a:latin typeface="Arial" panose="020B0604020202020204" pitchFamily="34" charset="0"/>
              <a:cs typeface="Arial" panose="020B0604020202020204" pitchFamily="34" charset="0"/>
            </a:endParaRPr>
          </a:p>
        </p:txBody>
      </p:sp>
      <p:pic>
        <p:nvPicPr>
          <p:cNvPr id="1026" name="Picture 2" descr="http://csrc.nist.gov/groups/SNS/acts/images/utarlington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29200"/>
            <a:ext cx="4252887" cy="16470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se.uta.edu/_images/elements/department_of_computer_science_and_engineering.png"/>
          <p:cNvPicPr>
            <a:picLocks noChangeAspect="1" noChangeArrowheads="1"/>
          </p:cNvPicPr>
          <p:nvPr/>
        </p:nvPicPr>
        <p:blipFill rotWithShape="1">
          <a:blip r:embed="rId4">
            <a:extLst>
              <a:ext uri="{28A0092B-C50C-407E-A947-70E740481C1C}">
                <a14:useLocalDpi xmlns:a14="http://schemas.microsoft.com/office/drawing/2010/main" val="0"/>
              </a:ext>
            </a:extLst>
          </a:blip>
          <a:srcRect r="16993"/>
          <a:stretch/>
        </p:blipFill>
        <p:spPr bwMode="auto">
          <a:xfrm>
            <a:off x="4252887" y="5638800"/>
            <a:ext cx="7816210"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0" y="0"/>
            <a:ext cx="12192000" cy="6858000"/>
          </a:xfrm>
          <a:prstGeom prst="rect">
            <a:avLst/>
          </a:prstGeom>
          <a:noFill/>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 indent="0" algn="ctr">
              <a:buFont typeface="Wingdings 3" charset="2"/>
              <a:buNone/>
            </a:pPr>
            <a:endParaRPr lang="en-US" sz="9600" dirty="0" smtClean="0"/>
          </a:p>
          <a:p>
            <a:pPr marL="45720" indent="0" algn="ctr">
              <a:buFont typeface="Wingdings 3" charset="2"/>
              <a:buNone/>
            </a:pPr>
            <a:r>
              <a:rPr lang="en-US" sz="12000" dirty="0" smtClean="0"/>
              <a:t>DEMO</a:t>
            </a:r>
          </a:p>
          <a:p>
            <a:pPr marL="45720" indent="0" algn="ctr">
              <a:buFont typeface="Wingdings 3" charset="2"/>
              <a:buNone/>
            </a:pPr>
            <a:endParaRPr lang="en-US" dirty="0" smtClean="0"/>
          </a:p>
          <a:p>
            <a:pPr marL="45720" indent="0" algn="ctr">
              <a:buFont typeface="Wingdings 3" charset="2"/>
              <a:buNone/>
            </a:pPr>
            <a:r>
              <a:rPr lang="en-US" dirty="0" smtClean="0"/>
              <a:t>UT Arlington Student Feedback Survey Summary for CSE Department at 2014 Fall:</a:t>
            </a:r>
            <a:r>
              <a:rPr lang="en-US" u="sng" dirty="0" smtClean="0">
                <a:solidFill>
                  <a:schemeClr val="tx1"/>
                </a:solidFill>
                <a:hlinkClick r:id="rId3"/>
              </a:rPr>
              <a:t> </a:t>
            </a:r>
          </a:p>
          <a:p>
            <a:pPr marL="45720" indent="0" algn="ctr">
              <a:buFont typeface="Wingdings 3" charset="2"/>
              <a:buNone/>
            </a:pPr>
            <a:r>
              <a:rPr lang="en-US" dirty="0" smtClean="0">
                <a:solidFill>
                  <a:schemeClr val="accent5">
                    <a:lumMod val="60000"/>
                    <a:lumOff val="40000"/>
                  </a:schemeClr>
                </a:solidFill>
                <a:hlinkClick r:id="rId3"/>
              </a:rPr>
              <a:t>http://www-969.ibm.com/software/analytics/manyeyes/#/visualizations?view=201665</a:t>
            </a:r>
            <a:endParaRPr lang="en-US" sz="9600" dirty="0" smtClean="0">
              <a:solidFill>
                <a:schemeClr val="accent5">
                  <a:lumMod val="60000"/>
                  <a:lumOff val="40000"/>
                </a:schemeClr>
              </a:solidFill>
            </a:endParaRPr>
          </a:p>
          <a:p>
            <a:pPr marL="45720" indent="0" algn="ctr">
              <a:buFont typeface="Wingdings 3" charset="2"/>
              <a:buNone/>
            </a:pPr>
            <a:endParaRPr lang="en-US" dirty="0">
              <a:solidFill>
                <a:schemeClr val="tx1"/>
              </a:solidFill>
            </a:endParaRPr>
          </a:p>
        </p:txBody>
      </p:sp>
      <p:sp>
        <p:nvSpPr>
          <p:cNvPr id="3" name="Slide Number Placeholder 2"/>
          <p:cNvSpPr>
            <a:spLocks noGrp="1"/>
          </p:cNvSpPr>
          <p:nvPr>
            <p:ph type="sldNum" sz="quarter" idx="12"/>
          </p:nvPr>
        </p:nvSpPr>
        <p:spPr/>
        <p:txBody>
          <a:bodyPr/>
          <a:lstStyle/>
          <a:p>
            <a:fld id="{428207D3-28B6-4901-A14F-97B881AE9C80}" type="slidenum">
              <a:rPr lang="en-US" smtClean="0"/>
              <a:pPr/>
              <a:t>10</a:t>
            </a:fld>
            <a:endParaRPr lang="en-US"/>
          </a:p>
        </p:txBody>
      </p:sp>
    </p:spTree>
    <p:extLst>
      <p:ext uri="{BB962C8B-B14F-4D97-AF65-F5344CB8AC3E}">
        <p14:creationId xmlns:p14="http://schemas.microsoft.com/office/powerpoint/2010/main" val="259979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28600" y="5367338"/>
            <a:ext cx="11049000" cy="674024"/>
          </a:xfrm>
        </p:spPr>
        <p:txBody>
          <a:bodyPr>
            <a:normAutofit/>
          </a:bodyPr>
          <a:lstStyle/>
          <a:p>
            <a:r>
              <a:rPr lang="en-US" sz="1800" dirty="0">
                <a:solidFill>
                  <a:srgbClr val="C00000"/>
                </a:solidFill>
              </a:rPr>
              <a:t>All information in these slides related to Tableau Public is taken from http://www.tableau.com/public/</a:t>
            </a:r>
          </a:p>
          <a:p>
            <a:endParaRPr lang="en-US" sz="1800" dirty="0"/>
          </a:p>
        </p:txBody>
      </p:sp>
      <p:pic>
        <p:nvPicPr>
          <p:cNvPr id="5" name="Content Placeholder 4"/>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773" t="13122" r="985" b="13294"/>
          <a:stretch/>
        </p:blipFill>
        <p:spPr>
          <a:xfrm>
            <a:off x="914400" y="609600"/>
            <a:ext cx="8359602" cy="3845718"/>
          </a:xfrm>
        </p:spPr>
      </p:pic>
      <p:sp>
        <p:nvSpPr>
          <p:cNvPr id="7" name="Slide Number Placeholder 6"/>
          <p:cNvSpPr>
            <a:spLocks noGrp="1"/>
          </p:cNvSpPr>
          <p:nvPr>
            <p:ph type="sldNum" sz="quarter" idx="12"/>
          </p:nvPr>
        </p:nvSpPr>
        <p:spPr/>
        <p:txBody>
          <a:bodyPr/>
          <a:lstStyle/>
          <a:p>
            <a:fld id="{428207D3-28B6-4901-A14F-97B881AE9C80}" type="slidenum">
              <a:rPr lang="en-US" smtClean="0"/>
              <a:pPr/>
              <a:t>11</a:t>
            </a:fld>
            <a:endParaRPr lang="en-US"/>
          </a:p>
        </p:txBody>
      </p:sp>
    </p:spTree>
    <p:extLst>
      <p:ext uri="{BB962C8B-B14F-4D97-AF65-F5344CB8AC3E}">
        <p14:creationId xmlns:p14="http://schemas.microsoft.com/office/powerpoint/2010/main" val="5596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1935392" y="638038"/>
            <a:ext cx="8911687" cy="733562"/>
          </a:xfrm>
          <a:noFill/>
          <a:ln>
            <a:noFill/>
          </a:ln>
        </p:spPr>
        <p:txBody>
          <a:bodyPr>
            <a:normAutofit/>
          </a:bodyPr>
          <a:lstStyle/>
          <a:p>
            <a:r>
              <a:rPr lang="en-US" altLang="en-US" sz="4000" dirty="0">
                <a:solidFill>
                  <a:srgbClr val="FF0000"/>
                </a:solidFill>
              </a:rPr>
              <a:t>Tableau Public</a:t>
            </a:r>
            <a:endParaRPr lang="en-AU" altLang="en-US" sz="4000" dirty="0">
              <a:solidFill>
                <a:srgbClr val="FF0000"/>
              </a:solidFill>
            </a:endParaRPr>
          </a:p>
        </p:txBody>
      </p:sp>
      <p:sp>
        <p:nvSpPr>
          <p:cNvPr id="6" name="Content Placeholder 2"/>
          <p:cNvSpPr txBox="1">
            <a:spLocks/>
          </p:cNvSpPr>
          <p:nvPr/>
        </p:nvSpPr>
        <p:spPr>
          <a:xfrm>
            <a:off x="1219200" y="1371600"/>
            <a:ext cx="8763000" cy="466976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Tableau Public is a product of Tableau Software, created to make fast analytics and data visualization products. </a:t>
            </a:r>
          </a:p>
          <a:p>
            <a:r>
              <a:rPr lang="en-US" dirty="0" smtClean="0"/>
              <a:t>Founded by an Academy-Award winning professor from Stanford University, Pat </a:t>
            </a:r>
            <a:r>
              <a:rPr lang="en-US" dirty="0" err="1" smtClean="0"/>
              <a:t>Hanrahan</a:t>
            </a:r>
            <a:r>
              <a:rPr lang="en-US" dirty="0" smtClean="0"/>
              <a:t>. </a:t>
            </a:r>
          </a:p>
          <a:p>
            <a:r>
              <a:rPr lang="en-US" dirty="0" smtClean="0"/>
              <a:t>The technology behind Tableau Public is called </a:t>
            </a:r>
            <a:r>
              <a:rPr lang="en-US" dirty="0" err="1" smtClean="0"/>
              <a:t>VizQL</a:t>
            </a:r>
            <a:r>
              <a:rPr lang="en-US" dirty="0" smtClean="0"/>
              <a:t>: A Visual Query Language. </a:t>
            </a:r>
          </a:p>
          <a:p>
            <a:pPr lvl="1"/>
            <a:r>
              <a:rPr lang="en-US" dirty="0" err="1" smtClean="0"/>
              <a:t>VizQL</a:t>
            </a:r>
            <a:r>
              <a:rPr lang="en-US" dirty="0" smtClean="0"/>
              <a:t> is a computer language for describing tables, graphs, charts, maps, time series, tables of visualizations and dashboards. It unifies all of these different visual representations into a simple language.</a:t>
            </a:r>
          </a:p>
          <a:p>
            <a:pPr lvl="1"/>
            <a:r>
              <a:rPr lang="en-US" dirty="0" err="1" smtClean="0"/>
              <a:t>VizQL</a:t>
            </a:r>
            <a:r>
              <a:rPr lang="en-US" dirty="0" smtClean="0"/>
              <a:t> statements define the mapping from records returned from a dataset or database to marks on a visualization (drawing primitives). Some fields in the record are mapped to the geometric properties of the mark, including position, size and orientation; other fields are reflected in visual attributes like color and pattern.</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428207D3-28B6-4901-A14F-97B881AE9C80}" type="slidenum">
              <a:rPr lang="en-US" smtClean="0"/>
              <a:pPr/>
              <a:t>12</a:t>
            </a:fld>
            <a:endParaRPr lang="en-US"/>
          </a:p>
        </p:txBody>
      </p:sp>
    </p:spTree>
    <p:extLst>
      <p:ext uri="{BB962C8B-B14F-4D97-AF65-F5344CB8AC3E}">
        <p14:creationId xmlns:p14="http://schemas.microsoft.com/office/powerpoint/2010/main" val="2287521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1935392" y="638038"/>
            <a:ext cx="8911687" cy="1280890"/>
          </a:xfrm>
          <a:noFill/>
          <a:ln>
            <a:noFill/>
          </a:ln>
        </p:spPr>
        <p:txBody>
          <a:bodyPr>
            <a:normAutofit/>
          </a:bodyPr>
          <a:lstStyle/>
          <a:p>
            <a:r>
              <a:rPr lang="en-US" altLang="en-US" sz="4000" dirty="0">
                <a:solidFill>
                  <a:srgbClr val="FF0000"/>
                </a:solidFill>
              </a:rPr>
              <a:t>Why Use Tableau Public</a:t>
            </a:r>
            <a:r>
              <a:rPr lang="en-US" altLang="en-US" sz="4000" dirty="0" smtClean="0">
                <a:solidFill>
                  <a:srgbClr val="FF0000"/>
                </a:solidFill>
              </a:rPr>
              <a:t>?</a:t>
            </a:r>
            <a:endParaRPr lang="en-AU" altLang="en-US" sz="4000" dirty="0">
              <a:solidFill>
                <a:srgbClr val="FF0000"/>
              </a:solidFill>
            </a:endParaRPr>
          </a:p>
        </p:txBody>
      </p:sp>
      <p:sp>
        <p:nvSpPr>
          <p:cNvPr id="4" name="Content Placeholder 2"/>
          <p:cNvSpPr txBox="1">
            <a:spLocks/>
          </p:cNvSpPr>
          <p:nvPr/>
        </p:nvSpPr>
        <p:spPr>
          <a:xfrm>
            <a:off x="1219200" y="1371600"/>
            <a:ext cx="8915400" cy="48006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Free service.</a:t>
            </a:r>
          </a:p>
          <a:p>
            <a:r>
              <a:rPr lang="en-US" dirty="0" smtClean="0"/>
              <a:t>Anyone can do it. You don’t need to be a programmer or hire one.</a:t>
            </a:r>
          </a:p>
          <a:p>
            <a:r>
              <a:rPr lang="en-US" dirty="0" smtClean="0"/>
              <a:t>No programming skills of any kind are required. It is a simple drag and drop process that anyone can easily learn.</a:t>
            </a:r>
          </a:p>
          <a:p>
            <a:r>
              <a:rPr lang="en-US" dirty="0" smtClean="0"/>
              <a:t>No language to learn, no Flash, no plug-ins, no API. </a:t>
            </a:r>
          </a:p>
          <a:p>
            <a:r>
              <a:rPr lang="en-US" dirty="0" smtClean="0"/>
              <a:t>Can create interactive graphs, dashboards, maps and tables from virtually any data and embed them on your website or blog in minutes.</a:t>
            </a:r>
          </a:p>
          <a:p>
            <a:r>
              <a:rPr lang="en-US" dirty="0" smtClean="0"/>
              <a:t>Tableau Public can connect to Microsoft Excel, Microsoft Access, and multiple text file formats. It has a limit of 1,000,000 rows of data that is allowed in any single file.</a:t>
            </a:r>
            <a:endParaRPr lang="en-US" dirty="0"/>
          </a:p>
        </p:txBody>
      </p:sp>
      <p:sp>
        <p:nvSpPr>
          <p:cNvPr id="2" name="Slide Number Placeholder 1"/>
          <p:cNvSpPr>
            <a:spLocks noGrp="1"/>
          </p:cNvSpPr>
          <p:nvPr>
            <p:ph type="sldNum" sz="quarter" idx="12"/>
          </p:nvPr>
        </p:nvSpPr>
        <p:spPr/>
        <p:txBody>
          <a:bodyPr/>
          <a:lstStyle/>
          <a:p>
            <a:fld id="{428207D3-28B6-4901-A14F-97B881AE9C80}" type="slidenum">
              <a:rPr lang="en-US" smtClean="0"/>
              <a:pPr/>
              <a:t>13</a:t>
            </a:fld>
            <a:endParaRPr lang="en-US"/>
          </a:p>
        </p:txBody>
      </p:sp>
    </p:spTree>
    <p:extLst>
      <p:ext uri="{BB962C8B-B14F-4D97-AF65-F5344CB8AC3E}">
        <p14:creationId xmlns:p14="http://schemas.microsoft.com/office/powerpoint/2010/main" val="223477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1935392" y="638038"/>
            <a:ext cx="8911687" cy="733562"/>
          </a:xfrm>
          <a:noFill/>
          <a:ln>
            <a:noFill/>
          </a:ln>
        </p:spPr>
        <p:txBody>
          <a:bodyPr>
            <a:normAutofit/>
          </a:bodyPr>
          <a:lstStyle/>
          <a:p>
            <a:r>
              <a:rPr lang="en-US" altLang="en-US" sz="4000" dirty="0">
                <a:solidFill>
                  <a:srgbClr val="FF0000"/>
                </a:solidFill>
              </a:rPr>
              <a:t>Who is Tableau Public for?</a:t>
            </a:r>
            <a:endParaRPr lang="en-AU" altLang="en-US" sz="4000" dirty="0">
              <a:solidFill>
                <a:srgbClr val="FF0000"/>
              </a:solidFill>
            </a:endParaRPr>
          </a:p>
        </p:txBody>
      </p:sp>
      <p:sp>
        <p:nvSpPr>
          <p:cNvPr id="5" name="Content Placeholder 2"/>
          <p:cNvSpPr txBox="1">
            <a:spLocks/>
          </p:cNvSpPr>
          <p:nvPr/>
        </p:nvSpPr>
        <p:spPr>
          <a:xfrm>
            <a:off x="1219200" y="1371600"/>
            <a:ext cx="9509760" cy="412762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free version of Tableau Public is for everyone. </a:t>
            </a:r>
          </a:p>
          <a:p>
            <a:pPr lvl="2"/>
            <a:r>
              <a:rPr lang="en-US" dirty="0" smtClean="0"/>
              <a:t>writers, </a:t>
            </a:r>
          </a:p>
          <a:p>
            <a:pPr lvl="2"/>
            <a:r>
              <a:rPr lang="en-US" dirty="0" smtClean="0"/>
              <a:t>bloggers, </a:t>
            </a:r>
          </a:p>
          <a:p>
            <a:pPr lvl="2"/>
            <a:r>
              <a:rPr lang="en-US" dirty="0" smtClean="0"/>
              <a:t>students, </a:t>
            </a:r>
          </a:p>
          <a:p>
            <a:pPr lvl="2"/>
            <a:r>
              <a:rPr lang="en-US" dirty="0" smtClean="0"/>
              <a:t>professors, </a:t>
            </a:r>
          </a:p>
          <a:p>
            <a:pPr lvl="2"/>
            <a:r>
              <a:rPr lang="en-US" dirty="0" smtClean="0"/>
              <a:t>hobbyists, </a:t>
            </a:r>
          </a:p>
          <a:p>
            <a:pPr lvl="2"/>
            <a:r>
              <a:rPr lang="en-US" dirty="0" smtClean="0"/>
              <a:t>journeymen, </a:t>
            </a:r>
          </a:p>
          <a:p>
            <a:pPr lvl="2"/>
            <a:r>
              <a:rPr lang="en-US" dirty="0" smtClean="0"/>
              <a:t>critics, </a:t>
            </a:r>
          </a:p>
          <a:p>
            <a:pPr lvl="2"/>
            <a:r>
              <a:rPr lang="en-US" dirty="0" smtClean="0"/>
              <a:t>citizens and more. </a:t>
            </a:r>
          </a:p>
          <a:p>
            <a:pPr lvl="2"/>
            <a:r>
              <a:rPr lang="en-US" dirty="0" smtClean="0"/>
              <a:t>It’s also meant for organizations, but only as an introductory service</a:t>
            </a:r>
          </a:p>
          <a:p>
            <a:endParaRPr lang="en-US" dirty="0"/>
          </a:p>
        </p:txBody>
      </p:sp>
      <p:sp>
        <p:nvSpPr>
          <p:cNvPr id="2" name="Slide Number Placeholder 1"/>
          <p:cNvSpPr>
            <a:spLocks noGrp="1"/>
          </p:cNvSpPr>
          <p:nvPr>
            <p:ph type="sldNum" sz="quarter" idx="12"/>
          </p:nvPr>
        </p:nvSpPr>
        <p:spPr/>
        <p:txBody>
          <a:bodyPr/>
          <a:lstStyle/>
          <a:p>
            <a:fld id="{428207D3-28B6-4901-A14F-97B881AE9C80}" type="slidenum">
              <a:rPr lang="en-US" smtClean="0"/>
              <a:pPr/>
              <a:t>14</a:t>
            </a:fld>
            <a:endParaRPr lang="en-US"/>
          </a:p>
        </p:txBody>
      </p:sp>
    </p:spTree>
    <p:extLst>
      <p:ext uri="{BB962C8B-B14F-4D97-AF65-F5344CB8AC3E}">
        <p14:creationId xmlns:p14="http://schemas.microsoft.com/office/powerpoint/2010/main" val="27507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1935392" y="638038"/>
            <a:ext cx="8911687" cy="733562"/>
          </a:xfrm>
          <a:noFill/>
          <a:ln>
            <a:noFill/>
          </a:ln>
        </p:spPr>
        <p:txBody>
          <a:bodyPr>
            <a:normAutofit/>
          </a:bodyPr>
          <a:lstStyle/>
          <a:p>
            <a:r>
              <a:rPr lang="en-US" altLang="en-US" sz="4000" dirty="0">
                <a:solidFill>
                  <a:srgbClr val="FF0000"/>
                </a:solidFill>
              </a:rPr>
              <a:t>How does Tableau Public work?</a:t>
            </a:r>
            <a:endParaRPr lang="en-AU" altLang="en-US" sz="4000" dirty="0">
              <a:solidFill>
                <a:srgbClr val="FF0000"/>
              </a:solidFill>
            </a:endParaRPr>
          </a:p>
        </p:txBody>
      </p:sp>
      <p:sp>
        <p:nvSpPr>
          <p:cNvPr id="2" name="Slide Number Placeholder 1"/>
          <p:cNvSpPr>
            <a:spLocks noGrp="1"/>
          </p:cNvSpPr>
          <p:nvPr>
            <p:ph type="sldNum" sz="quarter" idx="12"/>
          </p:nvPr>
        </p:nvSpPr>
        <p:spPr/>
        <p:txBody>
          <a:bodyPr/>
          <a:lstStyle/>
          <a:p>
            <a:fld id="{428207D3-28B6-4901-A14F-97B881AE9C80}" type="slidenum">
              <a:rPr lang="en-US" smtClean="0">
                <a:solidFill>
                  <a:srgbClr val="90C226"/>
                </a:solidFill>
              </a:rPr>
              <a:pPr/>
              <a:t>15</a:t>
            </a:fld>
            <a:endParaRPr lang="en-US">
              <a:solidFill>
                <a:srgbClr val="90C226"/>
              </a:solidFill>
            </a:endParaRPr>
          </a:p>
        </p:txBody>
      </p:sp>
      <p:sp>
        <p:nvSpPr>
          <p:cNvPr id="6" name="Content Placeholder 2"/>
          <p:cNvSpPr txBox="1">
            <a:spLocks/>
          </p:cNvSpPr>
          <p:nvPr/>
        </p:nvSpPr>
        <p:spPr>
          <a:xfrm>
            <a:off x="1306146" y="1682291"/>
            <a:ext cx="8599854" cy="456610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mtClean="0"/>
              <a:t>Tableau Public includes a free desktop product that you can download and use to publish interactive data visualizations to the web. </a:t>
            </a:r>
          </a:p>
          <a:p>
            <a:r>
              <a:rPr lang="en-US" smtClean="0"/>
              <a:t>The Tableau Public desktop saves work to the Tableau Public web servers – nothing is saved locally on your computer.</a:t>
            </a:r>
          </a:p>
          <a:p>
            <a:r>
              <a:rPr lang="en-US" smtClean="0"/>
              <a:t>There is a 1 gigabyte limit on storage space for data.</a:t>
            </a:r>
          </a:p>
          <a:p>
            <a:r>
              <a:rPr lang="en-US" smtClean="0"/>
              <a:t>All content saved to Tableau Public is accessible to everyone on the internet. As the author, you are the only one who can delete your own content, but anyone on the internet can view it.</a:t>
            </a:r>
          </a:p>
          <a:p>
            <a:r>
              <a:rPr lang="en-US" smtClean="0"/>
              <a:t> In addition to viewing it, anyone can download a copy of your workbook (including the underlying data) as well, which will let them work with and build upon your original.</a:t>
            </a:r>
          </a:p>
          <a:p>
            <a:endParaRPr lang="en-US" smtClean="0"/>
          </a:p>
          <a:p>
            <a:endParaRPr lang="en-US" dirty="0"/>
          </a:p>
        </p:txBody>
      </p:sp>
    </p:spTree>
    <p:extLst>
      <p:ext uri="{BB962C8B-B14F-4D97-AF65-F5344CB8AC3E}">
        <p14:creationId xmlns:p14="http://schemas.microsoft.com/office/powerpoint/2010/main" val="186951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1371600"/>
            <a:ext cx="9601200" cy="503488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dirty="0" smtClean="0"/>
              <a:t>Tableau Public is compatible with following online blog services.</a:t>
            </a:r>
          </a:p>
          <a:p>
            <a:pPr lvl="2"/>
            <a:r>
              <a:rPr lang="en-US" sz="1900" dirty="0" smtClean="0"/>
              <a:t>Embedding Tableau Public content into a blog requires the blog software to support embedded html content, including script tags. Some popular blog sites which are compatible with Tableau Public embedded content are:</a:t>
            </a:r>
          </a:p>
          <a:p>
            <a:pPr lvl="3"/>
            <a:r>
              <a:rPr lang="en-US" sz="1600" dirty="0" smtClean="0"/>
              <a:t>Blogger (by Google) – www.blogger.com</a:t>
            </a:r>
          </a:p>
          <a:p>
            <a:pPr lvl="3"/>
            <a:r>
              <a:rPr lang="en-US" sz="1600" dirty="0" smtClean="0"/>
              <a:t>Typepad – www.typepad.com Edit your posts in HTML mode rather than Rich Text, otherwise the Tableau Public embed codes don’t get preserved.</a:t>
            </a:r>
          </a:p>
          <a:p>
            <a:pPr lvl="3"/>
            <a:r>
              <a:rPr lang="en-US" sz="1600" dirty="0" smtClean="0"/>
              <a:t>Wordpress - www.wordpress.org. On this site you can download and install a software script called WordPress. To do this you need a web host. WordPress is completely customizable and can be used for almost anything.</a:t>
            </a:r>
          </a:p>
          <a:p>
            <a:endParaRPr lang="en-US" dirty="0"/>
          </a:p>
        </p:txBody>
      </p:sp>
      <p:sp>
        <p:nvSpPr>
          <p:cNvPr id="3" name="Slide Number Placeholder 2"/>
          <p:cNvSpPr>
            <a:spLocks noGrp="1"/>
          </p:cNvSpPr>
          <p:nvPr>
            <p:ph type="sldNum" sz="quarter" idx="12"/>
          </p:nvPr>
        </p:nvSpPr>
        <p:spPr/>
        <p:txBody>
          <a:bodyPr/>
          <a:lstStyle/>
          <a:p>
            <a:fld id="{428207D3-28B6-4901-A14F-97B881AE9C80}" type="slidenum">
              <a:rPr lang="en-US" smtClean="0"/>
              <a:pPr/>
              <a:t>16</a:t>
            </a:fld>
            <a:endParaRPr lang="en-US"/>
          </a:p>
        </p:txBody>
      </p:sp>
    </p:spTree>
    <p:extLst>
      <p:ext uri="{BB962C8B-B14F-4D97-AF65-F5344CB8AC3E}">
        <p14:creationId xmlns:p14="http://schemas.microsoft.com/office/powerpoint/2010/main" val="34355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914400"/>
            <a:ext cx="9864762" cy="587717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Download Tableau Public from: </a:t>
            </a:r>
            <a:r>
              <a:rPr lang="en-US" dirty="0" smtClean="0">
                <a:hlinkClick r:id="rId3"/>
              </a:rPr>
              <a:t>http://www.tableausoftware.com/public/download-steps</a:t>
            </a:r>
            <a:r>
              <a:rPr lang="en-US" dirty="0" smtClean="0"/>
              <a:t> </a:t>
            </a:r>
          </a:p>
          <a:p>
            <a:r>
              <a:rPr lang="en-US" dirty="0" smtClean="0"/>
              <a:t>Create a Tableau Public account at: </a:t>
            </a:r>
            <a:r>
              <a:rPr lang="en-US" dirty="0" smtClean="0">
                <a:hlinkClick r:id="rId4"/>
              </a:rPr>
              <a:t>https://public.tableausoftware.com/auth/signup</a:t>
            </a:r>
            <a:endParaRPr lang="en-US" dirty="0" smtClean="0"/>
          </a:p>
          <a:p>
            <a:r>
              <a:rPr lang="en-US" dirty="0" smtClean="0"/>
              <a:t>Useful Links</a:t>
            </a:r>
          </a:p>
          <a:p>
            <a:r>
              <a:rPr lang="en-US" dirty="0" smtClean="0"/>
              <a:t>Training videos</a:t>
            </a:r>
          </a:p>
          <a:p>
            <a:pPr lvl="1"/>
            <a:r>
              <a:rPr lang="en-US" dirty="0" smtClean="0">
                <a:hlinkClick r:id="rId5"/>
              </a:rPr>
              <a:t>http://www.tableau.com/public/training</a:t>
            </a:r>
            <a:endParaRPr lang="en-US" dirty="0" smtClean="0"/>
          </a:p>
          <a:p>
            <a:r>
              <a:rPr lang="en-US" dirty="0" smtClean="0"/>
              <a:t>How to embed </a:t>
            </a:r>
            <a:r>
              <a:rPr lang="en-US" dirty="0" err="1" smtClean="0"/>
              <a:t>youtube</a:t>
            </a:r>
            <a:r>
              <a:rPr lang="en-US" dirty="0" smtClean="0"/>
              <a:t> videos in tableau public</a:t>
            </a:r>
          </a:p>
          <a:p>
            <a:pPr lvl="1"/>
            <a:r>
              <a:rPr lang="en-US" dirty="0" smtClean="0">
                <a:hlinkClick r:id="rId6"/>
              </a:rPr>
              <a:t>http://dataremixed.com/2013/04/embedding-youtube-videos-in-tableau/</a:t>
            </a:r>
            <a:endParaRPr lang="en-US" dirty="0" smtClean="0"/>
          </a:p>
          <a:p>
            <a:r>
              <a:rPr lang="en-US" dirty="0" smtClean="0"/>
              <a:t>How to embed a google map in tableau public</a:t>
            </a:r>
          </a:p>
          <a:p>
            <a:pPr lvl="1"/>
            <a:r>
              <a:rPr lang="en-US" dirty="0" smtClean="0">
                <a:hlinkClick r:id="rId7"/>
              </a:rPr>
              <a:t>http://dataremixed.com/2013/06/how-to-embed-a-google-map-in-tableau/</a:t>
            </a:r>
            <a:endParaRPr lang="en-US" dirty="0" smtClean="0">
              <a:hlinkClick r:id="rId6"/>
            </a:endParaRPr>
          </a:p>
          <a:p>
            <a:endParaRPr lang="en-US" dirty="0" smtClean="0"/>
          </a:p>
          <a:p>
            <a:endParaRPr lang="en-US" dirty="0" smtClean="0"/>
          </a:p>
          <a:p>
            <a:endParaRPr lang="en-US" dirty="0"/>
          </a:p>
        </p:txBody>
      </p:sp>
      <p:sp>
        <p:nvSpPr>
          <p:cNvPr id="3" name="Slide Number Placeholder 2"/>
          <p:cNvSpPr>
            <a:spLocks noGrp="1"/>
          </p:cNvSpPr>
          <p:nvPr>
            <p:ph type="sldNum" sz="quarter" idx="12"/>
          </p:nvPr>
        </p:nvSpPr>
        <p:spPr/>
        <p:txBody>
          <a:bodyPr/>
          <a:lstStyle/>
          <a:p>
            <a:fld id="{428207D3-28B6-4901-A14F-97B881AE9C80}" type="slidenum">
              <a:rPr lang="en-US" smtClean="0"/>
              <a:pPr/>
              <a:t>17</a:t>
            </a:fld>
            <a:endParaRPr lang="en-US"/>
          </a:p>
        </p:txBody>
      </p:sp>
    </p:spTree>
    <p:extLst>
      <p:ext uri="{BB962C8B-B14F-4D97-AF65-F5344CB8AC3E}">
        <p14:creationId xmlns:p14="http://schemas.microsoft.com/office/powerpoint/2010/main" val="409092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0" y="0"/>
            <a:ext cx="12192000" cy="6858000"/>
          </a:xfrm>
          <a:prstGeom prst="rect">
            <a:avLst/>
          </a:prstGeom>
          <a:noFill/>
        </p:spPr>
        <p:txBody>
          <a:bodyPr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 indent="0" algn="ctr">
              <a:buFont typeface="Wingdings 3" charset="2"/>
              <a:buNone/>
            </a:pPr>
            <a:r>
              <a:rPr lang="en-US" sz="12000" dirty="0" smtClean="0"/>
              <a:t>DEMO</a:t>
            </a:r>
          </a:p>
        </p:txBody>
      </p:sp>
      <p:sp>
        <p:nvSpPr>
          <p:cNvPr id="3" name="Slide Number Placeholder 2"/>
          <p:cNvSpPr>
            <a:spLocks noGrp="1"/>
          </p:cNvSpPr>
          <p:nvPr>
            <p:ph type="sldNum" sz="quarter" idx="12"/>
          </p:nvPr>
        </p:nvSpPr>
        <p:spPr/>
        <p:txBody>
          <a:bodyPr/>
          <a:lstStyle/>
          <a:p>
            <a:fld id="{428207D3-28B6-4901-A14F-97B881AE9C80}" type="slidenum">
              <a:rPr lang="en-US" smtClean="0"/>
              <a:pPr/>
              <a:t>18</a:t>
            </a:fld>
            <a:endParaRPr lang="en-US"/>
          </a:p>
        </p:txBody>
      </p:sp>
    </p:spTree>
    <p:extLst>
      <p:ext uri="{BB962C8B-B14F-4D97-AF65-F5344CB8AC3E}">
        <p14:creationId xmlns:p14="http://schemas.microsoft.com/office/powerpoint/2010/main" val="9917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28600" y="5367338"/>
            <a:ext cx="11049000" cy="674024"/>
          </a:xfrm>
        </p:spPr>
        <p:txBody>
          <a:bodyPr>
            <a:normAutofit/>
          </a:bodyPr>
          <a:lstStyle/>
          <a:p>
            <a:r>
              <a:rPr lang="en-US" sz="1800" dirty="0">
                <a:solidFill>
                  <a:srgbClr val="C00000"/>
                </a:solidFill>
              </a:rPr>
              <a:t>All information in these slides related to Orange taken from </a:t>
            </a:r>
            <a:r>
              <a:rPr lang="en-US" sz="1800" dirty="0">
                <a:solidFill>
                  <a:srgbClr val="C00000"/>
                </a:solidFill>
                <a:hlinkClick r:id="rId3"/>
              </a:rPr>
              <a:t>http://orange.biolab.si/</a:t>
            </a:r>
            <a:endParaRPr lang="en-US" sz="1800" dirty="0">
              <a:solidFill>
                <a:srgbClr val="C00000"/>
              </a:solidFill>
            </a:endParaRPr>
          </a:p>
        </p:txBody>
      </p:sp>
      <p:sp>
        <p:nvSpPr>
          <p:cNvPr id="3" name="Picture Placeholder 2"/>
          <p:cNvSpPr>
            <a:spLocks noGrp="1"/>
          </p:cNvSpPr>
          <p:nvPr>
            <p:ph type="pic" idx="1"/>
          </p:nvPr>
        </p:nvSpPr>
        <p:spPr/>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r="9649" b="17074"/>
          <a:stretch/>
        </p:blipFill>
        <p:spPr>
          <a:xfrm>
            <a:off x="1051368" y="506435"/>
            <a:ext cx="7848600" cy="4052047"/>
          </a:xfrm>
          <a:prstGeom prst="rect">
            <a:avLst/>
          </a:prstGeom>
        </p:spPr>
      </p:pic>
      <p:sp>
        <p:nvSpPr>
          <p:cNvPr id="8" name="Slide Number Placeholder 7"/>
          <p:cNvSpPr>
            <a:spLocks noGrp="1"/>
          </p:cNvSpPr>
          <p:nvPr>
            <p:ph type="sldNum" sz="quarter" idx="12"/>
          </p:nvPr>
        </p:nvSpPr>
        <p:spPr/>
        <p:txBody>
          <a:bodyPr/>
          <a:lstStyle/>
          <a:p>
            <a:fld id="{428207D3-28B6-4901-A14F-97B881AE9C80}" type="slidenum">
              <a:rPr lang="en-US" smtClean="0"/>
              <a:pPr/>
              <a:t>19</a:t>
            </a:fld>
            <a:endParaRPr lang="en-US"/>
          </a:p>
        </p:txBody>
      </p:sp>
    </p:spTree>
    <p:extLst>
      <p:ext uri="{BB962C8B-B14F-4D97-AF65-F5344CB8AC3E}">
        <p14:creationId xmlns:p14="http://schemas.microsoft.com/office/powerpoint/2010/main" val="260163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1905000" y="152400"/>
            <a:ext cx="8911687" cy="1280890"/>
          </a:xfrm>
          <a:noFill/>
          <a:ln>
            <a:noFill/>
          </a:ln>
        </p:spPr>
        <p:txBody>
          <a:bodyPr>
            <a:normAutofit/>
          </a:bodyPr>
          <a:lstStyle/>
          <a:p>
            <a:r>
              <a:rPr lang="en-AU" altLang="en-US" sz="4000" dirty="0">
                <a:solidFill>
                  <a:srgbClr val="FF0000"/>
                </a:solidFill>
              </a:rPr>
              <a:t>Overview</a:t>
            </a:r>
          </a:p>
        </p:txBody>
      </p:sp>
      <p:sp>
        <p:nvSpPr>
          <p:cNvPr id="2" name="Slide Number Placeholder 1"/>
          <p:cNvSpPr>
            <a:spLocks noGrp="1"/>
          </p:cNvSpPr>
          <p:nvPr>
            <p:ph type="sldNum" sz="quarter" idx="12"/>
          </p:nvPr>
        </p:nvSpPr>
        <p:spPr/>
        <p:txBody>
          <a:bodyPr/>
          <a:lstStyle/>
          <a:p>
            <a:fld id="{428207D3-28B6-4901-A14F-97B881AE9C80}" type="slidenum">
              <a:rPr lang="en-US" smtClean="0">
                <a:solidFill>
                  <a:srgbClr val="90C226"/>
                </a:solidFill>
              </a:rPr>
              <a:pPr/>
              <a:t>2</a:t>
            </a:fld>
            <a:endParaRPr lang="en-US">
              <a:solidFill>
                <a:srgbClr val="90C226"/>
              </a:solidFill>
            </a:endParaRPr>
          </a:p>
        </p:txBody>
      </p:sp>
      <p:sp>
        <p:nvSpPr>
          <p:cNvPr id="7" name="Content Placeholder 2"/>
          <p:cNvSpPr txBox="1">
            <a:spLocks/>
          </p:cNvSpPr>
          <p:nvPr/>
        </p:nvSpPr>
        <p:spPr>
          <a:xfrm>
            <a:off x="72487" y="792844"/>
            <a:ext cx="10744200" cy="6065155"/>
          </a:xfrm>
          <a:prstGeom prst="rect">
            <a:avLst/>
          </a:prstGeom>
        </p:spPr>
        <p:txBody>
          <a:bodyPr>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lvl="0" indent="0" defTabSz="914400">
              <a:spcBef>
                <a:spcPts val="0"/>
              </a:spcBef>
              <a:buClrTx/>
              <a:buSzTx/>
              <a:buNone/>
            </a:pPr>
            <a:r>
              <a:rPr lang="en-US" sz="1900" b="1" dirty="0">
                <a:solidFill>
                  <a:srgbClr val="FF0000"/>
                </a:solidFill>
              </a:rPr>
              <a:t>Tutorial 1 - Many Eyes</a:t>
            </a:r>
            <a:endParaRPr lang="en-US" sz="1900" dirty="0">
              <a:solidFill>
                <a:prstClr val="black"/>
              </a:solidFill>
            </a:endParaRPr>
          </a:p>
          <a:p>
            <a:pPr lvl="2"/>
            <a:r>
              <a:rPr lang="en-US" sz="2100" dirty="0" smtClean="0"/>
              <a:t>Introduction</a:t>
            </a:r>
            <a:endParaRPr lang="en-US" sz="1900" dirty="0" smtClean="0"/>
          </a:p>
          <a:p>
            <a:pPr lvl="3"/>
            <a:r>
              <a:rPr lang="en-US" sz="1800" dirty="0"/>
              <a:t>Features of Many </a:t>
            </a:r>
            <a:r>
              <a:rPr lang="en-US" sz="1800" dirty="0" smtClean="0"/>
              <a:t>Eyes</a:t>
            </a:r>
          </a:p>
          <a:p>
            <a:pPr lvl="3"/>
            <a:r>
              <a:rPr lang="en-US" sz="1800" dirty="0" smtClean="0"/>
              <a:t>How to Use Many Eyes</a:t>
            </a:r>
          </a:p>
          <a:p>
            <a:pPr lvl="3"/>
            <a:r>
              <a:rPr lang="en-US" sz="1800" dirty="0" smtClean="0"/>
              <a:t>Who </a:t>
            </a:r>
            <a:r>
              <a:rPr lang="en-US" sz="1800" dirty="0"/>
              <a:t>is using Many Eyes and how</a:t>
            </a:r>
            <a:r>
              <a:rPr lang="en-US" sz="1800" dirty="0" smtClean="0"/>
              <a:t>?</a:t>
            </a:r>
          </a:p>
          <a:p>
            <a:pPr lvl="2"/>
            <a:r>
              <a:rPr lang="en-US" sz="2100" dirty="0" smtClean="0"/>
              <a:t>Demo of Many Eyes</a:t>
            </a:r>
          </a:p>
          <a:p>
            <a:pPr lvl="2"/>
            <a:endParaRPr lang="en-US" sz="1800" dirty="0" smtClean="0"/>
          </a:p>
          <a:p>
            <a:pPr marL="0" lvl="0" indent="0" defTabSz="914400">
              <a:spcBef>
                <a:spcPts val="0"/>
              </a:spcBef>
              <a:buClrTx/>
              <a:buSzTx/>
              <a:buNone/>
            </a:pPr>
            <a:r>
              <a:rPr lang="en-US" sz="1900" b="1" dirty="0">
                <a:solidFill>
                  <a:srgbClr val="FF0000"/>
                </a:solidFill>
              </a:rPr>
              <a:t>Tutorial 2 - Tableau Public</a:t>
            </a:r>
          </a:p>
          <a:p>
            <a:pPr lvl="2"/>
            <a:r>
              <a:rPr lang="en-US" sz="2100" dirty="0" smtClean="0"/>
              <a:t>Introduction</a:t>
            </a:r>
            <a:endParaRPr lang="en-US" sz="1900" dirty="0" smtClean="0"/>
          </a:p>
          <a:p>
            <a:pPr lvl="3"/>
            <a:r>
              <a:rPr lang="en-US" sz="1800" dirty="0" smtClean="0"/>
              <a:t>Features </a:t>
            </a:r>
            <a:r>
              <a:rPr lang="en-US" sz="1800" dirty="0"/>
              <a:t>of Tableau </a:t>
            </a:r>
            <a:r>
              <a:rPr lang="en-US" sz="1800" dirty="0" smtClean="0"/>
              <a:t>Public</a:t>
            </a:r>
          </a:p>
          <a:p>
            <a:pPr lvl="3"/>
            <a:r>
              <a:rPr lang="en-US" sz="1800" dirty="0" smtClean="0"/>
              <a:t>Why </a:t>
            </a:r>
            <a:r>
              <a:rPr lang="en-US" sz="1800" dirty="0"/>
              <a:t>Use Tableau </a:t>
            </a:r>
            <a:r>
              <a:rPr lang="en-US" sz="1800" dirty="0" smtClean="0"/>
              <a:t>Public?</a:t>
            </a:r>
          </a:p>
          <a:p>
            <a:pPr lvl="3"/>
            <a:r>
              <a:rPr lang="en-US" sz="1800" dirty="0"/>
              <a:t>Who is Tableau Public for</a:t>
            </a:r>
            <a:r>
              <a:rPr lang="en-US" sz="1800" dirty="0" smtClean="0"/>
              <a:t>?</a:t>
            </a:r>
          </a:p>
          <a:p>
            <a:pPr lvl="3"/>
            <a:r>
              <a:rPr lang="en-US" sz="1800" dirty="0" smtClean="0"/>
              <a:t>Some links</a:t>
            </a:r>
          </a:p>
          <a:p>
            <a:pPr lvl="2"/>
            <a:r>
              <a:rPr lang="en-US" sz="2100" dirty="0"/>
              <a:t>Demo of Tableau Public</a:t>
            </a:r>
          </a:p>
          <a:p>
            <a:pPr marL="1371600" lvl="3" indent="0">
              <a:buNone/>
            </a:pPr>
            <a:endParaRPr lang="en-US" sz="1800" dirty="0" smtClean="0"/>
          </a:p>
          <a:p>
            <a:pPr marL="0" lvl="0" indent="0" defTabSz="914400">
              <a:spcBef>
                <a:spcPts val="0"/>
              </a:spcBef>
              <a:buClrTx/>
              <a:buSzTx/>
              <a:buNone/>
            </a:pPr>
            <a:r>
              <a:rPr lang="en-US" sz="1900" b="1" dirty="0" smtClean="0">
                <a:solidFill>
                  <a:srgbClr val="FF0000"/>
                </a:solidFill>
              </a:rPr>
              <a:t>Tutorial 3 - ORANGE</a:t>
            </a:r>
          </a:p>
          <a:p>
            <a:pPr lvl="2"/>
            <a:r>
              <a:rPr lang="en-US" sz="2100" dirty="0" smtClean="0"/>
              <a:t>Introduction</a:t>
            </a:r>
            <a:endParaRPr lang="en-US" sz="2100" dirty="0"/>
          </a:p>
          <a:p>
            <a:pPr lvl="3"/>
            <a:r>
              <a:rPr lang="en-US" sz="2000" dirty="0"/>
              <a:t>Features of ORANGE</a:t>
            </a:r>
          </a:p>
          <a:p>
            <a:pPr lvl="3"/>
            <a:r>
              <a:rPr lang="en-US" sz="2000" dirty="0"/>
              <a:t>How to </a:t>
            </a:r>
            <a:r>
              <a:rPr lang="en-US" sz="2000" dirty="0" smtClean="0"/>
              <a:t>downloads</a:t>
            </a:r>
            <a:endParaRPr lang="en-US" sz="2000" dirty="0"/>
          </a:p>
          <a:p>
            <a:pPr lvl="3"/>
            <a:r>
              <a:rPr lang="en-US" sz="2000" dirty="0" smtClean="0"/>
              <a:t>Illustration of How to Use Step by Step</a:t>
            </a:r>
          </a:p>
          <a:p>
            <a:pPr lvl="2"/>
            <a:r>
              <a:rPr lang="en-US" sz="2000" dirty="0" smtClean="0"/>
              <a:t>Demo </a:t>
            </a:r>
            <a:r>
              <a:rPr lang="en-US" sz="2000" dirty="0"/>
              <a:t>of ORANGE</a:t>
            </a:r>
          </a:p>
          <a:p>
            <a:pPr lvl="2"/>
            <a:endParaRPr lang="en-US" sz="1800" dirty="0"/>
          </a:p>
          <a:p>
            <a:pPr lvl="4"/>
            <a:endParaRPr lang="en-US" sz="1600" dirty="0" smtClean="0"/>
          </a:p>
          <a:p>
            <a:endParaRPr lang="en-US" dirty="0"/>
          </a:p>
        </p:txBody>
      </p:sp>
    </p:spTree>
    <p:extLst>
      <p:ext uri="{BB962C8B-B14F-4D97-AF65-F5344CB8AC3E}">
        <p14:creationId xmlns:p14="http://schemas.microsoft.com/office/powerpoint/2010/main" val="297047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1935392" y="638038"/>
            <a:ext cx="8911687" cy="733562"/>
          </a:xfrm>
          <a:noFill/>
          <a:ln>
            <a:noFill/>
          </a:ln>
        </p:spPr>
        <p:txBody>
          <a:bodyPr>
            <a:normAutofit/>
          </a:bodyPr>
          <a:lstStyle/>
          <a:p>
            <a:r>
              <a:rPr lang="en-US" altLang="en-US" sz="4000" dirty="0">
                <a:solidFill>
                  <a:srgbClr val="FF0000"/>
                </a:solidFill>
              </a:rPr>
              <a:t>ORANGE</a:t>
            </a:r>
            <a:endParaRPr lang="en-AU" altLang="en-US" sz="4000" dirty="0">
              <a:solidFill>
                <a:srgbClr val="FF0000"/>
              </a:solidFill>
            </a:endParaRPr>
          </a:p>
        </p:txBody>
      </p:sp>
      <p:sp>
        <p:nvSpPr>
          <p:cNvPr id="6" name="Content Placeholder 2"/>
          <p:cNvSpPr txBox="1">
            <a:spLocks/>
          </p:cNvSpPr>
          <p:nvPr/>
        </p:nvSpPr>
        <p:spPr>
          <a:xfrm>
            <a:off x="533400" y="1933439"/>
            <a:ext cx="7467600" cy="225756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US" dirty="0" smtClean="0">
                <a:solidFill>
                  <a:schemeClr val="tx1"/>
                </a:solidFill>
              </a:rPr>
              <a:t>Orange is a comprehensive, component-based software suite for machine learning and data mining, developed at Bioinformatics Laboratory, Faculty of Computer and Information Science, University of Ljubljana, Slovenia, together with open source community.</a:t>
            </a:r>
            <a:endParaRPr lang="en-US" dirty="0">
              <a:solidFill>
                <a:schemeClr val="tx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76200"/>
            <a:ext cx="1640841" cy="1447800"/>
          </a:xfrm>
          <a:prstGeom prst="rect">
            <a:avLst/>
          </a:prstGeom>
        </p:spPr>
      </p:pic>
      <p:sp>
        <p:nvSpPr>
          <p:cNvPr id="2" name="Slide Number Placeholder 1"/>
          <p:cNvSpPr>
            <a:spLocks noGrp="1"/>
          </p:cNvSpPr>
          <p:nvPr>
            <p:ph type="sldNum" sz="quarter" idx="12"/>
          </p:nvPr>
        </p:nvSpPr>
        <p:spPr/>
        <p:txBody>
          <a:bodyPr/>
          <a:lstStyle/>
          <a:p>
            <a:fld id="{428207D3-28B6-4901-A14F-97B881AE9C80}" type="slidenum">
              <a:rPr lang="en-US" smtClean="0"/>
              <a:pPr/>
              <a:t>20</a:t>
            </a:fld>
            <a:endParaRPr lang="en-US"/>
          </a:p>
        </p:txBody>
      </p:sp>
    </p:spTree>
    <p:extLst>
      <p:ext uri="{BB962C8B-B14F-4D97-AF65-F5344CB8AC3E}">
        <p14:creationId xmlns:p14="http://schemas.microsoft.com/office/powerpoint/2010/main" val="423828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1935392" y="638038"/>
            <a:ext cx="8911687" cy="733562"/>
          </a:xfrm>
          <a:noFill/>
          <a:ln>
            <a:noFill/>
          </a:ln>
        </p:spPr>
        <p:txBody>
          <a:bodyPr>
            <a:normAutofit/>
          </a:bodyPr>
          <a:lstStyle/>
          <a:p>
            <a:r>
              <a:rPr lang="en-US" altLang="en-US" sz="4000" dirty="0">
                <a:solidFill>
                  <a:srgbClr val="FF0000"/>
                </a:solidFill>
              </a:rPr>
              <a:t>Features of Orange</a:t>
            </a:r>
            <a:endParaRPr lang="en-AU" altLang="en-US" sz="4000" dirty="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76200"/>
            <a:ext cx="1640841" cy="1447800"/>
          </a:xfrm>
          <a:prstGeom prst="rect">
            <a:avLst/>
          </a:prstGeom>
        </p:spPr>
      </p:pic>
      <p:sp>
        <p:nvSpPr>
          <p:cNvPr id="6" name="Content Placeholder 2"/>
          <p:cNvSpPr txBox="1">
            <a:spLocks/>
          </p:cNvSpPr>
          <p:nvPr/>
        </p:nvSpPr>
        <p:spPr>
          <a:xfrm>
            <a:off x="1341120" y="1901953"/>
            <a:ext cx="6583680" cy="274624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mtClean="0"/>
              <a:t>Open source and free</a:t>
            </a:r>
          </a:p>
          <a:p>
            <a:r>
              <a:rPr lang="en-US" smtClean="0"/>
              <a:t>Platform independent</a:t>
            </a:r>
          </a:p>
          <a:p>
            <a:r>
              <a:rPr lang="en-US" smtClean="0"/>
              <a:t>Support visual programming tools for data mining</a:t>
            </a:r>
          </a:p>
          <a:p>
            <a:r>
              <a:rPr lang="en-US" smtClean="0"/>
              <a:t>Python Scripting Interface</a:t>
            </a:r>
          </a:p>
          <a:p>
            <a:r>
              <a:rPr lang="en-US" smtClean="0"/>
              <a:t>Support component for machine learning</a:t>
            </a:r>
          </a:p>
          <a:p>
            <a:r>
              <a:rPr lang="en-US" smtClean="0"/>
              <a:t>Add-ons for bioinformatics, networks, and text mining</a:t>
            </a:r>
          </a:p>
          <a:p>
            <a:endParaRPr lang="en-US" smtClean="0"/>
          </a:p>
          <a:p>
            <a:endParaRPr lang="en-US" dirty="0"/>
          </a:p>
        </p:txBody>
      </p:sp>
      <p:sp>
        <p:nvSpPr>
          <p:cNvPr id="2" name="Slide Number Placeholder 1"/>
          <p:cNvSpPr>
            <a:spLocks noGrp="1"/>
          </p:cNvSpPr>
          <p:nvPr>
            <p:ph type="sldNum" sz="quarter" idx="12"/>
          </p:nvPr>
        </p:nvSpPr>
        <p:spPr/>
        <p:txBody>
          <a:bodyPr/>
          <a:lstStyle/>
          <a:p>
            <a:fld id="{428207D3-28B6-4901-A14F-97B881AE9C80}" type="slidenum">
              <a:rPr lang="en-US" smtClean="0"/>
              <a:pPr/>
              <a:t>21</a:t>
            </a:fld>
            <a:endParaRPr lang="en-US"/>
          </a:p>
        </p:txBody>
      </p:sp>
    </p:spTree>
    <p:extLst>
      <p:ext uri="{BB962C8B-B14F-4D97-AF65-F5344CB8AC3E}">
        <p14:creationId xmlns:p14="http://schemas.microsoft.com/office/powerpoint/2010/main" val="2287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1935392" y="638038"/>
            <a:ext cx="8911687" cy="733562"/>
          </a:xfrm>
          <a:noFill/>
          <a:ln>
            <a:noFill/>
          </a:ln>
        </p:spPr>
        <p:txBody>
          <a:bodyPr>
            <a:normAutofit/>
          </a:bodyPr>
          <a:lstStyle/>
          <a:p>
            <a:r>
              <a:rPr lang="en-US" altLang="en-US" sz="4000" dirty="0" smtClean="0">
                <a:solidFill>
                  <a:srgbClr val="FF0000"/>
                </a:solidFill>
              </a:rPr>
              <a:t>Download</a:t>
            </a:r>
            <a:endParaRPr lang="en-AU" altLang="en-US" sz="4000" dirty="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76200"/>
            <a:ext cx="1640841" cy="1447800"/>
          </a:xfrm>
          <a:prstGeom prst="rect">
            <a:avLst/>
          </a:prstGeom>
        </p:spPr>
      </p:pic>
      <p:sp>
        <p:nvSpPr>
          <p:cNvPr id="5" name="Content Placeholder 2"/>
          <p:cNvSpPr txBox="1">
            <a:spLocks/>
          </p:cNvSpPr>
          <p:nvPr/>
        </p:nvSpPr>
        <p:spPr>
          <a:xfrm>
            <a:off x="1341120" y="1901952"/>
            <a:ext cx="9509760" cy="412762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Orange is supported on</a:t>
            </a:r>
          </a:p>
          <a:p>
            <a:pPr lvl="3"/>
            <a:r>
              <a:rPr lang="en-US" dirty="0" smtClean="0"/>
              <a:t>Windows</a:t>
            </a:r>
          </a:p>
          <a:p>
            <a:pPr lvl="3"/>
            <a:r>
              <a:rPr lang="en-US" dirty="0" smtClean="0"/>
              <a:t>Mac OS X</a:t>
            </a:r>
          </a:p>
          <a:p>
            <a:pPr lvl="3"/>
            <a:r>
              <a:rPr lang="en-US" dirty="0" smtClean="0"/>
              <a:t>Linux/Source</a:t>
            </a:r>
          </a:p>
          <a:p>
            <a:pPr lvl="3"/>
            <a:r>
              <a:rPr lang="en-US" dirty="0" smtClean="0"/>
              <a:t>For Developers</a:t>
            </a:r>
          </a:p>
          <a:p>
            <a:r>
              <a:rPr lang="en-US" dirty="0" smtClean="0"/>
              <a:t>Download installer from http://orange.biolab.si/download/ </a:t>
            </a:r>
          </a:p>
          <a:p>
            <a:r>
              <a:rPr lang="en-US" dirty="0" smtClean="0"/>
              <a:t>Orange installer </a:t>
            </a:r>
          </a:p>
          <a:p>
            <a:pPr lvl="2"/>
            <a:r>
              <a:rPr lang="en-US" dirty="0" smtClean="0"/>
              <a:t>Requires Python 2.6 or 2.7 </a:t>
            </a:r>
          </a:p>
          <a:p>
            <a:pPr lvl="2"/>
            <a:r>
              <a:rPr lang="en-US" dirty="0" smtClean="0"/>
              <a:t>Includes </a:t>
            </a:r>
            <a:r>
              <a:rPr lang="en-US" dirty="0" err="1" smtClean="0"/>
              <a:t>NumPy</a:t>
            </a:r>
            <a:r>
              <a:rPr lang="en-US" dirty="0" smtClean="0"/>
              <a:t>, </a:t>
            </a:r>
            <a:r>
              <a:rPr lang="en-US" dirty="0" err="1" smtClean="0"/>
              <a:t>SciPy</a:t>
            </a:r>
            <a:r>
              <a:rPr lang="en-US" dirty="0" smtClean="0"/>
              <a:t>, </a:t>
            </a:r>
            <a:r>
              <a:rPr lang="en-US" dirty="0" err="1" smtClean="0"/>
              <a:t>PyQt</a:t>
            </a:r>
            <a:r>
              <a:rPr lang="en-US" dirty="0" smtClean="0"/>
              <a:t>, other required libraries</a:t>
            </a:r>
          </a:p>
        </p:txBody>
      </p:sp>
      <p:sp>
        <p:nvSpPr>
          <p:cNvPr id="2" name="Slide Number Placeholder 1"/>
          <p:cNvSpPr>
            <a:spLocks noGrp="1"/>
          </p:cNvSpPr>
          <p:nvPr>
            <p:ph type="sldNum" sz="quarter" idx="12"/>
          </p:nvPr>
        </p:nvSpPr>
        <p:spPr/>
        <p:txBody>
          <a:bodyPr/>
          <a:lstStyle/>
          <a:p>
            <a:fld id="{428207D3-28B6-4901-A14F-97B881AE9C80}" type="slidenum">
              <a:rPr lang="en-US" smtClean="0"/>
              <a:pPr/>
              <a:t>22</a:t>
            </a:fld>
            <a:endParaRPr lang="en-US"/>
          </a:p>
        </p:txBody>
      </p:sp>
    </p:spTree>
    <p:extLst>
      <p:ext uri="{BB962C8B-B14F-4D97-AF65-F5344CB8AC3E}">
        <p14:creationId xmlns:p14="http://schemas.microsoft.com/office/powerpoint/2010/main" val="229098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596668" cy="1320800"/>
          </a:xfrm>
        </p:spPr>
        <p:txBody>
          <a:bodyPr/>
          <a:lstStyle/>
          <a:p>
            <a:r>
              <a:rPr lang="en-US" b="1" dirty="0">
                <a:solidFill>
                  <a:srgbClr val="FF0000"/>
                </a:solidFill>
              </a:rPr>
              <a:t>Welcome to </a:t>
            </a:r>
            <a:r>
              <a:rPr lang="en-US" b="1" dirty="0" smtClean="0">
                <a:solidFill>
                  <a:srgbClr val="FF0000"/>
                </a:solidFill>
              </a:rPr>
              <a:t>Orange</a:t>
            </a:r>
            <a:endParaRPr lang="en-US" dirty="0">
              <a:solidFill>
                <a:srgbClr val="FF0000"/>
              </a:solidFill>
            </a:endParaRPr>
          </a:p>
        </p:txBody>
      </p:sp>
      <p:pic>
        <p:nvPicPr>
          <p:cNvPr id="8" name="Picture 7"/>
          <p:cNvPicPr>
            <a:picLocks noChangeAspect="1"/>
          </p:cNvPicPr>
          <p:nvPr/>
        </p:nvPicPr>
        <p:blipFill>
          <a:blip r:embed="rId3"/>
          <a:stretch>
            <a:fillRect/>
          </a:stretch>
        </p:blipFill>
        <p:spPr>
          <a:xfrm>
            <a:off x="0" y="762000"/>
            <a:ext cx="10434918" cy="5685693"/>
          </a:xfrm>
          <a:prstGeom prst="rect">
            <a:avLst/>
          </a:prstGeom>
        </p:spPr>
      </p:pic>
      <p:pic>
        <p:nvPicPr>
          <p:cNvPr id="9" name="Picture 8"/>
          <p:cNvPicPr>
            <a:picLocks noChangeAspect="1"/>
          </p:cNvPicPr>
          <p:nvPr/>
        </p:nvPicPr>
        <p:blipFill>
          <a:blip r:embed="rId4"/>
          <a:stretch>
            <a:fillRect/>
          </a:stretch>
        </p:blipFill>
        <p:spPr>
          <a:xfrm>
            <a:off x="3276600" y="1941145"/>
            <a:ext cx="4876800" cy="3124200"/>
          </a:xfrm>
          <a:prstGeom prst="rect">
            <a:avLst/>
          </a:prstGeom>
        </p:spPr>
      </p:pic>
      <p:sp>
        <p:nvSpPr>
          <p:cNvPr id="2" name="Slide Number Placeholder 1"/>
          <p:cNvSpPr>
            <a:spLocks noGrp="1"/>
          </p:cNvSpPr>
          <p:nvPr>
            <p:ph type="sldNum" sz="quarter" idx="12"/>
          </p:nvPr>
        </p:nvSpPr>
        <p:spPr/>
        <p:txBody>
          <a:bodyPr/>
          <a:lstStyle/>
          <a:p>
            <a:fld id="{428207D3-28B6-4901-A14F-97B881AE9C80}" type="slidenum">
              <a:rPr lang="en-US" smtClean="0"/>
              <a:pPr/>
              <a:t>23</a:t>
            </a:fld>
            <a:endParaRPr lang="en-US"/>
          </a:p>
        </p:txBody>
      </p:sp>
    </p:spTree>
    <p:extLst>
      <p:ext uri="{BB962C8B-B14F-4D97-AF65-F5344CB8AC3E}">
        <p14:creationId xmlns:p14="http://schemas.microsoft.com/office/powerpoint/2010/main" val="134026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596668" cy="1320800"/>
          </a:xfrm>
        </p:spPr>
        <p:txBody>
          <a:bodyPr/>
          <a:lstStyle/>
          <a:p>
            <a:r>
              <a:rPr lang="en-US" b="1" dirty="0">
                <a:solidFill>
                  <a:srgbClr val="FF0000"/>
                </a:solidFill>
              </a:rPr>
              <a:t>Workflow in Orange</a:t>
            </a:r>
            <a:endParaRPr lang="en-US" dirty="0">
              <a:solidFill>
                <a:srgbClr val="FF0000"/>
              </a:solidFill>
            </a:endParaRPr>
          </a:p>
        </p:txBody>
      </p:sp>
      <p:sp>
        <p:nvSpPr>
          <p:cNvPr id="10" name="Content Placeholder 2"/>
          <p:cNvSpPr>
            <a:spLocks noGrp="1"/>
          </p:cNvSpPr>
          <p:nvPr>
            <p:ph idx="1"/>
          </p:nvPr>
        </p:nvSpPr>
        <p:spPr>
          <a:xfrm>
            <a:off x="229254" y="990600"/>
            <a:ext cx="10514946" cy="5410200"/>
          </a:xfrm>
        </p:spPr>
        <p:txBody>
          <a:bodyPr>
            <a:noAutofit/>
          </a:bodyPr>
          <a:lstStyle/>
          <a:p>
            <a:pPr>
              <a:lnSpc>
                <a:spcPct val="120000"/>
              </a:lnSpc>
            </a:pPr>
            <a:r>
              <a:rPr lang="en-US" sz="2000" dirty="0"/>
              <a:t>Orange widgets are building blocks of data analysis workflows that are assembled in Orange’s visual programming environment</a:t>
            </a:r>
            <a:r>
              <a:rPr lang="en-US" sz="2000" dirty="0" smtClean="0"/>
              <a:t>.</a:t>
            </a:r>
          </a:p>
          <a:p>
            <a:endParaRPr lang="en-US" sz="2000" dirty="0" smtClean="0"/>
          </a:p>
          <a:p>
            <a:endParaRPr lang="en-US" sz="2000" dirty="0"/>
          </a:p>
          <a:p>
            <a:endParaRPr lang="en-US" sz="2000" dirty="0" smtClean="0"/>
          </a:p>
          <a:p>
            <a:endParaRPr lang="en-US" sz="2000" dirty="0" smtClean="0"/>
          </a:p>
          <a:p>
            <a:endParaRPr lang="en-US" sz="2000" dirty="0"/>
          </a:p>
          <a:p>
            <a:endParaRPr lang="en-US" sz="2000" dirty="0"/>
          </a:p>
          <a:p>
            <a:endParaRPr lang="en-US" sz="2000" dirty="0" smtClean="0"/>
          </a:p>
          <a:p>
            <a:pPr marL="0" indent="0">
              <a:buNone/>
            </a:pPr>
            <a:endParaRPr lang="en-US" sz="2000" dirty="0" smtClean="0"/>
          </a:p>
          <a:p>
            <a:pPr>
              <a:lnSpc>
                <a:spcPct val="110000"/>
              </a:lnSpc>
            </a:pPr>
            <a:r>
              <a:rPr lang="en-US" sz="2000" dirty="0" smtClean="0"/>
              <a:t>Widgets </a:t>
            </a:r>
            <a:r>
              <a:rPr lang="en-US" sz="2000" dirty="0"/>
              <a:t>are grouped into classes according to their function. A typical workflow may mix widgets for data input and filtering, visualization, and predictive data mining.</a:t>
            </a:r>
          </a:p>
        </p:txBody>
      </p:sp>
      <p:pic>
        <p:nvPicPr>
          <p:cNvPr id="11" name="Picture 10"/>
          <p:cNvPicPr>
            <a:picLocks noChangeAspect="1"/>
          </p:cNvPicPr>
          <p:nvPr/>
        </p:nvPicPr>
        <p:blipFill>
          <a:blip r:embed="rId3"/>
          <a:stretch>
            <a:fillRect/>
          </a:stretch>
        </p:blipFill>
        <p:spPr>
          <a:xfrm>
            <a:off x="1329533" y="1828800"/>
            <a:ext cx="7952935" cy="3233611"/>
          </a:xfrm>
          <a:prstGeom prst="rect">
            <a:avLst/>
          </a:prstGeom>
        </p:spPr>
      </p:pic>
      <p:sp>
        <p:nvSpPr>
          <p:cNvPr id="12" name="TextBox 11"/>
          <p:cNvSpPr txBox="1"/>
          <p:nvPr/>
        </p:nvSpPr>
        <p:spPr>
          <a:xfrm>
            <a:off x="0" y="6427694"/>
            <a:ext cx="9677400" cy="338554"/>
          </a:xfrm>
          <a:prstGeom prst="rect">
            <a:avLst/>
          </a:prstGeom>
          <a:noFill/>
        </p:spPr>
        <p:txBody>
          <a:bodyPr wrap="square" rtlCol="0">
            <a:spAutoFit/>
          </a:bodyPr>
          <a:lstStyle/>
          <a:p>
            <a:r>
              <a:rPr lang="en-US" sz="1600" dirty="0">
                <a:solidFill>
                  <a:srgbClr val="FF0000"/>
                </a:solidFill>
              </a:rPr>
              <a:t>Image source: http://docs.orange.biolab.si/_downloads/bio-tutorial.pdf</a:t>
            </a:r>
          </a:p>
        </p:txBody>
      </p:sp>
      <p:sp>
        <p:nvSpPr>
          <p:cNvPr id="7" name="Slide Number Placeholder 6"/>
          <p:cNvSpPr>
            <a:spLocks noGrp="1"/>
          </p:cNvSpPr>
          <p:nvPr>
            <p:ph type="sldNum" sz="quarter" idx="12"/>
          </p:nvPr>
        </p:nvSpPr>
        <p:spPr/>
        <p:txBody>
          <a:bodyPr/>
          <a:lstStyle/>
          <a:p>
            <a:fld id="{428207D3-28B6-4901-A14F-97B881AE9C80}" type="slidenum">
              <a:rPr lang="en-US" smtClean="0"/>
              <a:pPr/>
              <a:t>24</a:t>
            </a:fld>
            <a:endParaRPr lang="en-US"/>
          </a:p>
        </p:txBody>
      </p:sp>
    </p:spTree>
    <p:extLst>
      <p:ext uri="{BB962C8B-B14F-4D97-AF65-F5344CB8AC3E}">
        <p14:creationId xmlns:p14="http://schemas.microsoft.com/office/powerpoint/2010/main" val="127735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596668" cy="1320800"/>
          </a:xfrm>
        </p:spPr>
        <p:txBody>
          <a:bodyPr/>
          <a:lstStyle/>
          <a:p>
            <a:r>
              <a:rPr lang="en-US" b="1" dirty="0">
                <a:solidFill>
                  <a:srgbClr val="FF0000"/>
                </a:solidFill>
              </a:rPr>
              <a:t>Data Widgets</a:t>
            </a:r>
            <a:endParaRPr lang="en-US" dirty="0">
              <a:solidFill>
                <a:srgbClr val="FF0000"/>
              </a:solidFill>
            </a:endParaRPr>
          </a:p>
        </p:txBody>
      </p:sp>
      <p:pic>
        <p:nvPicPr>
          <p:cNvPr id="5" name="Picture 4"/>
          <p:cNvPicPr>
            <a:picLocks noChangeAspect="1"/>
          </p:cNvPicPr>
          <p:nvPr/>
        </p:nvPicPr>
        <p:blipFill>
          <a:blip r:embed="rId3"/>
          <a:stretch>
            <a:fillRect/>
          </a:stretch>
        </p:blipFill>
        <p:spPr>
          <a:xfrm>
            <a:off x="685800" y="762000"/>
            <a:ext cx="7745506" cy="5153133"/>
          </a:xfrm>
          <a:prstGeom prst="rect">
            <a:avLst/>
          </a:prstGeom>
        </p:spPr>
      </p:pic>
      <p:sp>
        <p:nvSpPr>
          <p:cNvPr id="2" name="Slide Number Placeholder 1"/>
          <p:cNvSpPr>
            <a:spLocks noGrp="1"/>
          </p:cNvSpPr>
          <p:nvPr>
            <p:ph type="sldNum" sz="quarter" idx="12"/>
          </p:nvPr>
        </p:nvSpPr>
        <p:spPr/>
        <p:txBody>
          <a:bodyPr/>
          <a:lstStyle/>
          <a:p>
            <a:fld id="{428207D3-28B6-4901-A14F-97B881AE9C80}" type="slidenum">
              <a:rPr lang="en-US" smtClean="0"/>
              <a:pPr/>
              <a:t>25</a:t>
            </a:fld>
            <a:endParaRPr lang="en-US"/>
          </a:p>
        </p:txBody>
      </p:sp>
    </p:spTree>
    <p:extLst>
      <p:ext uri="{BB962C8B-B14F-4D97-AF65-F5344CB8AC3E}">
        <p14:creationId xmlns:p14="http://schemas.microsoft.com/office/powerpoint/2010/main" val="70907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596668" cy="1320800"/>
          </a:xfrm>
        </p:spPr>
        <p:txBody>
          <a:bodyPr/>
          <a:lstStyle/>
          <a:p>
            <a:r>
              <a:rPr lang="en-US" b="1" dirty="0">
                <a:solidFill>
                  <a:srgbClr val="FF0000"/>
                </a:solidFill>
              </a:rPr>
              <a:t>Visualize Widgets</a:t>
            </a:r>
            <a:endParaRPr lang="en-US" dirty="0">
              <a:solidFill>
                <a:srgbClr val="FF0000"/>
              </a:solidFill>
            </a:endParaRPr>
          </a:p>
        </p:txBody>
      </p:sp>
      <p:pic>
        <p:nvPicPr>
          <p:cNvPr id="4" name="Content Placeholder 3"/>
          <p:cNvPicPr>
            <a:picLocks noGrp="1" noChangeAspect="1"/>
          </p:cNvPicPr>
          <p:nvPr>
            <p:ph idx="1"/>
          </p:nvPr>
        </p:nvPicPr>
        <p:blipFill>
          <a:blip r:embed="rId3"/>
          <a:stretch>
            <a:fillRect/>
          </a:stretch>
        </p:blipFill>
        <p:spPr>
          <a:xfrm>
            <a:off x="685800" y="1066800"/>
            <a:ext cx="8190392" cy="3886200"/>
          </a:xfrm>
          <a:prstGeom prst="rect">
            <a:avLst/>
          </a:prstGeom>
        </p:spPr>
      </p:pic>
      <p:sp>
        <p:nvSpPr>
          <p:cNvPr id="2" name="Slide Number Placeholder 1"/>
          <p:cNvSpPr>
            <a:spLocks noGrp="1"/>
          </p:cNvSpPr>
          <p:nvPr>
            <p:ph type="sldNum" sz="quarter" idx="12"/>
          </p:nvPr>
        </p:nvSpPr>
        <p:spPr/>
        <p:txBody>
          <a:bodyPr/>
          <a:lstStyle/>
          <a:p>
            <a:fld id="{428207D3-28B6-4901-A14F-97B881AE9C80}" type="slidenum">
              <a:rPr lang="en-US" smtClean="0"/>
              <a:pPr/>
              <a:t>26</a:t>
            </a:fld>
            <a:endParaRPr lang="en-US"/>
          </a:p>
        </p:txBody>
      </p:sp>
    </p:spTree>
    <p:extLst>
      <p:ext uri="{BB962C8B-B14F-4D97-AF65-F5344CB8AC3E}">
        <p14:creationId xmlns:p14="http://schemas.microsoft.com/office/powerpoint/2010/main" val="1014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596668" cy="1320800"/>
          </a:xfrm>
        </p:spPr>
        <p:txBody>
          <a:bodyPr/>
          <a:lstStyle/>
          <a:p>
            <a:r>
              <a:rPr lang="en-US" b="1" dirty="0">
                <a:solidFill>
                  <a:srgbClr val="FF0000"/>
                </a:solidFill>
              </a:rPr>
              <a:t>Classify Widgets</a:t>
            </a:r>
            <a:endParaRPr lang="en-US" dirty="0">
              <a:solidFill>
                <a:srgbClr val="FF0000"/>
              </a:solidFill>
            </a:endParaRPr>
          </a:p>
        </p:txBody>
      </p:sp>
      <p:pic>
        <p:nvPicPr>
          <p:cNvPr id="4" name="Picture 3"/>
          <p:cNvPicPr>
            <a:picLocks noChangeAspect="1"/>
          </p:cNvPicPr>
          <p:nvPr/>
        </p:nvPicPr>
        <p:blipFill>
          <a:blip r:embed="rId3"/>
          <a:stretch>
            <a:fillRect/>
          </a:stretch>
        </p:blipFill>
        <p:spPr>
          <a:xfrm>
            <a:off x="457665" y="914400"/>
            <a:ext cx="9052937" cy="4419600"/>
          </a:xfrm>
          <a:prstGeom prst="rect">
            <a:avLst/>
          </a:prstGeom>
        </p:spPr>
      </p:pic>
      <p:sp>
        <p:nvSpPr>
          <p:cNvPr id="2" name="Slide Number Placeholder 1"/>
          <p:cNvSpPr>
            <a:spLocks noGrp="1"/>
          </p:cNvSpPr>
          <p:nvPr>
            <p:ph type="sldNum" sz="quarter" idx="12"/>
          </p:nvPr>
        </p:nvSpPr>
        <p:spPr/>
        <p:txBody>
          <a:bodyPr/>
          <a:lstStyle/>
          <a:p>
            <a:fld id="{428207D3-28B6-4901-A14F-97B881AE9C80}" type="slidenum">
              <a:rPr lang="en-US" smtClean="0"/>
              <a:pPr/>
              <a:t>27</a:t>
            </a:fld>
            <a:endParaRPr lang="en-US"/>
          </a:p>
        </p:txBody>
      </p:sp>
    </p:spTree>
    <p:extLst>
      <p:ext uri="{BB962C8B-B14F-4D97-AF65-F5344CB8AC3E}">
        <p14:creationId xmlns:p14="http://schemas.microsoft.com/office/powerpoint/2010/main" val="268354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596668" cy="1320800"/>
          </a:xfrm>
        </p:spPr>
        <p:txBody>
          <a:bodyPr/>
          <a:lstStyle/>
          <a:p>
            <a:r>
              <a:rPr lang="en-US" b="1" dirty="0">
                <a:solidFill>
                  <a:srgbClr val="FF0000"/>
                </a:solidFill>
              </a:rPr>
              <a:t>Regression Widgets</a:t>
            </a:r>
            <a:endParaRPr lang="en-US" dirty="0">
              <a:solidFill>
                <a:srgbClr val="FF0000"/>
              </a:solidFill>
            </a:endParaRPr>
          </a:p>
        </p:txBody>
      </p:sp>
      <p:pic>
        <p:nvPicPr>
          <p:cNvPr id="2" name="Picture 1"/>
          <p:cNvPicPr>
            <a:picLocks noChangeAspect="1"/>
          </p:cNvPicPr>
          <p:nvPr/>
        </p:nvPicPr>
        <p:blipFill>
          <a:blip r:embed="rId3"/>
          <a:stretch>
            <a:fillRect/>
          </a:stretch>
        </p:blipFill>
        <p:spPr>
          <a:xfrm>
            <a:off x="152400" y="1447800"/>
            <a:ext cx="9061536" cy="2209800"/>
          </a:xfrm>
          <a:prstGeom prst="rect">
            <a:avLst/>
          </a:prstGeom>
        </p:spPr>
      </p:pic>
      <p:sp>
        <p:nvSpPr>
          <p:cNvPr id="5" name="Slide Number Placeholder 4"/>
          <p:cNvSpPr>
            <a:spLocks noGrp="1"/>
          </p:cNvSpPr>
          <p:nvPr>
            <p:ph type="sldNum" sz="quarter" idx="12"/>
          </p:nvPr>
        </p:nvSpPr>
        <p:spPr/>
        <p:txBody>
          <a:bodyPr/>
          <a:lstStyle/>
          <a:p>
            <a:fld id="{428207D3-28B6-4901-A14F-97B881AE9C80}" type="slidenum">
              <a:rPr lang="en-US" smtClean="0"/>
              <a:pPr/>
              <a:t>28</a:t>
            </a:fld>
            <a:endParaRPr lang="en-US"/>
          </a:p>
        </p:txBody>
      </p:sp>
    </p:spTree>
    <p:extLst>
      <p:ext uri="{BB962C8B-B14F-4D97-AF65-F5344CB8AC3E}">
        <p14:creationId xmlns:p14="http://schemas.microsoft.com/office/powerpoint/2010/main" val="147617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596668" cy="1320800"/>
          </a:xfrm>
        </p:spPr>
        <p:txBody>
          <a:bodyPr/>
          <a:lstStyle/>
          <a:p>
            <a:r>
              <a:rPr lang="en-US" b="1" dirty="0">
                <a:solidFill>
                  <a:srgbClr val="FF0000"/>
                </a:solidFill>
              </a:rPr>
              <a:t>Evaluate Widgets</a:t>
            </a:r>
            <a:endParaRPr lang="en-US" dirty="0">
              <a:solidFill>
                <a:srgbClr val="FF0000"/>
              </a:solidFill>
            </a:endParaRPr>
          </a:p>
        </p:txBody>
      </p:sp>
      <p:pic>
        <p:nvPicPr>
          <p:cNvPr id="2" name="Picture 1"/>
          <p:cNvPicPr>
            <a:picLocks noChangeAspect="1"/>
          </p:cNvPicPr>
          <p:nvPr/>
        </p:nvPicPr>
        <p:blipFill>
          <a:blip r:embed="rId3"/>
          <a:stretch>
            <a:fillRect/>
          </a:stretch>
        </p:blipFill>
        <p:spPr>
          <a:xfrm>
            <a:off x="76200" y="1524000"/>
            <a:ext cx="9314917" cy="2438400"/>
          </a:xfrm>
          <a:prstGeom prst="rect">
            <a:avLst/>
          </a:prstGeom>
        </p:spPr>
      </p:pic>
      <p:sp>
        <p:nvSpPr>
          <p:cNvPr id="5" name="Slide Number Placeholder 4"/>
          <p:cNvSpPr>
            <a:spLocks noGrp="1"/>
          </p:cNvSpPr>
          <p:nvPr>
            <p:ph type="sldNum" sz="quarter" idx="12"/>
          </p:nvPr>
        </p:nvSpPr>
        <p:spPr/>
        <p:txBody>
          <a:bodyPr/>
          <a:lstStyle/>
          <a:p>
            <a:fld id="{428207D3-28B6-4901-A14F-97B881AE9C80}" type="slidenum">
              <a:rPr lang="en-US" smtClean="0"/>
              <a:pPr/>
              <a:t>29</a:t>
            </a:fld>
            <a:endParaRPr lang="en-US"/>
          </a:p>
        </p:txBody>
      </p:sp>
    </p:spTree>
    <p:extLst>
      <p:ext uri="{BB962C8B-B14F-4D97-AF65-F5344CB8AC3E}">
        <p14:creationId xmlns:p14="http://schemas.microsoft.com/office/powerpoint/2010/main" val="341053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0" y="0"/>
            <a:ext cx="12192000" cy="6858000"/>
          </a:xfrm>
          <a:prstGeom prst="rect">
            <a:avLst/>
          </a:prstGeom>
        </p:spPr>
      </p:pic>
      <p:pic>
        <p:nvPicPr>
          <p:cNvPr id="5" name="Picture 4"/>
          <p:cNvPicPr>
            <a:picLocks noChangeAspect="1"/>
          </p:cNvPicPr>
          <p:nvPr/>
        </p:nvPicPr>
        <p:blipFill>
          <a:blip r:embed="rId4"/>
          <a:stretch>
            <a:fillRect/>
          </a:stretch>
        </p:blipFill>
        <p:spPr>
          <a:xfrm>
            <a:off x="0" y="0"/>
            <a:ext cx="2514600" cy="628650"/>
          </a:xfrm>
          <a:prstGeom prst="rect">
            <a:avLst/>
          </a:prstGeom>
        </p:spPr>
      </p:pic>
      <p:sp>
        <p:nvSpPr>
          <p:cNvPr id="7" name="Slide Number Placeholder 6"/>
          <p:cNvSpPr>
            <a:spLocks noGrp="1"/>
          </p:cNvSpPr>
          <p:nvPr>
            <p:ph type="sldNum" sz="quarter" idx="12"/>
          </p:nvPr>
        </p:nvSpPr>
        <p:spPr/>
        <p:txBody>
          <a:bodyPr/>
          <a:lstStyle/>
          <a:p>
            <a:fld id="{CA8D9AD5-F248-4919-864A-CFD76CC027D6}" type="slidenum">
              <a:rPr lang="en-US" smtClean="0"/>
              <a:t>3</a:t>
            </a:fld>
            <a:endParaRPr lang="en-US"/>
          </a:p>
        </p:txBody>
      </p:sp>
    </p:spTree>
    <p:extLst>
      <p:ext uri="{BB962C8B-B14F-4D97-AF65-F5344CB8AC3E}">
        <p14:creationId xmlns:p14="http://schemas.microsoft.com/office/powerpoint/2010/main" val="375111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596668" cy="1320800"/>
          </a:xfrm>
        </p:spPr>
        <p:txBody>
          <a:bodyPr/>
          <a:lstStyle/>
          <a:p>
            <a:r>
              <a:rPr lang="en-US" b="1" dirty="0">
                <a:solidFill>
                  <a:srgbClr val="FF0000"/>
                </a:solidFill>
              </a:rPr>
              <a:t>Associate Widgets</a:t>
            </a:r>
            <a:endParaRPr lang="en-US" dirty="0">
              <a:solidFill>
                <a:srgbClr val="FF0000"/>
              </a:solidFill>
            </a:endParaRPr>
          </a:p>
        </p:txBody>
      </p:sp>
      <p:pic>
        <p:nvPicPr>
          <p:cNvPr id="2" name="Picture 1"/>
          <p:cNvPicPr>
            <a:picLocks noChangeAspect="1"/>
          </p:cNvPicPr>
          <p:nvPr/>
        </p:nvPicPr>
        <p:blipFill>
          <a:blip r:embed="rId3"/>
          <a:stretch>
            <a:fillRect/>
          </a:stretch>
        </p:blipFill>
        <p:spPr>
          <a:xfrm>
            <a:off x="76200" y="1447800"/>
            <a:ext cx="9486139" cy="2133600"/>
          </a:xfrm>
          <a:prstGeom prst="rect">
            <a:avLst/>
          </a:prstGeom>
        </p:spPr>
      </p:pic>
      <p:sp>
        <p:nvSpPr>
          <p:cNvPr id="6" name="Slide Number Placeholder 5"/>
          <p:cNvSpPr>
            <a:spLocks noGrp="1"/>
          </p:cNvSpPr>
          <p:nvPr>
            <p:ph type="sldNum" sz="quarter" idx="12"/>
          </p:nvPr>
        </p:nvSpPr>
        <p:spPr/>
        <p:txBody>
          <a:bodyPr/>
          <a:lstStyle/>
          <a:p>
            <a:fld id="{428207D3-28B6-4901-A14F-97B881AE9C80}" type="slidenum">
              <a:rPr lang="en-US" smtClean="0"/>
              <a:pPr/>
              <a:t>30</a:t>
            </a:fld>
            <a:endParaRPr lang="en-US"/>
          </a:p>
        </p:txBody>
      </p:sp>
    </p:spTree>
    <p:extLst>
      <p:ext uri="{BB962C8B-B14F-4D97-AF65-F5344CB8AC3E}">
        <p14:creationId xmlns:p14="http://schemas.microsoft.com/office/powerpoint/2010/main" val="358187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596668" cy="1320800"/>
          </a:xfrm>
        </p:spPr>
        <p:txBody>
          <a:bodyPr/>
          <a:lstStyle/>
          <a:p>
            <a:r>
              <a:rPr lang="en-US" b="1" dirty="0">
                <a:solidFill>
                  <a:srgbClr val="FF0000"/>
                </a:solidFill>
              </a:rPr>
              <a:t>Unsupervised</a:t>
            </a:r>
            <a:endParaRPr lang="en-US" dirty="0">
              <a:solidFill>
                <a:srgbClr val="FF0000"/>
              </a:solidFill>
            </a:endParaRPr>
          </a:p>
        </p:txBody>
      </p:sp>
      <p:pic>
        <p:nvPicPr>
          <p:cNvPr id="4" name="Content Placeholder 3"/>
          <p:cNvPicPr>
            <a:picLocks noGrp="1" noChangeAspect="1"/>
          </p:cNvPicPr>
          <p:nvPr>
            <p:ph idx="1"/>
          </p:nvPr>
        </p:nvPicPr>
        <p:blipFill>
          <a:blip r:embed="rId3"/>
          <a:stretch>
            <a:fillRect/>
          </a:stretch>
        </p:blipFill>
        <p:spPr>
          <a:xfrm>
            <a:off x="446832" y="1320800"/>
            <a:ext cx="9074604" cy="4343400"/>
          </a:xfrm>
          <a:prstGeom prst="rect">
            <a:avLst/>
          </a:prstGeom>
        </p:spPr>
      </p:pic>
      <p:sp>
        <p:nvSpPr>
          <p:cNvPr id="5" name="Slide Number Placeholder 4"/>
          <p:cNvSpPr>
            <a:spLocks noGrp="1"/>
          </p:cNvSpPr>
          <p:nvPr>
            <p:ph type="sldNum" sz="quarter" idx="12"/>
          </p:nvPr>
        </p:nvSpPr>
        <p:spPr/>
        <p:txBody>
          <a:bodyPr/>
          <a:lstStyle/>
          <a:p>
            <a:fld id="{428207D3-28B6-4901-A14F-97B881AE9C80}" type="slidenum">
              <a:rPr lang="en-US" smtClean="0"/>
              <a:pPr/>
              <a:t>31</a:t>
            </a:fld>
            <a:endParaRPr lang="en-US"/>
          </a:p>
        </p:txBody>
      </p:sp>
    </p:spTree>
    <p:extLst>
      <p:ext uri="{BB962C8B-B14F-4D97-AF65-F5344CB8AC3E}">
        <p14:creationId xmlns:p14="http://schemas.microsoft.com/office/powerpoint/2010/main" val="315549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0" y="0"/>
            <a:ext cx="12192000" cy="6858000"/>
          </a:xfrm>
          <a:prstGeom prst="rect">
            <a:avLst/>
          </a:prstGeom>
          <a:noFill/>
        </p:spPr>
        <p:txBody>
          <a:bodyPr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 indent="0" algn="ctr">
              <a:buFont typeface="Wingdings 3" charset="2"/>
              <a:buNone/>
            </a:pPr>
            <a:r>
              <a:rPr lang="en-US" sz="12000" dirty="0" smtClean="0"/>
              <a:t>DEMO</a:t>
            </a:r>
          </a:p>
        </p:txBody>
      </p:sp>
      <p:sp>
        <p:nvSpPr>
          <p:cNvPr id="3" name="Slide Number Placeholder 2"/>
          <p:cNvSpPr>
            <a:spLocks noGrp="1"/>
          </p:cNvSpPr>
          <p:nvPr>
            <p:ph type="sldNum" sz="quarter" idx="12"/>
          </p:nvPr>
        </p:nvSpPr>
        <p:spPr/>
        <p:txBody>
          <a:bodyPr/>
          <a:lstStyle/>
          <a:p>
            <a:fld id="{428207D3-28B6-4901-A14F-97B881AE9C80}" type="slidenum">
              <a:rPr lang="en-US" smtClean="0"/>
              <a:pPr/>
              <a:t>32</a:t>
            </a:fld>
            <a:endParaRPr lang="en-US"/>
          </a:p>
        </p:txBody>
      </p:sp>
    </p:spTree>
    <p:extLst>
      <p:ext uri="{BB962C8B-B14F-4D97-AF65-F5344CB8AC3E}">
        <p14:creationId xmlns:p14="http://schemas.microsoft.com/office/powerpoint/2010/main" val="424435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1935392" y="638038"/>
            <a:ext cx="8911687" cy="1280890"/>
          </a:xfrm>
          <a:noFill/>
          <a:ln>
            <a:noFill/>
          </a:ln>
        </p:spPr>
        <p:txBody>
          <a:bodyPr>
            <a:normAutofit/>
          </a:bodyPr>
          <a:lstStyle/>
          <a:p>
            <a:r>
              <a:rPr lang="en-AU" altLang="en-US" sz="4000" dirty="0">
                <a:solidFill>
                  <a:srgbClr val="FF0000"/>
                </a:solidFill>
              </a:rPr>
              <a:t>Features of Many Eyes</a:t>
            </a:r>
          </a:p>
        </p:txBody>
      </p:sp>
      <p:sp>
        <p:nvSpPr>
          <p:cNvPr id="8" name="Rectangle 7"/>
          <p:cNvSpPr/>
          <p:nvPr/>
        </p:nvSpPr>
        <p:spPr>
          <a:xfrm>
            <a:off x="-17206" y="6504879"/>
            <a:ext cx="12192000" cy="338554"/>
          </a:xfrm>
          <a:prstGeom prst="rect">
            <a:avLst/>
          </a:prstGeom>
        </p:spPr>
        <p:txBody>
          <a:bodyPr wrap="square">
            <a:spAutoFit/>
          </a:bodyPr>
          <a:lstStyle/>
          <a:p>
            <a:r>
              <a:rPr lang="en-US" sz="1600" dirty="0" smtClean="0">
                <a:solidFill>
                  <a:srgbClr val="FF0000"/>
                </a:solidFill>
              </a:rPr>
              <a:t>Source: http</a:t>
            </a:r>
            <a:r>
              <a:rPr lang="en-US" sz="1600" dirty="0">
                <a:solidFill>
                  <a:srgbClr val="FF0000"/>
                </a:solidFill>
              </a:rPr>
              <a:t>://web.archive.org/web/20130729204217id_/http://itc.conversationsnetwork.org/shows/detail3504.html</a:t>
            </a:r>
          </a:p>
        </p:txBody>
      </p:sp>
      <p:sp>
        <p:nvSpPr>
          <p:cNvPr id="5" name="Content Placeholder 2"/>
          <p:cNvSpPr txBox="1">
            <a:spLocks/>
          </p:cNvSpPr>
          <p:nvPr/>
        </p:nvSpPr>
        <p:spPr>
          <a:xfrm>
            <a:off x="1341120" y="1523999"/>
            <a:ext cx="9509760" cy="388620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mtClean="0"/>
              <a:t>Created by IBM researchers Fernanda B. Viégas and Martin Wattenberg at the Watson Research Center of IBM in Cambridge, Massachusetts.</a:t>
            </a:r>
          </a:p>
          <a:p>
            <a:r>
              <a:rPr lang="en-US" smtClean="0"/>
              <a:t>A social website dedicated to data visualization and analysis. </a:t>
            </a:r>
          </a:p>
          <a:p>
            <a:r>
              <a:rPr lang="en-US" smtClean="0"/>
              <a:t>Members upload collections of data</a:t>
            </a:r>
          </a:p>
          <a:p>
            <a:r>
              <a:rPr lang="en-US" smtClean="0"/>
              <a:t>Then create their visualizations, interpret, discuss, and even re-visualize one another's data. </a:t>
            </a:r>
          </a:p>
          <a:p>
            <a:r>
              <a:rPr lang="en-US" smtClean="0"/>
              <a:t>Those who register at the site can comment on one another’s work.</a:t>
            </a:r>
          </a:p>
          <a:p>
            <a:r>
              <a:rPr lang="en-US" smtClean="0"/>
              <a:t>Almost all the tools are interactive</a:t>
            </a:r>
          </a:p>
          <a:p>
            <a:r>
              <a:rPr lang="en-US" smtClean="0"/>
              <a:t>Users can embed images and links to their visualizations in their Web sites or blogs, just as they can embed YouTube videos. </a:t>
            </a:r>
            <a:endParaRPr lang="en-US" dirty="0"/>
          </a:p>
        </p:txBody>
      </p:sp>
      <p:sp>
        <p:nvSpPr>
          <p:cNvPr id="4" name="Slide Number Placeholder 3"/>
          <p:cNvSpPr>
            <a:spLocks noGrp="1"/>
          </p:cNvSpPr>
          <p:nvPr>
            <p:ph type="sldNum" sz="quarter" idx="12"/>
          </p:nvPr>
        </p:nvSpPr>
        <p:spPr/>
        <p:txBody>
          <a:bodyPr/>
          <a:lstStyle/>
          <a:p>
            <a:fld id="{428207D3-28B6-4901-A14F-97B881AE9C80}" type="slidenum">
              <a:rPr lang="en-US" smtClean="0"/>
              <a:pPr/>
              <a:t>4</a:t>
            </a:fld>
            <a:endParaRPr lang="en-US"/>
          </a:p>
        </p:txBody>
      </p:sp>
    </p:spTree>
    <p:extLst>
      <p:ext uri="{BB962C8B-B14F-4D97-AF65-F5344CB8AC3E}">
        <p14:creationId xmlns:p14="http://schemas.microsoft.com/office/powerpoint/2010/main" val="8426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9514" y="2217174"/>
            <a:ext cx="3116599" cy="1600200"/>
          </a:xfrm>
          <a:prstGeom prst="rect">
            <a:avLst/>
          </a:prstGeom>
        </p:spPr>
      </p:pic>
      <p:pic>
        <p:nvPicPr>
          <p:cNvPr id="12" name="Picture 11"/>
          <p:cNvPicPr>
            <a:picLocks noChangeAspect="1"/>
          </p:cNvPicPr>
          <p:nvPr/>
        </p:nvPicPr>
        <p:blipFill rotWithShape="1">
          <a:blip r:embed="rId4"/>
          <a:srcRect b="2101"/>
          <a:stretch/>
        </p:blipFill>
        <p:spPr>
          <a:xfrm>
            <a:off x="76200" y="2304899"/>
            <a:ext cx="2286000" cy="2156936"/>
          </a:xfrm>
          <a:prstGeom prst="rect">
            <a:avLst/>
          </a:prstGeom>
        </p:spPr>
      </p:pic>
      <p:pic>
        <p:nvPicPr>
          <p:cNvPr id="13" name="Picture 12"/>
          <p:cNvPicPr>
            <a:picLocks noChangeAspect="1"/>
          </p:cNvPicPr>
          <p:nvPr/>
        </p:nvPicPr>
        <p:blipFill>
          <a:blip r:embed="rId5"/>
          <a:stretch>
            <a:fillRect/>
          </a:stretch>
        </p:blipFill>
        <p:spPr>
          <a:xfrm>
            <a:off x="3505200" y="4419600"/>
            <a:ext cx="5424314" cy="2362200"/>
          </a:xfrm>
          <a:prstGeom prst="rect">
            <a:avLst/>
          </a:prstGeom>
        </p:spPr>
      </p:pic>
      <p:sp>
        <p:nvSpPr>
          <p:cNvPr id="14" name="Content Placeholder 2"/>
          <p:cNvSpPr txBox="1">
            <a:spLocks/>
          </p:cNvSpPr>
          <p:nvPr/>
        </p:nvSpPr>
        <p:spPr>
          <a:xfrm>
            <a:off x="990600" y="228600"/>
            <a:ext cx="9509760" cy="35814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 indent="0">
              <a:buFont typeface="Wingdings 3" charset="2"/>
              <a:buNone/>
            </a:pPr>
            <a:endParaRPr lang="en-US" dirty="0" smtClean="0"/>
          </a:p>
          <a:p>
            <a:r>
              <a:rPr lang="en-US" dirty="0" smtClean="0"/>
              <a:t>The Many Eyes site offers 15 ways to present data:</a:t>
            </a:r>
            <a:endParaRPr lang="en-US" sz="1400" dirty="0" smtClean="0"/>
          </a:p>
          <a:p>
            <a:pPr lvl="3">
              <a:buFont typeface="Wingdings" panose="05000000000000000000" pitchFamily="2" charset="2"/>
              <a:buChar char="q"/>
            </a:pPr>
            <a:r>
              <a:rPr lang="en-US" sz="1800" dirty="0" smtClean="0"/>
              <a:t>Charts (Line chart, Pie Chart, Bar Chart, Bubble Chart, Radar Chart, Chord Chart, Survey Chart, Scatter Chart)</a:t>
            </a:r>
          </a:p>
          <a:p>
            <a:pPr lvl="3">
              <a:buFont typeface="Wingdings" panose="05000000000000000000" pitchFamily="2" charset="2"/>
              <a:buChar char="q"/>
            </a:pPr>
            <a:r>
              <a:rPr lang="en-US" sz="1800" dirty="0" smtClean="0"/>
              <a:t>Box Plot</a:t>
            </a:r>
          </a:p>
          <a:p>
            <a:pPr lvl="3">
              <a:buFont typeface="Wingdings" panose="05000000000000000000" pitchFamily="2" charset="2"/>
              <a:buChar char="q"/>
            </a:pPr>
            <a:r>
              <a:rPr lang="en-US" sz="1800" dirty="0" smtClean="0"/>
              <a:t>Word Cloud</a:t>
            </a:r>
          </a:p>
          <a:p>
            <a:pPr lvl="3">
              <a:buFont typeface="Wingdings" panose="05000000000000000000" pitchFamily="2" charset="2"/>
              <a:buChar char="q"/>
            </a:pPr>
            <a:r>
              <a:rPr lang="en-US" sz="1800" dirty="0" smtClean="0"/>
              <a:t>Heat Map</a:t>
            </a:r>
          </a:p>
          <a:p>
            <a:pPr lvl="3">
              <a:buFont typeface="Wingdings" panose="05000000000000000000" pitchFamily="2" charset="2"/>
              <a:buChar char="q"/>
            </a:pPr>
            <a:r>
              <a:rPr lang="en-US" sz="1800" dirty="0" smtClean="0"/>
              <a:t>Tree Map</a:t>
            </a:r>
          </a:p>
          <a:p>
            <a:pPr lvl="3">
              <a:buFont typeface="Wingdings" panose="05000000000000000000" pitchFamily="2" charset="2"/>
              <a:buChar char="q"/>
            </a:pPr>
            <a:r>
              <a:rPr lang="en-US" sz="1800" dirty="0" smtClean="0"/>
              <a:t>Maps (Map of United States, Map of Canada, World Map)</a:t>
            </a:r>
            <a:endParaRPr lang="en-US" dirty="0"/>
          </a:p>
        </p:txBody>
      </p:sp>
      <p:sp>
        <p:nvSpPr>
          <p:cNvPr id="16" name="Slide Number Placeholder 15"/>
          <p:cNvSpPr>
            <a:spLocks noGrp="1"/>
          </p:cNvSpPr>
          <p:nvPr>
            <p:ph type="sldNum" sz="quarter" idx="12"/>
          </p:nvPr>
        </p:nvSpPr>
        <p:spPr/>
        <p:txBody>
          <a:bodyPr/>
          <a:lstStyle/>
          <a:p>
            <a:fld id="{428207D3-28B6-4901-A14F-97B881AE9C80}" type="slidenum">
              <a:rPr lang="en-US" smtClean="0"/>
              <a:pPr/>
              <a:t>5</a:t>
            </a:fld>
            <a:endParaRPr lang="en-US"/>
          </a:p>
        </p:txBody>
      </p:sp>
    </p:spTree>
    <p:extLst>
      <p:ext uri="{BB962C8B-B14F-4D97-AF65-F5344CB8AC3E}">
        <p14:creationId xmlns:p14="http://schemas.microsoft.com/office/powerpoint/2010/main" val="275678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1935392" y="638038"/>
            <a:ext cx="8911687" cy="1280890"/>
          </a:xfrm>
          <a:noFill/>
          <a:ln>
            <a:noFill/>
          </a:ln>
        </p:spPr>
        <p:txBody>
          <a:bodyPr>
            <a:normAutofit/>
          </a:bodyPr>
          <a:lstStyle/>
          <a:p>
            <a:r>
              <a:rPr lang="en-US" altLang="en-US" sz="4000" dirty="0">
                <a:solidFill>
                  <a:srgbClr val="FF0000"/>
                </a:solidFill>
              </a:rPr>
              <a:t>How to Use Many Eyes</a:t>
            </a:r>
            <a:endParaRPr lang="en-AU" altLang="en-US" sz="4000" dirty="0">
              <a:solidFill>
                <a:srgbClr val="FF0000"/>
              </a:solidFill>
            </a:endParaRPr>
          </a:p>
        </p:txBody>
      </p:sp>
      <p:sp>
        <p:nvSpPr>
          <p:cNvPr id="6" name="Content Placeholder 2"/>
          <p:cNvSpPr txBox="1">
            <a:spLocks/>
          </p:cNvSpPr>
          <p:nvPr/>
        </p:nvSpPr>
        <p:spPr>
          <a:xfrm>
            <a:off x="1341120" y="1676400"/>
            <a:ext cx="8260080" cy="40386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r>
              <a:rPr lang="en-US" dirty="0" smtClean="0"/>
              <a:t>No programming or technical expertise is needed, so almost everyone has the power to create visualizations. You simply follow three steps:</a:t>
            </a:r>
          </a:p>
          <a:p>
            <a:pPr fontAlgn="base"/>
            <a:r>
              <a:rPr lang="en-US" dirty="0" smtClean="0"/>
              <a:t>Upload your public data set. Visualizations created on the Many Eyes website work from simple data formats, such as a spreadsheet or text files.</a:t>
            </a:r>
          </a:p>
          <a:p>
            <a:pPr fontAlgn="base"/>
            <a:r>
              <a:rPr lang="en-US" dirty="0" smtClean="0"/>
              <a:t>Select from a wide variety of visualizations or one recommended by Many Eyes.</a:t>
            </a:r>
          </a:p>
          <a:p>
            <a:pPr fontAlgn="base"/>
            <a:r>
              <a:rPr lang="en-US" dirty="0" smtClean="0"/>
              <a:t>Unleash your insight by sharing your visualization over the web. You can embed a visualization in your blog or easily share it on Facebook and Twitter.</a:t>
            </a:r>
          </a:p>
          <a:p>
            <a:pPr fontAlgn="base"/>
            <a:endParaRPr lang="en-US" dirty="0"/>
          </a:p>
        </p:txBody>
      </p:sp>
      <p:sp>
        <p:nvSpPr>
          <p:cNvPr id="7" name="Rectangle 6"/>
          <p:cNvSpPr/>
          <p:nvPr/>
        </p:nvSpPr>
        <p:spPr>
          <a:xfrm>
            <a:off x="0" y="6488668"/>
            <a:ext cx="7578646" cy="369332"/>
          </a:xfrm>
          <a:prstGeom prst="rect">
            <a:avLst/>
          </a:prstGeom>
        </p:spPr>
        <p:txBody>
          <a:bodyPr wrap="square">
            <a:spAutoFit/>
          </a:bodyPr>
          <a:lstStyle/>
          <a:p>
            <a:r>
              <a:rPr lang="en-US" dirty="0" smtClean="0">
                <a:solidFill>
                  <a:srgbClr val="FF0000"/>
                </a:solidFill>
              </a:rPr>
              <a:t>Source: http</a:t>
            </a:r>
            <a:r>
              <a:rPr lang="en-US" dirty="0">
                <a:solidFill>
                  <a:srgbClr val="FF0000"/>
                </a:solidFill>
              </a:rPr>
              <a:t>://www-01.ibm.com/software/analytics/many-eyes/</a:t>
            </a:r>
          </a:p>
        </p:txBody>
      </p:sp>
      <p:sp>
        <p:nvSpPr>
          <p:cNvPr id="2" name="Slide Number Placeholder 1"/>
          <p:cNvSpPr>
            <a:spLocks noGrp="1"/>
          </p:cNvSpPr>
          <p:nvPr>
            <p:ph type="sldNum" sz="quarter" idx="12"/>
          </p:nvPr>
        </p:nvSpPr>
        <p:spPr/>
        <p:txBody>
          <a:bodyPr/>
          <a:lstStyle/>
          <a:p>
            <a:fld id="{428207D3-28B6-4901-A14F-97B881AE9C80}" type="slidenum">
              <a:rPr lang="en-US" smtClean="0"/>
              <a:pPr/>
              <a:t>6</a:t>
            </a:fld>
            <a:endParaRPr lang="en-US"/>
          </a:p>
        </p:txBody>
      </p:sp>
    </p:spTree>
    <p:extLst>
      <p:ext uri="{BB962C8B-B14F-4D97-AF65-F5344CB8AC3E}">
        <p14:creationId xmlns:p14="http://schemas.microsoft.com/office/powerpoint/2010/main" val="369620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3"/>
          <p:cNvPicPr>
            <a:picLocks noChangeAspect="1"/>
          </p:cNvPicPr>
          <p:nvPr/>
        </p:nvPicPr>
        <p:blipFill rotWithShape="1">
          <a:blip r:embed="rId3"/>
          <a:srcRect t="4546"/>
          <a:stretch/>
        </p:blipFill>
        <p:spPr>
          <a:xfrm>
            <a:off x="13447" y="76200"/>
            <a:ext cx="9509125" cy="1828800"/>
          </a:xfrm>
          <a:prstGeom prst="rect">
            <a:avLst/>
          </a:prstGeom>
        </p:spPr>
      </p:pic>
      <p:pic>
        <p:nvPicPr>
          <p:cNvPr id="21" name="Picture 20"/>
          <p:cNvPicPr>
            <a:picLocks noChangeAspect="1"/>
          </p:cNvPicPr>
          <p:nvPr/>
        </p:nvPicPr>
        <p:blipFill>
          <a:blip r:embed="rId4"/>
          <a:stretch>
            <a:fillRect/>
          </a:stretch>
        </p:blipFill>
        <p:spPr>
          <a:xfrm>
            <a:off x="40341" y="3200400"/>
            <a:ext cx="9509125" cy="2667000"/>
          </a:xfrm>
          <a:prstGeom prst="rect">
            <a:avLst/>
          </a:prstGeom>
        </p:spPr>
      </p:pic>
      <p:sp>
        <p:nvSpPr>
          <p:cNvPr id="22" name="Down Arrow 21"/>
          <p:cNvSpPr/>
          <p:nvPr/>
        </p:nvSpPr>
        <p:spPr>
          <a:xfrm>
            <a:off x="4419600" y="1905000"/>
            <a:ext cx="990600" cy="129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riped Right Arrow 22"/>
          <p:cNvSpPr/>
          <p:nvPr/>
        </p:nvSpPr>
        <p:spPr>
          <a:xfrm>
            <a:off x="4038600" y="5867400"/>
            <a:ext cx="1905000" cy="9906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lide Number Placeholder 24"/>
          <p:cNvSpPr>
            <a:spLocks noGrp="1"/>
          </p:cNvSpPr>
          <p:nvPr>
            <p:ph type="sldNum" sz="quarter" idx="12"/>
          </p:nvPr>
        </p:nvSpPr>
        <p:spPr/>
        <p:txBody>
          <a:bodyPr/>
          <a:lstStyle/>
          <a:p>
            <a:fld id="{428207D3-28B6-4901-A14F-97B881AE9C80}" type="slidenum">
              <a:rPr lang="en-US" smtClean="0"/>
              <a:pPr/>
              <a:t>7</a:t>
            </a:fld>
            <a:endParaRPr lang="en-US"/>
          </a:p>
        </p:txBody>
      </p:sp>
    </p:spTree>
    <p:extLst>
      <p:ext uri="{BB962C8B-B14F-4D97-AF65-F5344CB8AC3E}">
        <p14:creationId xmlns:p14="http://schemas.microsoft.com/office/powerpoint/2010/main" val="233014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371600"/>
            <a:ext cx="10972800" cy="4436272"/>
          </a:xfrm>
          <a:prstGeom prst="rect">
            <a:avLst/>
          </a:prstGeom>
        </p:spPr>
      </p:pic>
      <p:sp>
        <p:nvSpPr>
          <p:cNvPr id="3" name="Curved Down Arrow 2"/>
          <p:cNvSpPr/>
          <p:nvPr/>
        </p:nvSpPr>
        <p:spPr>
          <a:xfrm rot="601463">
            <a:off x="3252913" y="225727"/>
            <a:ext cx="2667000" cy="8372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Slide Number Placeholder 3"/>
          <p:cNvSpPr>
            <a:spLocks noGrp="1"/>
          </p:cNvSpPr>
          <p:nvPr>
            <p:ph type="sldNum" sz="quarter" idx="12"/>
          </p:nvPr>
        </p:nvSpPr>
        <p:spPr/>
        <p:txBody>
          <a:bodyPr/>
          <a:lstStyle/>
          <a:p>
            <a:fld id="{428207D3-28B6-4901-A14F-97B881AE9C80}" type="slidenum">
              <a:rPr lang="en-US" smtClean="0"/>
              <a:pPr/>
              <a:t>8</a:t>
            </a:fld>
            <a:endParaRPr lang="en-US"/>
          </a:p>
        </p:txBody>
      </p:sp>
    </p:spTree>
    <p:extLst>
      <p:ext uri="{BB962C8B-B14F-4D97-AF65-F5344CB8AC3E}">
        <p14:creationId xmlns:p14="http://schemas.microsoft.com/office/powerpoint/2010/main" val="284004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1935392" y="638038"/>
            <a:ext cx="8911687" cy="1280890"/>
          </a:xfrm>
          <a:noFill/>
          <a:ln>
            <a:noFill/>
          </a:ln>
        </p:spPr>
        <p:txBody>
          <a:bodyPr>
            <a:normAutofit/>
          </a:bodyPr>
          <a:lstStyle/>
          <a:p>
            <a:r>
              <a:rPr lang="en-US" altLang="en-US" sz="4000" dirty="0">
                <a:solidFill>
                  <a:srgbClr val="FF0000"/>
                </a:solidFill>
              </a:rPr>
              <a:t>Who is using Many Eyes and how?</a:t>
            </a:r>
            <a:endParaRPr lang="en-AU" altLang="en-US" sz="4000" dirty="0">
              <a:solidFill>
                <a:srgbClr val="FF0000"/>
              </a:solidFill>
            </a:endParaRPr>
          </a:p>
        </p:txBody>
      </p:sp>
      <p:sp>
        <p:nvSpPr>
          <p:cNvPr id="5" name="Content Placeholder 2"/>
          <p:cNvSpPr txBox="1">
            <a:spLocks/>
          </p:cNvSpPr>
          <p:nvPr/>
        </p:nvSpPr>
        <p:spPr>
          <a:xfrm>
            <a:off x="1341120" y="1371600"/>
            <a:ext cx="8488680" cy="50292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fontAlgn="base"/>
            <a:r>
              <a:rPr lang="en-US" b="1" dirty="0" smtClean="0"/>
              <a:t>Researchers</a:t>
            </a:r>
          </a:p>
          <a:p>
            <a:pPr lvl="1" algn="just" fontAlgn="base"/>
            <a:r>
              <a:rPr lang="en-US" dirty="0" smtClean="0"/>
              <a:t>Climatologists and environmental scientists are using the Many Eyes website to create visualizations about climate change, weather patterns and fuel efficiency. Life scientists are using Many Eyes to develop visualizations about genes, chromosomes and disease patterns.</a:t>
            </a:r>
          </a:p>
          <a:p>
            <a:pPr algn="just" fontAlgn="base"/>
            <a:r>
              <a:rPr lang="en-US" b="1" dirty="0" smtClean="0"/>
              <a:t>Advocacy groups</a:t>
            </a:r>
          </a:p>
          <a:p>
            <a:pPr lvl="1" algn="just" fontAlgn="base"/>
            <a:r>
              <a:rPr lang="en-US" dirty="0" smtClean="0"/>
              <a:t>Advocacy groups are creating visualizations on the Many Eyes website to support global social services, policy changes and government reforms around the world.</a:t>
            </a:r>
          </a:p>
          <a:p>
            <a:pPr algn="just" fontAlgn="base"/>
            <a:r>
              <a:rPr lang="en-US" b="1" dirty="0" smtClean="0"/>
              <a:t>Journalists</a:t>
            </a:r>
          </a:p>
          <a:p>
            <a:pPr lvl="1" algn="just" fontAlgn="base"/>
            <a:r>
              <a:rPr lang="en-US" dirty="0" smtClean="0"/>
              <a:t>A wide range of journalists, from economics to sports, are using visualizations they created on the Many Eyes website to understand topics such as the stimulus package and major league baseball salaries.</a:t>
            </a:r>
          </a:p>
          <a:p>
            <a:pPr algn="just" fontAlgn="base"/>
            <a:r>
              <a:rPr lang="en-US" b="1" dirty="0" smtClean="0"/>
              <a:t>Educators and Students</a:t>
            </a:r>
          </a:p>
          <a:p>
            <a:pPr lvl="1" algn="just" fontAlgn="base"/>
            <a:r>
              <a:rPr lang="en-US" dirty="0" smtClean="0"/>
              <a:t>Educators can produce visualizations on the Many Eyes website that compare college tuition, illustrate student interests and track enrollment patterns.</a:t>
            </a:r>
          </a:p>
          <a:p>
            <a:pPr algn="just"/>
            <a:endParaRPr lang="en-US" dirty="0"/>
          </a:p>
        </p:txBody>
      </p:sp>
      <p:sp>
        <p:nvSpPr>
          <p:cNvPr id="2" name="Slide Number Placeholder 1"/>
          <p:cNvSpPr>
            <a:spLocks noGrp="1"/>
          </p:cNvSpPr>
          <p:nvPr>
            <p:ph type="sldNum" sz="quarter" idx="12"/>
          </p:nvPr>
        </p:nvSpPr>
        <p:spPr/>
        <p:txBody>
          <a:bodyPr/>
          <a:lstStyle/>
          <a:p>
            <a:fld id="{428207D3-28B6-4901-A14F-97B881AE9C80}" type="slidenum">
              <a:rPr lang="en-US" smtClean="0"/>
              <a:pPr/>
              <a:t>9</a:t>
            </a:fld>
            <a:endParaRPr lang="en-US"/>
          </a:p>
        </p:txBody>
      </p:sp>
    </p:spTree>
    <p:extLst>
      <p:ext uri="{BB962C8B-B14F-4D97-AF65-F5344CB8AC3E}">
        <p14:creationId xmlns:p14="http://schemas.microsoft.com/office/powerpoint/2010/main" val="352605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3149403-D037-43A9-A21D-FD77B99076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project plan presentation (widescreen)</Template>
  <TotalTime>0</TotalTime>
  <Words>1730</Words>
  <Application>Microsoft Office PowerPoint</Application>
  <PresentationFormat>Widescreen</PresentationFormat>
  <Paragraphs>234</Paragraphs>
  <Slides>32</Slides>
  <Notes>32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Corbel</vt:lpstr>
      <vt:lpstr>Euphemia</vt:lpstr>
      <vt:lpstr>Trebuchet MS</vt:lpstr>
      <vt:lpstr>Wingdings</vt:lpstr>
      <vt:lpstr>Wingdings 3</vt:lpstr>
      <vt:lpstr>Banded Design Blue 16x9</vt:lpstr>
      <vt:lpstr>Facet</vt:lpstr>
      <vt:lpstr>  MANY EYES &amp; TABLEAU PUBLIC &amp; ORANGE  Fatma DOGAN CSE6339 Data Science and Computational Journalism 02/20/2015</vt:lpstr>
      <vt:lpstr>Overview</vt:lpstr>
      <vt:lpstr>PowerPoint Presentation</vt:lpstr>
      <vt:lpstr>Features of Many Eyes</vt:lpstr>
      <vt:lpstr>PowerPoint Presentation</vt:lpstr>
      <vt:lpstr>How to Use Many Eyes</vt:lpstr>
      <vt:lpstr>PowerPoint Presentation</vt:lpstr>
      <vt:lpstr>PowerPoint Presentation</vt:lpstr>
      <vt:lpstr>Who is using Many Eyes and how?</vt:lpstr>
      <vt:lpstr>PowerPoint Presentation</vt:lpstr>
      <vt:lpstr>PowerPoint Presentation</vt:lpstr>
      <vt:lpstr>Tableau Public</vt:lpstr>
      <vt:lpstr>Why Use Tableau Public?</vt:lpstr>
      <vt:lpstr>Who is Tableau Public for?</vt:lpstr>
      <vt:lpstr>How does Tableau Public work?</vt:lpstr>
      <vt:lpstr>PowerPoint Presentation</vt:lpstr>
      <vt:lpstr>PowerPoint Presentation</vt:lpstr>
      <vt:lpstr>PowerPoint Presentation</vt:lpstr>
      <vt:lpstr>PowerPoint Presentation</vt:lpstr>
      <vt:lpstr>ORANGE</vt:lpstr>
      <vt:lpstr>Features of Orange</vt:lpstr>
      <vt:lpstr>Download</vt:lpstr>
      <vt:lpstr>Welcome to Orange</vt:lpstr>
      <vt:lpstr>Workflow in Orange</vt:lpstr>
      <vt:lpstr>Data Widgets</vt:lpstr>
      <vt:lpstr>Visualize Widgets</vt:lpstr>
      <vt:lpstr>Classify Widgets</vt:lpstr>
      <vt:lpstr>Regression Widgets</vt:lpstr>
      <vt:lpstr>Evaluate Widgets</vt:lpstr>
      <vt:lpstr>Associate Widgets</vt:lpstr>
      <vt:lpstr>Unsupervised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2015-02-16T18:41:03Z</dcterms:created>
  <dcterms:modified xsi:type="dcterms:W3CDTF">2015-02-20T07:13:30Z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TC034172719991</vt:lpwstr>
  </property>
</Properties>
</file>