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2"/>
  </p:notesMasterIdLst>
  <p:sldIdLst>
    <p:sldId id="256" r:id="rId2"/>
    <p:sldId id="310" r:id="rId3"/>
    <p:sldId id="257" r:id="rId4"/>
    <p:sldId id="267" r:id="rId5"/>
    <p:sldId id="277" r:id="rId6"/>
    <p:sldId id="270" r:id="rId7"/>
    <p:sldId id="276" r:id="rId8"/>
    <p:sldId id="311" r:id="rId9"/>
    <p:sldId id="312"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8" autoAdjust="0"/>
    <p:restoredTop sz="94660"/>
  </p:normalViewPr>
  <p:slideViewPr>
    <p:cSldViewPr snapToGrid="0" showGuides="1">
      <p:cViewPr varScale="1">
        <p:scale>
          <a:sx n="90" d="100"/>
          <a:sy n="90" d="100"/>
        </p:scale>
        <p:origin x="64" y="15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2022/4/30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1.Invent Yourself</a:t>
            </a:r>
          </a:p>
          <a:p>
            <a:r>
              <a:rPr lang="en-US" altLang="zh-CN" dirty="0"/>
              <a:t>Build a simple motor whose propulsion is based on corona discharge. Investigate how the rotor's motion depends on relevant parameters and optimize your design for maximum speed at a fixed input voltage. </a:t>
            </a:r>
          </a:p>
          <a:p>
            <a:r>
              <a:rPr lang="en-US" altLang="zh-CN" dirty="0"/>
              <a:t>1. </a:t>
            </a:r>
            <a:r>
              <a:rPr lang="zh-CN" altLang="en-US" dirty="0"/>
              <a:t>你来发明</a:t>
            </a:r>
          </a:p>
          <a:p>
            <a:r>
              <a:rPr lang="zh-CN" altLang="en-US" dirty="0"/>
              <a:t>构建一个基于电晕放电来推进的简易马达。探究相关参数是如何影响转子运动的，并优化你的设计，从而获得固定输入电压下的最大速度。</a:t>
            </a:r>
          </a:p>
          <a:p>
            <a:r>
              <a:rPr lang="en-US" altLang="zh-CN" dirty="0"/>
              <a:t>2.Aerosol</a:t>
            </a:r>
          </a:p>
          <a:p>
            <a:r>
              <a:rPr lang="en-US" altLang="zh-CN" dirty="0"/>
              <a:t>When water flows through a small aperture, an aerosol may be formed. Investigate the parameters that determine whether an aerosol is formed rather than a jet for example. What are the properties of the aerosol?</a:t>
            </a:r>
          </a:p>
          <a:p>
            <a:r>
              <a:rPr lang="en-US" altLang="zh-CN" dirty="0"/>
              <a:t>2. </a:t>
            </a:r>
            <a:r>
              <a:rPr lang="zh-CN" altLang="en-US" dirty="0"/>
              <a:t>气溶胶</a:t>
            </a:r>
          </a:p>
          <a:p>
            <a:r>
              <a:rPr lang="zh-CN" altLang="en-US" dirty="0"/>
              <a:t>当水流经一个小孔时，可能会形成气溶胶。探究参数怎样能形成气溶胶而不是水柱等。气溶胶的特性是什么？</a:t>
            </a:r>
          </a:p>
          <a:p>
            <a:r>
              <a:rPr lang="en-US" altLang="zh-CN" dirty="0"/>
              <a:t>3.Undertone Sound</a:t>
            </a:r>
          </a:p>
          <a:p>
            <a:r>
              <a:rPr lang="en-US" altLang="zh-CN" dirty="0"/>
              <a:t>Allow a tuning fork or another simple oscillator to vibrate against a sheet of paper with a weak contact between them. The frequency of the resulting sound can have a lower frequency than the tuning fork’s fundamental frequency. Investigate this phenomenon. </a:t>
            </a:r>
          </a:p>
          <a:p>
            <a:r>
              <a:rPr lang="en-US" altLang="zh-CN" dirty="0"/>
              <a:t>3. </a:t>
            </a:r>
            <a:r>
              <a:rPr lang="zh-CN" altLang="en-US" dirty="0"/>
              <a:t>低音 让一个音叉或一个简易的振子靠着轻微接触的纸振动。产生的声音频率会 比音叉的基本频率更低，探究此现象。 </a:t>
            </a:r>
          </a:p>
          <a:p>
            <a:r>
              <a:rPr lang="en-US" altLang="zh-CN" dirty="0"/>
              <a:t>4.Funnel and Ball</a:t>
            </a:r>
          </a:p>
          <a:p>
            <a:r>
              <a:rPr lang="en-US" altLang="zh-CN" dirty="0"/>
              <a:t> A light ball (e.g. Ping-Pong ball) can be picked up with a funnel by blowing air through it. Explain the phenomenon and investigate the relevant parameters.</a:t>
            </a:r>
          </a:p>
          <a:p>
            <a:r>
              <a:rPr lang="en-US" altLang="zh-CN" dirty="0"/>
              <a:t>4. </a:t>
            </a:r>
            <a:r>
              <a:rPr lang="zh-CN" altLang="en-US" dirty="0"/>
              <a:t>漏斗与球</a:t>
            </a:r>
          </a:p>
          <a:p>
            <a:r>
              <a:rPr lang="zh-CN" altLang="en-US" dirty="0"/>
              <a:t>通过向漏斗中吹气，一个轻质小球（如乒乓球）可以被拾起。解释此现象并探究相关的参数。</a:t>
            </a:r>
          </a:p>
          <a:p>
            <a:r>
              <a:rPr lang="en-US" altLang="zh-CN" dirty="0"/>
              <a:t>5.Filling Up a Bottle</a:t>
            </a:r>
          </a:p>
          <a:p>
            <a:r>
              <a:rPr lang="en-US" altLang="zh-CN" dirty="0"/>
              <a:t>When a vertical water jet enters a bottle, sound may be produced, and, as the bottle is filled up, the properties of the sound may change. Investigate how relevant parameters of the system such as speed and dimensions of the jet, size and shape of the bottle or water temperature affect the sound. </a:t>
            </a:r>
          </a:p>
          <a:p>
            <a:r>
              <a:rPr lang="en-US" altLang="zh-CN" dirty="0"/>
              <a:t>5. </a:t>
            </a:r>
            <a:r>
              <a:rPr lang="zh-CN" altLang="en-US" dirty="0"/>
              <a:t>填充瓶子</a:t>
            </a:r>
          </a:p>
          <a:p>
            <a:r>
              <a:rPr lang="zh-CN" altLang="en-US" dirty="0"/>
              <a:t>当垂直的水柱进入瓶子时，可能会产生声音，并且，随着瓶子被填充，声音的特性会改变。探究此系统的相关参数，如水柱的速度与尺寸，瓶子的大小与形状或水温等对声音的影响。</a:t>
            </a:r>
          </a:p>
          <a:p>
            <a:r>
              <a:rPr lang="en-US" altLang="zh-CN" dirty="0"/>
              <a:t>6.Hurricane Balls </a:t>
            </a:r>
          </a:p>
          <a:p>
            <a:r>
              <a:rPr lang="en-US" altLang="zh-CN" dirty="0"/>
              <a:t>Two steel balls that are joined together can be spun at incredibly high frequency by first spinning them by hand and then blowing on them through a tube, e.g. a drinking straw. Explain and investigate this phenomenon.</a:t>
            </a:r>
          </a:p>
          <a:p>
            <a:r>
              <a:rPr lang="en-US" altLang="zh-CN" dirty="0"/>
              <a:t>6. </a:t>
            </a:r>
            <a:r>
              <a:rPr lang="zh-CN" altLang="en-US" dirty="0"/>
              <a:t>飓风球</a:t>
            </a:r>
          </a:p>
          <a:p>
            <a:r>
              <a:rPr lang="zh-CN" altLang="en-US" dirty="0"/>
              <a:t>通过起始时用手旋转，并使用一根管子（如吸管）朝其吹气，连在一起的 两个钢球能以极高频率旋转。解释并探究这一现象。</a:t>
            </a:r>
          </a:p>
          <a:p>
            <a:r>
              <a:rPr lang="en-US" altLang="zh-CN" dirty="0"/>
              <a:t>7.Loud Voices</a:t>
            </a:r>
          </a:p>
          <a:p>
            <a:r>
              <a:rPr lang="en-US" altLang="zh-CN" dirty="0"/>
              <a:t>A simple cone-shaped or horn-shaped object can be used to </a:t>
            </a:r>
            <a:r>
              <a:rPr lang="en-US" altLang="zh-CN" dirty="0" err="1"/>
              <a:t>optimise</a:t>
            </a:r>
            <a:r>
              <a:rPr lang="en-US" altLang="zh-CN" dirty="0"/>
              <a:t> the transfer of the human voice to a remote listener. Investigate how the resulting acoustic output depends on relevant parameters such as the shape, size, and material of the cone.</a:t>
            </a:r>
          </a:p>
          <a:p>
            <a:r>
              <a:rPr lang="en-US" altLang="zh-CN" dirty="0"/>
              <a:t>7. </a:t>
            </a:r>
            <a:r>
              <a:rPr lang="zh-CN" altLang="en-US" dirty="0"/>
              <a:t>响亮的声音</a:t>
            </a:r>
          </a:p>
          <a:p>
            <a:r>
              <a:rPr lang="zh-CN" altLang="en-US" dirty="0"/>
              <a:t>一个简易的圆锥形或牛角形装置可以优化人声向远处收听者的传递。探究锥形装置的形状、大小、材质等相关因素对其声学输出的影响。</a:t>
            </a:r>
          </a:p>
          <a:p>
            <a:r>
              <a:rPr lang="en-US" altLang="zh-CN" dirty="0"/>
              <a:t>8.Sci-Fi Sound</a:t>
            </a:r>
          </a:p>
          <a:p>
            <a:r>
              <a:rPr lang="en-US" altLang="zh-CN" dirty="0"/>
              <a:t>Tapping a helical spring can make a sound like a “laser shot” in a science-fiction movie. Investigate and explain this phenomenon.</a:t>
            </a:r>
          </a:p>
          <a:p>
            <a:r>
              <a:rPr lang="en-US" altLang="zh-CN" dirty="0"/>
              <a:t>8. </a:t>
            </a:r>
            <a:r>
              <a:rPr lang="zh-CN" altLang="en-US" dirty="0"/>
              <a:t>科幻之声</a:t>
            </a:r>
          </a:p>
          <a:p>
            <a:r>
              <a:rPr lang="zh-CN" altLang="en-US" dirty="0"/>
              <a:t>敲击螺旋弹簧可以模拟出类似科幻电影中“激光枪”的声音。探究并解释 这一现象。</a:t>
            </a:r>
          </a:p>
          <a:p>
            <a:r>
              <a:rPr lang="en-US" altLang="zh-CN" dirty="0"/>
              <a:t>9.Soy Sauce Optics</a:t>
            </a:r>
          </a:p>
          <a:p>
            <a:r>
              <a:rPr lang="en-US" altLang="zh-CN" dirty="0"/>
              <a:t>Using a laser beam passing through a thin layer (about 200 </a:t>
            </a:r>
            <a:r>
              <a:rPr lang="el-GR" altLang="zh-CN" dirty="0"/>
              <a:t>μ</a:t>
            </a:r>
            <a:r>
              <a:rPr lang="en-US" altLang="zh-CN" dirty="0"/>
              <a:t>m) of soy sauce the thermal lens effect can be </a:t>
            </a:r>
            <a:r>
              <a:rPr lang="en-US" altLang="zh-CN" dirty="0" err="1"/>
              <a:t>observed.Investigate</a:t>
            </a:r>
            <a:r>
              <a:rPr lang="en-US" altLang="zh-CN" dirty="0"/>
              <a:t> this phenomenon.</a:t>
            </a:r>
          </a:p>
          <a:p>
            <a:r>
              <a:rPr lang="en-US" altLang="zh-CN" dirty="0"/>
              <a:t>9. </a:t>
            </a:r>
            <a:r>
              <a:rPr lang="zh-CN" altLang="en-US" dirty="0"/>
              <a:t>酱油光学</a:t>
            </a:r>
          </a:p>
          <a:p>
            <a:r>
              <a:rPr lang="zh-CN" altLang="en-US" dirty="0"/>
              <a:t>以一束激光穿透一层薄的酱油（约 </a:t>
            </a:r>
            <a:r>
              <a:rPr lang="en-US" altLang="zh-CN" dirty="0"/>
              <a:t>200 </a:t>
            </a:r>
            <a:r>
              <a:rPr lang="el-GR" altLang="zh-CN" dirty="0"/>
              <a:t>μ</a:t>
            </a:r>
            <a:r>
              <a:rPr lang="en-US" altLang="zh-CN" dirty="0"/>
              <a:t>m</a:t>
            </a:r>
            <a:r>
              <a:rPr lang="zh-CN" altLang="en-US" dirty="0"/>
              <a:t>），可以观察到热透镜效应。 探究此现象。</a:t>
            </a:r>
          </a:p>
          <a:p>
            <a:r>
              <a:rPr lang="en-US" altLang="zh-CN" dirty="0"/>
              <a:t>10.Suspended Water Wheel</a:t>
            </a:r>
          </a:p>
          <a:p>
            <a:r>
              <a:rPr lang="en-US" altLang="zh-CN" dirty="0"/>
              <a:t>Carefully place a light object, such as a Styrofoam disk, near the edge of a water jet aiming upwards. Under certain conditions, the object will start to spin while being suspended. Investigate this phenomenon and its stability to external perturbations.</a:t>
            </a:r>
          </a:p>
          <a:p>
            <a:r>
              <a:rPr lang="en-US" altLang="zh-CN" dirty="0"/>
              <a:t>10. </a:t>
            </a:r>
            <a:r>
              <a:rPr lang="zh-CN" altLang="en-US" dirty="0"/>
              <a:t>悬浮水轮</a:t>
            </a:r>
          </a:p>
          <a:p>
            <a:r>
              <a:rPr lang="zh-CN" altLang="en-US" dirty="0"/>
              <a:t>在靠近水柱的边缘小心地朝上放置一个轻质物体，如聚苯乙烯泡沫塑料盘，在一定条件下，物体将在悬浮的同时开始旋转。探究这一现象以及它 对外部扰动的稳定性。 </a:t>
            </a:r>
          </a:p>
          <a:p>
            <a:r>
              <a:rPr lang="en-US" altLang="zh-CN" dirty="0"/>
              <a:t>11.Flat Self-Assembly</a:t>
            </a:r>
          </a:p>
          <a:p>
            <a:r>
              <a:rPr lang="en-US" altLang="zh-CN" dirty="0"/>
              <a:t>Put a number of identical hard regular-shaped particles in a flat layer on top of a vibrating plate. Depending on the number of particles per unit area, they may or may not form an ordered crystal-like structure. Investigate the phenomenon.</a:t>
            </a:r>
          </a:p>
          <a:p>
            <a:r>
              <a:rPr lang="en-US" altLang="zh-CN" dirty="0"/>
              <a:t>11.</a:t>
            </a:r>
            <a:r>
              <a:rPr lang="zh-CN" altLang="en-US" dirty="0"/>
              <a:t>自组装平面 </a:t>
            </a:r>
          </a:p>
          <a:p>
            <a:r>
              <a:rPr lang="zh-CN" altLang="en-US" dirty="0"/>
              <a:t>在平坦的振动板上放置一些完全相同、形状规则的硬质颗粒，根据单位面积上的颗粒数量，它们可能形成或不能形成有序的晶体状结构。探究此现象。 </a:t>
            </a:r>
          </a:p>
          <a:p>
            <a:r>
              <a:rPr lang="en-US" altLang="zh-CN" dirty="0"/>
              <a:t>12.Gyroscope </a:t>
            </a:r>
            <a:r>
              <a:rPr lang="en-US" altLang="zh-CN" dirty="0" err="1"/>
              <a:t>Teslameter</a:t>
            </a:r>
            <a:endParaRPr lang="en-US" altLang="zh-CN" dirty="0"/>
          </a:p>
          <a:p>
            <a:r>
              <a:rPr lang="en-US" altLang="zh-CN" dirty="0"/>
              <a:t>A spinning gyroscope made from a conducting, but non-ferromagnetic material slows down when placed in a magnetic field. Investigate how the deceleration depends on relevant parameters.</a:t>
            </a:r>
          </a:p>
          <a:p>
            <a:r>
              <a:rPr lang="en-US" altLang="zh-CN" dirty="0"/>
              <a:t>12.</a:t>
            </a:r>
            <a:r>
              <a:rPr lang="zh-CN" altLang="en-US" dirty="0"/>
              <a:t>陀螺仪特斯拉计</a:t>
            </a:r>
          </a:p>
          <a:p>
            <a:r>
              <a:rPr lang="zh-CN" altLang="en-US" dirty="0"/>
              <a:t>当放置在磁场中时，一个由非铁磁性导电材料制成的旋转的陀螺仪会减速。探究相关参数对减速的影响。</a:t>
            </a:r>
          </a:p>
          <a:p>
            <a:r>
              <a:rPr lang="en-US" altLang="zh-CN" dirty="0"/>
              <a:t>13.Moiré Thread Counter</a:t>
            </a:r>
          </a:p>
          <a:p>
            <a:r>
              <a:rPr lang="en-US" altLang="zh-CN" dirty="0"/>
              <a:t>When a pattern of closely spaced non-intersecting lines (with transparent gaps in between) is overlaid on apiece of woven fabric, characteristic moiré fringes may be observed. Design an overlay that allows you to measure the thread count of the fabric. Determine the accuracy for simple fabrics (e.g. linen) and investigate if the method is reliable for more complex fabrics (e.g. denim or Oxford cloth).</a:t>
            </a:r>
          </a:p>
          <a:p>
            <a:r>
              <a:rPr lang="en-US" altLang="zh-CN" dirty="0"/>
              <a:t>13.</a:t>
            </a:r>
            <a:r>
              <a:rPr lang="zh-CN" altLang="en-US" dirty="0"/>
              <a:t>莫尔织物分析镜</a:t>
            </a:r>
          </a:p>
          <a:p>
            <a:r>
              <a:rPr lang="zh-CN" altLang="en-US" dirty="0"/>
              <a:t>当紧密排列的非相交线条（其间有透明间隙）组成的图案覆盖在一块机织物上时，可以观察到独特的莫尔条纹。设计一种使你能够测量织物经纬密度的覆盖物。确定测量简单织物（例如亚麻布）的精确度，并探究此方法能否适用于更复杂的织物（例如牛仔布或牛津布）。</a:t>
            </a:r>
          </a:p>
          <a:p>
            <a:r>
              <a:rPr lang="en-US" altLang="zh-CN" dirty="0"/>
              <a:t>14.Looping Pendulum</a:t>
            </a:r>
          </a:p>
          <a:p>
            <a:r>
              <a:rPr lang="en-US" altLang="zh-CN" dirty="0"/>
              <a:t>Connect two loads, one heavy and one light, with a string over a horizontal rod and lift up the heavy load by pulling down the light one. Release the light load and it will sweep around the rod, keeping the heavy load from falling to the ground. Investigate this phenomenon.</a:t>
            </a:r>
          </a:p>
          <a:p>
            <a:r>
              <a:rPr lang="en-US" altLang="zh-CN" dirty="0"/>
              <a:t>14.</a:t>
            </a:r>
            <a:r>
              <a:rPr lang="zh-CN" altLang="en-US" dirty="0"/>
              <a:t>循环摆</a:t>
            </a:r>
          </a:p>
          <a:p>
            <a:r>
              <a:rPr lang="zh-CN" altLang="en-US" dirty="0"/>
              <a:t>将一重一轻两个负载通过水平杆上的一根绳子相连，并下拉轻负载以吊起重负载。释放轻负载，它将围着杆扫动，从而阻止重负载落到地面。探究此现象。</a:t>
            </a:r>
          </a:p>
          <a:p>
            <a:r>
              <a:rPr lang="en-US" altLang="zh-CN" dirty="0"/>
              <a:t>15.Newton’s Cradle</a:t>
            </a:r>
          </a:p>
          <a:p>
            <a:r>
              <a:rPr lang="en-US" altLang="zh-CN" dirty="0"/>
              <a:t>The oscillations of a Newton's cradle will gradually decay until the spheres come to rest. Investigate how the rate of decay of a Newton's cradle depends on relevant parameters such as the number, material, and alignment of the spheres. </a:t>
            </a:r>
          </a:p>
          <a:p>
            <a:r>
              <a:rPr lang="en-US" altLang="zh-CN" dirty="0"/>
              <a:t>15.</a:t>
            </a:r>
            <a:r>
              <a:rPr lang="zh-CN" altLang="en-US" dirty="0"/>
              <a:t>牛顿摆 牛顿摆的振动会逐渐衰减，直到摆球静止。探究相关参数，例如摆球的数量、材质和排列方式对牛顿摆衰减速率的影响。</a:t>
            </a:r>
          </a:p>
          <a:p>
            <a:r>
              <a:rPr lang="en-US" altLang="zh-CN" dirty="0"/>
              <a:t>16.Sinking Bubbles</a:t>
            </a:r>
          </a:p>
          <a:p>
            <a:r>
              <a:rPr lang="en-US" altLang="zh-CN" dirty="0"/>
              <a:t>When a container of liquid (e.g. water)oscillates vertically, it is possible that bubbles in the liquid move downward sin stead of rising. Investigate this phenomenon.</a:t>
            </a:r>
          </a:p>
          <a:p>
            <a:r>
              <a:rPr lang="en-US" altLang="zh-CN" dirty="0"/>
              <a:t>16</a:t>
            </a:r>
            <a:r>
              <a:rPr lang="zh-CN" altLang="en-US" dirty="0"/>
              <a:t>．下沉的气泡</a:t>
            </a:r>
          </a:p>
          <a:p>
            <a:r>
              <a:rPr lang="zh-CN" altLang="en-US" dirty="0"/>
              <a:t>当一个盛有液体（例如水）的容器垂直振动时，液体中的气泡可能不会上升，而是向下运动。探究此现象。</a:t>
            </a:r>
          </a:p>
          <a:p>
            <a:r>
              <a:rPr lang="en-US" altLang="zh-CN" dirty="0"/>
              <a:t>17.Popsicle Chain</a:t>
            </a:r>
          </a:p>
          <a:p>
            <a:r>
              <a:rPr lang="en-US" altLang="zh-CN" dirty="0"/>
              <a:t>Reaction Wooden popsicle sticks can be joined together by slightly bending each of them so that they interlock in a so-called “</a:t>
            </a:r>
            <a:r>
              <a:rPr lang="en-US" altLang="zh-CN" dirty="0" err="1"/>
              <a:t>cobraweave</a:t>
            </a:r>
            <a:r>
              <a:rPr lang="en-US" altLang="zh-CN" dirty="0"/>
              <a:t>” chain. When such a chain has one of its ends released, the sticks rapidly dislodge, and a wave front travels along the chain. Investigate the phenomenon.</a:t>
            </a:r>
          </a:p>
          <a:p>
            <a:r>
              <a:rPr lang="en-US" altLang="zh-CN" dirty="0"/>
              <a:t>17.</a:t>
            </a:r>
            <a:r>
              <a:rPr lang="zh-CN" altLang="en-US" dirty="0"/>
              <a:t>雪糕棒连锁反应</a:t>
            </a:r>
          </a:p>
          <a:p>
            <a:r>
              <a:rPr lang="zh-CN" altLang="en-US" dirty="0"/>
              <a:t>通过轻微的弯曲，可将木制的雪糕棒连接在一起，以实现在被称作“眼镜 蛇式编织”形状的链条中连锁。当这种链条的一端被释放时，木棒迅速脱落，且波阵面沿着链条传播。探究这一现象。 </a:t>
            </a:r>
          </a:p>
          <a:p>
            <a:r>
              <a:rPr lang="zh-CN" altLang="en-US" dirty="0"/>
              <a:t> </a:t>
            </a:r>
          </a:p>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39451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177278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256822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43634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11637931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0661765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44687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941058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82603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601152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5048000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16889763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10" name="矩形 9"/>
          <p:cNvSpPr/>
          <p:nvPr userDrawn="1"/>
        </p:nvSpPr>
        <p:spPr>
          <a:xfrm>
            <a:off x="11084978" y="659530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9360835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55816958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5582672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14300303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53810097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5747053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758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7150997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A4C821-51AF-415E-BF5B-CDCDE3466362}" type="datetime1">
              <a:rPr lang="zh-CN" altLang="en-US" smtClean="0"/>
              <a:t>2022/4/30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67947793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4C821-51AF-415E-BF5B-CDCDE3466362}" type="datetime1">
              <a:rPr lang="zh-CN" altLang="en-US" smtClean="0"/>
              <a:t>2022/4/30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68037213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50"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3216275" y="2796687"/>
            <a:ext cx="8280399" cy="769441"/>
          </a:xfrm>
          <a:prstGeom prst="rect">
            <a:avLst/>
          </a:prstGeom>
          <a:noFill/>
        </p:spPr>
        <p:txBody>
          <a:bodyPr wrap="square" rtlCol="0">
            <a:spAutoFit/>
          </a:bodyPr>
          <a:lstStyle/>
          <a:p>
            <a:r>
              <a:rPr lang="zh-CN" altLang="en-US" sz="4400" dirty="0">
                <a:solidFill>
                  <a:schemeClr val="bg1"/>
                </a:solidFill>
              </a:rPr>
              <a:t>圆柱形骰子</a:t>
            </a:r>
            <a:r>
              <a:rPr lang="en-US" altLang="zh-CN" sz="4400" b="1" dirty="0">
                <a:solidFill>
                  <a:schemeClr val="bg1"/>
                </a:solidFill>
              </a:rPr>
              <a:t>|</a:t>
            </a:r>
            <a:r>
              <a:rPr lang="zh-CN" altLang="en-US" sz="4400" b="1" dirty="0">
                <a:solidFill>
                  <a:schemeClr val="bg1"/>
                </a:solidFill>
              </a:rPr>
              <a:t>评论方报告</a:t>
            </a:r>
          </a:p>
        </p:txBody>
      </p:sp>
      <p:sp>
        <p:nvSpPr>
          <p:cNvPr id="15" name="矩形 14"/>
          <p:cNvSpPr/>
          <p:nvPr/>
        </p:nvSpPr>
        <p:spPr>
          <a:xfrm>
            <a:off x="11172674" y="2260140"/>
            <a:ext cx="324000" cy="324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16276" y="3727024"/>
            <a:ext cx="8280400" cy="400110"/>
          </a:xfrm>
          <a:prstGeom prst="rect">
            <a:avLst/>
          </a:prstGeom>
          <a:noFill/>
        </p:spPr>
        <p:txBody>
          <a:bodyPr wrap="square" rtlCol="0">
            <a:spAutoFit/>
          </a:bodyPr>
          <a:lstStyle/>
          <a:p>
            <a:r>
              <a:rPr lang="en-US" altLang="zh-CN" sz="2000" dirty="0">
                <a:solidFill>
                  <a:schemeClr val="bg1"/>
                </a:solidFill>
              </a:rPr>
              <a:t>Three-Sided Dice</a:t>
            </a:r>
            <a:endParaRPr lang="en-US" altLang="zh-CN" sz="2000" dirty="0">
              <a:solidFill>
                <a:schemeClr val="bg1"/>
              </a:solidFill>
              <a:latin typeface="Times New Roman" panose="02020603050405020304" pitchFamily="18" charset="0"/>
              <a:cs typeface="Times New Roman" panose="02020603050405020304" pitchFamily="18" charset="0"/>
            </a:endParaRPr>
          </a:p>
        </p:txBody>
      </p:sp>
      <p:sp>
        <p:nvSpPr>
          <p:cNvPr id="5" name="Freeform 5"/>
          <p:cNvSpPr>
            <a:spLocks noEditPoints="1"/>
          </p:cNvSpPr>
          <p:nvPr/>
        </p:nvSpPr>
        <p:spPr bwMode="auto">
          <a:xfrm>
            <a:off x="10201276"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945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42"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6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5" grpId="0" animBg="1"/>
      <p:bldP spid="16" grpId="0" animBg="1"/>
      <p:bldP spid="10"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107996"/>
          </a:xfrm>
          <a:prstGeom prst="rect">
            <a:avLst/>
          </a:prstGeom>
          <a:noFill/>
        </p:spPr>
        <p:txBody>
          <a:bodyPr wrap="square" rtlCol="0">
            <a:spAutoFit/>
          </a:bodyPr>
          <a:lstStyle/>
          <a:p>
            <a:pPr algn="ctr"/>
            <a:r>
              <a:rPr lang="zh-CN" altLang="en-US" sz="6600" dirty="0">
                <a:solidFill>
                  <a:schemeClr val="bg1"/>
                </a:solidFill>
                <a:latin typeface="华文新魏" panose="02010800040101010101" pitchFamily="2" charset="-122"/>
                <a:ea typeface="华文新魏" panose="02010800040101010101" pitchFamily="2" charset="-122"/>
              </a:rPr>
              <a:t>感谢双方同学的精彩发言</a:t>
            </a:r>
          </a:p>
        </p:txBody>
      </p:sp>
    </p:spTree>
    <p:extLst>
      <p:ext uri="{BB962C8B-B14F-4D97-AF65-F5344CB8AC3E}">
        <p14:creationId xmlns:p14="http://schemas.microsoft.com/office/powerpoint/2010/main" val="14074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085940"/>
            <a:ext cx="3344869" cy="828000"/>
            <a:chOff x="3909356" y="1685526"/>
            <a:chExt cx="3344869" cy="828000"/>
          </a:xfrm>
        </p:grpSpPr>
        <p:sp>
          <p:nvSpPr>
            <p:cNvPr id="19" name="文本框 18"/>
            <p:cNvSpPr txBox="1"/>
            <p:nvPr/>
          </p:nvSpPr>
          <p:spPr>
            <a:xfrm>
              <a:off x="4859367" y="1820822"/>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赛题回顾</a:t>
              </a: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068846"/>
            <a:ext cx="3416755" cy="828000"/>
            <a:chOff x="8098970" y="1685526"/>
            <a:chExt cx="3416755" cy="828000"/>
          </a:xfrm>
        </p:grpSpPr>
        <p:sp>
          <p:nvSpPr>
            <p:cNvPr id="13" name="文本框 12"/>
            <p:cNvSpPr txBox="1"/>
            <p:nvPr/>
          </p:nvSpPr>
          <p:spPr>
            <a:xfrm>
              <a:off x="9120867" y="185501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比赛回顾</a:t>
              </a:r>
            </a:p>
          </p:txBody>
        </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655354"/>
            <a:ext cx="3380812" cy="828000"/>
            <a:chOff x="3873413" y="3203903"/>
            <a:chExt cx="3380812" cy="828000"/>
          </a:xfrm>
        </p:grpSpPr>
        <p:sp>
          <p:nvSpPr>
            <p:cNvPr id="55" name="文本框 54"/>
            <p:cNvSpPr txBox="1"/>
            <p:nvPr/>
          </p:nvSpPr>
          <p:spPr>
            <a:xfrm>
              <a:off x="4859367" y="3354589"/>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正方优缺点</a:t>
              </a:r>
            </a:p>
          </p:txBody>
        </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0" y="2645955"/>
            <a:ext cx="3416755" cy="828000"/>
            <a:chOff x="8098970" y="3203903"/>
            <a:chExt cx="3416755" cy="828000"/>
          </a:xfrm>
        </p:grpSpPr>
        <p:sp>
          <p:nvSpPr>
            <p:cNvPr id="60" name="文本框 59"/>
            <p:cNvSpPr txBox="1"/>
            <p:nvPr/>
          </p:nvSpPr>
          <p:spPr>
            <a:xfrm>
              <a:off x="9120867" y="3363988"/>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给反方的建议</a:t>
              </a:r>
            </a:p>
          </p:txBody>
        </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6" name="组合 25">
            <a:extLst>
              <a:ext uri="{FF2B5EF4-FFF2-40B4-BE49-F238E27FC236}">
                <a16:creationId xmlns:a16="http://schemas.microsoft.com/office/drawing/2014/main" id="{0F7A01CC-BCC1-46CA-A7ED-4B32B30F58CD}"/>
              </a:ext>
            </a:extLst>
          </p:cNvPr>
          <p:cNvGrpSpPr/>
          <p:nvPr/>
        </p:nvGrpSpPr>
        <p:grpSpPr>
          <a:xfrm>
            <a:off x="3873413" y="4515659"/>
            <a:ext cx="3416755" cy="828000"/>
            <a:chOff x="8098970" y="3203903"/>
            <a:chExt cx="3416755" cy="828000"/>
          </a:xfrm>
        </p:grpSpPr>
        <p:sp>
          <p:nvSpPr>
            <p:cNvPr id="27" name="文本框 26">
              <a:extLst>
                <a:ext uri="{FF2B5EF4-FFF2-40B4-BE49-F238E27FC236}">
                  <a16:creationId xmlns:a16="http://schemas.microsoft.com/office/drawing/2014/main" id="{36C07086-FEAC-4A21-84F1-0AF792A00062}"/>
                </a:ext>
              </a:extLst>
            </p:cNvPr>
            <p:cNvSpPr txBox="1"/>
            <p:nvPr/>
          </p:nvSpPr>
          <p:spPr>
            <a:xfrm>
              <a:off x="9120867" y="3363988"/>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给正方的建议</a:t>
              </a:r>
            </a:p>
          </p:txBody>
        </p:sp>
        <p:grpSp>
          <p:nvGrpSpPr>
            <p:cNvPr id="28" name="组合 27">
              <a:extLst>
                <a:ext uri="{FF2B5EF4-FFF2-40B4-BE49-F238E27FC236}">
                  <a16:creationId xmlns:a16="http://schemas.microsoft.com/office/drawing/2014/main" id="{23E340A9-84E2-4339-B4F9-978EACEE7D35}"/>
                </a:ext>
              </a:extLst>
            </p:cNvPr>
            <p:cNvGrpSpPr/>
            <p:nvPr/>
          </p:nvGrpSpPr>
          <p:grpSpPr>
            <a:xfrm>
              <a:off x="8098970" y="3203903"/>
              <a:ext cx="899886" cy="828000"/>
              <a:chOff x="8098970" y="3203903"/>
              <a:chExt cx="899886" cy="828000"/>
            </a:xfrm>
          </p:grpSpPr>
          <p:sp>
            <p:nvSpPr>
              <p:cNvPr id="29" name="文本框 28">
                <a:extLst>
                  <a:ext uri="{FF2B5EF4-FFF2-40B4-BE49-F238E27FC236}">
                    <a16:creationId xmlns:a16="http://schemas.microsoft.com/office/drawing/2014/main" id="{7E2CBBB8-7B74-4ED1-B485-4EF662DEAB6A}"/>
                  </a:ext>
                </a:extLst>
              </p:cNvPr>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05</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83641C48-7D9F-45C1-B6BC-02134494E1DA}"/>
                  </a:ext>
                </a:extLst>
              </p:cNvPr>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14:bounceEnd="40000">
                                          <p:cBhvr additive="base">
                                            <p:cTn id="22"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200"/>
                                      </p:stCondLst>
                                      <p:childTnLst>
                                        <p:set>
                                          <p:cBhvr>
                                            <p:cTn id="25" dur="1" fill="hold">
                                              <p:stCondLst>
                                                <p:cond delay="0"/>
                                              </p:stCondLst>
                                            </p:cTn>
                                            <p:tgtEl>
                                              <p:spTgt spid="26"/>
                                            </p:tgtEl>
                                            <p:attrNameLst>
                                              <p:attrName>style.visibility</p:attrName>
                                            </p:attrNameLst>
                                          </p:cBhvr>
                                          <p:to>
                                            <p:strVal val="visible"/>
                                          </p:to>
                                        </p:set>
                                        <p:anim calcmode="lin" valueType="num" p14:bounceEnd="40000">
                                          <p:cBhvr additive="base">
                                            <p:cTn id="26" dur="5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2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1+#ppt_w/2"/>
                                              </p:val>
                                            </p:tav>
                                            <p:tav tm="100000">
                                              <p:val>
                                                <p:strVal val="#ppt_x"/>
                                              </p:val>
                                            </p:tav>
                                          </p:tavLst>
                                        </p:anim>
                                        <p:anim calcmode="lin" valueType="num">
                                          <p:cBhvr additive="base">
                                            <p:cTn id="27"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赛题回顾</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
        <p:nvSpPr>
          <p:cNvPr id="2" name="文本框 1">
            <a:extLst>
              <a:ext uri="{FF2B5EF4-FFF2-40B4-BE49-F238E27FC236}">
                <a16:creationId xmlns:a16="http://schemas.microsoft.com/office/drawing/2014/main" id="{89B6847A-52CC-4BF4-93B6-7EC6DA77C322}"/>
              </a:ext>
            </a:extLst>
          </p:cNvPr>
          <p:cNvSpPr txBox="1"/>
          <p:nvPr/>
        </p:nvSpPr>
        <p:spPr>
          <a:xfrm>
            <a:off x="1317115" y="1122864"/>
            <a:ext cx="9906790" cy="4468211"/>
          </a:xfrm>
          <a:prstGeom prst="rect">
            <a:avLst/>
          </a:prstGeom>
          <a:noFill/>
        </p:spPr>
        <p:txBody>
          <a:bodyPr wrap="square" rtlCol="0">
            <a:spAutoFit/>
          </a:bodyPr>
          <a:lstStyle/>
          <a:p>
            <a:pPr defTabSz="914341">
              <a:lnSpc>
                <a:spcPct val="150000"/>
              </a:lnSpc>
            </a:pPr>
            <a:r>
              <a:rPr lang="en-US" altLang="zh-CN" sz="2400" dirty="0">
                <a:latin typeface="Bahnschrift" panose="020B0502040204020203" pitchFamily="34" charset="0"/>
              </a:rPr>
              <a:t>To land a coin on its side is often associated with the idea of a rare occurrence. What should be the physical and geometrical characteristics of a cylindrical dice so that it has the same probability to land on its side and one of its faces?</a:t>
            </a:r>
          </a:p>
          <a:p>
            <a:pPr defTabSz="914341">
              <a:lnSpc>
                <a:spcPct val="150000"/>
              </a:lnSpc>
            </a:pPr>
            <a:endParaRPr lang="en-US" altLang="zh-CN" sz="2400" dirty="0"/>
          </a:p>
          <a:p>
            <a:pPr defTabSz="914341">
              <a:lnSpc>
                <a:spcPct val="150000"/>
              </a:lnSpc>
            </a:pPr>
            <a:r>
              <a:rPr lang="zh-CN" altLang="en-US" sz="2400" dirty="0"/>
              <a:t>一枚硬币落地时侧面站立的情况通常是很罕见的。为了使一个圆柱形骰子落下时</a:t>
            </a:r>
            <a:r>
              <a:rPr lang="zh-CN" altLang="en-US" sz="2400" dirty="0">
                <a:solidFill>
                  <a:srgbClr val="FF0000"/>
                </a:solidFill>
              </a:rPr>
              <a:t>能有相同的概率立在它的侧面和上 下表面其中之一</a:t>
            </a:r>
            <a:r>
              <a:rPr lang="zh-CN" altLang="en-US" sz="2400" dirty="0"/>
              <a:t>，它应该具有怎样的</a:t>
            </a:r>
            <a:r>
              <a:rPr lang="zh-CN" altLang="en-US" sz="2400" dirty="0">
                <a:solidFill>
                  <a:srgbClr val="FF0000"/>
                </a:solidFill>
              </a:rPr>
              <a:t>物理</a:t>
            </a:r>
            <a:r>
              <a:rPr lang="zh-CN" altLang="en-US" sz="2400" dirty="0"/>
              <a:t>和</a:t>
            </a:r>
            <a:r>
              <a:rPr lang="zh-CN" altLang="en-US" sz="2400" dirty="0">
                <a:solidFill>
                  <a:srgbClr val="FF0000"/>
                </a:solidFill>
              </a:rPr>
              <a:t>几何</a:t>
            </a:r>
            <a:r>
              <a:rPr lang="zh-CN" altLang="en-US" sz="2400" dirty="0"/>
              <a:t>特征？</a:t>
            </a:r>
          </a:p>
        </p:txBody>
      </p:sp>
    </p:spTree>
    <p:extLst>
      <p:ext uri="{BB962C8B-B14F-4D97-AF65-F5344CB8AC3E}">
        <p14:creationId xmlns:p14="http://schemas.microsoft.com/office/powerpoint/2010/main" val="58982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赛题回顾</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grpSp>
        <p:nvGrpSpPr>
          <p:cNvPr id="33" name="组合 32"/>
          <p:cNvGrpSpPr/>
          <p:nvPr/>
        </p:nvGrpSpPr>
        <p:grpSpPr>
          <a:xfrm>
            <a:off x="794881" y="1117262"/>
            <a:ext cx="1142022" cy="1142022"/>
            <a:chOff x="794881" y="1048888"/>
            <a:chExt cx="1142022" cy="1142022"/>
          </a:xfrm>
        </p:grpSpPr>
        <p:sp>
          <p:nvSpPr>
            <p:cNvPr id="9" name="椭圆 8"/>
            <p:cNvSpPr/>
            <p:nvPr/>
          </p:nvSpPr>
          <p:spPr>
            <a:xfrm>
              <a:off x="794881" y="1048888"/>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10" name="组合 9"/>
            <p:cNvGrpSpPr/>
            <p:nvPr/>
          </p:nvGrpSpPr>
          <p:grpSpPr>
            <a:xfrm>
              <a:off x="1027705" y="1277340"/>
              <a:ext cx="676374" cy="685120"/>
              <a:chOff x="7639243" y="2325084"/>
              <a:chExt cx="726802" cy="736201"/>
            </a:xfrm>
          </p:grpSpPr>
          <p:sp>
            <p:nvSpPr>
              <p:cNvPr id="12" name="Freeform 9"/>
              <p:cNvSpPr>
                <a:spLocks noEditPoints="1"/>
              </p:cNvSpPr>
              <p:nvPr/>
            </p:nvSpPr>
            <p:spPr bwMode="auto">
              <a:xfrm>
                <a:off x="7639243" y="2621131"/>
                <a:ext cx="440154" cy="440154"/>
              </a:xfrm>
              <a:custGeom>
                <a:avLst/>
                <a:gdLst>
                  <a:gd name="T0" fmla="*/ 508 w 562"/>
                  <a:gd name="T1" fmla="*/ 110 h 562"/>
                  <a:gd name="T2" fmla="*/ 398 w 562"/>
                  <a:gd name="T3" fmla="*/ 108 h 562"/>
                  <a:gd name="T4" fmla="*/ 380 w 562"/>
                  <a:gd name="T5" fmla="*/ 98 h 562"/>
                  <a:gd name="T6" fmla="*/ 340 w 562"/>
                  <a:gd name="T7" fmla="*/ 82 h 562"/>
                  <a:gd name="T8" fmla="*/ 320 w 562"/>
                  <a:gd name="T9" fmla="*/ 0 h 562"/>
                  <a:gd name="T10" fmla="*/ 242 w 562"/>
                  <a:gd name="T11" fmla="*/ 76 h 562"/>
                  <a:gd name="T12" fmla="*/ 220 w 562"/>
                  <a:gd name="T13" fmla="*/ 82 h 562"/>
                  <a:gd name="T14" fmla="*/ 182 w 562"/>
                  <a:gd name="T15" fmla="*/ 98 h 562"/>
                  <a:gd name="T16" fmla="*/ 110 w 562"/>
                  <a:gd name="T17" fmla="*/ 54 h 562"/>
                  <a:gd name="T18" fmla="*/ 108 w 562"/>
                  <a:gd name="T19" fmla="*/ 164 h 562"/>
                  <a:gd name="T20" fmla="*/ 98 w 562"/>
                  <a:gd name="T21" fmla="*/ 182 h 562"/>
                  <a:gd name="T22" fmla="*/ 82 w 562"/>
                  <a:gd name="T23" fmla="*/ 220 h 562"/>
                  <a:gd name="T24" fmla="*/ 0 w 562"/>
                  <a:gd name="T25" fmla="*/ 242 h 562"/>
                  <a:gd name="T26" fmla="*/ 78 w 562"/>
                  <a:gd name="T27" fmla="*/ 320 h 562"/>
                  <a:gd name="T28" fmla="*/ 82 w 562"/>
                  <a:gd name="T29" fmla="*/ 340 h 562"/>
                  <a:gd name="T30" fmla="*/ 98 w 562"/>
                  <a:gd name="T31" fmla="*/ 378 h 562"/>
                  <a:gd name="T32" fmla="*/ 54 w 562"/>
                  <a:gd name="T33" fmla="*/ 452 h 562"/>
                  <a:gd name="T34" fmla="*/ 164 w 562"/>
                  <a:gd name="T35" fmla="*/ 452 h 562"/>
                  <a:gd name="T36" fmla="*/ 182 w 562"/>
                  <a:gd name="T37" fmla="*/ 464 h 562"/>
                  <a:gd name="T38" fmla="*/ 220 w 562"/>
                  <a:gd name="T39" fmla="*/ 480 h 562"/>
                  <a:gd name="T40" fmla="*/ 242 w 562"/>
                  <a:gd name="T41" fmla="*/ 562 h 562"/>
                  <a:gd name="T42" fmla="*/ 320 w 562"/>
                  <a:gd name="T43" fmla="*/ 484 h 562"/>
                  <a:gd name="T44" fmla="*/ 340 w 562"/>
                  <a:gd name="T45" fmla="*/ 478 h 562"/>
                  <a:gd name="T46" fmla="*/ 380 w 562"/>
                  <a:gd name="T47" fmla="*/ 464 h 562"/>
                  <a:gd name="T48" fmla="*/ 452 w 562"/>
                  <a:gd name="T49" fmla="*/ 506 h 562"/>
                  <a:gd name="T50" fmla="*/ 452 w 562"/>
                  <a:gd name="T51" fmla="*/ 396 h 562"/>
                  <a:gd name="T52" fmla="*/ 464 w 562"/>
                  <a:gd name="T53" fmla="*/ 378 h 562"/>
                  <a:gd name="T54" fmla="*/ 480 w 562"/>
                  <a:gd name="T55" fmla="*/ 340 h 562"/>
                  <a:gd name="T56" fmla="*/ 562 w 562"/>
                  <a:gd name="T57" fmla="*/ 320 h 562"/>
                  <a:gd name="T58" fmla="*/ 484 w 562"/>
                  <a:gd name="T59" fmla="*/ 240 h 562"/>
                  <a:gd name="T60" fmla="*/ 480 w 562"/>
                  <a:gd name="T61" fmla="*/ 220 h 562"/>
                  <a:gd name="T62" fmla="*/ 464 w 562"/>
                  <a:gd name="T63" fmla="*/ 182 h 562"/>
                  <a:gd name="T64" fmla="*/ 452 w 562"/>
                  <a:gd name="T65" fmla="*/ 164 h 562"/>
                  <a:gd name="T66" fmla="*/ 280 w 562"/>
                  <a:gd name="T67" fmla="*/ 366 h 562"/>
                  <a:gd name="T68" fmla="*/ 248 w 562"/>
                  <a:gd name="T69" fmla="*/ 360 h 562"/>
                  <a:gd name="T70" fmla="*/ 220 w 562"/>
                  <a:gd name="T71" fmla="*/ 342 h 562"/>
                  <a:gd name="T72" fmla="*/ 202 w 562"/>
                  <a:gd name="T73" fmla="*/ 314 h 562"/>
                  <a:gd name="T74" fmla="*/ 194 w 562"/>
                  <a:gd name="T75" fmla="*/ 280 h 562"/>
                  <a:gd name="T76" fmla="*/ 196 w 562"/>
                  <a:gd name="T77" fmla="*/ 262 h 562"/>
                  <a:gd name="T78" fmla="*/ 210 w 562"/>
                  <a:gd name="T79" fmla="*/ 232 h 562"/>
                  <a:gd name="T80" fmla="*/ 232 w 562"/>
                  <a:gd name="T81" fmla="*/ 210 h 562"/>
                  <a:gd name="T82" fmla="*/ 264 w 562"/>
                  <a:gd name="T83" fmla="*/ 196 h 562"/>
                  <a:gd name="T84" fmla="*/ 280 w 562"/>
                  <a:gd name="T85" fmla="*/ 194 h 562"/>
                  <a:gd name="T86" fmla="*/ 314 w 562"/>
                  <a:gd name="T87" fmla="*/ 202 h 562"/>
                  <a:gd name="T88" fmla="*/ 342 w 562"/>
                  <a:gd name="T89" fmla="*/ 220 h 562"/>
                  <a:gd name="T90" fmla="*/ 360 w 562"/>
                  <a:gd name="T91" fmla="*/ 246 h 562"/>
                  <a:gd name="T92" fmla="*/ 366 w 562"/>
                  <a:gd name="T93" fmla="*/ 280 h 562"/>
                  <a:gd name="T94" fmla="*/ 366 w 562"/>
                  <a:gd name="T95" fmla="*/ 298 h 562"/>
                  <a:gd name="T96" fmla="*/ 352 w 562"/>
                  <a:gd name="T97" fmla="*/ 328 h 562"/>
                  <a:gd name="T98" fmla="*/ 328 w 562"/>
                  <a:gd name="T99" fmla="*/ 352 h 562"/>
                  <a:gd name="T100" fmla="*/ 298 w 562"/>
                  <a:gd name="T101" fmla="*/ 364 h 562"/>
                  <a:gd name="T102" fmla="*/ 280 w 562"/>
                  <a:gd name="T103" fmla="*/ 3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62">
                    <a:moveTo>
                      <a:pt x="452" y="164"/>
                    </a:moveTo>
                    <a:lnTo>
                      <a:pt x="508" y="110"/>
                    </a:lnTo>
                    <a:lnTo>
                      <a:pt x="452" y="54"/>
                    </a:lnTo>
                    <a:lnTo>
                      <a:pt x="398" y="108"/>
                    </a:lnTo>
                    <a:lnTo>
                      <a:pt x="398" y="108"/>
                    </a:lnTo>
                    <a:lnTo>
                      <a:pt x="380" y="98"/>
                    </a:lnTo>
                    <a:lnTo>
                      <a:pt x="360" y="88"/>
                    </a:lnTo>
                    <a:lnTo>
                      <a:pt x="340" y="82"/>
                    </a:lnTo>
                    <a:lnTo>
                      <a:pt x="320" y="76"/>
                    </a:lnTo>
                    <a:lnTo>
                      <a:pt x="320" y="0"/>
                    </a:lnTo>
                    <a:lnTo>
                      <a:pt x="242" y="0"/>
                    </a:lnTo>
                    <a:lnTo>
                      <a:pt x="242" y="76"/>
                    </a:lnTo>
                    <a:lnTo>
                      <a:pt x="242" y="76"/>
                    </a:lnTo>
                    <a:lnTo>
                      <a:pt x="220" y="82"/>
                    </a:lnTo>
                    <a:lnTo>
                      <a:pt x="202" y="88"/>
                    </a:lnTo>
                    <a:lnTo>
                      <a:pt x="182" y="98"/>
                    </a:lnTo>
                    <a:lnTo>
                      <a:pt x="164" y="108"/>
                    </a:lnTo>
                    <a:lnTo>
                      <a:pt x="110" y="54"/>
                    </a:lnTo>
                    <a:lnTo>
                      <a:pt x="54" y="110"/>
                    </a:lnTo>
                    <a:lnTo>
                      <a:pt x="108" y="164"/>
                    </a:lnTo>
                    <a:lnTo>
                      <a:pt x="108" y="164"/>
                    </a:lnTo>
                    <a:lnTo>
                      <a:pt x="98" y="182"/>
                    </a:lnTo>
                    <a:lnTo>
                      <a:pt x="90" y="200"/>
                    </a:lnTo>
                    <a:lnTo>
                      <a:pt x="82" y="220"/>
                    </a:lnTo>
                    <a:lnTo>
                      <a:pt x="78" y="242"/>
                    </a:lnTo>
                    <a:lnTo>
                      <a:pt x="0" y="242"/>
                    </a:lnTo>
                    <a:lnTo>
                      <a:pt x="0" y="320"/>
                    </a:lnTo>
                    <a:lnTo>
                      <a:pt x="78" y="320"/>
                    </a:lnTo>
                    <a:lnTo>
                      <a:pt x="78" y="320"/>
                    </a:lnTo>
                    <a:lnTo>
                      <a:pt x="82" y="340"/>
                    </a:lnTo>
                    <a:lnTo>
                      <a:pt x="90" y="360"/>
                    </a:lnTo>
                    <a:lnTo>
                      <a:pt x="98" y="378"/>
                    </a:lnTo>
                    <a:lnTo>
                      <a:pt x="108" y="396"/>
                    </a:lnTo>
                    <a:lnTo>
                      <a:pt x="54" y="452"/>
                    </a:lnTo>
                    <a:lnTo>
                      <a:pt x="110" y="506"/>
                    </a:lnTo>
                    <a:lnTo>
                      <a:pt x="164" y="452"/>
                    </a:lnTo>
                    <a:lnTo>
                      <a:pt x="164" y="452"/>
                    </a:lnTo>
                    <a:lnTo>
                      <a:pt x="182" y="464"/>
                    </a:lnTo>
                    <a:lnTo>
                      <a:pt x="202" y="472"/>
                    </a:lnTo>
                    <a:lnTo>
                      <a:pt x="220" y="480"/>
                    </a:lnTo>
                    <a:lnTo>
                      <a:pt x="242" y="484"/>
                    </a:lnTo>
                    <a:lnTo>
                      <a:pt x="242" y="562"/>
                    </a:lnTo>
                    <a:lnTo>
                      <a:pt x="320" y="562"/>
                    </a:lnTo>
                    <a:lnTo>
                      <a:pt x="320" y="484"/>
                    </a:lnTo>
                    <a:lnTo>
                      <a:pt x="320" y="484"/>
                    </a:lnTo>
                    <a:lnTo>
                      <a:pt x="340" y="478"/>
                    </a:lnTo>
                    <a:lnTo>
                      <a:pt x="360" y="472"/>
                    </a:lnTo>
                    <a:lnTo>
                      <a:pt x="380" y="464"/>
                    </a:lnTo>
                    <a:lnTo>
                      <a:pt x="398" y="452"/>
                    </a:lnTo>
                    <a:lnTo>
                      <a:pt x="452" y="506"/>
                    </a:lnTo>
                    <a:lnTo>
                      <a:pt x="508" y="452"/>
                    </a:lnTo>
                    <a:lnTo>
                      <a:pt x="452" y="396"/>
                    </a:lnTo>
                    <a:lnTo>
                      <a:pt x="452" y="396"/>
                    </a:lnTo>
                    <a:lnTo>
                      <a:pt x="464" y="378"/>
                    </a:lnTo>
                    <a:lnTo>
                      <a:pt x="472" y="360"/>
                    </a:lnTo>
                    <a:lnTo>
                      <a:pt x="480" y="340"/>
                    </a:lnTo>
                    <a:lnTo>
                      <a:pt x="484" y="320"/>
                    </a:lnTo>
                    <a:lnTo>
                      <a:pt x="562" y="320"/>
                    </a:lnTo>
                    <a:lnTo>
                      <a:pt x="562" y="240"/>
                    </a:lnTo>
                    <a:lnTo>
                      <a:pt x="484" y="240"/>
                    </a:lnTo>
                    <a:lnTo>
                      <a:pt x="484" y="240"/>
                    </a:lnTo>
                    <a:lnTo>
                      <a:pt x="480" y="220"/>
                    </a:lnTo>
                    <a:lnTo>
                      <a:pt x="472" y="200"/>
                    </a:lnTo>
                    <a:lnTo>
                      <a:pt x="464" y="182"/>
                    </a:lnTo>
                    <a:lnTo>
                      <a:pt x="452" y="164"/>
                    </a:lnTo>
                    <a:lnTo>
                      <a:pt x="452" y="164"/>
                    </a:lnTo>
                    <a:close/>
                    <a:moveTo>
                      <a:pt x="280" y="366"/>
                    </a:moveTo>
                    <a:lnTo>
                      <a:pt x="280" y="366"/>
                    </a:lnTo>
                    <a:lnTo>
                      <a:pt x="264" y="364"/>
                    </a:lnTo>
                    <a:lnTo>
                      <a:pt x="248" y="360"/>
                    </a:lnTo>
                    <a:lnTo>
                      <a:pt x="232" y="352"/>
                    </a:lnTo>
                    <a:lnTo>
                      <a:pt x="220" y="342"/>
                    </a:lnTo>
                    <a:lnTo>
                      <a:pt x="210" y="328"/>
                    </a:lnTo>
                    <a:lnTo>
                      <a:pt x="202" y="314"/>
                    </a:lnTo>
                    <a:lnTo>
                      <a:pt x="196" y="298"/>
                    </a:lnTo>
                    <a:lnTo>
                      <a:pt x="194" y="280"/>
                    </a:lnTo>
                    <a:lnTo>
                      <a:pt x="194" y="280"/>
                    </a:lnTo>
                    <a:lnTo>
                      <a:pt x="196" y="262"/>
                    </a:lnTo>
                    <a:lnTo>
                      <a:pt x="202" y="246"/>
                    </a:lnTo>
                    <a:lnTo>
                      <a:pt x="210" y="232"/>
                    </a:lnTo>
                    <a:lnTo>
                      <a:pt x="220" y="220"/>
                    </a:lnTo>
                    <a:lnTo>
                      <a:pt x="232" y="210"/>
                    </a:lnTo>
                    <a:lnTo>
                      <a:pt x="248" y="202"/>
                    </a:lnTo>
                    <a:lnTo>
                      <a:pt x="264" y="196"/>
                    </a:lnTo>
                    <a:lnTo>
                      <a:pt x="280" y="194"/>
                    </a:lnTo>
                    <a:lnTo>
                      <a:pt x="280" y="194"/>
                    </a:lnTo>
                    <a:lnTo>
                      <a:pt x="298" y="196"/>
                    </a:lnTo>
                    <a:lnTo>
                      <a:pt x="314" y="202"/>
                    </a:lnTo>
                    <a:lnTo>
                      <a:pt x="328" y="210"/>
                    </a:lnTo>
                    <a:lnTo>
                      <a:pt x="342" y="220"/>
                    </a:lnTo>
                    <a:lnTo>
                      <a:pt x="352" y="232"/>
                    </a:lnTo>
                    <a:lnTo>
                      <a:pt x="360" y="246"/>
                    </a:lnTo>
                    <a:lnTo>
                      <a:pt x="366" y="262"/>
                    </a:lnTo>
                    <a:lnTo>
                      <a:pt x="366" y="280"/>
                    </a:lnTo>
                    <a:lnTo>
                      <a:pt x="366" y="280"/>
                    </a:lnTo>
                    <a:lnTo>
                      <a:pt x="366" y="298"/>
                    </a:lnTo>
                    <a:lnTo>
                      <a:pt x="360" y="314"/>
                    </a:lnTo>
                    <a:lnTo>
                      <a:pt x="352" y="328"/>
                    </a:lnTo>
                    <a:lnTo>
                      <a:pt x="342" y="342"/>
                    </a:lnTo>
                    <a:lnTo>
                      <a:pt x="328" y="352"/>
                    </a:lnTo>
                    <a:lnTo>
                      <a:pt x="314" y="360"/>
                    </a:lnTo>
                    <a:lnTo>
                      <a:pt x="298" y="364"/>
                    </a:lnTo>
                    <a:lnTo>
                      <a:pt x="280" y="366"/>
                    </a:lnTo>
                    <a:lnTo>
                      <a:pt x="280" y="3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noEditPoints="1"/>
              </p:cNvSpPr>
              <p:nvPr/>
            </p:nvSpPr>
            <p:spPr bwMode="auto">
              <a:xfrm>
                <a:off x="7799014" y="2325084"/>
                <a:ext cx="567031" cy="570164"/>
              </a:xfrm>
              <a:custGeom>
                <a:avLst/>
                <a:gdLst>
                  <a:gd name="T0" fmla="*/ 704 w 724"/>
                  <a:gd name="T1" fmla="*/ 616 h 728"/>
                  <a:gd name="T2" fmla="*/ 706 w 724"/>
                  <a:gd name="T3" fmla="*/ 616 h 728"/>
                  <a:gd name="T4" fmla="*/ 322 w 724"/>
                  <a:gd name="T5" fmla="*/ 232 h 728"/>
                  <a:gd name="T6" fmla="*/ 322 w 724"/>
                  <a:gd name="T7" fmla="*/ 50 h 728"/>
                  <a:gd name="T8" fmla="*/ 136 w 724"/>
                  <a:gd name="T9" fmla="*/ 0 h 728"/>
                  <a:gd name="T10" fmla="*/ 116 w 724"/>
                  <a:gd name="T11" fmla="*/ 20 h 728"/>
                  <a:gd name="T12" fmla="*/ 214 w 724"/>
                  <a:gd name="T13" fmla="*/ 118 h 728"/>
                  <a:gd name="T14" fmla="*/ 118 w 724"/>
                  <a:gd name="T15" fmla="*/ 214 h 728"/>
                  <a:gd name="T16" fmla="*/ 20 w 724"/>
                  <a:gd name="T17" fmla="*/ 116 h 728"/>
                  <a:gd name="T18" fmla="*/ 0 w 724"/>
                  <a:gd name="T19" fmla="*/ 136 h 728"/>
                  <a:gd name="T20" fmla="*/ 50 w 724"/>
                  <a:gd name="T21" fmla="*/ 322 h 728"/>
                  <a:gd name="T22" fmla="*/ 226 w 724"/>
                  <a:gd name="T23" fmla="*/ 322 h 728"/>
                  <a:gd name="T24" fmla="*/ 226 w 724"/>
                  <a:gd name="T25" fmla="*/ 322 h 728"/>
                  <a:gd name="T26" fmla="*/ 610 w 724"/>
                  <a:gd name="T27" fmla="*/ 710 h 728"/>
                  <a:gd name="T28" fmla="*/ 612 w 724"/>
                  <a:gd name="T29" fmla="*/ 710 h 728"/>
                  <a:gd name="T30" fmla="*/ 612 w 724"/>
                  <a:gd name="T31" fmla="*/ 710 h 728"/>
                  <a:gd name="T32" fmla="*/ 622 w 724"/>
                  <a:gd name="T33" fmla="*/ 718 h 728"/>
                  <a:gd name="T34" fmla="*/ 634 w 724"/>
                  <a:gd name="T35" fmla="*/ 724 h 728"/>
                  <a:gd name="T36" fmla="*/ 646 w 724"/>
                  <a:gd name="T37" fmla="*/ 728 h 728"/>
                  <a:gd name="T38" fmla="*/ 658 w 724"/>
                  <a:gd name="T39" fmla="*/ 728 h 728"/>
                  <a:gd name="T40" fmla="*/ 670 w 724"/>
                  <a:gd name="T41" fmla="*/ 728 h 728"/>
                  <a:gd name="T42" fmla="*/ 682 w 724"/>
                  <a:gd name="T43" fmla="*/ 724 h 728"/>
                  <a:gd name="T44" fmla="*/ 694 w 724"/>
                  <a:gd name="T45" fmla="*/ 718 h 728"/>
                  <a:gd name="T46" fmla="*/ 704 w 724"/>
                  <a:gd name="T47" fmla="*/ 710 h 728"/>
                  <a:gd name="T48" fmla="*/ 704 w 724"/>
                  <a:gd name="T49" fmla="*/ 710 h 728"/>
                  <a:gd name="T50" fmla="*/ 712 w 724"/>
                  <a:gd name="T51" fmla="*/ 700 h 728"/>
                  <a:gd name="T52" fmla="*/ 718 w 724"/>
                  <a:gd name="T53" fmla="*/ 688 h 728"/>
                  <a:gd name="T54" fmla="*/ 722 w 724"/>
                  <a:gd name="T55" fmla="*/ 676 h 728"/>
                  <a:gd name="T56" fmla="*/ 724 w 724"/>
                  <a:gd name="T57" fmla="*/ 664 h 728"/>
                  <a:gd name="T58" fmla="*/ 722 w 724"/>
                  <a:gd name="T59" fmla="*/ 652 h 728"/>
                  <a:gd name="T60" fmla="*/ 718 w 724"/>
                  <a:gd name="T61" fmla="*/ 638 h 728"/>
                  <a:gd name="T62" fmla="*/ 712 w 724"/>
                  <a:gd name="T63" fmla="*/ 628 h 728"/>
                  <a:gd name="T64" fmla="*/ 704 w 724"/>
                  <a:gd name="T65" fmla="*/ 616 h 728"/>
                  <a:gd name="T66" fmla="*/ 704 w 724"/>
                  <a:gd name="T67" fmla="*/ 616 h 728"/>
                  <a:gd name="T68" fmla="*/ 680 w 724"/>
                  <a:gd name="T69" fmla="*/ 686 h 728"/>
                  <a:gd name="T70" fmla="*/ 680 w 724"/>
                  <a:gd name="T71" fmla="*/ 686 h 728"/>
                  <a:gd name="T72" fmla="*/ 670 w 724"/>
                  <a:gd name="T73" fmla="*/ 692 h 728"/>
                  <a:gd name="T74" fmla="*/ 658 w 724"/>
                  <a:gd name="T75" fmla="*/ 694 h 728"/>
                  <a:gd name="T76" fmla="*/ 648 w 724"/>
                  <a:gd name="T77" fmla="*/ 692 h 728"/>
                  <a:gd name="T78" fmla="*/ 642 w 724"/>
                  <a:gd name="T79" fmla="*/ 690 h 728"/>
                  <a:gd name="T80" fmla="*/ 638 w 724"/>
                  <a:gd name="T81" fmla="*/ 686 h 728"/>
                  <a:gd name="T82" fmla="*/ 638 w 724"/>
                  <a:gd name="T83" fmla="*/ 686 h 728"/>
                  <a:gd name="T84" fmla="*/ 632 w 724"/>
                  <a:gd name="T85" fmla="*/ 676 h 728"/>
                  <a:gd name="T86" fmla="*/ 630 w 724"/>
                  <a:gd name="T87" fmla="*/ 664 h 728"/>
                  <a:gd name="T88" fmla="*/ 632 w 724"/>
                  <a:gd name="T89" fmla="*/ 654 h 728"/>
                  <a:gd name="T90" fmla="*/ 638 w 724"/>
                  <a:gd name="T91" fmla="*/ 644 h 728"/>
                  <a:gd name="T92" fmla="*/ 638 w 724"/>
                  <a:gd name="T93" fmla="*/ 644 h 728"/>
                  <a:gd name="T94" fmla="*/ 648 w 724"/>
                  <a:gd name="T95" fmla="*/ 638 h 728"/>
                  <a:gd name="T96" fmla="*/ 658 w 724"/>
                  <a:gd name="T97" fmla="*/ 636 h 728"/>
                  <a:gd name="T98" fmla="*/ 670 w 724"/>
                  <a:gd name="T99" fmla="*/ 638 h 728"/>
                  <a:gd name="T100" fmla="*/ 680 w 724"/>
                  <a:gd name="T101" fmla="*/ 644 h 728"/>
                  <a:gd name="T102" fmla="*/ 680 w 724"/>
                  <a:gd name="T103" fmla="*/ 644 h 728"/>
                  <a:gd name="T104" fmla="*/ 686 w 724"/>
                  <a:gd name="T105" fmla="*/ 654 h 728"/>
                  <a:gd name="T106" fmla="*/ 688 w 724"/>
                  <a:gd name="T107" fmla="*/ 664 h 728"/>
                  <a:gd name="T108" fmla="*/ 686 w 724"/>
                  <a:gd name="T109" fmla="*/ 676 h 728"/>
                  <a:gd name="T110" fmla="*/ 684 w 724"/>
                  <a:gd name="T111" fmla="*/ 680 h 728"/>
                  <a:gd name="T112" fmla="*/ 680 w 724"/>
                  <a:gd name="T113" fmla="*/ 686 h 728"/>
                  <a:gd name="T114" fmla="*/ 680 w 724"/>
                  <a:gd name="T115" fmla="*/ 686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4" h="728">
                    <a:moveTo>
                      <a:pt x="704" y="616"/>
                    </a:moveTo>
                    <a:lnTo>
                      <a:pt x="706" y="616"/>
                    </a:lnTo>
                    <a:lnTo>
                      <a:pt x="322" y="232"/>
                    </a:lnTo>
                    <a:lnTo>
                      <a:pt x="322" y="50"/>
                    </a:lnTo>
                    <a:lnTo>
                      <a:pt x="136" y="0"/>
                    </a:lnTo>
                    <a:lnTo>
                      <a:pt x="116" y="20"/>
                    </a:lnTo>
                    <a:lnTo>
                      <a:pt x="214" y="118"/>
                    </a:lnTo>
                    <a:lnTo>
                      <a:pt x="118" y="214"/>
                    </a:lnTo>
                    <a:lnTo>
                      <a:pt x="20" y="116"/>
                    </a:lnTo>
                    <a:lnTo>
                      <a:pt x="0" y="136"/>
                    </a:lnTo>
                    <a:lnTo>
                      <a:pt x="50" y="322"/>
                    </a:lnTo>
                    <a:lnTo>
                      <a:pt x="226" y="322"/>
                    </a:lnTo>
                    <a:lnTo>
                      <a:pt x="226" y="322"/>
                    </a:lnTo>
                    <a:lnTo>
                      <a:pt x="610" y="710"/>
                    </a:lnTo>
                    <a:lnTo>
                      <a:pt x="612" y="710"/>
                    </a:lnTo>
                    <a:lnTo>
                      <a:pt x="612" y="710"/>
                    </a:lnTo>
                    <a:lnTo>
                      <a:pt x="622" y="718"/>
                    </a:lnTo>
                    <a:lnTo>
                      <a:pt x="634" y="724"/>
                    </a:lnTo>
                    <a:lnTo>
                      <a:pt x="646" y="728"/>
                    </a:lnTo>
                    <a:lnTo>
                      <a:pt x="658" y="728"/>
                    </a:lnTo>
                    <a:lnTo>
                      <a:pt x="670" y="728"/>
                    </a:lnTo>
                    <a:lnTo>
                      <a:pt x="682" y="724"/>
                    </a:lnTo>
                    <a:lnTo>
                      <a:pt x="694" y="718"/>
                    </a:lnTo>
                    <a:lnTo>
                      <a:pt x="704" y="710"/>
                    </a:lnTo>
                    <a:lnTo>
                      <a:pt x="704" y="710"/>
                    </a:lnTo>
                    <a:lnTo>
                      <a:pt x="712" y="700"/>
                    </a:lnTo>
                    <a:lnTo>
                      <a:pt x="718" y="688"/>
                    </a:lnTo>
                    <a:lnTo>
                      <a:pt x="722" y="676"/>
                    </a:lnTo>
                    <a:lnTo>
                      <a:pt x="724" y="664"/>
                    </a:lnTo>
                    <a:lnTo>
                      <a:pt x="722" y="652"/>
                    </a:lnTo>
                    <a:lnTo>
                      <a:pt x="718" y="638"/>
                    </a:lnTo>
                    <a:lnTo>
                      <a:pt x="712" y="628"/>
                    </a:lnTo>
                    <a:lnTo>
                      <a:pt x="704" y="616"/>
                    </a:lnTo>
                    <a:lnTo>
                      <a:pt x="704" y="616"/>
                    </a:lnTo>
                    <a:close/>
                    <a:moveTo>
                      <a:pt x="680" y="686"/>
                    </a:moveTo>
                    <a:lnTo>
                      <a:pt x="680" y="686"/>
                    </a:lnTo>
                    <a:lnTo>
                      <a:pt x="670" y="692"/>
                    </a:lnTo>
                    <a:lnTo>
                      <a:pt x="658" y="694"/>
                    </a:lnTo>
                    <a:lnTo>
                      <a:pt x="648" y="692"/>
                    </a:lnTo>
                    <a:lnTo>
                      <a:pt x="642" y="690"/>
                    </a:lnTo>
                    <a:lnTo>
                      <a:pt x="638" y="686"/>
                    </a:lnTo>
                    <a:lnTo>
                      <a:pt x="638" y="686"/>
                    </a:lnTo>
                    <a:lnTo>
                      <a:pt x="632" y="676"/>
                    </a:lnTo>
                    <a:lnTo>
                      <a:pt x="630" y="664"/>
                    </a:lnTo>
                    <a:lnTo>
                      <a:pt x="632" y="654"/>
                    </a:lnTo>
                    <a:lnTo>
                      <a:pt x="638" y="644"/>
                    </a:lnTo>
                    <a:lnTo>
                      <a:pt x="638" y="644"/>
                    </a:lnTo>
                    <a:lnTo>
                      <a:pt x="648" y="638"/>
                    </a:lnTo>
                    <a:lnTo>
                      <a:pt x="658" y="636"/>
                    </a:lnTo>
                    <a:lnTo>
                      <a:pt x="670" y="638"/>
                    </a:lnTo>
                    <a:lnTo>
                      <a:pt x="680" y="644"/>
                    </a:lnTo>
                    <a:lnTo>
                      <a:pt x="680" y="644"/>
                    </a:lnTo>
                    <a:lnTo>
                      <a:pt x="686" y="654"/>
                    </a:lnTo>
                    <a:lnTo>
                      <a:pt x="688" y="664"/>
                    </a:lnTo>
                    <a:lnTo>
                      <a:pt x="686" y="676"/>
                    </a:lnTo>
                    <a:lnTo>
                      <a:pt x="684" y="680"/>
                    </a:lnTo>
                    <a:lnTo>
                      <a:pt x="680" y="686"/>
                    </a:lnTo>
                    <a:lnTo>
                      <a:pt x="680" y="68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矩形 4"/>
          <p:cNvSpPr/>
          <p:nvPr/>
        </p:nvSpPr>
        <p:spPr>
          <a:xfrm>
            <a:off x="1027705" y="2526384"/>
            <a:ext cx="9411086" cy="1688924"/>
          </a:xfrm>
          <a:prstGeom prst="rect">
            <a:avLst/>
          </a:prstGeom>
        </p:spPr>
        <p:txBody>
          <a:bodyPr wrap="square">
            <a:spAutoFit/>
          </a:bodyPr>
          <a:lstStyle/>
          <a:p>
            <a:pPr defTabSz="914341">
              <a:lnSpc>
                <a:spcPct val="150000"/>
              </a:lnSpc>
            </a:pP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能有相同的概率立在它的侧面和上 下表面其中之一</a:t>
            </a:r>
            <a:endParaRPr lang="en-US" altLang="zh-CN" sz="2400" dirty="0">
              <a:latin typeface="华文中宋" panose="02010600040101010101" pitchFamily="2" charset="-122"/>
              <a:ea typeface="华文中宋" panose="02010600040101010101" pitchFamily="2" charset="-122"/>
            </a:endParaRPr>
          </a:p>
          <a:p>
            <a:pPr defTabSz="914341">
              <a:lnSpc>
                <a:spcPct val="150000"/>
              </a:lnSpc>
            </a:pP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物理性质</a:t>
            </a:r>
            <a:endParaRPr lang="en-US" altLang="zh-CN" sz="2400" dirty="0">
              <a:latin typeface="华文中宋" panose="02010600040101010101" pitchFamily="2" charset="-122"/>
              <a:ea typeface="华文中宋" panose="02010600040101010101" pitchFamily="2" charset="-122"/>
            </a:endParaRPr>
          </a:p>
          <a:p>
            <a:pPr defTabSz="914341">
              <a:lnSpc>
                <a:spcPct val="150000"/>
              </a:lnSpc>
            </a:pP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几何性质</a:t>
            </a:r>
          </a:p>
        </p:txBody>
      </p:sp>
      <p:sp>
        <p:nvSpPr>
          <p:cNvPr id="14" name="矩形 13"/>
          <p:cNvSpPr/>
          <p:nvPr/>
        </p:nvSpPr>
        <p:spPr>
          <a:xfrm>
            <a:off x="2169727" y="1460952"/>
            <a:ext cx="1410925" cy="584775"/>
          </a:xfrm>
          <a:prstGeom prst="rect">
            <a:avLst/>
          </a:prstGeom>
          <a:solidFill>
            <a:schemeClr val="accent1"/>
          </a:solidFill>
        </p:spPr>
        <p:txBody>
          <a:bodyPr wrap="square">
            <a:spAutoFit/>
          </a:bodyPr>
          <a:lstStyle/>
          <a:p>
            <a:r>
              <a:rPr lang="zh-CN" altLang="en-US" sz="3200" b="1" dirty="0">
                <a:solidFill>
                  <a:schemeClr val="bg1"/>
                </a:solidFill>
              </a:rPr>
              <a:t>关键词</a:t>
            </a:r>
            <a:endParaRPr lang="en-US" altLang="zh-CN" sz="3200" b="1" dirty="0">
              <a:solidFill>
                <a:schemeClr val="bg1"/>
              </a:solidFill>
            </a:endParaRPr>
          </a:p>
        </p:txBody>
      </p:sp>
    </p:spTree>
    <p:extLst>
      <p:ext uri="{BB962C8B-B14F-4D97-AF65-F5344CB8AC3E}">
        <p14:creationId xmlns:p14="http://schemas.microsoft.com/office/powerpoint/2010/main" val="13101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4/3*#ppt_w"/>
                                          </p:val>
                                        </p:tav>
                                        <p:tav tm="100000">
                                          <p:val>
                                            <p:strVal val="#ppt_w"/>
                                          </p:val>
                                        </p:tav>
                                      </p:tavLst>
                                    </p:anim>
                                    <p:anim calcmode="lin" valueType="num">
                                      <p:cBhvr>
                                        <p:cTn id="8" dur="500" fill="hold"/>
                                        <p:tgtEl>
                                          <p:spTgt spid="33"/>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30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6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比赛回顾</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graphicFrame>
        <p:nvGraphicFramePr>
          <p:cNvPr id="7" name="表格 7">
            <a:extLst>
              <a:ext uri="{FF2B5EF4-FFF2-40B4-BE49-F238E27FC236}">
                <a16:creationId xmlns:a16="http://schemas.microsoft.com/office/drawing/2014/main" id="{EBC4B402-356E-487A-B15A-1E8075CBECF6}"/>
              </a:ext>
            </a:extLst>
          </p:cNvPr>
          <p:cNvGraphicFramePr>
            <a:graphicFrameLocks noGrp="1"/>
          </p:cNvGraphicFramePr>
          <p:nvPr>
            <p:extLst>
              <p:ext uri="{D42A27DB-BD31-4B8C-83A1-F6EECF244321}">
                <p14:modId xmlns:p14="http://schemas.microsoft.com/office/powerpoint/2010/main" val="3903277581"/>
              </p:ext>
            </p:extLst>
          </p:nvPr>
        </p:nvGraphicFramePr>
        <p:xfrm>
          <a:off x="776476" y="942344"/>
          <a:ext cx="9585144" cy="5294239"/>
        </p:xfrm>
        <a:graphic>
          <a:graphicData uri="http://schemas.openxmlformats.org/drawingml/2006/table">
            <a:tbl>
              <a:tblPr firstRow="1" bandRow="1">
                <a:tableStyleId>{5C22544A-7EE6-4342-B048-85BDC9FD1C3A}</a:tableStyleId>
              </a:tblPr>
              <a:tblGrid>
                <a:gridCol w="4961029">
                  <a:extLst>
                    <a:ext uri="{9D8B030D-6E8A-4147-A177-3AD203B41FA5}">
                      <a16:colId xmlns:a16="http://schemas.microsoft.com/office/drawing/2014/main" val="3992997626"/>
                    </a:ext>
                  </a:extLst>
                </a:gridCol>
                <a:gridCol w="2387863">
                  <a:extLst>
                    <a:ext uri="{9D8B030D-6E8A-4147-A177-3AD203B41FA5}">
                      <a16:colId xmlns:a16="http://schemas.microsoft.com/office/drawing/2014/main" val="984543914"/>
                    </a:ext>
                  </a:extLst>
                </a:gridCol>
                <a:gridCol w="2236252">
                  <a:extLst>
                    <a:ext uri="{9D8B030D-6E8A-4147-A177-3AD203B41FA5}">
                      <a16:colId xmlns:a16="http://schemas.microsoft.com/office/drawing/2014/main" val="2197581112"/>
                    </a:ext>
                  </a:extLst>
                </a:gridCol>
              </a:tblGrid>
              <a:tr h="426887">
                <a:tc>
                  <a:txBody>
                    <a:bodyPr/>
                    <a:lstStyle/>
                    <a:p>
                      <a:pPr algn="ctr"/>
                      <a:r>
                        <a:rPr lang="zh-CN" altLang="en-US" sz="2000" dirty="0">
                          <a:latin typeface="华文中宋" panose="02010600040101010101" pitchFamily="2" charset="-122"/>
                          <a:ea typeface="华文中宋" panose="02010600040101010101" pitchFamily="2" charset="-122"/>
                        </a:rPr>
                        <a:t>问题</a:t>
                      </a:r>
                    </a:p>
                  </a:txBody>
                  <a:tcPr/>
                </a:tc>
                <a:tc>
                  <a:txBody>
                    <a:bodyPr/>
                    <a:lstStyle/>
                    <a:p>
                      <a:pPr algn="ctr"/>
                      <a:r>
                        <a:rPr lang="zh-CN" altLang="en-US" sz="2000" dirty="0">
                          <a:latin typeface="华文中宋" panose="02010600040101010101" pitchFamily="2" charset="-122"/>
                          <a:ea typeface="华文中宋" panose="02010600040101010101" pitchFamily="2" charset="-122"/>
                        </a:rPr>
                        <a:t>正方观点</a:t>
                      </a:r>
                    </a:p>
                  </a:txBody>
                  <a:tcPr/>
                </a:tc>
                <a:tc>
                  <a:txBody>
                    <a:bodyPr/>
                    <a:lstStyle/>
                    <a:p>
                      <a:pPr algn="ctr"/>
                      <a:r>
                        <a:rPr lang="zh-CN" altLang="en-US" sz="2000" dirty="0">
                          <a:latin typeface="华文中宋" panose="02010600040101010101" pitchFamily="2" charset="-122"/>
                          <a:ea typeface="华文中宋" panose="02010600040101010101" pitchFamily="2" charset="-122"/>
                        </a:rPr>
                        <a:t>反方观点</a:t>
                      </a:r>
                    </a:p>
                  </a:txBody>
                  <a:tcPr/>
                </a:tc>
                <a:extLst>
                  <a:ext uri="{0D108BD9-81ED-4DB2-BD59-A6C34878D82A}">
                    <a16:rowId xmlns:a16="http://schemas.microsoft.com/office/drawing/2014/main" val="39020918"/>
                  </a:ext>
                </a:extLst>
              </a:tr>
              <a:tr h="695336">
                <a:tc>
                  <a:txBody>
                    <a:bodyPr/>
                    <a:lstStyle/>
                    <a:p>
                      <a:endParaRPr lang="zh-CN" altLang="en-US" sz="2000" dirty="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tc>
                  <a:txBody>
                    <a:bodyPr/>
                    <a:lstStyle/>
                    <a:p>
                      <a:pPr algn="ctr"/>
                      <a:endParaRPr lang="zh-CN" altLang="en-US" sz="200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925665318"/>
                  </a:ext>
                </a:extLst>
              </a:tr>
              <a:tr h="695336">
                <a:tc>
                  <a:txBody>
                    <a:bodyPr/>
                    <a:lstStyle/>
                    <a:p>
                      <a:endParaRPr lang="zh-CN" altLang="en-US" sz="2000" dirty="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359890210"/>
                  </a:ext>
                </a:extLst>
              </a:tr>
              <a:tr h="695336">
                <a:tc>
                  <a:txBody>
                    <a:bodyPr/>
                    <a:lstStyle/>
                    <a:p>
                      <a:endParaRPr lang="zh-CN" altLang="en-US" sz="2000" dirty="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670292213"/>
                  </a:ext>
                </a:extLst>
              </a:tr>
              <a:tr h="695336">
                <a:tc>
                  <a:txBody>
                    <a:bodyPr/>
                    <a:lstStyle/>
                    <a:p>
                      <a:endParaRPr lang="zh-CN" altLang="en-US" sz="200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275870391"/>
                  </a:ext>
                </a:extLst>
              </a:tr>
              <a:tr h="695336">
                <a:tc>
                  <a:txBody>
                    <a:bodyPr/>
                    <a:lstStyle/>
                    <a:p>
                      <a:endParaRPr lang="zh-CN" altLang="en-US" sz="200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868980104"/>
                  </a:ext>
                </a:extLst>
              </a:tr>
              <a:tr h="695336">
                <a:tc>
                  <a:txBody>
                    <a:bodyPr/>
                    <a:lstStyle/>
                    <a:p>
                      <a:endParaRPr lang="zh-CN" altLang="en-US" sz="2000">
                        <a:latin typeface="华文中宋" panose="02010600040101010101" pitchFamily="2" charset="-122"/>
                        <a:ea typeface="华文中宋" panose="02010600040101010101" pitchFamily="2" charset="-122"/>
                      </a:endParaRPr>
                    </a:p>
                  </a:txBody>
                  <a:tcPr/>
                </a:tc>
                <a:tc>
                  <a:txBody>
                    <a:bodyPr/>
                    <a:lstStyle/>
                    <a:p>
                      <a:pPr algn="ctr"/>
                      <a:endParaRPr lang="zh-CN" altLang="en-US" sz="200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040172820"/>
                  </a:ext>
                </a:extLst>
              </a:tr>
              <a:tr h="695336">
                <a:tc>
                  <a:txBody>
                    <a:bodyPr/>
                    <a:lstStyle/>
                    <a:p>
                      <a:endParaRPr lang="zh-CN" altLang="en-US" sz="2000" dirty="0">
                        <a:latin typeface="华文中宋" panose="02010600040101010101" pitchFamily="2" charset="-122"/>
                        <a:ea typeface="华文中宋" panose="02010600040101010101" pitchFamily="2" charset="-122"/>
                      </a:endParaRPr>
                    </a:p>
                  </a:txBody>
                  <a:tcPr/>
                </a:tc>
                <a:tc>
                  <a:txBody>
                    <a:bodyPr/>
                    <a:lstStyle/>
                    <a:p>
                      <a:pPr algn="ctr"/>
                      <a:endParaRPr lang="zh-CN" altLang="en-US" sz="2000">
                        <a:latin typeface="华文中宋" panose="02010600040101010101" pitchFamily="2" charset="-122"/>
                        <a:ea typeface="华文中宋" panose="02010600040101010101" pitchFamily="2" charset="-122"/>
                      </a:endParaRPr>
                    </a:p>
                  </a:txBody>
                  <a:tcPr/>
                </a:tc>
                <a:tc>
                  <a:txBody>
                    <a:bodyPr/>
                    <a:lstStyle/>
                    <a:p>
                      <a:pPr algn="ctr"/>
                      <a:endParaRPr lang="zh-CN" altLang="en-US" sz="2000"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00497442"/>
                  </a:ext>
                </a:extLst>
              </a:tr>
            </a:tbl>
          </a:graphicData>
        </a:graphic>
      </p:graphicFrame>
    </p:spTree>
    <p:extLst>
      <p:ext uri="{BB962C8B-B14F-4D97-AF65-F5344CB8AC3E}">
        <p14:creationId xmlns:p14="http://schemas.microsoft.com/office/powerpoint/2010/main" val="318680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正方优缺点</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
        <p:nvSpPr>
          <p:cNvPr id="6" name="文本框 5">
            <a:extLst>
              <a:ext uri="{FF2B5EF4-FFF2-40B4-BE49-F238E27FC236}">
                <a16:creationId xmlns:a16="http://schemas.microsoft.com/office/drawing/2014/main" id="{86130EB2-86D7-48C3-83CA-A920E36D0926}"/>
              </a:ext>
            </a:extLst>
          </p:cNvPr>
          <p:cNvSpPr txBox="1"/>
          <p:nvPr/>
        </p:nvSpPr>
        <p:spPr>
          <a:xfrm>
            <a:off x="635152" y="1029385"/>
            <a:ext cx="4461387" cy="2800767"/>
          </a:xfrm>
          <a:prstGeom prst="rect">
            <a:avLst/>
          </a:prstGeom>
          <a:noFill/>
        </p:spPr>
        <p:txBody>
          <a:bodyPr wrap="square" rtlCol="0">
            <a:spAutoFit/>
          </a:bodyPr>
          <a:lstStyle/>
          <a:p>
            <a:r>
              <a:rPr lang="zh-CN" altLang="en-US" sz="3200" b="1" dirty="0">
                <a:latin typeface="华文中宋" panose="02010600040101010101" pitchFamily="2" charset="-122"/>
                <a:ea typeface="华文中宋" panose="02010600040101010101" pitchFamily="2" charset="-122"/>
              </a:rPr>
              <a:t>正方优点：</a:t>
            </a:r>
            <a:endParaRPr lang="en-US" altLang="zh-CN" sz="3200" b="1" dirty="0">
              <a:latin typeface="华文中宋" panose="02010600040101010101" pitchFamily="2" charset="-122"/>
              <a:ea typeface="华文中宋" panose="02010600040101010101" pitchFamily="2" charset="-122"/>
            </a:endParaRPr>
          </a:p>
          <a:p>
            <a:r>
              <a:rPr lang="zh-CN" altLang="en-US" sz="2400" dirty="0">
                <a:latin typeface="华文中宋" panose="02010600040101010101" pitchFamily="2" charset="-122"/>
                <a:ea typeface="华文中宋" panose="02010600040101010101" pitchFamily="2" charset="-122"/>
              </a:rPr>
              <a:t>理论方面：</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 给出了一定的理论模型</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 依照模型做出了一定的分析</a:t>
            </a:r>
            <a:endParaRPr lang="en-US" altLang="zh-CN" sz="2400" dirty="0">
              <a:latin typeface="华文中宋" panose="02010600040101010101" pitchFamily="2" charset="-122"/>
              <a:ea typeface="华文中宋" panose="02010600040101010101" pitchFamily="2" charset="-122"/>
            </a:endParaRPr>
          </a:p>
          <a:p>
            <a:r>
              <a:rPr lang="zh-CN" altLang="en-US" sz="2400" dirty="0">
                <a:latin typeface="华文中宋" panose="02010600040101010101" pitchFamily="2" charset="-122"/>
                <a:ea typeface="华文中宋" panose="02010600040101010101" pitchFamily="2" charset="-122"/>
              </a:rPr>
              <a:t>实验方面：</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材质，径高比</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2.</a:t>
            </a:r>
          </a:p>
        </p:txBody>
      </p:sp>
      <p:sp>
        <p:nvSpPr>
          <p:cNvPr id="8" name="文本框 7">
            <a:extLst>
              <a:ext uri="{FF2B5EF4-FFF2-40B4-BE49-F238E27FC236}">
                <a16:creationId xmlns:a16="http://schemas.microsoft.com/office/drawing/2014/main" id="{3FE54763-2D29-45D0-8AC9-10728B4BD31D}"/>
              </a:ext>
            </a:extLst>
          </p:cNvPr>
          <p:cNvSpPr txBox="1"/>
          <p:nvPr/>
        </p:nvSpPr>
        <p:spPr>
          <a:xfrm>
            <a:off x="5404142" y="1029385"/>
            <a:ext cx="5639873" cy="4647426"/>
          </a:xfrm>
          <a:prstGeom prst="rect">
            <a:avLst/>
          </a:prstGeom>
          <a:noFill/>
        </p:spPr>
        <p:txBody>
          <a:bodyPr wrap="square" rtlCol="0">
            <a:spAutoFit/>
          </a:bodyPr>
          <a:lstStyle/>
          <a:p>
            <a:r>
              <a:rPr lang="zh-CN" altLang="en-US" sz="3200" b="1" dirty="0">
                <a:latin typeface="华文中宋" panose="02010600040101010101" pitchFamily="2" charset="-122"/>
                <a:ea typeface="华文中宋" panose="02010600040101010101" pitchFamily="2" charset="-122"/>
              </a:rPr>
              <a:t>正方缺点：</a:t>
            </a:r>
            <a:endParaRPr lang="en-US" altLang="zh-CN" sz="3200" b="1" dirty="0">
              <a:latin typeface="华文中宋" panose="02010600040101010101" pitchFamily="2" charset="-122"/>
              <a:ea typeface="华文中宋" panose="02010600040101010101" pitchFamily="2" charset="-122"/>
            </a:endParaRPr>
          </a:p>
          <a:p>
            <a:r>
              <a:rPr lang="zh-CN" altLang="en-US" sz="2400" dirty="0">
                <a:latin typeface="华文中宋" panose="02010600040101010101" pitchFamily="2" charset="-122"/>
                <a:ea typeface="华文中宋" panose="02010600040101010101" pitchFamily="2" charset="-122"/>
              </a:rPr>
              <a:t>理论方面：</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理论分析不够明确</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物理模型不够清晰</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缺乏统计学分析，如置信概率等</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4.</a:t>
            </a:r>
          </a:p>
          <a:p>
            <a:r>
              <a:rPr lang="zh-CN" altLang="en-US" sz="2400" dirty="0">
                <a:latin typeface="华文中宋" panose="02010600040101010101" pitchFamily="2" charset="-122"/>
                <a:ea typeface="华文中宋" panose="02010600040101010101" pitchFamily="2" charset="-122"/>
              </a:rPr>
              <a:t>实验方面：</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没有讨论试验场地的影响</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2.</a:t>
            </a:r>
          </a:p>
          <a:p>
            <a:r>
              <a:rPr lang="en-US" altLang="zh-CN" sz="2400" dirty="0">
                <a:latin typeface="华文中宋" panose="02010600040101010101" pitchFamily="2" charset="-122"/>
                <a:ea typeface="华文中宋" panose="02010600040101010101" pitchFamily="2" charset="-122"/>
              </a:rPr>
              <a:t>3.</a:t>
            </a:r>
          </a:p>
          <a:p>
            <a:r>
              <a:rPr lang="en-US" altLang="zh-CN" sz="2400" dirty="0">
                <a:latin typeface="华文中宋" panose="02010600040101010101" pitchFamily="2" charset="-122"/>
                <a:ea typeface="华文中宋" panose="02010600040101010101" pitchFamily="2" charset="-122"/>
              </a:rPr>
              <a:t>4.</a:t>
            </a:r>
          </a:p>
          <a:p>
            <a:r>
              <a:rPr lang="en-US" altLang="zh-CN" sz="2400" dirty="0">
                <a:latin typeface="华文中宋" panose="02010600040101010101" pitchFamily="2" charset="-122"/>
                <a:ea typeface="华文中宋" panose="02010600040101010101" pitchFamily="2" charset="-122"/>
              </a:rPr>
              <a:t>5.</a:t>
            </a:r>
            <a:endParaRPr lang="zh-CN" altLang="en-US"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9195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反方优缺点</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
        <p:nvSpPr>
          <p:cNvPr id="6" name="文本框 5">
            <a:extLst>
              <a:ext uri="{FF2B5EF4-FFF2-40B4-BE49-F238E27FC236}">
                <a16:creationId xmlns:a16="http://schemas.microsoft.com/office/drawing/2014/main" id="{86130EB2-86D7-48C3-83CA-A920E36D0926}"/>
              </a:ext>
            </a:extLst>
          </p:cNvPr>
          <p:cNvSpPr txBox="1"/>
          <p:nvPr/>
        </p:nvSpPr>
        <p:spPr>
          <a:xfrm>
            <a:off x="635153" y="1029385"/>
            <a:ext cx="4216096" cy="1692771"/>
          </a:xfrm>
          <a:prstGeom prst="rect">
            <a:avLst/>
          </a:prstGeom>
          <a:noFill/>
        </p:spPr>
        <p:txBody>
          <a:bodyPr wrap="square" rtlCol="0">
            <a:spAutoFit/>
          </a:bodyPr>
          <a:lstStyle/>
          <a:p>
            <a:r>
              <a:rPr lang="zh-CN" altLang="en-US" sz="3200" b="1" dirty="0">
                <a:latin typeface="华文中宋" panose="02010600040101010101" pitchFamily="2" charset="-122"/>
                <a:ea typeface="华文中宋" panose="02010600040101010101" pitchFamily="2" charset="-122"/>
              </a:rPr>
              <a:t>反方优点：</a:t>
            </a:r>
            <a:endParaRPr lang="en-US" altLang="zh-CN" sz="3200" b="1"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指出了正方的一些缺点</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2.</a:t>
            </a:r>
          </a:p>
          <a:p>
            <a:r>
              <a:rPr lang="en-US" altLang="zh-CN" sz="2400" dirty="0">
                <a:latin typeface="华文中宋" panose="02010600040101010101" pitchFamily="2" charset="-122"/>
                <a:ea typeface="华文中宋" panose="02010600040101010101" pitchFamily="2" charset="-122"/>
              </a:rPr>
              <a:t>3.</a:t>
            </a:r>
          </a:p>
        </p:txBody>
      </p:sp>
      <p:sp>
        <p:nvSpPr>
          <p:cNvPr id="8" name="文本框 7">
            <a:extLst>
              <a:ext uri="{FF2B5EF4-FFF2-40B4-BE49-F238E27FC236}">
                <a16:creationId xmlns:a16="http://schemas.microsoft.com/office/drawing/2014/main" id="{3FE54763-2D29-45D0-8AC9-10728B4BD31D}"/>
              </a:ext>
            </a:extLst>
          </p:cNvPr>
          <p:cNvSpPr txBox="1"/>
          <p:nvPr/>
        </p:nvSpPr>
        <p:spPr>
          <a:xfrm>
            <a:off x="5160335" y="1029385"/>
            <a:ext cx="5330787" cy="2800767"/>
          </a:xfrm>
          <a:prstGeom prst="rect">
            <a:avLst/>
          </a:prstGeom>
          <a:noFill/>
        </p:spPr>
        <p:txBody>
          <a:bodyPr wrap="square" rtlCol="0">
            <a:spAutoFit/>
          </a:bodyPr>
          <a:lstStyle/>
          <a:p>
            <a:r>
              <a:rPr lang="zh-CN" altLang="en-US" sz="3200" b="1" dirty="0">
                <a:latin typeface="华文中宋" panose="02010600040101010101" pitchFamily="2" charset="-122"/>
                <a:ea typeface="华文中宋" panose="02010600040101010101" pitchFamily="2" charset="-122"/>
              </a:rPr>
              <a:t>反方缺点：</a:t>
            </a:r>
            <a:endParaRPr lang="en-US" altLang="zh-CN" sz="3200" b="1"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对正方的问题没有给出可行的建议</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2.</a:t>
            </a:r>
          </a:p>
          <a:p>
            <a:r>
              <a:rPr lang="en-US" altLang="zh-CN" sz="2400" dirty="0">
                <a:latin typeface="华文中宋" panose="02010600040101010101" pitchFamily="2" charset="-122"/>
                <a:ea typeface="华文中宋" panose="02010600040101010101" pitchFamily="2" charset="-122"/>
              </a:rPr>
              <a:t>3.</a:t>
            </a:r>
          </a:p>
          <a:p>
            <a:r>
              <a:rPr lang="en-US" altLang="zh-CN" sz="2400" dirty="0">
                <a:latin typeface="华文中宋" panose="02010600040101010101" pitchFamily="2" charset="-122"/>
                <a:ea typeface="华文中宋" panose="02010600040101010101" pitchFamily="2" charset="-122"/>
              </a:rPr>
              <a:t>4.</a:t>
            </a:r>
          </a:p>
          <a:p>
            <a:r>
              <a:rPr lang="en-US" altLang="zh-CN" sz="2400" dirty="0">
                <a:latin typeface="华文中宋" panose="02010600040101010101" pitchFamily="2" charset="-122"/>
                <a:ea typeface="华文中宋" panose="02010600040101010101" pitchFamily="2" charset="-122"/>
              </a:rPr>
              <a:t>5.</a:t>
            </a:r>
          </a:p>
          <a:p>
            <a:r>
              <a:rPr lang="en-US" altLang="zh-CN" sz="2400" dirty="0">
                <a:latin typeface="华文中宋" panose="02010600040101010101" pitchFamily="2" charset="-122"/>
                <a:ea typeface="华文中宋" panose="02010600040101010101" pitchFamily="2" charset="-122"/>
              </a:rPr>
              <a:t>6.</a:t>
            </a:r>
            <a:endParaRPr lang="zh-CN" altLang="en-US"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107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给正方的建议</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6" name="文本框 5">
            <a:extLst>
              <a:ext uri="{FF2B5EF4-FFF2-40B4-BE49-F238E27FC236}">
                <a16:creationId xmlns:a16="http://schemas.microsoft.com/office/drawing/2014/main" id="{86130EB2-86D7-48C3-83CA-A920E36D0926}"/>
              </a:ext>
            </a:extLst>
          </p:cNvPr>
          <p:cNvSpPr txBox="1"/>
          <p:nvPr/>
        </p:nvSpPr>
        <p:spPr>
          <a:xfrm>
            <a:off x="635152" y="1029385"/>
            <a:ext cx="4837071" cy="2677656"/>
          </a:xfrm>
          <a:prstGeom prst="rect">
            <a:avLst/>
          </a:prstGeom>
          <a:noFill/>
        </p:spPr>
        <p:txBody>
          <a:bodyPr wrap="square" rtlCol="0">
            <a:spAutoFit/>
          </a:bodyPr>
          <a:lstStyle/>
          <a:p>
            <a:r>
              <a:rPr lang="zh-CN" altLang="en-US" sz="2400" dirty="0">
                <a:latin typeface="华文中宋" panose="02010600040101010101" pitchFamily="2" charset="-122"/>
                <a:ea typeface="华文中宋" panose="02010600040101010101" pitchFamily="2" charset="-122"/>
              </a:rPr>
              <a:t>理论方面：</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完善理论模型</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给出具体的物理图像</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探究理论中参数的具体意义</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4.</a:t>
            </a:r>
          </a:p>
          <a:p>
            <a:r>
              <a:rPr lang="en-US" altLang="zh-CN" sz="2400" dirty="0">
                <a:latin typeface="华文中宋" panose="02010600040101010101" pitchFamily="2" charset="-122"/>
                <a:ea typeface="华文中宋" panose="02010600040101010101" pitchFamily="2" charset="-122"/>
              </a:rPr>
              <a:t>5.</a:t>
            </a:r>
          </a:p>
          <a:p>
            <a:r>
              <a:rPr lang="en-US" altLang="zh-CN" sz="2400" dirty="0">
                <a:latin typeface="华文中宋" panose="02010600040101010101" pitchFamily="2" charset="-122"/>
                <a:ea typeface="华文中宋" panose="02010600040101010101" pitchFamily="2" charset="-122"/>
              </a:rPr>
              <a:t>6.</a:t>
            </a:r>
          </a:p>
        </p:txBody>
      </p:sp>
      <p:sp>
        <p:nvSpPr>
          <p:cNvPr id="7" name="文本框 6">
            <a:extLst>
              <a:ext uri="{FF2B5EF4-FFF2-40B4-BE49-F238E27FC236}">
                <a16:creationId xmlns:a16="http://schemas.microsoft.com/office/drawing/2014/main" id="{6FAC458F-3B98-4751-B8AA-CAB0177EAF69}"/>
              </a:ext>
            </a:extLst>
          </p:cNvPr>
          <p:cNvSpPr txBox="1"/>
          <p:nvPr/>
        </p:nvSpPr>
        <p:spPr>
          <a:xfrm>
            <a:off x="5543107" y="1029385"/>
            <a:ext cx="4678645" cy="3416320"/>
          </a:xfrm>
          <a:prstGeom prst="rect">
            <a:avLst/>
          </a:prstGeom>
          <a:noFill/>
        </p:spPr>
        <p:txBody>
          <a:bodyPr wrap="square" rtlCol="0">
            <a:spAutoFit/>
          </a:bodyPr>
          <a:lstStyle/>
          <a:p>
            <a:r>
              <a:rPr lang="zh-CN" altLang="en-US" sz="2400" dirty="0">
                <a:latin typeface="华文中宋" panose="02010600040101010101" pitchFamily="2" charset="-122"/>
                <a:ea typeface="华文中宋" panose="02010600040101010101" pitchFamily="2" charset="-122"/>
              </a:rPr>
              <a:t>实验方面：</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材质，质量，径高比，场地大小，场地材质等因素综合考虑</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增大试验次数</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可利用卡方统计量来做假设检验</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4.</a:t>
            </a:r>
          </a:p>
          <a:p>
            <a:r>
              <a:rPr lang="en-US" altLang="zh-CN" sz="2400" dirty="0">
                <a:latin typeface="华文中宋" panose="02010600040101010101" pitchFamily="2" charset="-122"/>
                <a:ea typeface="华文中宋" panose="02010600040101010101" pitchFamily="2" charset="-122"/>
              </a:rPr>
              <a:t>5.</a:t>
            </a:r>
          </a:p>
          <a:p>
            <a:r>
              <a:rPr lang="en-US" altLang="zh-CN" sz="2400" dirty="0">
                <a:latin typeface="华文中宋" panose="02010600040101010101" pitchFamily="2" charset="-122"/>
                <a:ea typeface="华文中宋" panose="02010600040101010101" pitchFamily="2" charset="-122"/>
              </a:rPr>
              <a:t>6.</a:t>
            </a:r>
          </a:p>
        </p:txBody>
      </p:sp>
    </p:spTree>
    <p:extLst>
      <p:ext uri="{BB962C8B-B14F-4D97-AF65-F5344CB8AC3E}">
        <p14:creationId xmlns:p14="http://schemas.microsoft.com/office/powerpoint/2010/main" val="342733092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1080</TotalTime>
  <Words>1951</Words>
  <Application>Microsoft Office PowerPoint</Application>
  <PresentationFormat>宽屏</PresentationFormat>
  <Paragraphs>153</Paragraphs>
  <Slides>10</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华文新魏</vt:lpstr>
      <vt:lpstr>华文中宋</vt:lpstr>
      <vt:lpstr>微软雅黑</vt:lpstr>
      <vt:lpstr>Arial</vt:lpstr>
      <vt:lpstr>Bahnschrift</vt:lpstr>
      <vt:lpstr>Calibri</vt:lpstr>
      <vt:lpstr>Times New Roman</vt:lpstr>
      <vt:lpstr>Trebuchet MS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蓝色开题报告</dc:title>
  <dc:creator>第一PPT</dc:creator>
  <cp:keywords>www.1ppt.com</cp:keywords>
  <cp:lastModifiedBy>李 达宇</cp:lastModifiedBy>
  <cp:revision>399</cp:revision>
  <dcterms:created xsi:type="dcterms:W3CDTF">2015-10-24T01:57:14Z</dcterms:created>
  <dcterms:modified xsi:type="dcterms:W3CDTF">2022-04-30T07:10:14Z</dcterms:modified>
</cp:coreProperties>
</file>