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FDB4AF-3B2D-427B-BDE0-C83DA61CB4A5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ml.com/2015/09/recurrent-neural-networks-tutorial-part-1-introduction-to-rnns/" TargetMode="External"/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://nikhilbuduma.com/2015/01/11/a-deep-dive-into-recurrent-neural-network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73878" cy="356616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Neuronske mreže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sz="4800" dirty="0"/>
              <a:t>5</a:t>
            </a:r>
            <a:r>
              <a:rPr lang="sr-Latn-RS" sz="4800" dirty="0" smtClean="0"/>
              <a:t>. Rekurentne neuronske mreže, </a:t>
            </a:r>
            <a:r>
              <a:rPr lang="sr-Latn-RS" sz="4800" dirty="0" smtClean="0"/>
              <a:t>LSTM, GRU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b="1" dirty="0"/>
              <a:t>Master akademske studije, zimski semestar 2015/2016</a:t>
            </a:r>
          </a:p>
          <a:p>
            <a:r>
              <a:rPr lang="sr-Latn-RS" b="1" dirty="0"/>
              <a:t>Fakultet tehničkih nauka, novi sad</a:t>
            </a:r>
          </a:p>
          <a:p>
            <a:pPr algn="r"/>
            <a:r>
              <a:rPr lang="sr-Latn-RS" dirty="0"/>
              <a:t>Msc Marko </a:t>
            </a:r>
            <a:r>
              <a:rPr lang="sr-Latn-RS" dirty="0" smtClean="0"/>
              <a:t>jocić, phd đorđe obradović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GRU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(Gated Recurrent 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Modifikacija </a:t>
            </a:r>
            <a:r>
              <a:rPr lang="sr-Latn-RS" sz="2800" b="1" dirty="0" smtClean="0"/>
              <a:t>LSTM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b="1" dirty="0"/>
              <a:t> </a:t>
            </a:r>
            <a:r>
              <a:rPr lang="sr-Latn-RS" sz="2800" dirty="0" smtClean="0"/>
              <a:t>Kombinovanje </a:t>
            </a:r>
            <a:r>
              <a:rPr lang="sr-Latn-RS" sz="2800" b="1" dirty="0" smtClean="0"/>
              <a:t>input</a:t>
            </a:r>
            <a:r>
              <a:rPr lang="sr-Latn-RS" sz="2800" dirty="0" smtClean="0"/>
              <a:t> i </a:t>
            </a:r>
            <a:r>
              <a:rPr lang="sr-Latn-RS" sz="2800" b="1" dirty="0" smtClean="0"/>
              <a:t>forget gate </a:t>
            </a:r>
            <a:r>
              <a:rPr lang="en-US" sz="2800" dirty="0" smtClean="0"/>
              <a:t>=&gt; </a:t>
            </a:r>
            <a:r>
              <a:rPr lang="en-US" sz="2800" b="1" dirty="0" smtClean="0"/>
              <a:t>update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b="1" dirty="0" smtClean="0"/>
              <a:t>reset gate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Reset gate </a:t>
            </a:r>
            <a:r>
              <a:rPr lang="en-US" sz="2600" dirty="0" err="1" smtClean="0"/>
              <a:t>odre</a:t>
            </a:r>
            <a:r>
              <a:rPr lang="sr-Latn-RS" sz="2600" dirty="0" smtClean="0"/>
              <a:t>đuje koliko novi ulaz utiče na trenutno stanje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600" dirty="0" smtClean="0"/>
              <a:t>Update gate određuje koliko prethodno stanje utiče na trenutno stanje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err="1" smtClean="0"/>
              <a:t>Nema</a:t>
            </a:r>
            <a:r>
              <a:rPr lang="en-US" sz="2800" dirty="0" smtClean="0"/>
              <a:t> </a:t>
            </a:r>
            <a:r>
              <a:rPr lang="en-US" sz="2800" b="1" dirty="0" smtClean="0"/>
              <a:t>output gate</a:t>
            </a:r>
            <a:endParaRPr lang="sr-Latn-RS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b="1" dirty="0" smtClean="0"/>
              <a:t> </a:t>
            </a:r>
            <a:r>
              <a:rPr lang="sr-Latn-RS" sz="2800" dirty="0" smtClean="0"/>
              <a:t>Nema aktivacionu funkciju nad memorijom – interno stanje vidljivo „spolja“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15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LSTM</a:t>
            </a:r>
            <a:r>
              <a:rPr lang="sr-Latn-RS" dirty="0" smtClean="0"/>
              <a:t> vs </a:t>
            </a:r>
            <a:r>
              <a:rPr lang="sr-Latn-RS" b="1" dirty="0" smtClean="0"/>
              <a:t>GRU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LSTM ima 3 gejta, GRU samo 2 – GRU ima manje parametara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LSTM predložen 1997</a:t>
            </a:r>
            <a:r>
              <a:rPr lang="sr-Latn-RS" sz="2800" dirty="0"/>
              <a:t>. </a:t>
            </a:r>
            <a:r>
              <a:rPr lang="sr-Latn-RS" sz="2800" dirty="0" smtClean="0"/>
              <a:t>(Schmidhuber et al), GRU 2014. godine (Cho et al) – GRU još uvek nisu dovoljno istraženi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GRU se mogu obučiti brže i generalizovati bolje nad manjim datasetovima, ali ako je dataset veći LSTM će verovatno dati bolje rezultate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I dalje nema pobednika</a:t>
            </a:r>
          </a:p>
        </p:txBody>
      </p:sp>
    </p:spTree>
    <p:extLst>
      <p:ext uri="{BB962C8B-B14F-4D97-AF65-F5344CB8AC3E}">
        <p14:creationId xmlns:p14="http://schemas.microsoft.com/office/powerpoint/2010/main" val="93173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RNN, LSTM, GRU - primene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Puno uspeha u NLP (natural language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Generisanje teksta, govora, muzike...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Mašinsko prevođenje iz jednog jezika u drugi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Prepoznavanje govora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Text-to-speech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Generisanje naslova slike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2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 čitanje...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293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sr-Latn-RS" dirty="0" smtClean="0"/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dirty="0">
                <a:hlinkClick r:id="rId2"/>
              </a:rPr>
              <a:t>http://karpathy.github.io/2015/05/21/rnn-effectiveness</a:t>
            </a:r>
            <a:r>
              <a:rPr lang="sr-Latn-RS" dirty="0" smtClean="0">
                <a:hlinkClick r:id="rId2"/>
              </a:rPr>
              <a:t>/</a:t>
            </a:r>
            <a:r>
              <a:rPr lang="sr-Latn-RS" dirty="0" smtClean="0"/>
              <a:t> </a:t>
            </a: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dirty="0">
                <a:hlinkClick r:id="rId3"/>
              </a:rPr>
              <a:t>http://www.wildml.com/2015/09/recurrent-neural-networks-tutorial-part-1-introduction-to-rnns</a:t>
            </a:r>
            <a:r>
              <a:rPr lang="sr-Latn-RS" dirty="0" smtClean="0">
                <a:hlinkClick r:id="rId3"/>
              </a:rPr>
              <a:t>/</a:t>
            </a:r>
            <a:endParaRPr lang="sr-Latn-R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>
                <a:hlinkClick r:id="rId4"/>
              </a:rPr>
              <a:t>http://nikhilbuduma.com/2015/01/11/a-deep-dive-into-recurrent-neural-networks</a:t>
            </a:r>
            <a:r>
              <a:rPr lang="sr-Latn-RS" dirty="0" smtClean="0">
                <a:hlinkClick r:id="rId4"/>
              </a:rPr>
              <a:t>/</a:t>
            </a:r>
            <a:endParaRPr lang="sr-Latn-R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>
                <a:hlinkClick r:id="rId5"/>
              </a:rPr>
              <a:t>http://colah.github.io/posts/2015-08-Understanding-LSTMs</a:t>
            </a:r>
            <a:r>
              <a:rPr lang="sr-Latn-RS" dirty="0" smtClean="0">
                <a:hlinkClick r:id="rId5"/>
              </a:rPr>
              <a:t>/</a:t>
            </a:r>
            <a:endParaRPr lang="sr-Latn-RS" dirty="0" smtClean="0"/>
          </a:p>
          <a:p>
            <a:pPr>
              <a:buFont typeface="Arial" panose="020B0604020202020204" pitchFamily="34" charset="0"/>
              <a:buChar char="•"/>
            </a:pPr>
            <a:endParaRPr lang="sr-Latn-R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Rekurentne neuronske mreže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</a:t>
            </a: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</a:t>
            </a:r>
            <a:r>
              <a:rPr lang="en-US" sz="2800" dirty="0" err="1" smtClean="0"/>
              <a:t>Vrsta</a:t>
            </a:r>
            <a:r>
              <a:rPr lang="en-US" sz="2800" dirty="0" smtClean="0"/>
              <a:t> </a:t>
            </a:r>
            <a:r>
              <a:rPr lang="en-US" sz="2800" dirty="0" err="1" smtClean="0"/>
              <a:t>neuronski</a:t>
            </a:r>
            <a:r>
              <a:rPr lang="sr-Latn-RS" sz="2800" dirty="0" smtClean="0"/>
              <a:t>h</a:t>
            </a:r>
            <a:r>
              <a:rPr lang="en-US" sz="2800" dirty="0" smtClean="0"/>
              <a:t> </a:t>
            </a:r>
            <a:r>
              <a:rPr lang="en-US" sz="2800" dirty="0" err="1" smtClean="0"/>
              <a:t>mre</a:t>
            </a:r>
            <a:r>
              <a:rPr lang="sr-Latn-RS" sz="2800" dirty="0" smtClean="0"/>
              <a:t>ža gde se izlaz neurona vraća na njegov ulaz</a:t>
            </a:r>
            <a:endParaRPr lang="sr-Latn-RS" sz="2800" dirty="0"/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Ovo pravi neku vrstu internog stanja mreže – memoriju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Idealne (trenutno) za predviđanje sekvenci</a:t>
            </a:r>
          </a:p>
        </p:txBody>
      </p:sp>
    </p:spTree>
    <p:extLst>
      <p:ext uri="{BB962C8B-B14F-4D97-AF65-F5344CB8AC3E}">
        <p14:creationId xmlns:p14="http://schemas.microsoft.com/office/powerpoint/2010/main" val="2303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737360"/>
          </a:xfrm>
        </p:spPr>
        <p:txBody>
          <a:bodyPr>
            <a:normAutofit/>
          </a:bodyPr>
          <a:lstStyle/>
          <a:p>
            <a:r>
              <a:rPr lang="sr-Latn-RS" dirty="0" smtClean="0"/>
              <a:t>RNN – prednosti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endParaRPr lang="sr-Latn-R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Standardne feed-forward mreže: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dirty="0" smtClean="0"/>
              <a:t>Fiksni vektori kao ulazi (npr. slika), fiksni vektori kao izlazi (npr. verovatnoća klase)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dirty="0" smtClean="0"/>
              <a:t>Fiksan broj koraka u izračunavanju (broj slojeva u mreži)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sz="2200" dirty="0"/>
          </a:p>
          <a:p>
            <a:pPr lvl="1">
              <a:buFont typeface="Arial" panose="020B0604020202020204" pitchFamily="34" charset="0"/>
              <a:buChar char="•"/>
            </a:pPr>
            <a:endParaRPr lang="sr-Latn-R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smtClean="0"/>
              <a:t>RNN: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dirty="0" smtClean="0"/>
              <a:t>Mogućnost procesiranja </a:t>
            </a:r>
            <a:r>
              <a:rPr lang="sr-Latn-RS" sz="2200" b="1" dirty="0" smtClean="0"/>
              <a:t>sekvenci</a:t>
            </a:r>
            <a:r>
              <a:rPr lang="sr-Latn-RS" sz="2200" dirty="0" smtClean="0"/>
              <a:t> vektora (tekst, govor, zvuk, pisana slova...)</a:t>
            </a:r>
            <a:endParaRPr lang="sr-Latn-R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6744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737360"/>
          </a:xfrm>
        </p:spPr>
        <p:txBody>
          <a:bodyPr>
            <a:normAutofit/>
          </a:bodyPr>
          <a:lstStyle/>
          <a:p>
            <a:r>
              <a:rPr lang="sr-Latn-RS" dirty="0" smtClean="0"/>
              <a:t>Rekurentne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endParaRPr lang="sr-Latn-RS" sz="2400" dirty="0" smtClean="0"/>
          </a:p>
        </p:txBody>
      </p:sp>
      <p:pic>
        <p:nvPicPr>
          <p:cNvPr id="1026" name="Picture 2" descr="http://colah.github.io/posts/2015-08-Understanding-LSTMs/img/RNN-unrol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9" y="3143326"/>
            <a:ext cx="10786478" cy="283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9136" y="2375628"/>
            <a:ext cx="7286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tzv. „</a:t>
            </a:r>
            <a:r>
              <a:rPr lang="sr-Latn-RS" sz="3200" b="1" dirty="0" smtClean="0"/>
              <a:t>unrolling through time</a:t>
            </a:r>
            <a:r>
              <a:rPr lang="sr-Latn-RS" sz="3200" dirty="0" smtClean="0"/>
              <a:t>“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12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RNN – ideja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Izlaz se vraća na ulaz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RNN ima „memoriju“ koja nosi informaciju o svim prethodnim izračunavanjima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U teoriji: RNN mogu da čuvaju informaciju proizvoljno dugo, ali u praksi ovo se svelo na čuvanje svega par koraka unazad (ali, imamo rešenje za ovo)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RNN – obučavanje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BPTT – backpropagation through time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Modifikacija standardnog BP – računanje gradijenta u prošlim koracima uzima u obzir gradijent iz budućih koraka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Zapravo samo fancy naziv za najobičniji backprop „unroll“-ovane RNN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47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RNN – primer predikcije sekvence</a:t>
            </a:r>
            <a:endParaRPr lang="en-US" dirty="0"/>
          </a:p>
        </p:txBody>
      </p:sp>
      <p:pic>
        <p:nvPicPr>
          <p:cNvPr id="2050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690" y="1977730"/>
            <a:ext cx="4677171" cy="37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RNN – mane i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„Unrolled“ mreža može biti ogromna (u zavisnosti koliko dugo treba da čuva informaciju):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400" dirty="0" smtClean="0"/>
              <a:t>veoma duboka mreža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te</a:t>
            </a:r>
            <a:r>
              <a:rPr lang="sr-Latn-RS" sz="2400" dirty="0" smtClean="0"/>
              <a:t>ška za obučavanje (vanishing/exploding gradient)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Već spomenuto – mreža nema dugoročnu memoriju</a:t>
            </a:r>
          </a:p>
        </p:txBody>
      </p:sp>
    </p:spTree>
    <p:extLst>
      <p:ext uri="{BB962C8B-B14F-4D97-AF65-F5344CB8AC3E}">
        <p14:creationId xmlns:p14="http://schemas.microsoft.com/office/powerpoint/2010/main" val="35597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Rešenje – </a:t>
            </a:r>
            <a:r>
              <a:rPr lang="sr-Latn-RS" b="1" dirty="0" smtClean="0"/>
              <a:t>LSTM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(Long-short term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78404" cy="431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3 nove komponente („gates“):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b="1" dirty="0" smtClean="0"/>
              <a:t>Input gate </a:t>
            </a:r>
            <a:r>
              <a:rPr lang="sr-Latn-RS" sz="2200" dirty="0" smtClean="0"/>
              <a:t>– da li prihvatiti ulaz?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b="1" dirty="0" smtClean="0"/>
              <a:t>Forget gate </a:t>
            </a:r>
            <a:r>
              <a:rPr lang="sr-Latn-RS" sz="2200" dirty="0" smtClean="0"/>
              <a:t>– da li izbrisati trenutno stanje/memoriju?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b="1" dirty="0" smtClean="0"/>
              <a:t>Output gate </a:t>
            </a:r>
            <a:r>
              <a:rPr lang="sr-Latn-RS" sz="2200" dirty="0" smtClean="0"/>
              <a:t>– da li proslediti izlaz?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Sva 3 gejta su zapravo obične logističke sigmoidalne funkcije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smtClean="0"/>
              <a:t>Interno stanje (memorija) nije vidljivo „spolja“, već samo kroz aktivacionu funkciju</a:t>
            </a:r>
            <a:endParaRPr lang="en-US" sz="2400" dirty="0"/>
          </a:p>
        </p:txBody>
      </p:sp>
      <p:pic>
        <p:nvPicPr>
          <p:cNvPr id="3074" name="Picture 2" descr="http://eric-yuan.me/wp-content/uploads/2015/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52" y="1833349"/>
            <a:ext cx="3253995" cy="432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734</TotalTime>
  <Words>521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Neuronske mreže  5. Rekurentne neuronske mreže, LSTM, GRU</vt:lpstr>
      <vt:lpstr>Rekurentne neuronske mreže (RNN)</vt:lpstr>
      <vt:lpstr>RNN – prednosti</vt:lpstr>
      <vt:lpstr>Rekurentne neuronske mreže</vt:lpstr>
      <vt:lpstr>RNN – ideja </vt:lpstr>
      <vt:lpstr>RNN – obučavanje</vt:lpstr>
      <vt:lpstr>RNN – primer predikcije sekvence</vt:lpstr>
      <vt:lpstr>RNN – mane i problemi</vt:lpstr>
      <vt:lpstr>Rešenje – LSTM (Long-short term memory)</vt:lpstr>
      <vt:lpstr>GRU (Gated Recurrent Unit)</vt:lpstr>
      <vt:lpstr>LSTM vs GRU</vt:lpstr>
      <vt:lpstr>RNN, LSTM, GRU - primene</vt:lpstr>
      <vt:lpstr>Za čitanje...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Jocic</dc:creator>
  <cp:lastModifiedBy>Marko Jocic</cp:lastModifiedBy>
  <cp:revision>274</cp:revision>
  <dcterms:created xsi:type="dcterms:W3CDTF">2015-10-14T18:30:25Z</dcterms:created>
  <dcterms:modified xsi:type="dcterms:W3CDTF">2015-11-16T10:39:13Z</dcterms:modified>
</cp:coreProperties>
</file>