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DB4AF-3B2D-427B-BDE0-C83DA61CB4A5}">
          <p14:sldIdLst>
            <p14:sldId id="256"/>
            <p14:sldId id="257"/>
            <p14:sldId id="258"/>
            <p14:sldId id="259"/>
            <p14:sldId id="260"/>
            <p14:sldId id="263"/>
            <p14:sldId id="262"/>
            <p14:sldId id="264"/>
            <p14:sldId id="265"/>
            <p14:sldId id="266"/>
            <p14:sldId id="267"/>
            <p14:sldId id="270"/>
            <p14:sldId id="268"/>
            <p14:sldId id="271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convolutional-network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://cs.stanford.edu/people/karpathy/convnetjs/demo/cifar1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Neuronske mreže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en-US" sz="4800" dirty="0"/>
              <a:t>4</a:t>
            </a:r>
            <a:r>
              <a:rPr lang="sr-Latn-RS" sz="4800" smtClean="0"/>
              <a:t>. </a:t>
            </a:r>
            <a:r>
              <a:rPr lang="sr-Latn-RS" sz="4800" dirty="0" smtClean="0"/>
              <a:t>Konvolutivne neuronske mreže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dirty="0"/>
              <a:t>Master akademske studije, zimski semestar 2015/2016</a:t>
            </a:r>
          </a:p>
          <a:p>
            <a:r>
              <a:rPr lang="sr-Latn-RS" b="1" dirty="0"/>
              <a:t>Fakultet tehničkih nauka, novi sad</a:t>
            </a:r>
          </a:p>
          <a:p>
            <a:pPr algn="r"/>
            <a:r>
              <a:rPr lang="sr-Latn-RS" dirty="0"/>
              <a:t>Msc Marko </a:t>
            </a:r>
            <a:r>
              <a:rPr lang="sr-Latn-RS" dirty="0" smtClean="0"/>
              <a:t>jocić, phd đorđe obradović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3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CNN – conv + activaction +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27" y="1966050"/>
            <a:ext cx="6360695" cy="43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Obučavanje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b="1" dirty="0" smtClean="0"/>
              <a:t> Back-propagation sa SGD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Jedino što je sad malo kompleksnije izračunavanje izlaza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Poboljšanje podataka (eng. </a:t>
            </a:r>
            <a:r>
              <a:rPr lang="sr-Latn-RS" i="1" dirty="0" smtClean="0"/>
              <a:t>data augmentation</a:t>
            </a:r>
            <a:r>
              <a:rPr lang="sr-Latn-R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Translacija, rotacija, preslikavanje ulaznih podataka (slika) i dodavanje šuma/distorzija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Značajno poboljšava performanse obučavanja CNN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Sprečava over-fitting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Najviše računanja/memorije je u prvim konvolutivnim slojevima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Najviše parametara je u poslednjim FC (fully connected) slojevima</a:t>
            </a:r>
          </a:p>
        </p:txBody>
      </p:sp>
    </p:spTree>
    <p:extLst>
      <p:ext uri="{BB962C8B-B14F-4D97-AF65-F5344CB8AC3E}">
        <p14:creationId xmlns:p14="http://schemas.microsoft.com/office/powerpoint/2010/main" val="92632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Tipične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5 conv+activation+pooling slojeva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3 sloja u MLP na izlazu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500k neurona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50M parametara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Vreme obučavanja – nedelju dana (GPU)</a:t>
            </a:r>
          </a:p>
        </p:txBody>
      </p:sp>
    </p:spTree>
    <p:extLst>
      <p:ext uri="{BB962C8B-B14F-4D97-AF65-F5344CB8AC3E}">
        <p14:creationId xmlns:p14="http://schemas.microsoft.com/office/powerpoint/2010/main" val="9558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Moderne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Konvolutivni filteri 3x3 (neke čak i 2x2 i </a:t>
            </a:r>
            <a:r>
              <a:rPr lang="sr-Latn-RS" sz="2400" b="1" dirty="0" smtClean="0"/>
              <a:t>1x1!?</a:t>
            </a:r>
            <a:r>
              <a:rPr lang="sr-Latn-RS" sz="24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smtClean="0"/>
              <a:t>Pooling filter 2x2 (neke čak i manje – „fractional pooling“)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smtClean="0"/>
              <a:t>Pomeranje pooling filtera za korak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b="1" dirty="0" smtClean="0"/>
              <a:t>Veoma duboke </a:t>
            </a:r>
            <a:r>
              <a:rPr lang="sr-Latn-RS" sz="2400" dirty="0" smtClean="0"/>
              <a:t>(preko 10 slojeva)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400" b="1" dirty="0"/>
          </a:p>
          <a:p>
            <a:pPr>
              <a:buFont typeface="Arial" panose="020B0604020202020204" pitchFamily="34" charset="0"/>
              <a:buChar char="•"/>
            </a:pPr>
            <a:endParaRPr lang="sr-Latn-RS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b="1" dirty="0"/>
              <a:t> </a:t>
            </a:r>
            <a:r>
              <a:rPr lang="sr-Latn-RS" sz="2400" dirty="0" smtClean="0"/>
              <a:t>... za ovake mreže nemamo resurse ... još ;)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515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Obučeni slojevi CNN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14" y="2038238"/>
            <a:ext cx="8696247" cy="34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Obučeni slojevi CNN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Neuronske mreže, Master akademske studije, Fakultet tehničkih nauka, Novi Sad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963" y="2119313"/>
            <a:ext cx="9296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Obučeni slojevi CNN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Neuronske mreže, Master akademske studije, Fakultet tehničkih nauka, Novi Sad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413" y="1846263"/>
            <a:ext cx="65095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Kratak pregled svega o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Viši (dublji) nivoi reprezentuju više apstraktne osobine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smtClean="0"/>
              <a:t>Viši nivoi su nezavisni 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000" dirty="0" smtClean="0"/>
              <a:t>Translacije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000" dirty="0" smtClean="0"/>
              <a:t>Rotacije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000" dirty="0" smtClean="0"/>
              <a:t>Osvetljenja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smtClean="0"/>
              <a:t>Odličan metod učenja i detekcije osobina (eng. </a:t>
            </a:r>
            <a:r>
              <a:rPr lang="sr-Latn-RS" sz="2400" i="1" dirty="0" smtClean="0"/>
              <a:t>feature detectors/extraction</a:t>
            </a:r>
            <a:r>
              <a:rPr lang="sr-Latn-RS" sz="24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000" dirty="0" smtClean="0"/>
              <a:t>Prvi sloj naučni npr detekciju ivica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000" dirty="0" smtClean="0"/>
              <a:t>Dublji slojevi kompleksnije stvari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000" dirty="0" smtClean="0"/>
              <a:t>Integracija obučavanja klasifikatora (MLP) sa učenjem interne reprezentacije osobina</a:t>
            </a:r>
          </a:p>
        </p:txBody>
      </p:sp>
    </p:spTree>
    <p:extLst>
      <p:ext uri="{BB962C8B-B14F-4D97-AF65-F5344CB8AC3E}">
        <p14:creationId xmlns:p14="http://schemas.microsoft.com/office/powerpoint/2010/main" val="346944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Ali...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Modeli sa dubokim hijerarhijama su </a:t>
            </a:r>
            <a:r>
              <a:rPr lang="sr-Latn-RS" sz="2400" b="1" dirty="0" smtClean="0"/>
              <a:t>zapravo veoma stara ideja, ne nova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b="1" dirty="0"/>
              <a:t> </a:t>
            </a:r>
            <a:r>
              <a:rPr lang="sr-Latn-RS" sz="2400" dirty="0" smtClean="0"/>
              <a:t>Čitava revolucija „dubokog učenja“ (eng. </a:t>
            </a:r>
            <a:r>
              <a:rPr lang="sr-Latn-RS" sz="2400" i="1" dirty="0" smtClean="0"/>
              <a:t>deep learning</a:t>
            </a:r>
            <a:r>
              <a:rPr lang="sr-Latn-RS" sz="2400" dirty="0" smtClean="0"/>
              <a:t>) je proizvod pre svega nekih novih metoda za inicijalizaciju i obučavanje dubokih mreža, ali i dostupnog hardvera (GPU)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b="1" dirty="0"/>
              <a:t> </a:t>
            </a:r>
            <a:r>
              <a:rPr lang="sr-Latn-RS" sz="2400" dirty="0" smtClean="0"/>
              <a:t>Trenutne metode kao cilj imaju nezavisnost od translacije, rotacije, itd... Ali ovo je još uvek prilično daleko od biološke, prirodne vizije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b="1" dirty="0"/>
              <a:t> </a:t>
            </a:r>
            <a:r>
              <a:rPr lang="sr-Latn-RS" sz="2400" dirty="0" smtClean="0"/>
              <a:t>Klasifikacija slika je sve što (bar trenutno) možemo – kažemo CNN „Reci mi šta se nalazi na ovoj slici“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467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 čitanje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sr-Latn-RS" sz="3200" dirty="0" smtClean="0"/>
          </a:p>
          <a:p>
            <a:pPr marL="0" indent="0" algn="ctr">
              <a:buNone/>
            </a:pPr>
            <a:endParaRPr lang="sr-Latn-RS" sz="3200" dirty="0"/>
          </a:p>
          <a:p>
            <a:pPr marL="0" indent="0" algn="ctr">
              <a:buNone/>
            </a:pPr>
            <a:endParaRPr lang="sr-Latn-RS" sz="3200" dirty="0" smtClean="0"/>
          </a:p>
          <a:p>
            <a:pPr marL="0" indent="0" algn="ctr">
              <a:buNone/>
            </a:pPr>
            <a:r>
              <a:rPr lang="sr-Latn-RS" sz="3200" dirty="0" smtClean="0"/>
              <a:t> </a:t>
            </a:r>
            <a:r>
              <a:rPr lang="sr-Latn-RS" sz="3200" dirty="0">
                <a:hlinkClick r:id="rId2"/>
              </a:rPr>
              <a:t>http://cs231n.github.io/convolutional-networks</a:t>
            </a:r>
            <a:r>
              <a:rPr lang="sr-Latn-RS" sz="3200" dirty="0" smtClean="0">
                <a:hlinkClick r:id="rId2"/>
              </a:rPr>
              <a:t>/</a:t>
            </a:r>
            <a:endParaRPr lang="sr-Latn-RS" sz="3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4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Konvolutivne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Convolutional neural network – CNN, convnet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Napraviti dobru internu reprezentaciju vizuelnog sveta u cilju prepoznavanja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Detekcija i klasifikacija objekata u kategorije, nezavisno od poze, veličine, rotacije, osvetljenja, zaklonjenosti...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Da li veštački sistem može da nauči odgovarajuću internu reprezentaciju automatski, na sličan način kao što ljudi uče jednostavnim posmatranjem sveta?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PRE</a:t>
            </a:r>
            <a:r>
              <a:rPr lang="sr-Latn-RS" dirty="0" smtClean="0"/>
              <a:t>: „ručno“ nameštanje i pravljenje internih reprezentacija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SADA</a:t>
            </a:r>
            <a:r>
              <a:rPr lang="sr-Latn-RS" dirty="0" smtClean="0"/>
              <a:t>: teži se da mašina sama nauči reprezentaciju iz samih podataka</a:t>
            </a:r>
          </a:p>
        </p:txBody>
      </p:sp>
    </p:spTree>
    <p:extLst>
      <p:ext uri="{BB962C8B-B14F-4D97-AF65-F5344CB8AC3E}">
        <p14:creationId xmlns:p14="http://schemas.microsoft.com/office/powerpoint/2010/main" val="34264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CNN – DEMO (CIFAR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CIFAR 10 data set: 50k slika za obučavanje, 10k slika za testiranje u </a:t>
            </a:r>
            <a:r>
              <a:rPr lang="sr-Latn-RS" b="1" dirty="0" smtClean="0"/>
              <a:t>10</a:t>
            </a:r>
            <a:r>
              <a:rPr lang="sr-Latn-RS" dirty="0" smtClean="0"/>
              <a:t> kategorija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en-US" dirty="0">
                <a:hlinkClick r:id="rId2"/>
              </a:rPr>
              <a:t>http://cs.stanford.edu/people/karpathy/convnetjs/demo/cifar10.html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398" y="2711117"/>
            <a:ext cx="4285639" cy="33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CNN – inspiracija u biologiji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Biološka vizija je hijerarhijski organizovana (duboka hijerahija)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65" y="2387957"/>
            <a:ext cx="4923178" cy="3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CNN – going deep...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Plitke arhitekture su neefikasne u reprezentovanju „dubokih“ funkcija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Dvoslojne neuronske mreže sa dovoljno velikim brojem neurona u skrivenom sloju mogu implementirati bilo koju funkciju - </a:t>
            </a:r>
            <a:r>
              <a:rPr lang="sr-Latn-RS" b="1" dirty="0" smtClean="0"/>
              <a:t>„univerzalni aproksimator“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b="1" dirty="0"/>
              <a:t> </a:t>
            </a:r>
            <a:r>
              <a:rPr lang="sr-Latn-RS" dirty="0" smtClean="0"/>
              <a:t>Ali, ako je funkcija „duboka“, potreban je izuzetno velik skriveni sloj – </a:t>
            </a:r>
            <a:r>
              <a:rPr lang="sr-Latn-RS" b="1" dirty="0" smtClean="0"/>
              <a:t>ogroman</a:t>
            </a:r>
            <a:r>
              <a:rPr lang="sr-Latn-RS" dirty="0" smtClean="0"/>
              <a:t> broj parametara (težina) koji se moraju obučiti – računski neefikasno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b="1" dirty="0"/>
              <a:t> </a:t>
            </a:r>
            <a:r>
              <a:rPr lang="sr-Latn-RS" dirty="0" smtClean="0"/>
              <a:t>Ok, dakle koristićemo duboke neuronske mreže...</a:t>
            </a:r>
            <a:endParaRPr lang="sr-Latn-RS" b="1" dirty="0" smtClean="0"/>
          </a:p>
        </p:txBody>
      </p:sp>
    </p:spTree>
    <p:extLst>
      <p:ext uri="{BB962C8B-B14F-4D97-AF65-F5344CB8AC3E}">
        <p14:creationId xmlns:p14="http://schemas.microsoft.com/office/powerpoint/2010/main" val="411955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Ali zašto ne obične duboke neuronske mreže?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424988"/>
            <a:ext cx="6113646" cy="244410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Te</a:t>
            </a:r>
            <a:r>
              <a:rPr lang="sr-Latn-RS" b="1" dirty="0" smtClean="0"/>
              <a:t>ško obučavanje</a:t>
            </a:r>
          </a:p>
          <a:p>
            <a:pPr lvl="1"/>
            <a:r>
              <a:rPr lang="sr-Latn-RS" dirty="0" smtClean="0"/>
              <a:t>Over-fitting, under-fitting, lokalni optimumi</a:t>
            </a:r>
          </a:p>
          <a:p>
            <a:endParaRPr lang="sr-Latn-RS" dirty="0"/>
          </a:p>
          <a:p>
            <a:r>
              <a:rPr lang="sr-Latn-RS" b="1" dirty="0" smtClean="0"/>
              <a:t>Konvolutivne mreže smanjuju broj parametara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138" y="1845734"/>
            <a:ext cx="2155546" cy="3794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747516" y="1851970"/>
                <a:ext cx="3625516" cy="153291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>
                    <a:solidFill>
                      <a:schemeClr val="tx1"/>
                    </a:solidFill>
                  </a:rPr>
                  <a:t>Koliko parametara ima ima NM?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sr-Latn-RS" dirty="0" smtClean="0">
                    <a:solidFill>
                      <a:schemeClr val="tx1"/>
                    </a:solidFill>
                  </a:rPr>
                  <a:t>Što je za malu sliku 32x32: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sr-Latn-R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16" y="1851970"/>
                <a:ext cx="3625516" cy="1532913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CNN – 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parse.ele.tue.nl/cluster/2/CN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84" y="2379929"/>
            <a:ext cx="9017267" cy="348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CNN – osnovne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Ulaz </a:t>
            </a:r>
            <a:r>
              <a:rPr lang="sr-Latn-RS" dirty="0" smtClean="0"/>
              <a:t>– slika (npr. 32x32x3, x3 za RGB kanale)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Konvolutivni sloj </a:t>
            </a:r>
            <a:r>
              <a:rPr lang="sr-Latn-RS" dirty="0" smtClean="0"/>
              <a:t>– N konvolutivnih filtera (npr. dimenzija 3x3x3, 5x5x3) koji kao proizvod daju ulaznu sliku konvuliranu ovim filterima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Konvolutivni filteri su zapravo </a:t>
            </a:r>
            <a:r>
              <a:rPr lang="sr-Latn-RS" b="1" dirty="0" smtClean="0"/>
              <a:t>neuroni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b="1" dirty="0" smtClean="0"/>
              <a:t>Težine neurona </a:t>
            </a:r>
            <a:r>
              <a:rPr lang="sr-Latn-RS" dirty="0" smtClean="0"/>
              <a:t>su zapravo elementi matrice konvolutivnog filtera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Konvolutivni sloj je veličine 32x32x(3xN) i rezultat ovo sloja su N tzv. „feature maps“ (mape osobina)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„Feature maps“ mogu biti i manje veličine, u zavisnost od toga kako je definisana konvolucija graničnih piksela (slika 32x32 kada je konvulirana rezultat može biti npr. 28x28)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Aktivaciona funkcija </a:t>
            </a:r>
            <a:r>
              <a:rPr lang="sr-Latn-RS" dirty="0" smtClean="0"/>
              <a:t>–</a:t>
            </a:r>
            <a:r>
              <a:rPr lang="sr-Latn-RS" b="1" dirty="0" smtClean="0"/>
              <a:t> </a:t>
            </a:r>
            <a:r>
              <a:rPr lang="sr-Latn-RS" dirty="0" smtClean="0"/>
              <a:t>primena neke nelinearne aktivacione funkcije nad „feature maps“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b="1" dirty="0"/>
              <a:t> </a:t>
            </a:r>
            <a:r>
              <a:rPr lang="sr-Latn-RS" b="1" dirty="0" smtClean="0"/>
              <a:t>Pooling sloj</a:t>
            </a:r>
            <a:r>
              <a:rPr lang="sr-Latn-RS" dirty="0" smtClean="0"/>
              <a:t> – radi tzv. „downsampling“ nad „feature maps“, tj. smanjuje dimenzije na npr. 16x16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b="1" dirty="0"/>
              <a:t> </a:t>
            </a:r>
            <a:r>
              <a:rPr lang="sr-Latn-RS" b="1" dirty="0" smtClean="0"/>
              <a:t>MLP </a:t>
            </a:r>
            <a:r>
              <a:rPr lang="sr-Latn-RS" dirty="0" smtClean="0"/>
              <a:t>(fully connected) – najobičniji višeslojni perceptron na kraju CNN, radi klasifikaciju</a:t>
            </a:r>
            <a:endParaRPr lang="sr-Latn-RS" b="1" dirty="0" smtClean="0"/>
          </a:p>
        </p:txBody>
      </p:sp>
    </p:spTree>
    <p:extLst>
      <p:ext uri="{BB962C8B-B14F-4D97-AF65-F5344CB8AC3E}">
        <p14:creationId xmlns:p14="http://schemas.microsoft.com/office/powerpoint/2010/main" val="1642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CNN – konvolutivni sloj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384906" cy="3850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1074" y="1845734"/>
                <a:ext cx="6954252" cy="4023360"/>
              </a:xfrm>
            </p:spPr>
            <p:txBody>
              <a:bodyPr>
                <a:normAutofit/>
              </a:bodyPr>
              <a:lstStyle/>
              <a:p>
                <a:endParaRPr lang="sr-Latn-RS" dirty="0" smtClean="0"/>
              </a:p>
              <a:p>
                <a:endParaRPr lang="sr-Latn-RS" dirty="0"/>
              </a:p>
              <a:p>
                <a:r>
                  <a:rPr lang="sr-Latn-RS" dirty="0" smtClean="0"/>
                  <a:t>- 32 konvolutivna filtera 5x5(x3)</a:t>
                </a:r>
              </a:p>
              <a:p>
                <a:r>
                  <a:rPr lang="sr-Latn-RS" dirty="0" smtClean="0"/>
                  <a:t>- rezultat 32 „feature maps“</a:t>
                </a:r>
              </a:p>
              <a:p>
                <a:endParaRPr lang="sr-Latn-RS" dirty="0" smtClean="0"/>
              </a:p>
              <a:p>
                <a:r>
                  <a:rPr lang="sr-Latn-RS" dirty="0" smtClean="0"/>
                  <a:t>- opšti oblik diskretne 2D konvolucije (f je filter, g je slika):</a:t>
                </a:r>
              </a:p>
              <a:p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sr-Latn-R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1074" y="1845734"/>
                <a:ext cx="6954252" cy="4023360"/>
              </a:xfrm>
              <a:blipFill rotWithShape="0">
                <a:blip r:embed="rId3"/>
                <a:stretch>
                  <a:fillRect l="-2191" r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72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CNN – pooling sloj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Dodatno smanjuje broj parametara smanjivanjem veličine izlaza iz konvolutivnog sloja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Downsampling</a:t>
            </a: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Npr. 32x32 </a:t>
            </a:r>
            <a:r>
              <a:rPr lang="en-US" dirty="0" smtClean="0"/>
              <a:t>-&gt; 16x16 (4 puta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Uglavnom</a:t>
            </a:r>
            <a:r>
              <a:rPr lang="en-US" dirty="0" smtClean="0"/>
              <a:t> se </a:t>
            </a:r>
            <a:r>
              <a:rPr lang="en-US" dirty="0" err="1" smtClean="0"/>
              <a:t>uzima</a:t>
            </a:r>
            <a:r>
              <a:rPr lang="en-US" dirty="0" smtClean="0"/>
              <a:t> filter 2x2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pomera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sr-Latn-RS" dirty="0" smtClean="0"/>
              <a:t>(npr. 32x32)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korakom</a:t>
            </a:r>
            <a:r>
              <a:rPr lang="en-US" dirty="0" smtClean="0"/>
              <a:t> 2</a:t>
            </a:r>
            <a:r>
              <a:rPr lang="sr-Latn-RS" dirty="0" smtClean="0"/>
              <a:t> (eng. </a:t>
            </a:r>
            <a:r>
              <a:rPr lang="sr-Latn-RS" i="1" dirty="0" smtClean="0"/>
              <a:t>stride</a:t>
            </a:r>
            <a:r>
              <a:rPr lang="sr-Latn-RS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2x2 region se </a:t>
            </a:r>
            <a:r>
              <a:rPr lang="en-US" dirty="0" err="1" smtClean="0"/>
              <a:t>ra</a:t>
            </a:r>
            <a:r>
              <a:rPr lang="sr-Latn-RS" dirty="0" smtClean="0"/>
              <a:t>čuna vrednost koja će biti upisana u rezultujuću sliku (16x16)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Koja funkcija računa koja će vrednost biti upisana u rezultujuću sliku?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AVERAGE pooling – prosek vrednosti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b="1" dirty="0" smtClean="0"/>
              <a:t>MAX pooling </a:t>
            </a:r>
            <a:r>
              <a:rPr lang="sr-Latn-RS" dirty="0" smtClean="0"/>
              <a:t>– najveća vrednost</a:t>
            </a:r>
            <a:endParaRPr lang="en-US" b="1" dirty="0"/>
          </a:p>
        </p:txBody>
      </p:sp>
      <p:pic>
        <p:nvPicPr>
          <p:cNvPr id="2050" name="Picture 2" descr="http://cs231n.github.io/assets/cnn/maxpoo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95" y="4826051"/>
            <a:ext cx="2927350" cy="136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s231n.github.io/assets/cnn/pool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47" r="1672" b="-68082"/>
          <a:stretch/>
        </p:blipFill>
        <p:spPr bwMode="auto">
          <a:xfrm>
            <a:off x="8666113" y="5063068"/>
            <a:ext cx="219456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</TotalTime>
  <Words>906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Neuronske mreže  4. Konvolutivne neuronske mreže</vt:lpstr>
      <vt:lpstr>Konvolutivne neuronske mreže</vt:lpstr>
      <vt:lpstr>CNN – inspiracija u biologiji</vt:lpstr>
      <vt:lpstr>CNN – going deep...</vt:lpstr>
      <vt:lpstr>Ali zašto ne obične duboke neuronske mreže?</vt:lpstr>
      <vt:lpstr>CNN – the big picture</vt:lpstr>
      <vt:lpstr>CNN – osnovne komponente</vt:lpstr>
      <vt:lpstr>CNN – konvolutivni sloj</vt:lpstr>
      <vt:lpstr>CNN – pooling sloj</vt:lpstr>
      <vt:lpstr>CNN – conv + activaction + pool</vt:lpstr>
      <vt:lpstr>Obučavanje CNN</vt:lpstr>
      <vt:lpstr>Tipične CNN</vt:lpstr>
      <vt:lpstr>Moderne CNN</vt:lpstr>
      <vt:lpstr>Obučeni slojevi CNN</vt:lpstr>
      <vt:lpstr>Obučeni slojevi CNN</vt:lpstr>
      <vt:lpstr>Obučeni slojevi CNN</vt:lpstr>
      <vt:lpstr>Kratak pregled svega o CNN</vt:lpstr>
      <vt:lpstr>Ali...</vt:lpstr>
      <vt:lpstr>Za čitanje</vt:lpstr>
      <vt:lpstr>CNN – DEMO (CIFAR 10)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Jocic</dc:creator>
  <cp:lastModifiedBy>Marko Jocic</cp:lastModifiedBy>
  <cp:revision>228</cp:revision>
  <dcterms:created xsi:type="dcterms:W3CDTF">2015-10-14T18:30:25Z</dcterms:created>
  <dcterms:modified xsi:type="dcterms:W3CDTF">2015-11-02T10:52:18Z</dcterms:modified>
</cp:coreProperties>
</file>