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cw.mit.edu/courses/electrical-engineering-and-computer-science/6-034-artificial-intelligence-fall-2010/readings/MIT6_034F10_netmath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 smtClean="0"/>
              <a:t>2. Veštački neuron, Back-propagation,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Master akademske studije, zimski semestar 2015/2016</a:t>
            </a:r>
          </a:p>
          <a:p>
            <a:r>
              <a:rPr lang="sr-Latn-RS" b="1" dirty="0"/>
              <a:t>Fakultet tehničkih nauka, novi sad</a:t>
            </a:r>
          </a:p>
          <a:p>
            <a:pPr algn="r"/>
            <a:r>
              <a:rPr lang="sr-Latn-RS" dirty="0"/>
              <a:t>Msc Marko </a:t>
            </a:r>
            <a:r>
              <a:rPr lang="sr-Latn-RS" dirty="0" smtClean="0"/>
              <a:t>jocić, phd đorđe obradović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Šta je uopšte obučavanje?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Ažuriranje arhitekture mreže kroz korekciju težina (W) tako da mreža može efikasno da izvršava željeni zadatak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Paradigme obučavanja: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Mrežu snabdeti ispravnim izlazima za zadate ulaze (obučavajući skup)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Težine se koriguju tako da mreža proizvodi sve bolje rezultate za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Nema potrebe zadati ispavan izlaz u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Hibridno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Kombinacija nadgledanog i nenadgledanog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Neke težine se koriguju prema ispravnom izlazu, dok se druge automatski koriguju</a:t>
            </a:r>
          </a:p>
        </p:txBody>
      </p:sp>
    </p:spTree>
    <p:extLst>
      <p:ext uri="{BB962C8B-B14F-4D97-AF65-F5344CB8AC3E}">
        <p14:creationId xmlns:p14="http://schemas.microsoft.com/office/powerpoint/2010/main" val="7585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8552" cy="1450757"/>
          </a:xfrm>
        </p:spPr>
        <p:txBody>
          <a:bodyPr/>
          <a:lstStyle/>
          <a:p>
            <a:r>
              <a:rPr lang="sr-Latn-RS" dirty="0" smtClean="0"/>
              <a:t>Nadgledano obučavanje neuronske mreže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Minizovati grešku tokom obučavanja tako da izlazi mreže što više odgovaraju željenim izlazima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kvadratna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</a:t>
                </a:r>
                <a:r>
                  <a:rPr lang="sr-Latn-RS" dirty="0" smtClean="0"/>
                  <a:t>ška, hoćemo da je što manja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željene vrednosti izlaza,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</a:t>
                </a:r>
                <a:r>
                  <a:rPr lang="en-US" dirty="0" err="1" smtClean="0"/>
                  <a:t>stvarne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vrednosti izlaza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još dosta drugih funkcija grešaka, o tome kasnije...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Problem: unapred ne znamo „ispravne“ izlaze neurona u skrivenom sloju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zapravo i nije strašno – možemo koristiti klasični opadajući gradijent (eng. </a:t>
                </a:r>
                <a:r>
                  <a:rPr lang="sr-Latn-RS" i="1" dirty="0" smtClean="0"/>
                  <a:t>gradient descent</a:t>
                </a:r>
                <a:r>
                  <a:rPr lang="sr-Latn-RS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računa se parcijalni izvod funkcije greške u odnosu na tu težinu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Težina se koriguje tako što se ide kontra od smera izvoda sa nekim korakom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tzv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brzina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obu</a:t>
                </a:r>
                <a:r>
                  <a:rPr lang="sr-Latn-RS" dirty="0" smtClean="0"/>
                  <a:t>čavanja)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Ovo</a:t>
                </a:r>
                <a:r>
                  <a:rPr lang="en-US" dirty="0" smtClean="0"/>
                  <a:t> je</a:t>
                </a:r>
                <a:r>
                  <a:rPr lang="sr-Latn-RS" dirty="0" smtClean="0"/>
                  <a:t> OK </a:t>
                </a:r>
                <a:r>
                  <a:rPr lang="en-US" dirty="0" err="1" smtClean="0"/>
                  <a:t>ako</a:t>
                </a:r>
                <a:r>
                  <a:rPr lang="en-US" dirty="0" smtClean="0"/>
                  <a:t> je u </a:t>
                </a:r>
                <a:r>
                  <a:rPr lang="en-US" dirty="0" err="1" smtClean="0"/>
                  <a:t>pitanju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jednoslojni</a:t>
                </a:r>
                <a:r>
                  <a:rPr lang="en-US" dirty="0" smtClean="0"/>
                  <a:t> perceptron, </a:t>
                </a:r>
                <a:r>
                  <a:rPr lang="en-US" dirty="0" err="1" smtClean="0"/>
                  <a:t>ali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šta ćemo sa višeslojnim? </a:t>
                </a:r>
                <a:r>
                  <a:rPr lang="sr-Latn-RS" b="1" dirty="0" smtClean="0"/>
                  <a:t>BACK-PROPAGATION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Backpropagation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Za svaki primerak u obučavajućem </a:t>
                </a:r>
                <a:r>
                  <a:rPr lang="en-US" dirty="0" err="1" smtClean="0"/>
                  <a:t>skupu</a:t>
                </a:r>
                <a:r>
                  <a:rPr lang="sr-Latn-RS" dirty="0" smtClean="0"/>
                  <a:t>...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ulazni signal unapred kroz neuronsku mrežu (eng. </a:t>
                </a:r>
                <a:r>
                  <a:rPr lang="sr-Latn-RS" i="1" dirty="0" smtClean="0"/>
                  <a:t>forward pass</a:t>
                </a:r>
                <a:r>
                  <a:rPr lang="sr-Latn-R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greške unazad kroz neuronsku mrežu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u mreži izračunati parcijalni izvod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r-Latn-R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izlaznom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skrivenim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slojevima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Korigovati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po formuli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−∆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endParaRPr lang="sr-Latn-R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Ovo ponavljati N epoha</a:t>
                </a:r>
              </a:p>
              <a:p>
                <a:pPr marL="0" indent="0">
                  <a:buNone/>
                </a:pPr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Za jednostavno izvođenje backpropagation algoritma pogledati (MIT): </a:t>
                </a:r>
                <a:r>
                  <a:rPr lang="en-US" dirty="0" smtClean="0">
                    <a:hlinkClick r:id="rId2"/>
                  </a:rPr>
                  <a:t>http://ocw.mit.edu/courses/electrical-engineering-and-computer-science/6-034-artificial-intelligence-fall-2010/readings/MIT6_034F10_netmath.pdf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  <a:blipFill rotWithShape="0">
                <a:blip r:embed="rId3"/>
                <a:stretch>
                  <a:fillRect l="-1455" t="-2368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2505" y="3841372"/>
            <a:ext cx="381962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 flipV="1">
            <a:off x="7822132" y="4142162"/>
            <a:ext cx="487680" cy="1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09812" y="3857414"/>
            <a:ext cx="2358189" cy="71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GRADIENT DESCENT!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Gradient </a:t>
            </a:r>
            <a:r>
              <a:rPr lang="sr-Latn-RS" dirty="0" smtClean="0"/>
              <a:t>descent </a:t>
            </a:r>
            <a:r>
              <a:rPr lang="sr-Latn-RS" dirty="0" smtClean="0"/>
              <a:t>vs </a:t>
            </a:r>
            <a:br>
              <a:rPr lang="sr-Latn-RS" dirty="0" smtClean="0"/>
            </a:br>
            <a:r>
              <a:rPr lang="sr-Latn-RS" dirty="0" smtClean="0"/>
              <a:t>sto</a:t>
            </a:r>
            <a:r>
              <a:rPr lang="en-US" dirty="0" smtClean="0"/>
              <a:t>c</a:t>
            </a:r>
            <a:r>
              <a:rPr lang="sr-Latn-RS" dirty="0" smtClean="0"/>
              <a:t>hastic </a:t>
            </a:r>
            <a:r>
              <a:rPr lang="sr-Latn-R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Gradient descent (GD)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Jedna epoha obučavanja – uvek se prolazi kroz ceo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Ako je obučavajući skup ogroman (što će biti slučaj), ovo ne dolazi u obzir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Deterministički</a:t>
            </a:r>
            <a:r>
              <a:rPr lang="sr-Latn-RS" dirty="0" smtClean="0"/>
              <a:t> postupak, svaki put mreža će biti identično obučena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Sto</a:t>
            </a:r>
            <a:r>
              <a:rPr lang="en-US" b="1" dirty="0" smtClean="0"/>
              <a:t>c</a:t>
            </a:r>
            <a:r>
              <a:rPr lang="sr-Latn-RS" b="1" dirty="0" smtClean="0"/>
              <a:t>hastic </a:t>
            </a:r>
            <a:r>
              <a:rPr lang="sr-Latn-RS" b="1" dirty="0" smtClean="0"/>
              <a:t>gradient descent (SGD)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svakoj epohi obučavanja – uzima se samo N </a:t>
            </a:r>
            <a:r>
              <a:rPr lang="sr-Latn-RS" b="1" dirty="0" smtClean="0"/>
              <a:t>nasumičnih </a:t>
            </a:r>
            <a:r>
              <a:rPr lang="sr-Latn-RS" dirty="0" smtClean="0"/>
              <a:t>primeraka iz obučavajućeg skupa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Brže konvergira od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Stohastičan</a:t>
            </a:r>
            <a:r>
              <a:rPr lang="sr-Latn-RS" dirty="0" smtClean="0"/>
              <a:t> postupak, zbog nasumičnosti, mreža će svaki put biti drugačije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Uglavnom bude jako dobra aproksimacija rezultat dobijenih sa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praktičnoj primeni, SGD se uvek koristi umesto GD</a:t>
            </a:r>
          </a:p>
          <a:p>
            <a:pPr marL="201168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571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modifikacije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b="1" dirty="0" smtClean="0"/>
                  <a:t>Momentum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Gradijent iz prošle iteracije se koristi u trenutnoj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∗∆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Znatno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ubrzava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obu</a:t>
                </a:r>
                <a:r>
                  <a:rPr lang="sr-Latn-RS" dirty="0" smtClean="0"/>
                  <a:t>čavanje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en-US" b="1" dirty="0" err="1" smtClean="0"/>
                  <a:t>Smanjenje</a:t>
                </a:r>
                <a:r>
                  <a:rPr lang="en-US" b="1" dirty="0" smtClean="0"/>
                  <a:t> </a:t>
                </a:r>
                <a:r>
                  <a:rPr lang="sr-Latn-RS" b="1" dirty="0" smtClean="0"/>
                  <a:t>brzine obučavanja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U svakoj epohi smanjiti brzinu obučavanja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Smanjuje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šansu da ćemo „preskočiti“ </a:t>
                </a:r>
                <a:r>
                  <a:rPr lang="en-US" dirty="0" smtClean="0"/>
                  <a:t>optimum </a:t>
                </a:r>
                <a:r>
                  <a:rPr lang="en-US" dirty="0" err="1" smtClean="0"/>
                  <a:t>kom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žimo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sr-Latn-R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... i još dosta drugih koje ćemo videti kasnije ... </a:t>
                </a:r>
                <a:endParaRPr lang="en-US" dirty="0" smtClean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obučavanja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Overfitting</a:t>
            </a:r>
            <a:r>
              <a:rPr lang="sr-Latn-RS" dirty="0" smtClean="0"/>
              <a:t> – mreža previše dobro obučena na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Nema sposobnost 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Radi ispravno samo na podacima koje je već „videla“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Underfitting</a:t>
            </a:r>
            <a:r>
              <a:rPr lang="sr-Latn-RS" dirty="0" smtClean="0"/>
              <a:t> – mreža uopšte nije dobro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Jednostavno težine još nisu konvergirale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Kada prekinuti obučavanje? </a:t>
            </a:r>
            <a:r>
              <a:rPr lang="sr-Latn-RS" dirty="0" smtClean="0"/>
              <a:t>Overfitting, underfitting...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Lokalni optimumi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Težine konvergiraju ka lokalnom minimumu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Brzina obučavanja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Konvergencija izuzetno osetljiva na brzinu obučavanja (izuzetno sporo ili preskakanje minimuma)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Backpropagation</a:t>
            </a:r>
            <a:r>
              <a:rPr lang="sr-Latn-RS" dirty="0" smtClean="0"/>
              <a:t> – većina neuro-naučnika tvrdi da se ovo ne odigrava u mozgu</a:t>
            </a:r>
          </a:p>
        </p:txBody>
      </p:sp>
    </p:spTree>
    <p:extLst>
      <p:ext uri="{BB962C8B-B14F-4D97-AF65-F5344CB8AC3E}">
        <p14:creationId xmlns:p14="http://schemas.microsoft.com/office/powerpoint/2010/main" val="165980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Još problema? Toga imamo 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600" dirty="0" smtClean="0"/>
              <a:t> </a:t>
            </a:r>
            <a:r>
              <a:rPr lang="sr-Latn-RS" sz="3600" dirty="0" smtClean="0"/>
              <a:t>Koliko neurona u skrivenim slojevima?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Koliko </a:t>
            </a:r>
            <a:r>
              <a:rPr lang="sr-Latn-RS" sz="3600" dirty="0"/>
              <a:t>skrivenih slojeva</a:t>
            </a:r>
            <a:r>
              <a:rPr lang="sr-Latn-RS" sz="36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funkcija greške</a:t>
            </a:r>
            <a:r>
              <a:rPr lang="sr-Latn-RS" sz="36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Koji su parametri obučavanja?</a:t>
            </a:r>
            <a:endParaRPr lang="sr-Latn-R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aktivaciona funkcija?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Kako povezati neurone?</a:t>
            </a:r>
            <a:endParaRPr lang="sr-Latn-RS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21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Biološki neuron, mozak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Veštački neuron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jednog linearnog/nelinearnog perceptrona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Veštačke neuronske mreže – mreže veštačkih neurona: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Slojevi (skriveni neuroni)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Višeslojni perceptroni (MLP)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Kako VNM uče? – backpropagation, „opadajući gradijent (eng</a:t>
            </a:r>
            <a:r>
              <a:rPr lang="sr-Latn-RS" i="1" dirty="0" smtClean="0"/>
              <a:t>. gradient descent</a:t>
            </a:r>
            <a:r>
              <a:rPr lang="sr-Latn-RS" dirty="0" smtClean="0"/>
              <a:t>)“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veštačkih neuronskih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Problemi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264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Biološki neuron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Ljudski mozak se sastoji od oko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 smtClean="0"/>
                  <a:t> (100,000,000,000) </a:t>
                </a:r>
                <a:r>
                  <a:rPr lang="en-US" b="0" dirty="0" err="1" smtClean="0"/>
                  <a:t>neurona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Vi</a:t>
                </a:r>
                <a:r>
                  <a:rPr lang="sr-Latn-RS" dirty="0" smtClean="0"/>
                  <a:t>še od 20 tipova neurona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sr-Latn-RS" b="0" dirty="0" smtClean="0"/>
                  <a:t> sinapsi – veza između neurona (svaki neurona je povezan sa oko 1,000-10,000 drugih neurona)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Do neurona preko dendrita dolaze impulsi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b="0" dirty="0" smtClean="0"/>
                  <a:t>Impulsi mogu da povećaju ili smanje verovatnoću da će neuron „ispaliti“ impuls na aksonu (izlazu)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„Ispaljeni</a:t>
                </a:r>
                <a:r>
                  <a:rPr lang="sr-Latn-RS" smtClean="0"/>
                  <a:t>“ impuls </a:t>
                </a:r>
                <a:r>
                  <a:rPr lang="sr-Latn-RS" dirty="0" smtClean="0"/>
                  <a:t>iz aksona je ulaz u druge neurone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:r>
                  <a:rPr lang="sr-Latn-RS" b="0" dirty="0" smtClean="0"/>
                  <a:t>Brzina obrade ulaznih impulsa i generisanja izlaznog impulsa – 1ms do 10ms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Da čovek „prepozna“ neku scenu/okolinu – oko 0.1s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4" y="105526"/>
            <a:ext cx="3630779" cy="21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Ljudski mozak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Neverovatne karakteristike: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Masivni paralelizam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Distribuirana reprezentacija i sposobnost računanja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Sposobnost učenja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Sposobnost </a:t>
            </a:r>
            <a:r>
              <a:rPr lang="sr-Latn-RS" dirty="0" smtClean="0"/>
              <a:t>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Prilagodljivost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... zvuči jednostavno, ali je zapravo izuzetno komplikovano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Oduvek san računarskih nauka da se napravi računar/program koji rešava izuzetno kompleksne zadatke lako i brzo (još brže) nego čovek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512" y="2025818"/>
            <a:ext cx="2798846" cy="18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br>
              <a:rPr lang="sr-Latn-RS" dirty="0" smtClean="0"/>
            </a:br>
            <a:r>
              <a:rPr lang="sr-Latn-RS" dirty="0" smtClean="0"/>
              <a:t>(McCulloh-Pits perceptron)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ulazi</a:t>
                </a:r>
                <a:r>
                  <a:rPr lang="en-US" b="0" dirty="0" smtClean="0"/>
                  <a:t> u neuron, </a:t>
                </a:r>
                <a:r>
                  <a:rPr lang="en-US" b="0" dirty="0" err="1" smtClean="0"/>
                  <a:t>gde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za svaki ulaz</a:t>
                </a:r>
                <a:endParaRPr lang="sr-Latn-R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– bias,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nezavisna</a:t>
                </a:r>
                <a:r>
                  <a:rPr lang="en-US" dirty="0" smtClean="0"/>
                  <a:t> od </a:t>
                </a:r>
                <a:r>
                  <a:rPr lang="en-US" dirty="0" err="1" smtClean="0"/>
                  <a:t>ulaza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aktivaciona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funkcija</a:t>
                </a:r>
                <a:endParaRPr lang="en-US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Odre</a:t>
                </a:r>
                <a:r>
                  <a:rPr lang="sr-Latn-RS" dirty="0" smtClean="0"/>
                  <a:t>đuje nivo aktivacije/pobuđenosti neurona za zadate ulaze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više aktivacionih funkcija u praktičnoj upotrebi (u zavisnosti od problema)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b="1" dirty="0" smtClean="0"/>
                  <a:t>Ogromno</a:t>
                </a:r>
                <a:r>
                  <a:rPr lang="sr-Latn-RS" dirty="0" smtClean="0"/>
                  <a:t> pojednostavljenje biološkog neurona, ali svrha ovog modela je razviti razumevanje šta mreža ovako jednostavnih jedinica može da radi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  <a:blipFill rotWithShape="0">
                <a:blip r:embed="rId2"/>
                <a:stretch>
                  <a:fillRect l="-2827" t="-13030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ece.utep.edu/research/webfuzzy/docs/kk-thesis/kk-thesis-html/img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92" y="1981199"/>
            <a:ext cx="3643188" cy="21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Aktivacione funkcije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Linearna -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Step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Sigmoidalna (logistička, tangens hiperbolična)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sr-Latn-R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...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još dosta (neočekivanih) na narednim predavanjima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  <a:blipFill rotWithShape="0">
                <a:blip r:embed="rId2"/>
                <a:stretch>
                  <a:fillRect l="-28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13" y="1842699"/>
            <a:ext cx="13811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988" y="1893345"/>
            <a:ext cx="135255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75" y="3522120"/>
            <a:ext cx="2952750" cy="1009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2" y="2896388"/>
            <a:ext cx="15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linearna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3484" y="2960145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step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6253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logistička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2704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Linearni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Linearni perceptron je samo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gde</a:t>
                </a:r>
                <a:r>
                  <a:rPr lang="en-US" dirty="0" smtClean="0"/>
                  <a:t> je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ulazni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vektor</a:t>
                </a:r>
                <a:r>
                  <a:rPr lang="en-US" dirty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dodatim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zapravo</a:t>
                </a:r>
                <a:r>
                  <a:rPr lang="en-US" dirty="0" smtClean="0"/>
                  <a:t> bias)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Mo</a:t>
                </a:r>
                <a:r>
                  <a:rPr lang="sr-Latn-RS" dirty="0" smtClean="0"/>
                  <a:t>že da predstavi bilo koju linearnu funkciju u D + 1 dimenzionalnom prostoru...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ali to je sve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U suštini radi najobičniju linearna regresiju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Nije zgodan za modelovanje binarne klasifikacije (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ili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79" y="4350920"/>
            <a:ext cx="5419725" cy="173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074" y="4411579"/>
            <a:ext cx="48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:(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Nelinearni</a:t>
            </a:r>
            <a:r>
              <a:rPr lang="en-US" dirty="0" smtClean="0"/>
              <a:t>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Mo</a:t>
                </a:r>
                <a:r>
                  <a:rPr lang="sr-Latn-RS" dirty="0" smtClean="0"/>
                  <a:t>že da modeluje linearno nesparabilne probleme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u teoriji znači da može da modeluje bilo šta (čak i nekontinualne funkcije)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Sigmoidalne funkcije su zgodne jer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</a:t>
                </a:r>
                <a:r>
                  <a:rPr lang="sr-Latn-RS" dirty="0" smtClean="0"/>
                  <a:t>maju linearni deo (otprilike u opsegu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r>
                  <a:rPr lang="sr-Latn-RS" dirty="0" smtClean="0"/>
                  <a:t>)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Ali </a:t>
                </a:r>
                <a:r>
                  <a:rPr lang="en-US" dirty="0" err="1" smtClean="0"/>
                  <a:t>imaju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nelinearni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kojim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mo</a:t>
                </a:r>
                <a:r>
                  <a:rPr lang="sr-Latn-RS" dirty="0" smtClean="0"/>
                  <a:t>že modelovati neka klasifikacija (0,1)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Neuronska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24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Višeslojni perceptron (eng. </a:t>
            </a:r>
            <a:r>
              <a:rPr lang="sr-Latn-RS" i="1" dirty="0" smtClean="0"/>
              <a:t>Multi-layer perceptron </a:t>
            </a:r>
            <a:r>
              <a:rPr lang="en-US" i="1" dirty="0" smtClean="0"/>
              <a:t>= </a:t>
            </a:r>
            <a:r>
              <a:rPr lang="en-US" b="1" i="1" dirty="0" smtClean="0"/>
              <a:t>MLP</a:t>
            </a:r>
            <a:r>
              <a:rPr lang="en-US" dirty="0" smtClean="0"/>
              <a:t>)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ulazni linearni sloj (često se i ne smatra kao sloj – nesporazum u literaturi)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izlazni (nelinearni) sloj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 skrivenih (nelinearnih) slojeva (formalno</a:t>
            </a:r>
            <a:r>
              <a:rPr lang="en-US" dirty="0" smtClean="0"/>
              <a:t>,</a:t>
            </a:r>
            <a:r>
              <a:rPr lang="sr-Latn-RS" dirty="0" smtClean="0"/>
              <a:t> ako je N</a:t>
            </a:r>
            <a:r>
              <a:rPr lang="en-US" dirty="0"/>
              <a:t> </a:t>
            </a:r>
            <a:r>
              <a:rPr lang="en-US" dirty="0" smtClean="0"/>
              <a:t>&gt; 1, u </a:t>
            </a:r>
            <a:r>
              <a:rPr lang="en-US" dirty="0" err="1" smtClean="0"/>
              <a:t>pitanju</a:t>
            </a:r>
            <a:r>
              <a:rPr lang="en-US" dirty="0" smtClean="0"/>
              <a:t> je </a:t>
            </a:r>
            <a:r>
              <a:rPr lang="en-US" dirty="0" err="1" smtClean="0"/>
              <a:t>duboka</a:t>
            </a:r>
            <a:r>
              <a:rPr lang="en-US" dirty="0" smtClean="0"/>
              <a:t> </a:t>
            </a:r>
            <a:r>
              <a:rPr lang="en-US" dirty="0" err="1" smtClean="0"/>
              <a:t>neuronska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Rekurentna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Slično kao MLP, ali neuroni imaju „povratnu spregu“ – svoj izlaz prosleđuju sebi na ulaz (a nekad i neuronim u prethodnim slojevima)</a:t>
            </a:r>
            <a:endParaRPr lang="en-US" dirty="0" smtClean="0"/>
          </a:p>
        </p:txBody>
      </p:sp>
      <p:pic>
        <p:nvPicPr>
          <p:cNvPr id="1026" name="Picture 2" descr="https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59" y="1909010"/>
            <a:ext cx="1777308" cy="15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d/RecurrentLayerNeural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84" y="4082716"/>
            <a:ext cx="1696119" cy="15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1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725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Neuronske mreže  2. Veštački neuron, Back-propagation, gradient descent</vt:lpstr>
      <vt:lpstr>Pregled</vt:lpstr>
      <vt:lpstr>Biološki neuron</vt:lpstr>
      <vt:lpstr>Ljudski mozak</vt:lpstr>
      <vt:lpstr>Veštački neuron (McCulloh-Pits perceptron)</vt:lpstr>
      <vt:lpstr>Aktivacione funkcije</vt:lpstr>
      <vt:lpstr>Linearni perceptron</vt:lpstr>
      <vt:lpstr>Nelinearni perceptron</vt:lpstr>
      <vt:lpstr>Neuronska mreža</vt:lpstr>
      <vt:lpstr>Obučavanje neuronske mreže</vt:lpstr>
      <vt:lpstr>Nadgledano obučavanje neuronske mreže</vt:lpstr>
      <vt:lpstr>Backpropagation</vt:lpstr>
      <vt:lpstr>Gradient descent vs  stochastic gradient descent</vt:lpstr>
      <vt:lpstr>Stochastic gradient descent - modifikacije</vt:lpstr>
      <vt:lpstr>Problemi obučavanja neuronske mreže</vt:lpstr>
      <vt:lpstr>Još problema? Toga imamo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Marko Jocic</cp:lastModifiedBy>
  <cp:revision>142</cp:revision>
  <dcterms:created xsi:type="dcterms:W3CDTF">2015-10-14T18:30:25Z</dcterms:created>
  <dcterms:modified xsi:type="dcterms:W3CDTF">2015-10-25T22:37:22Z</dcterms:modified>
</cp:coreProperties>
</file>