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FDB4AF-3B2D-427B-BDE0-C83DA61CB4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ocw.mit.edu/courses/electrical-engineering-and-computer-science/6-034-artificial-intelligence-fall-2010/readings/MIT6_034F10_netmath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Neuronske mreže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/>
              <a:t/>
            </a:r>
            <a:br>
              <a:rPr lang="sr-Latn-RS" dirty="0"/>
            </a:br>
            <a:r>
              <a:rPr lang="sr-Latn-RS" sz="4800" dirty="0" smtClean="0"/>
              <a:t>Veštački </a:t>
            </a:r>
            <a:r>
              <a:rPr lang="sr-Latn-RS" sz="4800" dirty="0" smtClean="0"/>
              <a:t>neuron, Back-propagation, gradient descent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b="1" dirty="0"/>
              <a:t>Master akademske studije, zimski semestar </a:t>
            </a:r>
            <a:r>
              <a:rPr lang="sr-Latn-RS" b="1" dirty="0" smtClean="0"/>
              <a:t>2017/2018</a:t>
            </a:r>
            <a:endParaRPr lang="sr-Latn-RS" b="1" dirty="0"/>
          </a:p>
          <a:p>
            <a:r>
              <a:rPr lang="sr-Latn-RS" b="1" dirty="0"/>
              <a:t>Fakultet tehničkih nauka, novi sad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3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Obučavanje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Šta je uopšte obučavanje?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Ažuriranje arhitekture mreže kroz korekciju težina (W) tako da mreža može efikasno da izvršava željeni zadatak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Paradigme obučavanja: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Nadgledano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Mrežu snabdeti ispravnim izlazima za zadate ulaze (obučavajući skup)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Težine se koriguju tako da mreža proizvodi sve bolje rezultate za obučavajući skup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Nenadgledano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Nema potrebe zadati ispavan izlaz u obučavajućem skupu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Hibridno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Kombinacija nadgledanog i nenadgledanog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sr-Latn-RS" dirty="0" smtClean="0"/>
              <a:t>Neke težine se koriguju prema ispravnom izlazu, dok se druge automatski koriguju</a:t>
            </a:r>
          </a:p>
        </p:txBody>
      </p:sp>
    </p:spTree>
    <p:extLst>
      <p:ext uri="{BB962C8B-B14F-4D97-AF65-F5344CB8AC3E}">
        <p14:creationId xmlns:p14="http://schemas.microsoft.com/office/powerpoint/2010/main" val="75850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68552" cy="1450757"/>
          </a:xfrm>
        </p:spPr>
        <p:txBody>
          <a:bodyPr/>
          <a:lstStyle/>
          <a:p>
            <a:r>
              <a:rPr lang="sr-Latn-RS" dirty="0" smtClean="0"/>
              <a:t>Nadgledano obučavanje neuronske mreže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Minizovati grešku tokom obučavanja tako da izlazi mreže što više odgovaraju željenim izlazima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en-US" dirty="0" err="1" smtClean="0"/>
                  <a:t>kvadratna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</a:t>
                </a:r>
                <a:r>
                  <a:rPr lang="sr-Latn-RS" dirty="0" smtClean="0"/>
                  <a:t>ška, hoćemo da je što manja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su željene vrednosti izlaza,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su </a:t>
                </a:r>
                <a:r>
                  <a:rPr lang="en-US" dirty="0" err="1" smtClean="0"/>
                  <a:t>stvarne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vrednosti izlaza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Postoji još dosta drugih funkcija grešaka, o tome kasnije...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Problem: unapred ne znamo „ispravne“ izlaze neurona u skrivenom sloju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Što zapravo i nije strašno – možemo koristiti klasični opadajući gradijent (eng. </a:t>
                </a:r>
                <a:r>
                  <a:rPr lang="sr-Latn-RS" i="1" dirty="0" smtClean="0"/>
                  <a:t>gradient descent</a:t>
                </a:r>
                <a:r>
                  <a:rPr lang="sr-Latn-RS" dirty="0" smtClean="0"/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sr-Latn-R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svaku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žinu računa se parcijalni izvod funkcije greške u odnosu na tu težinu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Težina se koriguje tako što se ide kontra od smera izvoda sa nekim korakom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tzv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brzina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obu</a:t>
                </a:r>
                <a:r>
                  <a:rPr lang="sr-Latn-RS" dirty="0" smtClean="0"/>
                  <a:t>čavanja)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Ovo</a:t>
                </a:r>
                <a:r>
                  <a:rPr lang="en-US" dirty="0" smtClean="0"/>
                  <a:t> je</a:t>
                </a:r>
                <a:r>
                  <a:rPr lang="sr-Latn-RS" dirty="0" smtClean="0"/>
                  <a:t> OK </a:t>
                </a:r>
                <a:r>
                  <a:rPr lang="en-US" dirty="0" err="1" smtClean="0"/>
                  <a:t>ako</a:t>
                </a:r>
                <a:r>
                  <a:rPr lang="en-US" dirty="0" smtClean="0"/>
                  <a:t> je u </a:t>
                </a:r>
                <a:r>
                  <a:rPr lang="en-US" dirty="0" err="1" smtClean="0"/>
                  <a:t>pitanju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jednoslojni</a:t>
                </a:r>
                <a:r>
                  <a:rPr lang="en-US" dirty="0" smtClean="0"/>
                  <a:t> perceptron, </a:t>
                </a:r>
                <a:r>
                  <a:rPr lang="en-US" dirty="0" err="1" smtClean="0"/>
                  <a:t>ali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šta ćemo sa višeslojnim? </a:t>
                </a:r>
                <a:r>
                  <a:rPr lang="sr-Latn-RS" b="1" dirty="0" smtClean="0"/>
                  <a:t>BACK-PROPAGATION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Backpropagation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7860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Za svaki primerak u obučavajućem </a:t>
                </a:r>
                <a:r>
                  <a:rPr lang="en-US" dirty="0" err="1" smtClean="0"/>
                  <a:t>skupu</a:t>
                </a:r>
                <a:r>
                  <a:rPr lang="sr-Latn-RS" dirty="0" smtClean="0"/>
                  <a:t>...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Propagirati ulazni signal unapred kroz neuronsku mrežu (eng. </a:t>
                </a:r>
                <a:r>
                  <a:rPr lang="sr-Latn-RS" i="1" dirty="0" smtClean="0"/>
                  <a:t>forward pass</a:t>
                </a:r>
                <a:r>
                  <a:rPr lang="sr-Latn-RS" dirty="0" smtClean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Propagirati greške unazad kroz neuronsku mrežu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svaku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žinu u mreži izračunati parcijalni izvod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r-Latn-R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neurone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izlaznom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sloju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n-US" dirty="0" err="1" smtClean="0"/>
                  <a:t>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neurone</a:t>
                </a:r>
                <a:r>
                  <a:rPr lang="en-US" dirty="0" smtClean="0"/>
                  <a:t> u </a:t>
                </a:r>
                <a:r>
                  <a:rPr lang="en-US" dirty="0" err="1" smtClean="0"/>
                  <a:t>skrivenim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slojevima</a:t>
                </a: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err="1" smtClean="0"/>
                  <a:t>Korigovati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žine po formuli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−∆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</m:oMath>
                </a14:m>
                <a:endParaRPr lang="sr-Latn-RS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Ovo ponavljati N epoha</a:t>
                </a:r>
              </a:p>
              <a:p>
                <a:pPr marL="0" indent="0">
                  <a:buNone/>
                </a:pPr>
                <a:endParaRPr lang="sr-Latn-RS" dirty="0" smtClean="0"/>
              </a:p>
              <a:p>
                <a:pPr marL="0" indent="0">
                  <a:buNone/>
                </a:pPr>
                <a:r>
                  <a:rPr lang="sr-Latn-RS" dirty="0" smtClean="0"/>
                  <a:t>Za jednostavno izvođenje backpropagation algoritma pogledati (MIT): </a:t>
                </a:r>
                <a:r>
                  <a:rPr lang="en-US" dirty="0" smtClean="0">
                    <a:hlinkClick r:id="rId2"/>
                  </a:rPr>
                  <a:t>http://ocw.mit.edu/courses/electrical-engineering-and-computer-science/6-034-artificial-intelligence-fall-2010/readings/MIT6_034F10_netmath.pdf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78603"/>
              </a:xfrm>
              <a:blipFill rotWithShape="0">
                <a:blip r:embed="rId3"/>
                <a:stretch>
                  <a:fillRect l="-1455" t="-2368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002505" y="3841372"/>
            <a:ext cx="3819627" cy="60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3"/>
          </p:cNvCxnSpPr>
          <p:nvPr/>
        </p:nvCxnSpPr>
        <p:spPr>
          <a:xfrm flipH="1" flipV="1">
            <a:off x="7822132" y="4142162"/>
            <a:ext cx="487680" cy="12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09812" y="3857414"/>
            <a:ext cx="2358189" cy="7138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b="1" dirty="0" smtClean="0">
                <a:solidFill>
                  <a:schemeClr val="tx1"/>
                </a:solidFill>
              </a:rPr>
              <a:t>GRADIENT DESCENT!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 smtClean="0"/>
              <a:t>Gradient descent vs </a:t>
            </a:r>
            <a:br>
              <a:rPr lang="sr-Latn-RS" dirty="0" smtClean="0"/>
            </a:br>
            <a:r>
              <a:rPr lang="sr-Latn-RS" dirty="0" smtClean="0"/>
              <a:t>sto</a:t>
            </a:r>
            <a:r>
              <a:rPr lang="en-US" dirty="0" smtClean="0"/>
              <a:t>c</a:t>
            </a:r>
            <a:r>
              <a:rPr lang="sr-Latn-RS" dirty="0" smtClean="0"/>
              <a:t>hastic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Gradient descent (GD)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Jedna epoha obučavanja – uvek se prolazi kroz ceo obučavajući skup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Ako je obučavajući skup ogroman (što će biti slučaj), ovo ne dolazi u obzir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Deterministički</a:t>
            </a:r>
            <a:r>
              <a:rPr lang="sr-Latn-RS" dirty="0" smtClean="0"/>
              <a:t> postupak, svaki put mreža će biti identično obučena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Sto</a:t>
            </a:r>
            <a:r>
              <a:rPr lang="en-US" b="1" dirty="0" smtClean="0"/>
              <a:t>c</a:t>
            </a:r>
            <a:r>
              <a:rPr lang="sr-Latn-RS" b="1" dirty="0" smtClean="0"/>
              <a:t>hastic gradient descent (SGD)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 svakoj epohi obučavanja – uzima se samo N </a:t>
            </a:r>
            <a:r>
              <a:rPr lang="sr-Latn-RS" b="1" dirty="0" smtClean="0"/>
              <a:t>nasumičnih </a:t>
            </a:r>
            <a:r>
              <a:rPr lang="sr-Latn-RS" dirty="0" smtClean="0"/>
              <a:t>primeraka iz obučavajućeg skupa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Brže konvergira od GD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b="1" dirty="0" smtClean="0"/>
              <a:t>Stohastičan</a:t>
            </a:r>
            <a:r>
              <a:rPr lang="sr-Latn-RS" dirty="0" smtClean="0"/>
              <a:t> postupak, zbog nasumičnosti, mreža će svaki put biti drugačije obučena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Uglavnom bude jako dobra aproksimacija rezultat dobijenih sa GD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U praktičnoj primeni, SGD se uvek koristi umesto GD</a:t>
            </a:r>
          </a:p>
          <a:p>
            <a:pPr marL="201168" lvl="1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95717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obučavanja neuronske mreže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Overfitting</a:t>
            </a:r>
            <a:r>
              <a:rPr lang="sr-Latn-RS" dirty="0" smtClean="0"/>
              <a:t> – mreža previše dobro obučena na obučavajućem skupu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Nema sposobnost generalizacije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Radi ispravno samo na podacima koje je već „videla“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Underfitting</a:t>
            </a:r>
            <a:r>
              <a:rPr lang="sr-Latn-RS" dirty="0" smtClean="0"/>
              <a:t> – mreža uopšte nije dobro obučena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Jednostavno težine još nisu konvergirale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</a:t>
            </a:r>
            <a:r>
              <a:rPr lang="sr-Latn-RS" b="1" dirty="0" smtClean="0"/>
              <a:t>Kada prekinuti obučavanje? </a:t>
            </a:r>
            <a:r>
              <a:rPr lang="sr-Latn-RS" dirty="0" smtClean="0"/>
              <a:t>Overfitting, underfitting...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Lokalni optimumi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Težine konvergiraju ka lokalnom minimumu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Brzina obučavanja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Konvergencija izuzetno osetljiva na brzinu obučavanja (izuzetno sporo ili preskakanje minimuma)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b="1" dirty="0" smtClean="0"/>
              <a:t>Backpropagation</a:t>
            </a:r>
            <a:r>
              <a:rPr lang="sr-Latn-RS" dirty="0" smtClean="0"/>
              <a:t> – većina neuro-naučnika tvrdi da se ovo ne odigrava u mozgu</a:t>
            </a:r>
          </a:p>
        </p:txBody>
      </p:sp>
    </p:spTree>
    <p:extLst>
      <p:ext uri="{BB962C8B-B14F-4D97-AF65-F5344CB8AC3E}">
        <p14:creationId xmlns:p14="http://schemas.microsoft.com/office/powerpoint/2010/main" val="165980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Još problema? Toga imamo :)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3600" dirty="0" smtClean="0"/>
              <a:t> Koliko neurona u skrivenim slojevima?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Koliko </a:t>
            </a:r>
            <a:r>
              <a:rPr lang="sr-Latn-RS" sz="3600" dirty="0"/>
              <a:t>skrivenih slojeva</a:t>
            </a:r>
            <a:r>
              <a:rPr lang="sr-Latn-RS" sz="3600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Koja funkcija greške?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Koji su parametri obučavanja?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Koja aktivaciona funkcija?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3600" dirty="0"/>
              <a:t> </a:t>
            </a:r>
            <a:r>
              <a:rPr lang="sr-Latn-RS" sz="3600" dirty="0" smtClean="0"/>
              <a:t>Kako povezati neurone?</a:t>
            </a:r>
            <a:endParaRPr lang="sr-Latn-RS" sz="3600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221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Pregled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Biološki neuron, mozak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Veštački neuron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Linearni perceptron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Nelinearni perceptron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Moć jednog linearnog/nelinearnog perceptrona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Veštačke neuronske mreže – mreže veštačkih neurona: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Slojevi (skriveni neuroni)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Višeslojni perceptroni (MLP)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Kako VNM uče? – backpropagation, „opadajući gradijent (eng</a:t>
            </a:r>
            <a:r>
              <a:rPr lang="sr-Latn-RS" i="1" dirty="0" smtClean="0"/>
              <a:t>. gradient descent</a:t>
            </a:r>
            <a:r>
              <a:rPr lang="sr-Latn-RS" dirty="0" smtClean="0"/>
              <a:t>)“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Moć veštačkih neuronskih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Problemi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4264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Biološki neuron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Ljudski mozak se sastoji od oko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b="0" dirty="0" smtClean="0"/>
                  <a:t> (100,000,000,000) </a:t>
                </a:r>
                <a:r>
                  <a:rPr lang="en-US" b="0" dirty="0" err="1" smtClean="0"/>
                  <a:t>neurona</a:t>
                </a:r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Vi</a:t>
                </a:r>
                <a:r>
                  <a:rPr lang="sr-Latn-RS" dirty="0" smtClean="0"/>
                  <a:t>še od 20 tipova neurona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sr-Latn-R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sr-Latn-RS" b="0" dirty="0" smtClean="0"/>
                  <a:t> sinapsi – veza između neurona (svaki neurona je povezan sa oko 1,000-10,000 drugih neurona)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Do neurona preko dendrita dolaze impulsi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b="0" dirty="0" smtClean="0"/>
                  <a:t>Impulsi mogu da povećaju ili smanje verovatnoću da će neuron „ispaliti“ impuls na aksonu (izlazu)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„Ispaljeni</a:t>
                </a:r>
                <a:r>
                  <a:rPr lang="sr-Latn-RS" smtClean="0"/>
                  <a:t>“ impuls </a:t>
                </a:r>
                <a:r>
                  <a:rPr lang="sr-Latn-RS" dirty="0" smtClean="0"/>
                  <a:t>iz aksona je ulaz u druge neurone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b="0" dirty="0"/>
                  <a:t> </a:t>
                </a:r>
                <a:r>
                  <a:rPr lang="sr-Latn-RS" b="0" dirty="0" smtClean="0"/>
                  <a:t>Brzina obrade ulaznih impulsa i generisanja izlaznog impulsa – 1ms do 10ms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Da čovek „prepozna“ neku scenu/okolinu – oko 0.1s</a:t>
                </a:r>
                <a:endParaRPr lang="en-US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4" y="105526"/>
            <a:ext cx="3630779" cy="215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Ljudski mozak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Neverovatne karakteristike: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Masivni paralelizam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Distribuirana reprezentacija i sposobnost računanja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Sposobnost učenja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/>
              <a:t>Sposobnost </a:t>
            </a:r>
            <a:r>
              <a:rPr lang="sr-Latn-RS" dirty="0" smtClean="0"/>
              <a:t>generalizacije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Prilagodljivost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... zvuči jednostavno, ali je zapravo izuzetno komplikovano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 </a:t>
            </a:r>
            <a:r>
              <a:rPr lang="sr-Latn-RS" dirty="0" smtClean="0"/>
              <a:t>Oduvek san računarskih nauka da se napravi računar/program koji rešava izuzetno kompleksne zadatke lako i brzo (još brže) nego čovek</a:t>
            </a:r>
            <a:endParaRPr lang="sr-Latn-R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512" y="2025818"/>
            <a:ext cx="2798846" cy="18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Veštački neuron</a:t>
            </a:r>
            <a:br>
              <a:rPr lang="sr-Latn-RS" dirty="0" smtClean="0"/>
            </a:br>
            <a:r>
              <a:rPr lang="sr-Latn-RS" dirty="0" smtClean="0"/>
              <a:t>(McCulloh-Pits perceptron)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75183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ulazi</a:t>
                </a:r>
                <a:r>
                  <a:rPr lang="en-US" b="0" dirty="0" smtClean="0"/>
                  <a:t> u neuron, </a:t>
                </a:r>
                <a:r>
                  <a:rPr lang="en-US" b="0" dirty="0" err="1" smtClean="0"/>
                  <a:t>gde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sr-Latn-RS" dirty="0" smtClean="0"/>
                  <a:t>žine za svaki ulaz</a:t>
                </a:r>
                <a:endParaRPr lang="sr-Latn-R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– bias, </a:t>
                </a:r>
                <a:r>
                  <a:rPr lang="en-US" dirty="0" err="1" smtClean="0"/>
                  <a:t>konstanta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nezavisna</a:t>
                </a:r>
                <a:r>
                  <a:rPr lang="en-US" dirty="0" smtClean="0"/>
                  <a:t> od </a:t>
                </a:r>
                <a:r>
                  <a:rPr lang="en-US" dirty="0" err="1" smtClean="0"/>
                  <a:t>ulaza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aktivaciona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funkcija</a:t>
                </a:r>
                <a:endParaRPr lang="en-US" dirty="0" smtClean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Odre</a:t>
                </a:r>
                <a:r>
                  <a:rPr lang="sr-Latn-RS" dirty="0" smtClean="0"/>
                  <a:t>đuje nivo aktivacije/pobuđenosti neurona za zadate ulaze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Postoji više aktivacionih funkcija u praktičnoj upotrebi (u zavisnosti od problema)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b="1" dirty="0" smtClean="0"/>
                  <a:t>Ogromno</a:t>
                </a:r>
                <a:r>
                  <a:rPr lang="sr-Latn-RS" dirty="0" smtClean="0"/>
                  <a:t> pojednostavljenje biološkog neurona, ali svrha ovog modela je razviti razumevanje šta mreža ovako jednostavnih jedinica može da radi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75183" cy="4023360"/>
              </a:xfrm>
              <a:blipFill rotWithShape="0">
                <a:blip r:embed="rId2"/>
                <a:stretch>
                  <a:fillRect l="-2827" t="-13030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ece.utep.edu/research/webfuzzy/docs/kk-thesis/kk-thesis-html/img2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92" y="1981199"/>
            <a:ext cx="3643188" cy="21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Aktivacione funkcije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135078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Linearna -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Step</a:t>
                </a:r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Sigmoidalna (logistička, tangens hiperbolična)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sr-Latn-R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sr-Latn-R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...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sr-Latn-RS" dirty="0" smtClean="0"/>
                  <a:t>još dosta (neočekivanih) na narednim predavanjima ...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135078" cy="4023360"/>
              </a:xfrm>
              <a:blipFill rotWithShape="0">
                <a:blip r:embed="rId2"/>
                <a:stretch>
                  <a:fillRect l="-285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13" y="1842699"/>
            <a:ext cx="1381125" cy="1028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988" y="1893345"/>
            <a:ext cx="135255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75" y="3522120"/>
            <a:ext cx="2952750" cy="1009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2" y="2896388"/>
            <a:ext cx="153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linearna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3484" y="2960145"/>
            <a:ext cx="58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step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6253" y="470033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logistička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02704" y="4700337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tanh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Linearni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 Linearni perceptron je samo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gde</a:t>
                </a:r>
                <a:r>
                  <a:rPr lang="en-US" dirty="0" smtClean="0"/>
                  <a:t> je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ulazni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vektor</a:t>
                </a:r>
                <a:r>
                  <a:rPr lang="en-US" dirty="0"/>
                  <a:t> </a:t>
                </a:r>
                <a:r>
                  <a:rPr lang="en-US" dirty="0" err="1" smtClean="0"/>
                  <a:t>sa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dodatim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zapravo</a:t>
                </a:r>
                <a:r>
                  <a:rPr lang="en-US" dirty="0" smtClean="0"/>
                  <a:t> bias)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Mo</a:t>
                </a:r>
                <a:r>
                  <a:rPr lang="sr-Latn-RS" dirty="0" smtClean="0"/>
                  <a:t>že da predstavi bilo koju linearnu funkciju u D + 1 dimenzionalnom prostoru...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ali to je sve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U suštini radi najobičniju linearna regresiju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Nije zgodan za modelovanje binarne klasifikacije (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ili </a:t>
                </a:r>
                <a14:m>
                  <m:oMath xmlns:m="http://schemas.openxmlformats.org/officeDocument/2006/math">
                    <m:r>
                      <a:rPr lang="sr-Latn-R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79" y="4350920"/>
            <a:ext cx="5419725" cy="173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1074" y="4411579"/>
            <a:ext cx="48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:(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8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Nelinearni</a:t>
            </a:r>
            <a:r>
              <a:rPr lang="en-US" dirty="0" smtClean="0"/>
              <a:t> 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Mo</a:t>
                </a:r>
                <a:r>
                  <a:rPr lang="sr-Latn-RS" dirty="0" smtClean="0"/>
                  <a:t>že da modeluje linearno nesparabilne probleme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sr-Latn-RS" dirty="0" smtClean="0"/>
                  <a:t>Što u teoriji znači da može da modeluje bilo šta (čak i nekontinualne funkcije)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sr-Latn-RS" dirty="0"/>
                  <a:t> </a:t>
                </a:r>
                <a:r>
                  <a:rPr lang="sr-Latn-RS" dirty="0" smtClean="0"/>
                  <a:t>Sigmoidalne funkcije su zgodne jer</a:t>
                </a:r>
                <a:r>
                  <a:rPr lang="en-US" dirty="0" smtClean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</a:t>
                </a:r>
                <a:r>
                  <a:rPr lang="sr-Latn-RS" dirty="0" smtClean="0"/>
                  <a:t>maju linearni deo (otprilike u opsegu </a:t>
                </a:r>
                <a14:m>
                  <m:oMath xmlns:m="http://schemas.openxmlformats.org/officeDocument/2006/math">
                    <m:r>
                      <a:rPr lang="sr-Latn-R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r>
                  <a:rPr lang="sr-Latn-RS" dirty="0" smtClean="0"/>
                  <a:t>)</a:t>
                </a:r>
                <a:endParaRPr lang="en-US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Ali </a:t>
                </a:r>
                <a:r>
                  <a:rPr lang="en-US" dirty="0" err="1" smtClean="0"/>
                  <a:t>imaju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nelinearni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kojim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mo</a:t>
                </a:r>
                <a:r>
                  <a:rPr lang="sr-Latn-RS" dirty="0" smtClean="0"/>
                  <a:t>že modelovati neka klasifikacija (0,1)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51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r-Latn-RS" dirty="0" smtClean="0"/>
              <a:t>Neuronska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0240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Višeslojni perceptron (eng. </a:t>
            </a:r>
            <a:r>
              <a:rPr lang="sr-Latn-RS" i="1" dirty="0" smtClean="0"/>
              <a:t>Multi-layer perceptron </a:t>
            </a:r>
            <a:r>
              <a:rPr lang="en-US" i="1" dirty="0" smtClean="0"/>
              <a:t>= </a:t>
            </a:r>
            <a:r>
              <a:rPr lang="en-US" b="1" i="1" dirty="0" smtClean="0"/>
              <a:t>MLP</a:t>
            </a:r>
            <a:r>
              <a:rPr lang="en-US" dirty="0" smtClean="0"/>
              <a:t>)</a:t>
            </a:r>
            <a:endParaRPr lang="sr-Latn-R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1 ulazni linearni sloj (često se i ne smatra kao sloj – nesporazum u literaturi)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1 izlazni (nelinearni) sloj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N skrivenih (nelinearnih) slojeva (formalno</a:t>
            </a:r>
            <a:r>
              <a:rPr lang="en-US" dirty="0" smtClean="0"/>
              <a:t>,</a:t>
            </a:r>
            <a:r>
              <a:rPr lang="sr-Latn-RS" dirty="0" smtClean="0"/>
              <a:t> ako je N</a:t>
            </a:r>
            <a:r>
              <a:rPr lang="en-US" dirty="0"/>
              <a:t> </a:t>
            </a:r>
            <a:r>
              <a:rPr lang="en-US" dirty="0" smtClean="0"/>
              <a:t>&gt; 1, u </a:t>
            </a:r>
            <a:r>
              <a:rPr lang="en-US" dirty="0" err="1" smtClean="0"/>
              <a:t>pitanju</a:t>
            </a:r>
            <a:r>
              <a:rPr lang="en-US" dirty="0" smtClean="0"/>
              <a:t> je </a:t>
            </a:r>
            <a:r>
              <a:rPr lang="en-US" dirty="0" err="1" smtClean="0"/>
              <a:t>duboka</a:t>
            </a:r>
            <a:r>
              <a:rPr lang="en-US" dirty="0" smtClean="0"/>
              <a:t> </a:t>
            </a:r>
            <a:r>
              <a:rPr lang="en-US" dirty="0" err="1" smtClean="0"/>
              <a:t>neuronska</a:t>
            </a:r>
            <a:r>
              <a:rPr lang="en-US" dirty="0" smtClean="0"/>
              <a:t> </a:t>
            </a:r>
            <a:r>
              <a:rPr lang="en-US" dirty="0" err="1" smtClean="0"/>
              <a:t>mre</a:t>
            </a:r>
            <a:r>
              <a:rPr lang="sr-Latn-RS" dirty="0" smtClean="0"/>
              <a:t>ža)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 smtClean="0"/>
              <a:t> Rekurentna mreža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r-Latn-RS" dirty="0" smtClean="0"/>
              <a:t>Slično kao MLP, ali neuroni imaju „povratnu spregu“ – svoj izlaz prosleđuju sebi na ulaz (a nekad i neuronim u prethodnim slojevima)</a:t>
            </a:r>
            <a:endParaRPr lang="en-US" dirty="0" smtClean="0"/>
          </a:p>
        </p:txBody>
      </p:sp>
      <p:pic>
        <p:nvPicPr>
          <p:cNvPr id="1026" name="Picture 2" descr="https://upload.wikimedia.org/wikipedia/commons/thumb/e/e4/Artificial_neural_network.svg/350px-Artificial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59" y="1909010"/>
            <a:ext cx="1777308" cy="158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d/dd/RecurrentLayerNeural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84" y="4082716"/>
            <a:ext cx="1696119" cy="152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1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</TotalTime>
  <Words>705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Neuronske mreže  Veštački neuron, Back-propagation, gradient descent</vt:lpstr>
      <vt:lpstr>Pregled</vt:lpstr>
      <vt:lpstr>Biološki neuron</vt:lpstr>
      <vt:lpstr>Ljudski mozak</vt:lpstr>
      <vt:lpstr>Veštački neuron (McCulloh-Pits perceptron)</vt:lpstr>
      <vt:lpstr>Aktivacione funkcije</vt:lpstr>
      <vt:lpstr>Linearni perceptron</vt:lpstr>
      <vt:lpstr>Nelinearni perceptron</vt:lpstr>
      <vt:lpstr>Neuronska mreža</vt:lpstr>
      <vt:lpstr>Obučavanje neuronske mreže</vt:lpstr>
      <vt:lpstr>Nadgledano obučavanje neuronske mreže</vt:lpstr>
      <vt:lpstr>Backpropagation</vt:lpstr>
      <vt:lpstr>Gradient descent vs  stochastic gradient descent</vt:lpstr>
      <vt:lpstr>Problemi obučavanja neuronske mreže</vt:lpstr>
      <vt:lpstr>Još problema? Toga imamo :)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Jocic</dc:creator>
  <cp:lastModifiedBy>Windows User</cp:lastModifiedBy>
  <cp:revision>143</cp:revision>
  <dcterms:created xsi:type="dcterms:W3CDTF">2015-10-14T18:30:25Z</dcterms:created>
  <dcterms:modified xsi:type="dcterms:W3CDTF">2017-10-16T14:23:28Z</dcterms:modified>
</cp:coreProperties>
</file>