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FDB4AF-3B2D-427B-BDE0-C83DA61CB4A5}">
          <p14:sldIdLst>
            <p14:sldId id="256"/>
            <p14:sldId id="257"/>
            <p14:sldId id="258"/>
            <p14:sldId id="259"/>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10/16/2017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10/16/2017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r>
              <a:rPr lang="sr-Latn-RS" b="1" dirty="0" smtClean="0"/>
              <a:t>Neuronske mreže</a:t>
            </a:r>
            <a:r>
              <a:rPr lang="sr-Latn-RS" dirty="0" smtClean="0"/>
              <a:t/>
            </a:r>
            <a:br>
              <a:rPr lang="sr-Latn-RS" dirty="0" smtClean="0"/>
            </a:br>
            <a:r>
              <a:rPr lang="sr-Latn-RS" dirty="0"/>
              <a:t/>
            </a:r>
            <a:br>
              <a:rPr lang="sr-Latn-RS" dirty="0"/>
            </a:br>
            <a:r>
              <a:rPr lang="sr-Latn-RS" sz="4800" dirty="0" smtClean="0"/>
              <a:t>ReLU</a:t>
            </a:r>
            <a:r>
              <a:rPr lang="sr-Latn-RS" sz="4800" dirty="0" smtClean="0"/>
              <a:t>, Softmax, cross-entropy, Nesterov </a:t>
            </a:r>
            <a:r>
              <a:rPr lang="sr-Latn-RS" sz="4800" dirty="0" smtClean="0"/>
              <a:t>momentum, </a:t>
            </a:r>
            <a:r>
              <a:rPr lang="sr-Latn-RS" sz="4800" dirty="0" smtClean="0"/>
              <a:t>dropout</a:t>
            </a:r>
            <a:endParaRPr lang="en-US" dirty="0"/>
          </a:p>
        </p:txBody>
      </p:sp>
      <p:sp>
        <p:nvSpPr>
          <p:cNvPr id="3" name="Subtitle 2"/>
          <p:cNvSpPr>
            <a:spLocks noGrp="1"/>
          </p:cNvSpPr>
          <p:nvPr>
            <p:ph type="subTitle" idx="1"/>
          </p:nvPr>
        </p:nvSpPr>
        <p:spPr/>
        <p:txBody>
          <a:bodyPr>
            <a:normAutofit/>
          </a:bodyPr>
          <a:lstStyle/>
          <a:p>
            <a:r>
              <a:rPr lang="sr-Latn-RS" b="1" dirty="0"/>
              <a:t>Master akademske studije, zimski semestar </a:t>
            </a:r>
            <a:r>
              <a:rPr lang="sr-Latn-RS" b="1" dirty="0" smtClean="0"/>
              <a:t>2017/2018</a:t>
            </a:r>
            <a:endParaRPr lang="sr-Latn-RS" b="1" dirty="0"/>
          </a:p>
          <a:p>
            <a:r>
              <a:rPr lang="sr-Latn-RS" b="1" dirty="0"/>
              <a:t>Fakultet tehničkih nauka, novi sad</a:t>
            </a:r>
          </a:p>
          <a:p>
            <a:endParaRPr lang="en-US" dirty="0"/>
          </a:p>
        </p:txBody>
      </p:sp>
    </p:spTree>
    <p:extLst>
      <p:ext uri="{BB962C8B-B14F-4D97-AF65-F5344CB8AC3E}">
        <p14:creationId xmlns:p14="http://schemas.microsoft.com/office/powerpoint/2010/main" val="100033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ReLU aktivaciona funkcija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3"/>
                <a:ext cx="6700754" cy="4531003"/>
              </a:xfrm>
            </p:spPr>
            <p:txBody>
              <a:bodyPr>
                <a:normAutofit lnSpcReduction="10000"/>
              </a:bodyPr>
              <a:lstStyle/>
              <a:p>
                <a:pPr>
                  <a:buFont typeface="Arial" panose="020B0604020202020204" pitchFamily="34" charset="0"/>
                  <a:buChar char="•"/>
                </a:pPr>
                <a:r>
                  <a:rPr lang="sr-Latn-RS" dirty="0" smtClean="0"/>
                  <a:t> </a:t>
                </a:r>
                <a:r>
                  <a:rPr lang="sr-Latn-RS" b="1" dirty="0" smtClean="0"/>
                  <a:t>Re</a:t>
                </a:r>
                <a:r>
                  <a:rPr lang="sr-Latn-RS" dirty="0" smtClean="0"/>
                  <a:t>ctifing </a:t>
                </a:r>
                <a:r>
                  <a:rPr lang="sr-Latn-RS" b="1" dirty="0" smtClean="0"/>
                  <a:t>L</a:t>
                </a:r>
                <a:r>
                  <a:rPr lang="sr-Latn-RS" dirty="0" smtClean="0"/>
                  <a:t>inear </a:t>
                </a:r>
                <a:r>
                  <a:rPr lang="sr-Latn-RS" b="1" dirty="0" smtClean="0"/>
                  <a:t>U</a:t>
                </a:r>
                <a:r>
                  <a:rPr lang="sr-Latn-RS" dirty="0" smtClean="0"/>
                  <a:t>nit</a:t>
                </a:r>
              </a:p>
              <a:p>
                <a:pPr>
                  <a:buFont typeface="Arial" panose="020B0604020202020204" pitchFamily="34" charset="0"/>
                  <a:buChar char="•"/>
                </a:pPr>
                <a:r>
                  <a:rPr lang="sr-Latn-RS" dirty="0"/>
                  <a:t> </a:t>
                </a:r>
                <a14:m>
                  <m:oMath xmlns:m="http://schemas.openxmlformats.org/officeDocument/2006/math">
                    <m:r>
                      <a:rPr lang="sr-Latn-RS" b="0" i="1" smtClean="0">
                        <a:latin typeface="Cambria Math" panose="02040503050406030204" pitchFamily="18" charset="0"/>
                      </a:rPr>
                      <m:t>𝑓</m:t>
                    </m:r>
                    <m:d>
                      <m:dPr>
                        <m:ctrlPr>
                          <a:rPr lang="sr-Latn-RS" b="0" i="1" smtClean="0">
                            <a:latin typeface="Cambria Math" panose="02040503050406030204" pitchFamily="18" charset="0"/>
                          </a:rPr>
                        </m:ctrlPr>
                      </m:dPr>
                      <m:e>
                        <m:r>
                          <a:rPr lang="sr-Latn-R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e>
                    </m:func>
                  </m:oMath>
                </a14:m>
                <a:endParaRPr lang="en-US" dirty="0" smtClean="0"/>
              </a:p>
              <a:p>
                <a:pPr>
                  <a:buFont typeface="Arial" panose="020B0604020202020204" pitchFamily="34" charset="0"/>
                  <a:buChar char="•"/>
                </a:pPr>
                <a:r>
                  <a:rPr lang="en-US" dirty="0"/>
                  <a:t> </a:t>
                </a:r>
                <a:r>
                  <a:rPr lang="en-US" dirty="0" err="1" smtClean="0"/>
                  <a:t>Trenutno</a:t>
                </a:r>
                <a:r>
                  <a:rPr lang="en-US" dirty="0" smtClean="0"/>
                  <a:t> </a:t>
                </a:r>
                <a:r>
                  <a:rPr lang="en-US" dirty="0" err="1" smtClean="0"/>
                  <a:t>najpopularnija</a:t>
                </a:r>
                <a:r>
                  <a:rPr lang="en-US" dirty="0" smtClean="0"/>
                  <a:t> </a:t>
                </a:r>
                <a:r>
                  <a:rPr lang="en-US" dirty="0" err="1" smtClean="0"/>
                  <a:t>aktivaciona</a:t>
                </a:r>
                <a:r>
                  <a:rPr lang="en-US" dirty="0" smtClean="0"/>
                  <a:t> </a:t>
                </a:r>
                <a:r>
                  <a:rPr lang="en-US" dirty="0" err="1" smtClean="0"/>
                  <a:t>funkcija</a:t>
                </a:r>
                <a:r>
                  <a:rPr lang="en-US" dirty="0" smtClean="0"/>
                  <a:t> </a:t>
                </a:r>
                <a:r>
                  <a:rPr lang="en-US" b="1" dirty="0" err="1" smtClean="0"/>
                  <a:t>za</a:t>
                </a:r>
                <a:r>
                  <a:rPr lang="en-US" b="1" dirty="0" smtClean="0"/>
                  <a:t> </a:t>
                </a:r>
                <a:r>
                  <a:rPr lang="en-US" b="1" dirty="0" err="1" smtClean="0"/>
                  <a:t>neurone</a:t>
                </a:r>
                <a:r>
                  <a:rPr lang="en-US" b="1" dirty="0" smtClean="0"/>
                  <a:t> u </a:t>
                </a:r>
                <a:r>
                  <a:rPr lang="en-US" b="1" dirty="0" err="1" smtClean="0"/>
                  <a:t>skrivenom</a:t>
                </a:r>
                <a:r>
                  <a:rPr lang="en-US" b="1" dirty="0" smtClean="0"/>
                  <a:t> </a:t>
                </a:r>
                <a:r>
                  <a:rPr lang="en-US" b="1" dirty="0" err="1" smtClean="0"/>
                  <a:t>sloju</a:t>
                </a:r>
                <a:endParaRPr lang="en-US" b="1" dirty="0" smtClean="0"/>
              </a:p>
              <a:p>
                <a:pPr>
                  <a:buFont typeface="Arial" panose="020B0604020202020204" pitchFamily="34" charset="0"/>
                  <a:buChar char="•"/>
                </a:pPr>
                <a:r>
                  <a:rPr lang="en-US" dirty="0" smtClean="0"/>
                  <a:t>  </a:t>
                </a:r>
                <a:r>
                  <a:rPr lang="en-US" dirty="0" err="1" smtClean="0"/>
                  <a:t>Za</a:t>
                </a:r>
                <a:r>
                  <a:rPr lang="sr-Latn-RS" dirty="0" smtClean="0"/>
                  <a:t>što?</a:t>
                </a:r>
              </a:p>
              <a:p>
                <a:pPr lvl="1">
                  <a:buFont typeface="Arial" panose="020B0604020202020204" pitchFamily="34" charset="0"/>
                  <a:buChar char="•"/>
                </a:pPr>
                <a:r>
                  <a:rPr lang="sr-Latn-RS" dirty="0" smtClean="0"/>
                  <a:t>Lako se računa</a:t>
                </a:r>
              </a:p>
              <a:p>
                <a:pPr lvl="1">
                  <a:buFont typeface="Arial" panose="020B0604020202020204" pitchFamily="34" charset="0"/>
                  <a:buChar char="•"/>
                </a:pPr>
                <a:r>
                  <a:rPr lang="sr-Latn-RS" dirty="0" smtClean="0"/>
                  <a:t>Nema tzv. „vanishing gradient“ problem kao </a:t>
                </a:r>
                <a:r>
                  <a:rPr lang="sr-Latn-RS" i="1" dirty="0" smtClean="0"/>
                  <a:t>sigmoid </a:t>
                </a:r>
                <a:r>
                  <a:rPr lang="sr-Latn-RS" dirty="0" smtClean="0"/>
                  <a:t>i </a:t>
                </a:r>
                <a:r>
                  <a:rPr lang="sr-Latn-RS" i="1" dirty="0" smtClean="0"/>
                  <a:t>tanh</a:t>
                </a:r>
              </a:p>
              <a:p>
                <a:pPr lvl="1">
                  <a:buFont typeface="Arial" panose="020B0604020202020204" pitchFamily="34" charset="0"/>
                  <a:buChar char="•"/>
                </a:pPr>
                <a:r>
                  <a:rPr lang="sr-Latn-RS" dirty="0" smtClean="0"/>
                  <a:t>Brže obučavanje</a:t>
                </a:r>
                <a:endParaRPr lang="sr-Latn-RS" dirty="0"/>
              </a:p>
              <a:p>
                <a:pPr>
                  <a:buFont typeface="Arial" panose="020B0604020202020204" pitchFamily="34" charset="0"/>
                  <a:buChar char="•"/>
                </a:pPr>
                <a:r>
                  <a:rPr lang="sr-Latn-RS" i="1" dirty="0" smtClean="0"/>
                  <a:t> </a:t>
                </a:r>
                <a:r>
                  <a:rPr lang="sr-Latn-RS" dirty="0" smtClean="0"/>
                  <a:t>Kako su došli do ReLU?</a:t>
                </a:r>
              </a:p>
              <a:p>
                <a:pPr lvl="1">
                  <a:buFont typeface="Arial" panose="020B0604020202020204" pitchFamily="34" charset="0"/>
                  <a:buChar char="•"/>
                </a:pPr>
                <a:r>
                  <a:rPr lang="sr-Latn-RS" dirty="0" smtClean="0"/>
                  <a:t>U principu predosećaj, tj. „hunch“</a:t>
                </a:r>
                <a:endParaRPr lang="en-US" dirty="0" smtClean="0"/>
              </a:p>
              <a:p>
                <a:pPr lvl="1">
                  <a:buFont typeface="Arial" panose="020B0604020202020204" pitchFamily="34" charset="0"/>
                  <a:buChar char="•"/>
                </a:pPr>
                <a:endParaRPr lang="en-US" dirty="0"/>
              </a:p>
              <a:p>
                <a:pPr>
                  <a:buFont typeface="Arial" panose="020B0604020202020204" pitchFamily="34" charset="0"/>
                  <a:buChar char="•"/>
                </a:pPr>
                <a:r>
                  <a:rPr lang="en-US" dirty="0"/>
                  <a:t> </a:t>
                </a:r>
                <a:r>
                  <a:rPr lang="en-US" dirty="0" err="1" smtClean="0"/>
                  <a:t>Varijacije</a:t>
                </a:r>
                <a:r>
                  <a:rPr lang="en-US" dirty="0" smtClean="0"/>
                  <a:t>: </a:t>
                </a:r>
                <a:r>
                  <a:rPr lang="en-US" dirty="0" err="1" smtClean="0"/>
                  <a:t>PReLu</a:t>
                </a:r>
                <a:r>
                  <a:rPr lang="en-US" dirty="0" smtClean="0"/>
                  <a:t>, Leaky </a:t>
                </a:r>
                <a:r>
                  <a:rPr lang="en-US" dirty="0" err="1" smtClean="0"/>
                  <a:t>ReLU</a:t>
                </a:r>
                <a:r>
                  <a:rPr lang="en-US" dirty="0" smtClean="0"/>
                  <a:t>…</a:t>
                </a: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3"/>
                <a:ext cx="6700754" cy="4531003"/>
              </a:xfrm>
              <a:blipFill rotWithShape="0">
                <a:blip r:embed="rId2"/>
                <a:stretch>
                  <a:fillRect l="-2184" t="-2019"/>
                </a:stretch>
              </a:blipFill>
            </p:spPr>
            <p:txBody>
              <a:bodyPr/>
              <a:lstStyle/>
              <a:p>
                <a:r>
                  <a:rPr lang="en-US">
                    <a:noFill/>
                  </a:rPr>
                  <a:t> </a:t>
                </a:r>
              </a:p>
            </p:txBody>
          </p:sp>
        </mc:Fallback>
      </mc:AlternateContent>
      <p:pic>
        <p:nvPicPr>
          <p:cNvPr id="1026" name="Picture 2" descr="http://cs231n.github.io/assets/nn1/relu.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034" y="1943182"/>
            <a:ext cx="3357646" cy="2267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meme.am/images/300x/122599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3973" y="4440860"/>
            <a:ext cx="2491707" cy="170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9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Softmax aktivaciona funkcija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Aktivaciona funkcija koja se koristi za </a:t>
                </a:r>
                <a:r>
                  <a:rPr lang="sr-Latn-RS" b="1" dirty="0" smtClean="0"/>
                  <a:t>izlazni sloj</a:t>
                </a:r>
                <a:r>
                  <a:rPr lang="sr-Latn-RS" dirty="0" smtClean="0"/>
                  <a:t> kada se vrši multiklasna klasifikacija (potrebno je razlikovati više od jedne klase podataka – binarna klasifikacija)</a:t>
                </a:r>
                <a:endParaRPr lang="en-US" dirty="0" smtClean="0"/>
              </a:p>
              <a:p>
                <a:pPr>
                  <a:buFont typeface="Arial" panose="020B0604020202020204" pitchFamily="34" charset="0"/>
                  <a:buChar char="•"/>
                </a:pPr>
                <a:r>
                  <a:rPr lang="en-US" dirty="0"/>
                  <a:t> </a:t>
                </a:r>
                <a:r>
                  <a:rPr lang="sr-Latn-RS" dirty="0" smtClean="0"/>
                  <a:t>Na izlaznom sloju - z</a:t>
                </a:r>
                <a:r>
                  <a:rPr lang="en-US" dirty="0" smtClean="0"/>
                  <a:t>a </a:t>
                </a:r>
                <a:r>
                  <a:rPr lang="en-US" dirty="0" err="1" smtClean="0"/>
                  <a:t>razliku</a:t>
                </a:r>
                <a:r>
                  <a:rPr lang="en-US" dirty="0" smtClean="0"/>
                  <a:t> od </a:t>
                </a:r>
                <a:r>
                  <a:rPr lang="en-US" dirty="0" err="1" smtClean="0"/>
                  <a:t>sigmoidaln</a:t>
                </a:r>
                <a:r>
                  <a:rPr lang="sr-Latn-RS" dirty="0" smtClean="0"/>
                  <a:t>og</a:t>
                </a:r>
                <a:r>
                  <a:rPr lang="en-US" dirty="0" smtClean="0"/>
                  <a:t> </a:t>
                </a:r>
                <a:r>
                  <a:rPr lang="sr-Latn-RS" dirty="0" smtClean="0"/>
                  <a:t>sloja </a:t>
                </a:r>
                <a:r>
                  <a:rPr lang="en-US" dirty="0" err="1" smtClean="0"/>
                  <a:t>koja</a:t>
                </a:r>
                <a:r>
                  <a:rPr lang="en-US" dirty="0" smtClean="0"/>
                  <a:t> </a:t>
                </a:r>
                <a:r>
                  <a:rPr lang="en-US" dirty="0" err="1" smtClean="0"/>
                  <a:t>modeluje</a:t>
                </a:r>
                <a:r>
                  <a:rPr lang="en-US" dirty="0" smtClean="0"/>
                  <a:t> N od M </a:t>
                </a:r>
                <a:r>
                  <a:rPr lang="en-US" dirty="0" err="1" smtClean="0"/>
                  <a:t>klasifikaciju</a:t>
                </a:r>
                <a:r>
                  <a:rPr lang="en-US" dirty="0" smtClean="0"/>
                  <a:t> (</a:t>
                </a:r>
                <a:r>
                  <a:rPr lang="en-US" dirty="0" err="1" smtClean="0"/>
                  <a:t>za</a:t>
                </a:r>
                <a:r>
                  <a:rPr lang="en-US" dirty="0" smtClean="0"/>
                  <a:t> </a:t>
                </a:r>
                <a:r>
                  <a:rPr lang="en-US" dirty="0" err="1" smtClean="0"/>
                  <a:t>odre</a:t>
                </a:r>
                <a:r>
                  <a:rPr lang="sr-Latn-RS" dirty="0" smtClean="0"/>
                  <a:t>đeni ulaz moguće da je bude aktivirano više izlaza)</a:t>
                </a:r>
                <a:r>
                  <a:rPr lang="en-US" dirty="0" smtClean="0"/>
                  <a:t>, </a:t>
                </a:r>
                <a:r>
                  <a:rPr lang="sr-Latn-RS" dirty="0" smtClean="0"/>
                  <a:t>S</a:t>
                </a:r>
                <a:r>
                  <a:rPr lang="en-US" dirty="0" err="1" smtClean="0"/>
                  <a:t>oftmax</a:t>
                </a:r>
                <a:r>
                  <a:rPr lang="en-US" dirty="0" smtClean="0"/>
                  <a:t> </a:t>
                </a:r>
                <a:r>
                  <a:rPr lang="sr-Latn-RS" dirty="0" smtClean="0"/>
                  <a:t>sloj </a:t>
                </a:r>
                <a:r>
                  <a:rPr lang="en-US" dirty="0" err="1" smtClean="0"/>
                  <a:t>modeluje</a:t>
                </a:r>
                <a:r>
                  <a:rPr lang="en-US" dirty="0" smtClean="0"/>
                  <a:t> 1 od M </a:t>
                </a:r>
                <a:r>
                  <a:rPr lang="en-US" dirty="0" err="1" smtClean="0"/>
                  <a:t>klasifikaciju</a:t>
                </a:r>
                <a:r>
                  <a:rPr lang="en-US" dirty="0" smtClean="0"/>
                  <a:t> </a:t>
                </a:r>
                <a:r>
                  <a:rPr lang="sr-Latn-RS" dirty="0" smtClean="0"/>
                  <a:t>(za određeni ulaz moguć je </a:t>
                </a:r>
                <a:r>
                  <a:rPr lang="sr-Latn-RS" b="1" dirty="0" smtClean="0"/>
                  <a:t>samo jedan izlaz</a:t>
                </a:r>
                <a:r>
                  <a:rPr lang="sr-Latn-RS" dirty="0" smtClean="0"/>
                  <a:t>)</a:t>
                </a:r>
              </a:p>
              <a:p>
                <a:pPr>
                  <a:buFont typeface="Arial" panose="020B0604020202020204" pitchFamily="34" charset="0"/>
                  <a:buChar char="•"/>
                </a:pPr>
                <a14:m>
                  <m:oMath xmlns:m="http://schemas.openxmlformats.org/officeDocument/2006/math">
                    <m:r>
                      <a:rPr lang="sr-Latn-RS" b="0" i="1" smtClean="0">
                        <a:latin typeface="Cambria Math" panose="02040503050406030204" pitchFamily="18" charset="0"/>
                      </a:rPr>
                      <m:t>𝑃</m:t>
                    </m:r>
                    <m:r>
                      <a:rPr lang="sr-Latn-RS" b="0" i="1" smtClean="0">
                        <a:latin typeface="Cambria Math" panose="02040503050406030204" pitchFamily="18" charset="0"/>
                      </a:rPr>
                      <m:t> </m:t>
                    </m:r>
                    <m:d>
                      <m:dPr>
                        <m:endChr m:val="|"/>
                        <m:ctrlPr>
                          <a:rPr lang="sr-Latn-R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sr-Latn-R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=1 </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p>
                              </m:sup>
                            </m:sSup>
                          </m:e>
                        </m:nary>
                      </m:den>
                    </m:f>
                  </m:oMath>
                </a14:m>
                <a:endParaRPr lang="en-US" b="0" dirty="0" smtClean="0"/>
              </a:p>
              <a:p>
                <a:pPr>
                  <a:buFont typeface="Arial" panose="020B0604020202020204" pitchFamily="34" charset="0"/>
                  <a:buChar char="•"/>
                </a:pPr>
                <a:r>
                  <a:rPr lang="en-US" b="1" dirty="0" smtClean="0"/>
                  <a:t> Suma </a:t>
                </a:r>
                <a:r>
                  <a:rPr lang="en-US" b="1" dirty="0" err="1" smtClean="0"/>
                  <a:t>izlaza</a:t>
                </a:r>
                <a:r>
                  <a:rPr lang="en-US" b="1" dirty="0" smtClean="0"/>
                  <a:t> </a:t>
                </a:r>
                <a:r>
                  <a:rPr lang="en-US" b="1" dirty="0" err="1" smtClean="0"/>
                  <a:t>iz</a:t>
                </a:r>
                <a:r>
                  <a:rPr lang="en-US" b="1" dirty="0" smtClean="0"/>
                  <a:t> </a:t>
                </a:r>
                <a:r>
                  <a:rPr lang="en-US" b="1" dirty="0" err="1" smtClean="0"/>
                  <a:t>mre</a:t>
                </a:r>
                <a:r>
                  <a:rPr lang="sr-Latn-RS" b="1" dirty="0" smtClean="0"/>
                  <a:t>že je 1</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r="-424"/>
                </a:stretch>
              </a:blipFill>
            </p:spPr>
            <p:txBody>
              <a:bodyPr/>
              <a:lstStyle/>
              <a:p>
                <a:r>
                  <a:rPr lang="en-US">
                    <a:noFill/>
                  </a:rPr>
                  <a:t> </a:t>
                </a:r>
              </a:p>
            </p:txBody>
          </p:sp>
        </mc:Fallback>
      </mc:AlternateContent>
    </p:spTree>
    <p:extLst>
      <p:ext uri="{BB962C8B-B14F-4D97-AF65-F5344CB8AC3E}">
        <p14:creationId xmlns:p14="http://schemas.microsoft.com/office/powerpoint/2010/main" val="7739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Cross-entropy funkcija greške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sr-Latn-RS" dirty="0" smtClean="0"/>
                  <a:t> </a:t>
                </a:r>
                <a14:m>
                  <m:oMath xmlns:m="http://schemas.openxmlformats.org/officeDocument/2006/math">
                    <m:r>
                      <a:rPr lang="sr-Latn-RS" b="0" i="1" smtClean="0">
                        <a:latin typeface="Cambria Math" panose="02040503050406030204" pitchFamily="18" charset="0"/>
                      </a:rPr>
                      <m:t>𝐶𝐸</m:t>
                    </m:r>
                    <m:d>
                      <m:dPr>
                        <m:ctrlPr>
                          <a:rPr lang="sr-Latn-RS" b="0" i="1" smtClean="0">
                            <a:latin typeface="Cambria Math" panose="02040503050406030204" pitchFamily="18" charset="0"/>
                          </a:rPr>
                        </m:ctrlPr>
                      </m:dPr>
                      <m:e>
                        <m:r>
                          <a:rPr lang="en-US" b="0" i="1" smtClean="0">
                            <a:latin typeface="Cambria Math" panose="02040503050406030204" pitchFamily="18" charset="0"/>
                          </a:rPr>
                          <m:t>𝑦</m:t>
                        </m:r>
                        <m:r>
                          <a:rPr lang="sr-Latn-RS" b="0" i="1" smtClean="0">
                            <a:latin typeface="Cambria Math" panose="02040503050406030204" pitchFamily="18" charset="0"/>
                          </a:rPr>
                          <m:t>,</m:t>
                        </m:r>
                        <m:r>
                          <a:rPr lang="sr-Latn-RS" b="0" i="1" smtClean="0">
                            <a:latin typeface="Cambria Math" panose="02040503050406030204" pitchFamily="18" charset="0"/>
                          </a:rPr>
                          <m:t>𝑜</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𝑖</m:t>
                                    </m:r>
                                  </m:sub>
                                </m:sSub>
                              </m:e>
                            </m:d>
                          </m:e>
                        </m:func>
                        <m:r>
                          <a:rPr lang="en-US" i="1">
                            <a:latin typeface="Cambria Math" panose="02040503050406030204" pitchFamily="18" charset="0"/>
                          </a:rPr>
                          <m:t>)</m:t>
                        </m:r>
                      </m:e>
                    </m:nary>
                  </m:oMath>
                </a14:m>
                <a:endParaRPr lang="sr-Latn-R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err="1" smtClean="0"/>
                  <a:t>Za</a:t>
                </a:r>
                <a:r>
                  <a:rPr lang="en-US" dirty="0" smtClean="0"/>
                  <a:t> </a:t>
                </a:r>
                <a:r>
                  <a:rPr lang="en-US" dirty="0" err="1" smtClean="0"/>
                  <a:t>razliku</a:t>
                </a:r>
                <a:r>
                  <a:rPr lang="en-US" dirty="0" smtClean="0"/>
                  <a:t> od </a:t>
                </a:r>
                <a:r>
                  <a:rPr lang="en-US" dirty="0" err="1" smtClean="0"/>
                  <a:t>srednje</a:t>
                </a:r>
                <a:r>
                  <a:rPr lang="en-US" dirty="0" smtClean="0"/>
                  <a:t> </a:t>
                </a:r>
                <a:r>
                  <a:rPr lang="en-US" dirty="0" err="1" smtClean="0"/>
                  <a:t>kvadratne</a:t>
                </a:r>
                <a:r>
                  <a:rPr lang="en-US" dirty="0" smtClean="0"/>
                  <a:t> </a:t>
                </a:r>
                <a:r>
                  <a:rPr lang="en-US" dirty="0" err="1" smtClean="0"/>
                  <a:t>gre</a:t>
                </a:r>
                <a:r>
                  <a:rPr lang="sr-Latn-RS" dirty="0" smtClean="0"/>
                  <a:t>ške (MSE) koja previše naglašava grešku u netačnim izlazima (izlazi gde je očekivana 0, ali dobijeno </a:t>
                </a:r>
                <a:r>
                  <a:rPr lang="en-US" dirty="0" smtClean="0"/>
                  <a:t>&gt; 0), CE </a:t>
                </a:r>
                <a:r>
                  <a:rPr lang="sr-Latn-RS" dirty="0" smtClean="0"/>
                  <a:t>naglašava grešku u tačnim izlazima (izlazi gde je očekivana 1)</a:t>
                </a:r>
              </a:p>
              <a:p>
                <a:pPr>
                  <a:buFont typeface="Arial" panose="020B0604020202020204" pitchFamily="34" charset="0"/>
                  <a:buChar char="•"/>
                </a:pPr>
                <a:endParaRPr lang="sr-Latn-RS" dirty="0" smtClean="0"/>
              </a:p>
              <a:p>
                <a:pPr>
                  <a:buFont typeface="Arial" panose="020B0604020202020204" pitchFamily="34" charset="0"/>
                  <a:buChar char="•"/>
                </a:pPr>
                <a:r>
                  <a:rPr lang="sr-Latn-RS" dirty="0"/>
                  <a:t> </a:t>
                </a:r>
                <a:r>
                  <a:rPr lang="sr-Latn-RS" dirty="0" smtClean="0"/>
                  <a:t>Za probleme klasifikacije više CE se više koristi od MSE, zbog generalno boljih performansi</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2576" r="-727"/>
                </a:stretch>
              </a:blipFill>
            </p:spPr>
            <p:txBody>
              <a:bodyPr/>
              <a:lstStyle/>
              <a:p>
                <a:r>
                  <a:rPr lang="en-US">
                    <a:noFill/>
                  </a:rPr>
                  <a:t> </a:t>
                </a:r>
              </a:p>
            </p:txBody>
          </p:sp>
        </mc:Fallback>
      </mc:AlternateContent>
    </p:spTree>
    <p:extLst>
      <p:ext uri="{BB962C8B-B14F-4D97-AF65-F5344CB8AC3E}">
        <p14:creationId xmlns:p14="http://schemas.microsoft.com/office/powerpoint/2010/main" val="38854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Nesterov momentum</a:t>
            </a:r>
            <a:br>
              <a:rPr lang="sr-Latn-RS" dirty="0" smtClean="0"/>
            </a:br>
            <a:r>
              <a:rPr lang="sr-Latn-RS" dirty="0" smtClean="0"/>
              <a:t>(modifikacija SGD)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en>
                        </m:f>
                        <m:r>
                          <a:rPr lang="en-US" i="1">
                            <a:latin typeface="Cambria Math" panose="02040503050406030204" pitchFamily="18" charset="0"/>
                          </a:rPr>
                          <m:t>+</m:t>
                        </m:r>
                        <m:r>
                          <a:rPr lang="en-US" b="0" i="1">
                            <a:latin typeface="Cambria Math" panose="02040503050406030204" pitchFamily="18" charset="0"/>
                          </a:rPr>
                          <m:t>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e>
                    </m:d>
                  </m:oMath>
                </a14:m>
                <a:r>
                  <a:rPr lang="sr-Latn-RS" dirty="0" smtClean="0"/>
                  <a:t> - SGD sa momentumom</a:t>
                </a:r>
              </a:p>
              <a:p>
                <a:pPr marL="91440" lvl="1" indent="-91440">
                  <a:spcBef>
                    <a:spcPts val="1200"/>
                  </a:spcBef>
                  <a:spcAft>
                    <a:spcPts val="200"/>
                  </a:spcAft>
                  <a:buSzPct val="100000"/>
                  <a:buFont typeface="Arial" panose="020B0604020202020204" pitchFamily="34" charset="0"/>
                  <a:buChar char="•"/>
                </a:pPr>
                <a:r>
                  <a:rPr lang="sr-Latn-RS" dirty="0"/>
                  <a:t>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sr-Latn-RS" b="0" i="1" smtClean="0">
                                    <a:latin typeface="Cambria Math" panose="02040503050406030204" pitchFamily="18" charset="0"/>
                                  </a:rPr>
                                  <m:t>(</m:t>
                                </m:r>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sr-Latn-RS" b="0"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𝑾</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r>
                              <a:rPr lang="en-US" b="0" i="1" smtClean="0">
                                <a:latin typeface="Cambria Math" panose="02040503050406030204" pitchFamily="18" charset="0"/>
                              </a:rPr>
                              <m:t>)</m:t>
                            </m:r>
                          </m:den>
                        </m:f>
                        <m:r>
                          <a:rPr lang="en-US" i="1">
                            <a:latin typeface="Cambria Math" panose="02040503050406030204" pitchFamily="18" charset="0"/>
                          </a:rPr>
                          <m:t>+</m:t>
                        </m:r>
                        <m:r>
                          <a:rPr lang="en-US" b="0" i="1">
                            <a:latin typeface="Cambria Math" panose="02040503050406030204" pitchFamily="18" charset="0"/>
                          </a:rPr>
                          <m:t>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e>
                    </m:d>
                  </m:oMath>
                </a14:m>
                <a:r>
                  <a:rPr lang="sr-Latn-RS" dirty="0"/>
                  <a:t> </a:t>
                </a:r>
                <a:r>
                  <a:rPr lang="sr-Latn-RS" dirty="0" smtClean="0"/>
                  <a:t>-</a:t>
                </a:r>
                <a:r>
                  <a:rPr lang="en-US" dirty="0" smtClean="0"/>
                  <a:t> SGD </a:t>
                </a:r>
                <a:r>
                  <a:rPr lang="en-US" dirty="0" err="1" smtClean="0"/>
                  <a:t>sa</a:t>
                </a:r>
                <a:r>
                  <a:rPr lang="en-US" dirty="0" smtClean="0"/>
                  <a:t> </a:t>
                </a:r>
                <a:r>
                  <a:rPr lang="en-US" dirty="0" err="1" smtClean="0"/>
                  <a:t>momentumom</a:t>
                </a:r>
                <a:r>
                  <a:rPr lang="en-US" dirty="0" smtClean="0"/>
                  <a:t> + </a:t>
                </a:r>
                <a:r>
                  <a:rPr lang="en-US" b="1" dirty="0" err="1" smtClean="0"/>
                  <a:t>Nesterov</a:t>
                </a:r>
                <a:r>
                  <a:rPr lang="en-US" b="1" dirty="0" smtClean="0"/>
                  <a:t> </a:t>
                </a:r>
                <a:r>
                  <a:rPr lang="en-US" b="1" dirty="0" err="1" smtClean="0"/>
                  <a:t>momentumom</a:t>
                </a:r>
                <a:endParaRPr lang="en-US" b="1" dirty="0" smtClean="0"/>
              </a:p>
              <a:p>
                <a:pPr marL="91440" lvl="1" indent="-91440">
                  <a:spcBef>
                    <a:spcPts val="1200"/>
                  </a:spcBef>
                  <a:spcAft>
                    <a:spcPts val="200"/>
                  </a:spcAft>
                  <a:buSzPct val="100000"/>
                  <a:buFont typeface="Arial" panose="020B0604020202020204" pitchFamily="34" charset="0"/>
                  <a:buChar char="•"/>
                </a:pPr>
                <a:r>
                  <a:rPr lang="en-US" dirty="0" smtClean="0"/>
                  <a:t> </a:t>
                </a:r>
                <a:r>
                  <a:rPr lang="sr-Latn-RS" dirty="0" smtClean="0"/>
                  <a:t>G</a:t>
                </a:r>
                <a:r>
                  <a:rPr lang="en-US" dirty="0" err="1" smtClean="0"/>
                  <a:t>radijent</a:t>
                </a:r>
                <a:r>
                  <a:rPr lang="en-US" dirty="0" smtClean="0"/>
                  <a:t> se </a:t>
                </a:r>
                <a:r>
                  <a:rPr lang="en-US" dirty="0" err="1" smtClean="0"/>
                  <a:t>ra</a:t>
                </a:r>
                <a:r>
                  <a:rPr lang="sr-Latn-RS" dirty="0" smtClean="0"/>
                  <a:t>čuna nad težinama kojima je dodatat momentum iz prethodnog koraka</a:t>
                </a:r>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Brža konvergencija/obučavanje</a:t>
                </a:r>
              </a:p>
              <a:p>
                <a:pPr marL="91440" lvl="1" indent="-91440">
                  <a:spcBef>
                    <a:spcPts val="1200"/>
                  </a:spcBef>
                  <a:spcAft>
                    <a:spcPts val="200"/>
                  </a:spcAft>
                  <a:buSzPct val="100000"/>
                  <a:buFont typeface="Arial" panose="020B0604020202020204" pitchFamily="34" charset="0"/>
                  <a:buChar char="•"/>
                </a:pPr>
                <a:endParaRPr lang="sr-Latn-RS" dirty="0" smtClean="0"/>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Zašto ovo radi? ...</a:t>
                </a:r>
                <a:endParaRPr lang="sr-Latn-RS" dirty="0"/>
              </a:p>
              <a:p>
                <a:pPr marL="91440" lvl="1" indent="-91440">
                  <a:spcBef>
                    <a:spcPts val="1200"/>
                  </a:spcBef>
                  <a:spcAft>
                    <a:spcPts val="200"/>
                  </a:spcAft>
                  <a:buSzPct val="100000"/>
                  <a:buFont typeface="Arial" panose="020B0604020202020204" pitchFamily="34" charset="0"/>
                  <a:buChar char="•"/>
                </a:pPr>
                <a:r>
                  <a:rPr lang="sr-Latn-RS" dirty="0" smtClean="0"/>
                  <a:t> Nesterov momentum je veoma teško intuitivno objasniti. Mnogi su pokušali da objasne „zašto“ je ovo ubrzanje moguće sa nadom da će odgovor biti manje misteriozan od samog algebarskog izvođenja originalnog dokaza (1983.)</a:t>
                </a:r>
              </a:p>
              <a:p>
                <a:pPr marL="91440" lvl="1" indent="-91440">
                  <a:spcBef>
                    <a:spcPts val="1200"/>
                  </a:spcBef>
                  <a:spcAft>
                    <a:spcPts val="200"/>
                  </a:spcAft>
                  <a:buSzPct val="100000"/>
                  <a:buFont typeface="Arial" panose="020B0604020202020204" pitchFamily="34" charset="0"/>
                  <a:buChar char="•"/>
                </a:pPr>
                <a:r>
                  <a:rPr lang="sr-Latn-RS" dirty="0"/>
                  <a:t> </a:t>
                </a:r>
                <a:r>
                  <a:rPr lang="sr-Latn-RS" dirty="0" smtClean="0"/>
                  <a:t>Tek skoro (2015.) su izvedede prve „jednostavne“ geometrijeske interpretacije ovog fenomena ubrzanja</a:t>
                </a:r>
                <a:endParaRPr lang="en-US" dirty="0" smtClean="0"/>
              </a:p>
              <a:p>
                <a:pPr marL="0" lvl="1" indent="0">
                  <a:spcBef>
                    <a:spcPts val="1200"/>
                  </a:spcBef>
                  <a:spcAft>
                    <a:spcPts val="200"/>
                  </a:spcAft>
                  <a:buSzPct val="10000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73" t="-455" b="-606"/>
                </a:stretch>
              </a:blipFill>
            </p:spPr>
            <p:txBody>
              <a:bodyPr/>
              <a:lstStyle/>
              <a:p>
                <a:r>
                  <a:rPr lang="en-US">
                    <a:noFill/>
                  </a:rPr>
                  <a:t> </a:t>
                </a:r>
              </a:p>
            </p:txBody>
          </p:sp>
        </mc:Fallback>
      </mc:AlternateContent>
    </p:spTree>
    <p:extLst>
      <p:ext uri="{BB962C8B-B14F-4D97-AF65-F5344CB8AC3E}">
        <p14:creationId xmlns:p14="http://schemas.microsoft.com/office/powerpoint/2010/main" val="27843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sr-Latn-RS" sz="2400" dirty="0" smtClean="0"/>
              <a:t> Jedan od najvećih izuma na polju neuronskih mreža u poslednje vreme (2014.)</a:t>
            </a:r>
          </a:p>
          <a:p>
            <a:pPr>
              <a:buFont typeface="Arial" panose="020B0604020202020204" pitchFamily="34" charset="0"/>
              <a:buChar char="•"/>
            </a:pPr>
            <a:r>
              <a:rPr lang="sr-Latn-RS" sz="2400" dirty="0"/>
              <a:t> </a:t>
            </a:r>
            <a:r>
              <a:rPr lang="sr-Latn-RS" sz="2400" dirty="0" smtClean="0"/>
              <a:t>Protiv overfitting-a – dramatično bolje (i jednostavnije) od nekih drugih metoda</a:t>
            </a:r>
          </a:p>
          <a:p>
            <a:pPr>
              <a:buFont typeface="Arial" panose="020B0604020202020204" pitchFamily="34" charset="0"/>
              <a:buChar char="•"/>
            </a:pPr>
            <a:endParaRPr lang="sr-Latn-RS" sz="2400" dirty="0" smtClean="0"/>
          </a:p>
          <a:p>
            <a:pPr>
              <a:buFont typeface="Arial" panose="020B0604020202020204" pitchFamily="34" charset="0"/>
              <a:buChar char="•"/>
            </a:pPr>
            <a:r>
              <a:rPr lang="sr-Latn-RS" sz="2400" dirty="0"/>
              <a:t> </a:t>
            </a:r>
            <a:r>
              <a:rPr lang="sr-Latn-RS" sz="2400" dirty="0" smtClean="0"/>
              <a:t>Kako radi – tokom obučavanja nasumično ugasiti/izbaciti neurone, u svakoj epohi obučavanja </a:t>
            </a:r>
            <a:r>
              <a:rPr lang="sr-Latn-RS" sz="2400" b="1" dirty="0" smtClean="0"/>
              <a:t>nasumično se biraju neuroni koji će biti ugašeni/izbačeni </a:t>
            </a:r>
            <a:r>
              <a:rPr lang="sr-Latn-RS" sz="2400" dirty="0" smtClean="0"/>
              <a:t>(dropout) samo u toj epohi</a:t>
            </a:r>
          </a:p>
        </p:txBody>
      </p:sp>
      <p:pic>
        <p:nvPicPr>
          <p:cNvPr id="4" name="Picture 3"/>
          <p:cNvPicPr>
            <a:picLocks noChangeAspect="1"/>
          </p:cNvPicPr>
          <p:nvPr/>
        </p:nvPicPr>
        <p:blipFill>
          <a:blip r:embed="rId2"/>
          <a:stretch>
            <a:fillRect/>
          </a:stretch>
        </p:blipFill>
        <p:spPr>
          <a:xfrm>
            <a:off x="5117432" y="4170198"/>
            <a:ext cx="4068929" cy="2065418"/>
          </a:xfrm>
          <a:prstGeom prst="rect">
            <a:avLst/>
          </a:prstGeom>
        </p:spPr>
      </p:pic>
    </p:spTree>
    <p:extLst>
      <p:ext uri="{BB962C8B-B14F-4D97-AF65-F5344CB8AC3E}">
        <p14:creationId xmlns:p14="http://schemas.microsoft.com/office/powerpoint/2010/main" val="56366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sr-Latn-RS" sz="2400" dirty="0" smtClean="0"/>
              <a:t> Sprečava overfitting tako što sprečava neurone da se previše adaptiraju obučavajućem skupu (jer u svakoj epohi postoji šansa da će biti izbačeni)</a:t>
            </a:r>
          </a:p>
          <a:p>
            <a:pPr>
              <a:buFont typeface="Arial" panose="020B0604020202020204" pitchFamily="34" charset="0"/>
              <a:buChar char="•"/>
            </a:pPr>
            <a:endParaRPr lang="sr-Latn-RS" sz="2400" dirty="0"/>
          </a:p>
          <a:p>
            <a:pPr>
              <a:buFont typeface="Arial" panose="020B0604020202020204" pitchFamily="34" charset="0"/>
              <a:buChar char="•"/>
            </a:pPr>
            <a:r>
              <a:rPr lang="sr-Latn-RS" sz="2400" dirty="0" smtClean="0"/>
              <a:t> Dropout se može posmatrati i kao da u svakoj epohi obučavamo drugu mrežu, i samim tim kao da je konačno obučena mreža skup više jednostavnijih mreža</a:t>
            </a:r>
          </a:p>
          <a:p>
            <a:pPr>
              <a:buFont typeface="Arial" panose="020B0604020202020204" pitchFamily="34" charset="0"/>
              <a:buChar char="•"/>
            </a:pPr>
            <a:endParaRPr lang="sr-Latn-RS" sz="2400" dirty="0"/>
          </a:p>
          <a:p>
            <a:pPr>
              <a:buFont typeface="Arial" panose="020B0604020202020204" pitchFamily="34" charset="0"/>
              <a:buChar char="•"/>
            </a:pPr>
            <a:r>
              <a:rPr lang="sr-Latn-RS" sz="2400" dirty="0" smtClean="0"/>
              <a:t> Uobičajene vrednosti za dropout su od negde između 20% i 50%, tj. u svakoj epohi sa svaki neuron </a:t>
            </a:r>
            <a:r>
              <a:rPr lang="sr-Latn-RS" sz="2400" smtClean="0"/>
              <a:t>postoji određena šansa da će biti izbačen</a:t>
            </a:r>
            <a:endParaRPr lang="sr-Latn-RS" sz="2400" dirty="0" smtClean="0"/>
          </a:p>
        </p:txBody>
      </p:sp>
    </p:spTree>
    <p:extLst>
      <p:ext uri="{BB962C8B-B14F-4D97-AF65-F5344CB8AC3E}">
        <p14:creationId xmlns:p14="http://schemas.microsoft.com/office/powerpoint/2010/main" val="958814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696</TotalTime>
  <Words>254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Retrospect</vt:lpstr>
      <vt:lpstr>Neuronske mreže  ReLU, Softmax, cross-entropy, Nesterov momentum, dropout</vt:lpstr>
      <vt:lpstr>ReLU aktivaciona funkcija</vt:lpstr>
      <vt:lpstr>Softmax aktivaciona funkcija</vt:lpstr>
      <vt:lpstr>Cross-entropy funkcija greške</vt:lpstr>
      <vt:lpstr>Nesterov momentum (modifikacija SGD)</vt:lpstr>
      <vt:lpstr>Dropout</vt:lpstr>
      <vt:lpstr>Dropout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Jocic</dc:creator>
  <cp:lastModifiedBy>Windows User</cp:lastModifiedBy>
  <cp:revision>294</cp:revision>
  <dcterms:created xsi:type="dcterms:W3CDTF">2015-10-14T18:30:25Z</dcterms:created>
  <dcterms:modified xsi:type="dcterms:W3CDTF">2017-10-16T14:21:42Z</dcterms:modified>
</cp:coreProperties>
</file>