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FDB4AF-3B2D-427B-BDE0-C83DA61CB4A5}">
          <p14:sldIdLst>
            <p14:sldId id="256"/>
            <p14:sldId id="257"/>
            <p14:sldId id="258"/>
            <p14:sldId id="259"/>
            <p14:sldId id="260"/>
            <p14:sldId id="264"/>
            <p14:sldId id="261"/>
            <p14:sldId id="262"/>
            <p14:sldId id="263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773878" cy="3566160"/>
          </a:xfrm>
        </p:spPr>
        <p:txBody>
          <a:bodyPr>
            <a:normAutofit/>
          </a:bodyPr>
          <a:lstStyle/>
          <a:p>
            <a:r>
              <a:rPr lang="sr-Latn-RS" b="1" dirty="0" smtClean="0"/>
              <a:t>Neuronske mreže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/>
              <a:t/>
            </a:r>
            <a:br>
              <a:rPr lang="sr-Latn-RS" dirty="0"/>
            </a:br>
            <a:r>
              <a:rPr lang="sr-Latn-RS" sz="4800" dirty="0" smtClean="0"/>
              <a:t>Rekurentne neuronske mreže, LSTM, GRU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r-Latn-RS" b="1" dirty="0"/>
              <a:t>Master akademske studije, zimski semestar </a:t>
            </a:r>
            <a:r>
              <a:rPr lang="sr-Latn-RS" b="1" dirty="0" smtClean="0"/>
              <a:t>201</a:t>
            </a:r>
            <a:r>
              <a:rPr lang="en-US" b="1" dirty="0" smtClean="0"/>
              <a:t>7</a:t>
            </a:r>
            <a:r>
              <a:rPr lang="sr-Latn-RS" b="1" dirty="0" smtClean="0"/>
              <a:t>/201</a:t>
            </a:r>
            <a:r>
              <a:rPr lang="en-US" b="1" dirty="0" smtClean="0"/>
              <a:t>8</a:t>
            </a:r>
            <a:endParaRPr lang="sr-Latn-RS" b="1" dirty="0"/>
          </a:p>
          <a:p>
            <a:r>
              <a:rPr lang="sr-Latn-RS" b="1" dirty="0"/>
              <a:t>Fakultet tehničkih nauka, novi </a:t>
            </a:r>
            <a:r>
              <a:rPr lang="sr-Latn-RS" b="1" dirty="0" smtClean="0"/>
              <a:t>sad</a:t>
            </a:r>
            <a:endParaRPr lang="sr-Latn-RS" b="1" dirty="0"/>
          </a:p>
        </p:txBody>
      </p:sp>
    </p:spTree>
    <p:extLst>
      <p:ext uri="{BB962C8B-B14F-4D97-AF65-F5344CB8AC3E}">
        <p14:creationId xmlns:p14="http://schemas.microsoft.com/office/powerpoint/2010/main" val="100033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GRU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>(Gated Recurrent Unit)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800" dirty="0" smtClean="0"/>
              <a:t> Modifikacija </a:t>
            </a:r>
            <a:r>
              <a:rPr lang="sr-Latn-RS" sz="2800" b="1" dirty="0" smtClean="0"/>
              <a:t>LSTM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b="1" dirty="0"/>
              <a:t> </a:t>
            </a:r>
            <a:r>
              <a:rPr lang="sr-Latn-RS" sz="2800" dirty="0" smtClean="0"/>
              <a:t>Kombinovanje </a:t>
            </a:r>
            <a:r>
              <a:rPr lang="sr-Latn-RS" sz="2800" b="1" dirty="0" smtClean="0"/>
              <a:t>input</a:t>
            </a:r>
            <a:r>
              <a:rPr lang="sr-Latn-RS" sz="2800" dirty="0" smtClean="0"/>
              <a:t> i </a:t>
            </a:r>
            <a:r>
              <a:rPr lang="sr-Latn-RS" sz="2800" b="1" dirty="0" smtClean="0"/>
              <a:t>forget gate </a:t>
            </a:r>
            <a:r>
              <a:rPr lang="en-US" sz="2800" dirty="0" smtClean="0"/>
              <a:t>=&gt; </a:t>
            </a:r>
            <a:r>
              <a:rPr lang="en-US" sz="2800" b="1" dirty="0" smtClean="0"/>
              <a:t>update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b="1" dirty="0" smtClean="0"/>
              <a:t>reset gate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Reset gate </a:t>
            </a:r>
            <a:r>
              <a:rPr lang="en-US" sz="2600" dirty="0" err="1" smtClean="0"/>
              <a:t>odre</a:t>
            </a:r>
            <a:r>
              <a:rPr lang="sr-Latn-RS" sz="2600" dirty="0" smtClean="0"/>
              <a:t>đuje koliko novi ulaz utiče na trenutno stanje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sz="2600" dirty="0" smtClean="0"/>
              <a:t>Update gate određuje koliko prethodno stanje utiče na trenutno stanje</a:t>
            </a:r>
            <a:endParaRPr lang="en-US" sz="2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800" dirty="0" err="1" smtClean="0"/>
              <a:t>Nema</a:t>
            </a:r>
            <a:r>
              <a:rPr lang="en-US" sz="2800" dirty="0" smtClean="0"/>
              <a:t> </a:t>
            </a:r>
            <a:r>
              <a:rPr lang="en-US" sz="2800" b="1" dirty="0" smtClean="0"/>
              <a:t>output gate</a:t>
            </a:r>
            <a:endParaRPr lang="sr-Latn-RS" sz="28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b="1" dirty="0" smtClean="0"/>
              <a:t> </a:t>
            </a:r>
            <a:r>
              <a:rPr lang="sr-Latn-RS" sz="2800" dirty="0" smtClean="0"/>
              <a:t>Nema aktivacionu funkciju nad memorijom – interno stanje vidljivo „spolja“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1158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LSTM</a:t>
            </a:r>
            <a:r>
              <a:rPr lang="sr-Latn-RS" dirty="0" smtClean="0"/>
              <a:t> vs </a:t>
            </a:r>
            <a:r>
              <a:rPr lang="sr-Latn-RS" b="1" dirty="0" smtClean="0"/>
              <a:t>GRU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800" dirty="0" smtClean="0"/>
              <a:t> LSTM ima 3 gejta, GRU samo 2 – GRU ima manje parametara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 smtClean="0"/>
              <a:t> LSTM predložen 1997</a:t>
            </a:r>
            <a:r>
              <a:rPr lang="sr-Latn-RS" sz="2800" dirty="0"/>
              <a:t>. </a:t>
            </a:r>
            <a:r>
              <a:rPr lang="sr-Latn-RS" sz="2800" dirty="0" smtClean="0"/>
              <a:t>(Schmidhuber et al), GRU 2014. godine (Cho et 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 smtClean="0"/>
              <a:t> GRU se mogu obučiti brže i generalizovati bolje nad manjim datasetovima, ali ako je dataset veći LSTM će verovatno dati bolje rezultate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/>
              <a:t> </a:t>
            </a:r>
            <a:r>
              <a:rPr lang="sr-Latn-RS" sz="2800" dirty="0" smtClean="0"/>
              <a:t>I dalje nema pobednika</a:t>
            </a:r>
          </a:p>
        </p:txBody>
      </p:sp>
    </p:spTree>
    <p:extLst>
      <p:ext uri="{BB962C8B-B14F-4D97-AF65-F5344CB8AC3E}">
        <p14:creationId xmlns:p14="http://schemas.microsoft.com/office/powerpoint/2010/main" val="931733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RNN, LSTM, GRU - primene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800" dirty="0" smtClean="0"/>
              <a:t> Puno uspeha u NLP (natural language processing)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/>
              <a:t> </a:t>
            </a:r>
            <a:r>
              <a:rPr lang="sr-Latn-RS" sz="2800" dirty="0" smtClean="0"/>
              <a:t>Generisanje teksta, govora, muzike...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/>
              <a:t> </a:t>
            </a:r>
            <a:r>
              <a:rPr lang="sr-Latn-RS" sz="2800" dirty="0" smtClean="0"/>
              <a:t>Mašinsko prevođenje iz jednog jezika u drugi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/>
              <a:t> </a:t>
            </a:r>
            <a:r>
              <a:rPr lang="sr-Latn-RS" sz="2800" dirty="0" smtClean="0"/>
              <a:t>Prepoznavanje govora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/>
              <a:t> </a:t>
            </a:r>
            <a:r>
              <a:rPr lang="sr-Latn-RS" sz="2800" dirty="0" smtClean="0"/>
              <a:t>Text-to-speech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/>
              <a:t> </a:t>
            </a:r>
            <a:r>
              <a:rPr lang="sr-Latn-RS" sz="2800" dirty="0" smtClean="0"/>
              <a:t>Generisanje naslova slike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/>
              <a:t> </a:t>
            </a:r>
            <a:r>
              <a:rPr lang="sr-Latn-RS" sz="2800" dirty="0" smtClean="0"/>
              <a:t>...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928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Rekurentne neuronske mreže (RNN)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 </a:t>
            </a:r>
            <a:endParaRPr lang="sr-Latn-R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 smtClean="0"/>
              <a:t> </a:t>
            </a:r>
            <a:r>
              <a:rPr lang="en-US" sz="2800" dirty="0" err="1" smtClean="0"/>
              <a:t>Vrsta</a:t>
            </a:r>
            <a:r>
              <a:rPr lang="en-US" sz="2800" dirty="0" smtClean="0"/>
              <a:t> </a:t>
            </a:r>
            <a:r>
              <a:rPr lang="en-US" sz="2800" dirty="0" err="1" smtClean="0"/>
              <a:t>neuronski</a:t>
            </a:r>
            <a:r>
              <a:rPr lang="sr-Latn-RS" sz="2800" dirty="0" smtClean="0"/>
              <a:t>h</a:t>
            </a:r>
            <a:r>
              <a:rPr lang="en-US" sz="2800" dirty="0" smtClean="0"/>
              <a:t> </a:t>
            </a:r>
            <a:r>
              <a:rPr lang="en-US" sz="2800" dirty="0" err="1" smtClean="0"/>
              <a:t>mre</a:t>
            </a:r>
            <a:r>
              <a:rPr lang="sr-Latn-RS" sz="2800" dirty="0" smtClean="0"/>
              <a:t>ža gde se izlaz neurona vraća na njegov ulaz</a:t>
            </a:r>
            <a:endParaRPr lang="sr-Latn-RS" sz="2800" dirty="0"/>
          </a:p>
          <a:p>
            <a:pPr>
              <a:buFont typeface="Arial" panose="020B0604020202020204" pitchFamily="34" charset="0"/>
              <a:buChar char="•"/>
            </a:pPr>
            <a:endParaRPr lang="sr-Latn-R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/>
              <a:t> </a:t>
            </a:r>
            <a:r>
              <a:rPr lang="sr-Latn-RS" sz="2800" dirty="0" smtClean="0"/>
              <a:t>Ovo pravi neku vrstu internog stanja mreže – memoriju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 smtClean="0"/>
              <a:t> Idealne (trenutno) za predviđanje sekvenci</a:t>
            </a:r>
          </a:p>
        </p:txBody>
      </p:sp>
    </p:spTree>
    <p:extLst>
      <p:ext uri="{BB962C8B-B14F-4D97-AF65-F5344CB8AC3E}">
        <p14:creationId xmlns:p14="http://schemas.microsoft.com/office/powerpoint/2010/main" val="23034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737360"/>
          </a:xfrm>
        </p:spPr>
        <p:txBody>
          <a:bodyPr>
            <a:normAutofit/>
          </a:bodyPr>
          <a:lstStyle/>
          <a:p>
            <a:r>
              <a:rPr lang="sr-Latn-RS" dirty="0" smtClean="0"/>
              <a:t>RNN – prednosti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</a:t>
            </a:r>
            <a:endParaRPr lang="sr-Latn-R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 smtClean="0"/>
              <a:t> Standardne feed-forward mreže: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sz="2200" dirty="0" smtClean="0"/>
              <a:t>Fiksni vektori kao ulazi (npr. slika), fiksni vektori kao izlazi (npr. verovatnoća klase)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sz="2200" dirty="0" smtClean="0"/>
              <a:t>Fiksan broj koraka u izračunavanju (broj slojeva u mreži</a:t>
            </a:r>
            <a:r>
              <a:rPr lang="sr-Latn-RS" sz="2200" dirty="0" smtClean="0"/>
              <a:t>)</a:t>
            </a:r>
            <a:endParaRPr lang="en-US" sz="2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Input </a:t>
            </a:r>
            <a:r>
              <a:rPr lang="en-US" sz="2200" dirty="0" err="1" smtClean="0"/>
              <a:t>podaci</a:t>
            </a:r>
            <a:r>
              <a:rPr lang="en-US" sz="2200" dirty="0" smtClean="0"/>
              <a:t> “</a:t>
            </a:r>
            <a:r>
              <a:rPr lang="en-US" sz="2200" smtClean="0"/>
              <a:t>nezavisni”</a:t>
            </a:r>
            <a:endParaRPr lang="sr-Latn-RS" sz="2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sr-Latn-RS" sz="2200" dirty="0"/>
          </a:p>
          <a:p>
            <a:pPr lvl="1">
              <a:buFont typeface="Arial" panose="020B0604020202020204" pitchFamily="34" charset="0"/>
              <a:buChar char="•"/>
            </a:pPr>
            <a:endParaRPr lang="sr-Latn-RS" sz="2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 </a:t>
            </a:r>
            <a:r>
              <a:rPr lang="sr-Latn-RS" sz="2400" dirty="0" smtClean="0"/>
              <a:t>RNN: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sz="2200" dirty="0" smtClean="0"/>
              <a:t>Mogućnost procesiranja </a:t>
            </a:r>
            <a:r>
              <a:rPr lang="sr-Latn-RS" sz="2200" b="1" dirty="0" smtClean="0"/>
              <a:t>sekvenci</a:t>
            </a:r>
            <a:r>
              <a:rPr lang="sr-Latn-RS" sz="2200" dirty="0" smtClean="0"/>
              <a:t> vektora (tekst, govor, zvuk, pisana slova...)</a:t>
            </a:r>
            <a:endParaRPr lang="sr-Latn-RS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367443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737360"/>
          </a:xfrm>
        </p:spPr>
        <p:txBody>
          <a:bodyPr>
            <a:normAutofit/>
          </a:bodyPr>
          <a:lstStyle/>
          <a:p>
            <a:r>
              <a:rPr lang="sr-Latn-RS" dirty="0" smtClean="0"/>
              <a:t>Rekurentne neuronske mreže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</a:t>
            </a:r>
            <a:endParaRPr lang="sr-Latn-RS" sz="2400" dirty="0" smtClean="0"/>
          </a:p>
        </p:txBody>
      </p:sp>
      <p:pic>
        <p:nvPicPr>
          <p:cNvPr id="1026" name="Picture 2" descr="http://colah.github.io/posts/2015-08-Understanding-LSTMs/img/RNN-unrol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39" y="3143326"/>
            <a:ext cx="10786478" cy="283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79136" y="2375628"/>
            <a:ext cx="7286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 smtClean="0"/>
              <a:t>tzv. „</a:t>
            </a:r>
            <a:r>
              <a:rPr lang="sr-Latn-RS" sz="3200" b="1" dirty="0" smtClean="0"/>
              <a:t>unrolling through time</a:t>
            </a:r>
            <a:r>
              <a:rPr lang="sr-Latn-RS" sz="3200" dirty="0" smtClean="0"/>
              <a:t>“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123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RNN – ideja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800" dirty="0" smtClean="0"/>
              <a:t> Izlaz se vraća na ulaz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/>
              <a:t> </a:t>
            </a:r>
            <a:r>
              <a:rPr lang="sr-Latn-RS" sz="2800" dirty="0" smtClean="0"/>
              <a:t>RNN ima „memoriju“ koja nosi informaciju o svim prethodnim izračunavanjima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/>
              <a:t> </a:t>
            </a:r>
            <a:r>
              <a:rPr lang="sr-Latn-RS" sz="2800" dirty="0" smtClean="0"/>
              <a:t>U teoriji: RNN mogu da čuvaju informaciju proizvoljno dugo, ali u praksi ovo se svelo na čuvanje svega par koraka unazad (ali, imamo rešenje za ovo)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650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RNN – obučavanje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800" dirty="0" smtClean="0"/>
              <a:t> BPTT – backpropagation through time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/>
              <a:t> </a:t>
            </a:r>
            <a:r>
              <a:rPr lang="sr-Latn-RS" sz="2800" dirty="0" smtClean="0"/>
              <a:t>Modifikacija standardnog BP – računanje gradijenta u prošlim koracima uzima u obzir gradijent iz budućih koraka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/>
              <a:t> </a:t>
            </a:r>
            <a:r>
              <a:rPr lang="sr-Latn-RS" sz="2800" dirty="0" smtClean="0"/>
              <a:t>Zapravo samo fancy naziv za najobičniji backprop „unroll“-ovane RNN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47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RNN – primer predikcije sekvence</a:t>
            </a:r>
            <a:endParaRPr lang="en-US" dirty="0"/>
          </a:p>
        </p:txBody>
      </p:sp>
      <p:pic>
        <p:nvPicPr>
          <p:cNvPr id="2050" name="Picture 2" descr="http://karpathy.github.io/assets/rnn/charse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690" y="1977730"/>
            <a:ext cx="4677171" cy="375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01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RNN – mane i problemi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800" dirty="0" smtClean="0"/>
              <a:t> „Unrolled“ mreža može biti ogromna (u zavisnosti koliko dugo treba da čuva informaciju):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sz="2400" dirty="0" smtClean="0"/>
              <a:t>veoma duboka mreža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 smtClean="0"/>
              <a:t>te</a:t>
            </a:r>
            <a:r>
              <a:rPr lang="sr-Latn-RS" sz="2400" dirty="0" smtClean="0"/>
              <a:t>ška za obučavanje (vanishing/exploding gradient)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r-Latn-R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2800" dirty="0"/>
              <a:t> </a:t>
            </a:r>
            <a:r>
              <a:rPr lang="sr-Latn-RS" sz="2800" dirty="0" smtClean="0"/>
              <a:t>Već spomenuto – mreža nema dugoročnu memoriju</a:t>
            </a:r>
          </a:p>
        </p:txBody>
      </p:sp>
    </p:spTree>
    <p:extLst>
      <p:ext uri="{BB962C8B-B14F-4D97-AF65-F5344CB8AC3E}">
        <p14:creationId xmlns:p14="http://schemas.microsoft.com/office/powerpoint/2010/main" val="355971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Rešenje – </a:t>
            </a:r>
            <a:r>
              <a:rPr lang="sr-Latn-RS" b="1" dirty="0" smtClean="0"/>
              <a:t>LSTM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smtClean="0"/>
              <a:t>(Long-short term memory)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878404" cy="43144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400" dirty="0" smtClean="0"/>
              <a:t> 3 nove komponente („gates“):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sz="2200" b="1" dirty="0" smtClean="0"/>
              <a:t>Input gate </a:t>
            </a:r>
            <a:r>
              <a:rPr lang="sr-Latn-RS" sz="2200" dirty="0" smtClean="0"/>
              <a:t>– da li prihvatiti ulaz?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sz="2200" b="1" dirty="0" smtClean="0"/>
              <a:t>Forget gate </a:t>
            </a:r>
            <a:r>
              <a:rPr lang="sr-Latn-RS" sz="2200" dirty="0" smtClean="0"/>
              <a:t>– da li izbrisati trenutno stanje/memoriju?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sz="2200" b="1" dirty="0" smtClean="0"/>
              <a:t>Output gate </a:t>
            </a:r>
            <a:r>
              <a:rPr lang="sr-Latn-RS" sz="2200" dirty="0" smtClean="0"/>
              <a:t>– da li proslediti izlaz?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 smtClean="0"/>
              <a:t> Sva 3 gejta su zapravo obične logističke sigmoidalne funkcije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 </a:t>
            </a:r>
            <a:r>
              <a:rPr lang="sr-Latn-RS" sz="2400" dirty="0" smtClean="0"/>
              <a:t>Interno stanje (memorija) nije vidljivo „spolja“, već samo kroz aktivacionu funkciju</a:t>
            </a:r>
            <a:endParaRPr lang="en-US" sz="2400" dirty="0"/>
          </a:p>
        </p:txBody>
      </p:sp>
      <p:pic>
        <p:nvPicPr>
          <p:cNvPr id="3074" name="Picture 2" descr="http://eric-yuan.me/wp-content/uploads/2015/06/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252" y="1833349"/>
            <a:ext cx="3253995" cy="432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88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902</TotalTime>
  <Words>492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Neuronske mreže  Rekurentne neuronske mreže, LSTM, GRU</vt:lpstr>
      <vt:lpstr>Rekurentne neuronske mreže (RNN)</vt:lpstr>
      <vt:lpstr>RNN – prednosti</vt:lpstr>
      <vt:lpstr>Rekurentne neuronske mreže</vt:lpstr>
      <vt:lpstr>RNN – ideja </vt:lpstr>
      <vt:lpstr>RNN – obučavanje</vt:lpstr>
      <vt:lpstr>RNN – primer predikcije sekvence</vt:lpstr>
      <vt:lpstr>RNN – mane i problemi</vt:lpstr>
      <vt:lpstr>Rešenje – LSTM (Long-short term memory)</vt:lpstr>
      <vt:lpstr>GRU (Gated Recurrent Unit)</vt:lpstr>
      <vt:lpstr>LSTM vs GRU</vt:lpstr>
      <vt:lpstr>RNN, LSTM, GRU - primene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Jocic</dc:creator>
  <cp:lastModifiedBy>Windows User</cp:lastModifiedBy>
  <cp:revision>277</cp:revision>
  <dcterms:created xsi:type="dcterms:W3CDTF">2015-10-14T18:30:25Z</dcterms:created>
  <dcterms:modified xsi:type="dcterms:W3CDTF">2017-11-06T15:19:02Z</dcterms:modified>
</cp:coreProperties>
</file>