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97"/>
  </p:notesMasterIdLst>
  <p:sldIdLst>
    <p:sldId id="256" r:id="rId2"/>
    <p:sldId id="257" r:id="rId3"/>
    <p:sldId id="338" r:id="rId4"/>
    <p:sldId id="339" r:id="rId5"/>
    <p:sldId id="340" r:id="rId6"/>
    <p:sldId id="342" r:id="rId7"/>
    <p:sldId id="343" r:id="rId8"/>
    <p:sldId id="341" r:id="rId9"/>
    <p:sldId id="344" r:id="rId10"/>
    <p:sldId id="345" r:id="rId11"/>
    <p:sldId id="346" r:id="rId12"/>
    <p:sldId id="347" r:id="rId13"/>
    <p:sldId id="348" r:id="rId14"/>
    <p:sldId id="429" r:id="rId15"/>
    <p:sldId id="430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6" r:id="rId64"/>
    <p:sldId id="397" r:id="rId65"/>
    <p:sldId id="398" r:id="rId66"/>
    <p:sldId id="399" r:id="rId67"/>
    <p:sldId id="400" r:id="rId68"/>
    <p:sldId id="401" r:id="rId69"/>
    <p:sldId id="402" r:id="rId70"/>
    <p:sldId id="403" r:id="rId71"/>
    <p:sldId id="404" r:id="rId72"/>
    <p:sldId id="405" r:id="rId73"/>
    <p:sldId id="406" r:id="rId74"/>
    <p:sldId id="407" r:id="rId75"/>
    <p:sldId id="408" r:id="rId76"/>
    <p:sldId id="409" r:id="rId77"/>
    <p:sldId id="410" r:id="rId78"/>
    <p:sldId id="411" r:id="rId79"/>
    <p:sldId id="412" r:id="rId80"/>
    <p:sldId id="413" r:id="rId81"/>
    <p:sldId id="414" r:id="rId82"/>
    <p:sldId id="415" r:id="rId83"/>
    <p:sldId id="416" r:id="rId84"/>
    <p:sldId id="417" r:id="rId85"/>
    <p:sldId id="418" r:id="rId86"/>
    <p:sldId id="419" r:id="rId87"/>
    <p:sldId id="420" r:id="rId88"/>
    <p:sldId id="421" r:id="rId89"/>
    <p:sldId id="422" r:id="rId90"/>
    <p:sldId id="423" r:id="rId91"/>
    <p:sldId id="424" r:id="rId92"/>
    <p:sldId id="425" r:id="rId93"/>
    <p:sldId id="426" r:id="rId94"/>
    <p:sldId id="427" r:id="rId95"/>
    <p:sldId id="428" r:id="rId9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5050"/>
    <a:srgbClr val="FFFF66"/>
    <a:srgbClr val="6699FF"/>
    <a:srgbClr val="99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4" autoAdjust="0"/>
    <p:restoredTop sz="92738" autoAdjust="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65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6B9252-20A3-4EE6-AE8E-E9284F439CB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5E10F3-F86C-4DC0-BCD7-7251A8D99BCC}" type="slidenum">
              <a:rPr lang="en-US"/>
              <a:pPr/>
              <a:t>1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80C86C-65AD-441D-9D82-A8E24B072B81}" type="slidenum">
              <a:rPr lang="en-US"/>
              <a:pPr/>
              <a:t>17</a:t>
            </a:fld>
            <a:endParaRPr lang="en-US"/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09F16C-B54E-45F8-A78E-5C54B7E6F195}" type="slidenum">
              <a:rPr lang="en-US"/>
              <a:pPr/>
              <a:t>18</a:t>
            </a:fld>
            <a:endParaRPr lang="en-US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CDE637-4E79-4B2C-AC20-F6EE54AF5952}" type="slidenum">
              <a:rPr lang="en-US"/>
              <a:pPr/>
              <a:t>19</a:t>
            </a:fld>
            <a:endParaRPr lang="en-US"/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1FBB8A-AA09-4D58-897A-0E79F0B10B17}" type="slidenum">
              <a:rPr lang="en-US"/>
              <a:pPr/>
              <a:t>20</a:t>
            </a:fld>
            <a:endParaRPr lang="en-US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465DD-62F5-41DE-90BA-3CCD2A751614}" type="slidenum">
              <a:rPr lang="en-US"/>
              <a:pPr/>
              <a:t>21</a:t>
            </a:fld>
            <a:endParaRPr lang="en-US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0AE05E-577C-445C-B86B-065A1F0FD601}" type="slidenum">
              <a:rPr lang="en-US"/>
              <a:pPr/>
              <a:t>22</a:t>
            </a:fld>
            <a:endParaRPr lang="en-US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3A8A7B-9B82-4E54-9792-71317CC69A26}" type="slidenum">
              <a:rPr lang="en-US"/>
              <a:pPr/>
              <a:t>23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7968AA-FB2E-401C-9696-53991D0890D4}" type="slidenum">
              <a:rPr lang="en-US"/>
              <a:pPr/>
              <a:t>24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C9FE23-F2CF-4236-8984-D48F76C202F8}" type="slidenum">
              <a:rPr lang="en-US"/>
              <a:pPr/>
              <a:t>25</a:t>
            </a:fld>
            <a:endParaRPr lang="en-US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BE3CB-EABB-4855-9B2B-582AF0E9B312}" type="slidenum">
              <a:rPr lang="en-US"/>
              <a:pPr/>
              <a:t>26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28EA96-808C-4343-89B4-14761A2A8634}" type="slidenum">
              <a:rPr lang="en-US"/>
              <a:pPr/>
              <a:t>9</a:t>
            </a:fld>
            <a:endParaRPr 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environment is </a:t>
            </a:r>
            <a:r>
              <a:rPr lang="en-US" b="1"/>
              <a:t>fully observable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85D40-B123-4E66-A493-95183C697E15}" type="slidenum">
              <a:rPr lang="en-US"/>
              <a:pPr/>
              <a:t>27</a:t>
            </a:fld>
            <a:endParaRPr 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452F72-ECA0-4124-AFE9-FF74F5C7CC02}" type="slidenum">
              <a:rPr lang="en-US"/>
              <a:pPr/>
              <a:t>28</a:t>
            </a:fld>
            <a:endParaRPr 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7DE9A0-D663-4BE9-B84E-6EDB7DF780BA}" type="slidenum">
              <a:rPr lang="en-US"/>
              <a:pPr/>
              <a:t>29</a:t>
            </a:fld>
            <a:endParaRPr lang="en-US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0292D7-D991-4CBE-95AB-F2D9186AD567}" type="slidenum">
              <a:rPr lang="en-US"/>
              <a:pPr/>
              <a:t>30</a:t>
            </a:fld>
            <a:endParaRPr lang="en-US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30BFA1-8B2C-4729-AAD5-7B18FFB398C0}" type="slidenum">
              <a:rPr lang="en-US"/>
              <a:pPr/>
              <a:t>31</a:t>
            </a:fld>
            <a:endParaRPr 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74B45D-5249-41E4-BE91-A8FD81B036D2}" type="slidenum">
              <a:rPr lang="en-US"/>
              <a:pPr/>
              <a:t>32</a:t>
            </a:fld>
            <a:endParaRPr lang="en-US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5D5F1-5C7D-458F-897B-8CDCB5453FCD}" type="slidenum">
              <a:rPr lang="en-US"/>
              <a:pPr/>
              <a:t>33</a:t>
            </a:fld>
            <a:endParaRPr lang="en-US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F409AA-161E-4B07-8720-8825B5CA4F99}" type="slidenum">
              <a:rPr lang="en-US"/>
              <a:pPr/>
              <a:t>34</a:t>
            </a:fld>
            <a:endParaRPr lang="en-US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F6396-C39E-48FE-88A8-14B8FCC5FFFD}" type="slidenum">
              <a:rPr lang="en-US"/>
              <a:pPr/>
              <a:t>35</a:t>
            </a:fld>
            <a:endParaRPr lang="en-US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8D951E-86BD-4EC4-BC89-0B846C6A7C62}" type="slidenum">
              <a:rPr lang="en-US"/>
              <a:pPr/>
              <a:t>36</a:t>
            </a:fld>
            <a:endParaRPr 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F4031B-EECB-49B9-A5CA-06441B58C348}" type="slidenum">
              <a:rPr lang="en-US"/>
              <a:pPr/>
              <a:t>10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41A308-4D28-45E1-9C3D-54C9AFE44D78}" type="slidenum">
              <a:rPr lang="en-US"/>
              <a:pPr/>
              <a:t>37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7E96AC-1979-4374-9E83-5B845D4D105A}" type="slidenum">
              <a:rPr lang="en-US"/>
              <a:pPr/>
              <a:t>38</a:t>
            </a:fld>
            <a:endParaRPr lang="en-US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14B699-80C5-40BF-9F6F-9713F11533C8}" type="slidenum">
              <a:rPr lang="en-US"/>
              <a:pPr/>
              <a:t>39</a:t>
            </a:fld>
            <a:endParaRPr lang="en-US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81F248-299D-4580-A9C5-04EA7009647C}" type="slidenum">
              <a:rPr lang="en-US"/>
              <a:pPr/>
              <a:t>40</a:t>
            </a:fld>
            <a:endParaRPr lang="en-U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0171B1-3135-4563-86A5-304371830F6E}" type="slidenum">
              <a:rPr lang="en-US"/>
              <a:pPr/>
              <a:t>41</a:t>
            </a:fld>
            <a:endParaRPr lang="en-US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BE8C67-E51C-46F0-804F-7C1157FF1AD6}" type="slidenum">
              <a:rPr lang="en-US"/>
              <a:pPr/>
              <a:t>42</a:t>
            </a:fld>
            <a:endParaRPr lang="en-US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ECBF70-9C37-41DF-9E18-B1A5EADE4D3F}" type="slidenum">
              <a:rPr lang="en-US"/>
              <a:pPr/>
              <a:t>43</a:t>
            </a:fld>
            <a:endParaRPr lang="en-US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A65339-B0BF-49E5-B199-70756B536A09}" type="slidenum">
              <a:rPr lang="en-US"/>
              <a:pPr/>
              <a:t>44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Problems arise when state space graph is disconnected:</a:t>
            </a:r>
          </a:p>
          <a:p>
            <a:r>
              <a:rPr lang="en-US"/>
              <a:t>  1. if all start nodes are in different connected parts than all goals, BFS won’t be able to find a solution since none exists</a:t>
            </a:r>
          </a:p>
          <a:p>
            <a:r>
              <a:rPr lang="en-US"/>
              <a:t>  2. a start node may be in a connected part where one or more goal exists so a solution exists</a:t>
            </a:r>
            <a:br>
              <a:rPr lang="en-US"/>
            </a:br>
            <a:r>
              <a:rPr lang="en-US"/>
              <a:t>     but BFS starts at a node that isn’t connected to a goal</a:t>
            </a:r>
          </a:p>
          <a:p>
            <a:r>
              <a:rPr lang="en-US" b="1"/>
              <a:t>A disconnected graph usually means that there is an insufficient set of actions.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A8FE0D-2DAD-44B5-8165-F41428CD22BD}" type="slidenum">
              <a:rPr lang="en-US"/>
              <a:pPr/>
              <a:t>45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A0F546-706A-4747-B6F5-DA8BE589D449}" type="slidenum">
              <a:rPr lang="en-US"/>
              <a:pPr/>
              <a:t>46</a:t>
            </a:fld>
            <a:endParaRPr lang="en-US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technically optimal when edge costs are non-decreasing function of the depth of the node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E1D9D9-4520-4B8A-ACF1-7A52ED292EC1}" type="slidenum">
              <a:rPr lang="en-US"/>
              <a:pPr/>
              <a:t>11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assume the environment is </a:t>
            </a:r>
            <a:r>
              <a:rPr lang="en-US" b="1"/>
              <a:t>single agent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F6CA3D-9035-4D4D-97E0-559E1C5E7222}" type="slidenum">
              <a:rPr lang="en-US"/>
              <a:pPr/>
              <a:t>47</a:t>
            </a:fld>
            <a:endParaRPr lang="en-US"/>
          </a:p>
        </p:txBody>
      </p:sp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DDB756-C09D-4402-A912-281E3FDAFFED}" type="slidenum">
              <a:rPr lang="en-US"/>
              <a:pPr/>
              <a:t>48</a:t>
            </a:fld>
            <a:endParaRPr lang="en-US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4CDF79-7920-4E11-A345-B487D91BB2A9}" type="slidenum">
              <a:rPr lang="en-US"/>
              <a:pPr/>
              <a:t>49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Why not complete?</a:t>
            </a:r>
          </a:p>
          <a:p>
            <a:r>
              <a:rPr lang="en-US" b="1"/>
              <a:t>Even with cycle detection the state-space graph could have an infinite depth:</a:t>
            </a:r>
          </a:p>
          <a:p>
            <a:r>
              <a:rPr lang="en-US"/>
              <a:t>goal: count to 11</a:t>
            </a:r>
          </a:p>
          <a:p>
            <a:r>
              <a:rPr lang="en-US"/>
              <a:t>start state: count starts at 12</a:t>
            </a:r>
          </a:p>
          <a:p>
            <a:r>
              <a:rPr lang="en-US"/>
              <a:t>problem: keep counting forever…</a:t>
            </a:r>
          </a:p>
          <a:p>
            <a:r>
              <a:rPr lang="en-US" b="1"/>
              <a:t>Even with depth limit the state-space graph could have a cycle:</a:t>
            </a:r>
          </a:p>
          <a:p>
            <a:r>
              <a:rPr lang="en-US"/>
              <a:t>goal: go to Chicago</a:t>
            </a:r>
          </a:p>
          <a:p>
            <a:r>
              <a:rPr lang="en-US"/>
              <a:t>start state: in Madison</a:t>
            </a:r>
          </a:p>
          <a:p>
            <a:r>
              <a:rPr lang="en-US"/>
              <a:t>problem: go to Milwaukee, go to Madison, go to Milwaukee …</a:t>
            </a:r>
          </a:p>
          <a:p>
            <a:r>
              <a:rPr lang="en-US" b="1"/>
              <a:t>With both depth limit and cycle detection (and depth of solution is not known) the state-space graph could have a solution just below the depth limit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B5FB8-F0ED-45D2-BE20-9B2D7A561A65}" type="slidenum">
              <a:rPr lang="en-US"/>
              <a:pPr/>
              <a:t>50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C8AFA5-1D6D-4047-8B1B-5D851DA3F554}" type="slidenum">
              <a:rPr lang="en-US"/>
              <a:pPr/>
              <a:t>51</a:t>
            </a:fld>
            <a:endParaRPr lang="en-US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E55AB-03FB-4A53-B044-2A56DEC8A79E}" type="slidenum">
              <a:rPr lang="en-US"/>
              <a:pPr/>
              <a:t>52</a:t>
            </a:fld>
            <a:endParaRPr lang="en-US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694911-0089-4931-838C-772356868E64}" type="slidenum">
              <a:rPr lang="en-US"/>
              <a:pPr/>
              <a:t>53</a:t>
            </a:fld>
            <a:endParaRPr lang="en-US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98B068-00E9-49DC-9C03-E4A34A561575}" type="slidenum">
              <a:rPr lang="en-US"/>
              <a:pPr/>
              <a:t>54</a:t>
            </a:fld>
            <a:endParaRPr lang="en-US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4E1BB0-F5B7-4FA8-ACC0-E464BC080852}" type="slidenum">
              <a:rPr lang="en-US"/>
              <a:pPr/>
              <a:t>55</a:t>
            </a:fld>
            <a:endParaRPr lang="en-US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2213E6-62D1-4BF9-B605-C66D793D1E37}" type="slidenum">
              <a:rPr lang="en-US"/>
              <a:pPr/>
              <a:t>56</a:t>
            </a:fld>
            <a:endParaRPr lang="en-US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26670D-96FA-46DE-9CC3-CE01FB068DEF}" type="slidenum">
              <a:rPr lang="en-US"/>
              <a:pPr/>
              <a:t>12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environment is </a:t>
            </a:r>
            <a:r>
              <a:rPr lang="en-US" b="1"/>
              <a:t>discrete</a:t>
            </a:r>
          </a:p>
          <a:p>
            <a:endParaRPr lang="en-US" b="1"/>
          </a:p>
          <a:p>
            <a:r>
              <a:rPr lang="en-US" b="1"/>
              <a:t>Discrete</a:t>
            </a:r>
            <a:r>
              <a:rPr lang="en-US"/>
              <a:t>: e.g., if "Kelly is in class" and then performs the action "go home," then in the next situation Kelly is "at home."</a:t>
            </a:r>
            <a:br>
              <a:rPr lang="en-US"/>
            </a:br>
            <a:r>
              <a:rPr lang="en-US"/>
              <a:t>There is no representation of a point in time where Kelly is neither in class nor at home (i.e., in the state of "going home").</a:t>
            </a:r>
          </a:p>
          <a:p>
            <a:r>
              <a:rPr lang="en-US" b="1" i="1"/>
              <a:t>Number of actions</a:t>
            </a:r>
            <a:r>
              <a:rPr lang="en-US"/>
              <a:t>: e.g., in the 8-puzzle, we could specify 4 possible moves for each of the 8 tiles, resulting in a total of 4*8=32 operators.</a:t>
            </a:r>
            <a:br>
              <a:rPr lang="en-US"/>
            </a:br>
            <a:r>
              <a:rPr lang="en-US"/>
              <a:t>On the other hand, we could specify four moves for the "blank" square and there would need to be only 4 operators.</a:t>
            </a:r>
          </a:p>
          <a:p>
            <a:r>
              <a:rPr lang="en-US"/>
              <a:t>http://sciris.shu.edu/~borowski/Puzzle/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BC435A-5D05-401D-89A6-287456C14F9C}" type="slidenum">
              <a:rPr lang="en-US"/>
              <a:pPr/>
              <a:t>57</a:t>
            </a:fld>
            <a:endParaRPr lang="en-US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601049-60D0-40CC-829D-F3D701B90E82}" type="slidenum">
              <a:rPr lang="en-US"/>
              <a:pPr/>
              <a:t>58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1525A-97A6-47BF-B286-0433DE23EB58}" type="slidenum">
              <a:rPr lang="en-US"/>
              <a:pPr/>
              <a:t>59</a:t>
            </a:fld>
            <a:endParaRPr lang="en-US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E500A8-7F66-428F-A980-D83AD4E9E855}" type="slidenum">
              <a:rPr lang="en-US"/>
              <a:pPr/>
              <a:t>60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6A9FDD-87BA-4E12-8538-04AAAECA4E55}" type="slidenum">
              <a:rPr lang="en-US"/>
              <a:pPr/>
              <a:t>61</a:t>
            </a:fld>
            <a:endParaRPr lang="en-US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44C839-F6CB-484C-843D-500B280BA3A3}" type="slidenum">
              <a:rPr lang="en-US"/>
              <a:pPr/>
              <a:t>62</a:t>
            </a:fld>
            <a:endParaRPr lang="en-US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F6D5D4-3A4B-4873-9D70-86B6B4A959D3}" type="slidenum">
              <a:rPr lang="en-US"/>
              <a:pPr/>
              <a:t>63</a:t>
            </a:fld>
            <a:endParaRPr 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37D13F-67B0-4ED6-BA86-EF103569D801}" type="slidenum">
              <a:rPr lang="en-US"/>
              <a:pPr/>
              <a:t>64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4D5D84-AE20-44DF-83DC-CF8FA592CCC4}" type="slidenum">
              <a:rPr lang="en-US"/>
              <a:pPr/>
              <a:t>65</a:t>
            </a:fld>
            <a:endParaRPr lang="en-US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93B96-351F-41DA-924A-CA3CF2BBCAC7}" type="slidenum">
              <a:rPr lang="en-US"/>
              <a:pPr/>
              <a:t>66</a:t>
            </a:fld>
            <a:endParaRPr lang="en-US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FCAB06-2757-41AE-A83E-752551294B4E}" type="slidenum">
              <a:rPr lang="en-US"/>
              <a:pPr/>
              <a:t>13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environment is </a:t>
            </a:r>
            <a:r>
              <a:rPr lang="en-US" b="1"/>
              <a:t>deterministic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1219CC-9FFC-4AC2-A7B9-BFFB8E33592D}" type="slidenum">
              <a:rPr lang="en-US"/>
              <a:pPr/>
              <a:t>67</a:t>
            </a:fld>
            <a:endParaRPr lang="en-US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C8A414-EA41-4DB0-B637-445D9F65BE93}" type="slidenum">
              <a:rPr lang="en-US"/>
              <a:pPr/>
              <a:t>68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89DA-A8F1-4C66-AA3E-9D73B24AF621}" type="slidenum">
              <a:rPr lang="en-US"/>
              <a:pPr/>
              <a:t>69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90179-B629-4B40-B1AE-0F642CCC40C0}" type="slidenum">
              <a:rPr lang="en-US"/>
              <a:pPr/>
              <a:t>70</a:t>
            </a:fld>
            <a:endParaRPr lang="en-US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D5F84C-804B-4766-8B04-B289D3A037BE}" type="slidenum">
              <a:rPr lang="en-US"/>
              <a:pPr/>
              <a:t>71</a:t>
            </a:fld>
            <a:endParaRPr lang="en-US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AD82D6-A8C7-40E7-BAE1-394C214D6998}" type="slidenum">
              <a:rPr lang="en-US"/>
              <a:pPr/>
              <a:t>72</a:t>
            </a:fld>
            <a:endParaRPr lang="en-US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B7C594-80ED-4995-A0FB-0CFBF6422218}" type="slidenum">
              <a:rPr lang="en-US"/>
              <a:pPr/>
              <a:t>73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A842A7-6E8D-4FF8-B539-66E042A374EF}" type="slidenum">
              <a:rPr lang="en-US"/>
              <a:pPr/>
              <a:t>74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C6BFCB-A49F-45A1-A4A3-3639CC12B5B6}" type="slidenum">
              <a:rPr lang="en-US"/>
              <a:pPr/>
              <a:t>75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i="1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318CCC-BD9C-4CE9-80C0-B03A3B27A9AD}" type="slidenum">
              <a:rPr lang="en-US"/>
              <a:pPr/>
              <a:t>76</a:t>
            </a:fld>
            <a:endParaRPr lang="en-US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FCAB06-2757-41AE-A83E-752551294B4E}" type="slidenum">
              <a:rPr lang="en-US"/>
              <a:pPr/>
              <a:t>14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environment is </a:t>
            </a:r>
            <a:r>
              <a:rPr lang="en-US" b="1"/>
              <a:t>deterministic</a:t>
            </a: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314E5-DD26-4A8C-B6EC-14C6DF7B7DFD}" type="slidenum">
              <a:rPr lang="en-US"/>
              <a:pPr/>
              <a:t>77</a:t>
            </a:fld>
            <a:endParaRPr lang="en-US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BD2F82-B845-4B6B-88B7-D433F8293824}" type="slidenum">
              <a:rPr lang="en-US"/>
              <a:pPr/>
              <a:t>78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IDS generally expands fewer nodes than BFS on the same search space</a:t>
            </a: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7AE6EE-D5B1-4AB9-B15C-D82D2E5B0F3F}" type="slidenum">
              <a:rPr lang="en-US"/>
              <a:pPr/>
              <a:t>79</a:t>
            </a:fld>
            <a:endParaRPr lang="en-US"/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9BBEC2-76B2-4AC0-9155-8CFFFC1757DB}" type="slidenum">
              <a:rPr lang="en-US"/>
              <a:pPr/>
              <a:t>80</a:t>
            </a:fld>
            <a:endParaRPr lang="en-US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constant edge costs means edges are all the same value</a:t>
            </a: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83F991-8B0E-45B0-803F-EA1F66BDB109}" type="slidenum">
              <a:rPr lang="en-US"/>
              <a:pPr/>
              <a:t>81</a:t>
            </a:fld>
            <a:endParaRPr lang="en-US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CB95C-7C4F-46C0-A451-B9F0827402F0}" type="slidenum">
              <a:rPr lang="en-US"/>
              <a:pPr/>
              <a:t>82</a:t>
            </a:fld>
            <a:endParaRPr lang="en-US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2FBFA2-1C59-4191-892E-12503FC74DE1}" type="slidenum">
              <a:rPr lang="en-US"/>
              <a:pPr/>
              <a:t>83</a:t>
            </a:fld>
            <a:endParaRPr lang="en-US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5228E5-2E8E-46CF-847A-E7817F298778}" type="slidenum">
              <a:rPr lang="en-US"/>
              <a:pPr/>
              <a:t>84</a:t>
            </a:fld>
            <a:endParaRPr lang="en-US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FBF7ED-7DBF-4293-8E66-89B0E7289C99}" type="slidenum">
              <a:rPr lang="en-US"/>
              <a:pPr/>
              <a:t>85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6991FA-4DFD-4428-B8F1-CCA35DBD245E}" type="slidenum">
              <a:rPr lang="en-US"/>
              <a:pPr/>
              <a:t>86</a:t>
            </a:fld>
            <a:endParaRPr lang="en-US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goal tested but not expanded since in CLOSE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FCAB06-2757-41AE-A83E-752551294B4E}" type="slidenum">
              <a:rPr lang="en-US"/>
              <a:pPr/>
              <a:t>15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environment is </a:t>
            </a:r>
            <a:r>
              <a:rPr lang="en-US" b="1"/>
              <a:t>deterministic</a:t>
            </a: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C7E647-CD54-4B64-A9C6-96B2C96D376C}" type="slidenum">
              <a:rPr lang="en-US"/>
              <a:pPr/>
              <a:t>87</a:t>
            </a:fld>
            <a:endParaRPr lang="en-US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A94D2F-9EE2-4C1C-9902-1C8655A4E42B}" type="slidenum">
              <a:rPr lang="en-US"/>
              <a:pPr/>
              <a:t>88</a:t>
            </a:fld>
            <a:endParaRPr lang="en-US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D1382B-5DD9-4649-8668-51B14CAD0B57}" type="slidenum">
              <a:rPr lang="en-US"/>
              <a:pPr/>
              <a:t>89</a:t>
            </a:fld>
            <a:endParaRPr 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9B118-9EA8-42E6-963F-25D36C5C6186}" type="slidenum">
              <a:rPr lang="en-US"/>
              <a:pPr/>
              <a:t>90</a:t>
            </a:fld>
            <a:endParaRPr lang="en-US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0747A5-D3E6-4F06-9032-6B7FF2ED0BDD}" type="slidenum">
              <a:rPr lang="en-US"/>
              <a:pPr/>
              <a:t>91</a:t>
            </a:fld>
            <a:endParaRPr lang="en-US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574CE2-3F03-4DBE-A4E1-66FE6B650C18}" type="slidenum">
              <a:rPr lang="en-US"/>
              <a:pPr/>
              <a:t>92</a:t>
            </a:fld>
            <a:endParaRPr lang="en-US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E034B5-7D8F-4D96-AF1B-B66CED191100}" type="slidenum">
              <a:rPr lang="en-US"/>
              <a:pPr/>
              <a:t>93</a:t>
            </a:fld>
            <a:endParaRPr lang="en-US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9C16FA-3159-45B0-91AA-640AB7C4AC6C}" type="slidenum">
              <a:rPr lang="en-US"/>
              <a:pPr/>
              <a:t>94</a:t>
            </a:fld>
            <a:endParaRPr lang="en-US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FBC4B-3FC8-4161-82B9-EC13A8B86061}" type="slidenum">
              <a:rPr lang="en-US"/>
              <a:pPr/>
              <a:t>95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BFS, UCS, and IDS are optimal when edge cost are non-decreasing function of depth</a:t>
            </a:r>
          </a:p>
          <a:p>
            <a:r>
              <a:rPr lang="en-US"/>
              <a:t>UCS is complete if edge costs are &gt;= e for some positive 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607CA7-709C-45A3-9E9C-8B61E964B334}" type="slidenum">
              <a:rPr lang="en-US"/>
              <a:pPr/>
              <a:t>16</a:t>
            </a:fld>
            <a:endParaRPr lang="en-US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SC012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CAFA19-9C24-4644-97E0-80293C75A8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18C5C-414F-4381-8C7A-FE72502C57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19DD8-8926-4492-9C6A-8C9CBD7451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DCD863C-23B6-4E90-A679-974DB73468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2B6195-C59C-4714-A319-CE60022A707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023B5-F605-4322-8A04-AD35F90E605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1825170" y="1048656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518892-E033-4B12-94F5-E36D3B136A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810ED-D49A-4941-A572-07BD00D869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7DD3CC-B462-4D51-9CD4-95BB110B10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8FC81-4C11-45E7-B773-727E92440D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475C3-B290-4B30-8F79-BDAF7202A1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A3965B-A827-42DA-885A-FD901D404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74993-54C1-459C-B070-9A822D043A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EE856FC-954B-4621-BC83-7929BBF700D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867400"/>
            <a:ext cx="7772400" cy="403225"/>
          </a:xfrm>
        </p:spPr>
        <p:txBody>
          <a:bodyPr/>
          <a:lstStyle/>
          <a:p>
            <a:pPr algn="r"/>
            <a:r>
              <a:rPr lang="en-US" sz="1050" dirty="0" err="1" smtClean="0">
                <a:latin typeface="Comic Sans MS" pitchFamily="66" charset="0"/>
              </a:rPr>
              <a:t>Obradovi</a:t>
            </a:r>
            <a:r>
              <a:rPr lang="sr-Latn-RS" sz="1050" dirty="0" smtClean="0">
                <a:latin typeface="Comic Sans MS" pitchFamily="66" charset="0"/>
              </a:rPr>
              <a:t>ć Đorđe</a:t>
            </a:r>
            <a:endParaRPr lang="en-US" sz="700" dirty="0">
              <a:latin typeface="Comic Sans MS" pitchFamily="66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685800"/>
          </a:xfrm>
        </p:spPr>
        <p:txBody>
          <a:bodyPr/>
          <a:lstStyle/>
          <a:p>
            <a:r>
              <a:rPr lang="en-US" sz="2800" dirty="0" err="1" smtClean="0">
                <a:latin typeface="Comic Sans MS" pitchFamily="66" charset="0"/>
              </a:rPr>
              <a:t>Pretrage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1981200" y="1295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0" y="838200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>
                <a:latin typeface="Comic Sans MS" pitchFamily="66" charset="0"/>
              </a:rPr>
              <a:t>Katedra za informatiku</a:t>
            </a:r>
            <a:r>
              <a:rPr lang="en-US" sz="1600" dirty="0" smtClean="0">
                <a:latin typeface="Comic Sans MS" pitchFamily="66" charset="0"/>
              </a:rPr>
              <a:t>, </a:t>
            </a:r>
            <a:r>
              <a:rPr lang="sr-Latn-RS" sz="1600" dirty="0" smtClean="0">
                <a:latin typeface="Comic Sans MS" pitchFamily="66" charset="0"/>
              </a:rPr>
              <a:t>Fakultet tehničkih nauka Novi Sad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400" y="3886200"/>
            <a:ext cx="259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ORI</a:t>
            </a:r>
            <a:endParaRPr lang="sr-Latn-RS" sz="2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600"/>
              <a:t>Problem sa posudama</a:t>
            </a:r>
            <a:endParaRPr lang="en-US" sz="3600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CS" sz="2400" dirty="0">
                <a:solidFill>
                  <a:srgbClr val="CC3300"/>
                </a:solidFill>
              </a:rPr>
              <a:t>Kako je reprezentovano znanje</a:t>
            </a:r>
            <a:r>
              <a:rPr lang="en-US" sz="2400" dirty="0">
                <a:solidFill>
                  <a:srgbClr val="CC3300"/>
                </a:solidFill>
              </a:rPr>
              <a:t>?</a:t>
            </a:r>
          </a:p>
          <a:p>
            <a:pPr lvl="4"/>
            <a:endParaRPr lang="en-US" sz="1600" dirty="0">
              <a:solidFill>
                <a:srgbClr val="CC33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sr-Latn-CS" sz="2400" dirty="0"/>
              <a:t>Problem reprezentacije znanja</a:t>
            </a:r>
            <a:endParaRPr lang="en-US" sz="2400" dirty="0"/>
          </a:p>
          <a:p>
            <a:pPr lvl="1"/>
            <a:r>
              <a:rPr lang="sr-Latn-CS" sz="2000" dirty="0"/>
              <a:t>Koji je deo sirove informacije relev</a:t>
            </a:r>
            <a:r>
              <a:rPr lang="en-US" sz="2000" dirty="0"/>
              <a:t>a</a:t>
            </a:r>
            <a:r>
              <a:rPr lang="sr-Latn-CS" sz="2000" dirty="0"/>
              <a:t>ntan</a:t>
            </a:r>
            <a:r>
              <a:rPr lang="en-US" sz="2000" dirty="0"/>
              <a:t>?</a:t>
            </a:r>
          </a:p>
          <a:p>
            <a:pPr lvl="1"/>
            <a:r>
              <a:rPr lang="sr-Latn-CS" sz="2000" dirty="0"/>
              <a:t>Reprezentacija domenskog znanja je poseban problem u VI</a:t>
            </a:r>
            <a:r>
              <a:rPr lang="en-US" sz="2000" dirty="0"/>
              <a:t>…</a:t>
            </a:r>
          </a:p>
          <a:p>
            <a:pPr lvl="4"/>
            <a:endParaRPr lang="en-US" sz="1600" dirty="0"/>
          </a:p>
          <a:p>
            <a:pPr>
              <a:buFont typeface="Wingdings 2" pitchFamily="18" charset="2"/>
              <a:buChar char="Þ"/>
            </a:pPr>
            <a:r>
              <a:rPr lang="sr-Latn-CS" sz="2400" i="1" dirty="0"/>
              <a:t>Obično se ostavlja dizajnerima sistema da odrede šta reprezentovati</a:t>
            </a:r>
            <a:r>
              <a:rPr lang="en-US" sz="2400" i="1" dirty="0"/>
              <a:t>.</a:t>
            </a:r>
          </a:p>
          <a:p>
            <a:pPr lvl="1"/>
            <a:endParaRPr lang="en-US" sz="2000" i="1" dirty="0"/>
          </a:p>
          <a:p>
            <a:pPr>
              <a:buClr>
                <a:schemeClr val="accent2"/>
              </a:buClr>
              <a:buSzPct val="150000"/>
              <a:buFont typeface="Wingdings" pitchFamily="2" charset="2"/>
              <a:buChar char="F"/>
            </a:pPr>
            <a:r>
              <a:rPr lang="sr-Latn-CS" sz="2000" dirty="0">
                <a:solidFill>
                  <a:schemeClr val="tx2"/>
                </a:solidFill>
              </a:rPr>
              <a:t>Šta biste vi uradili za problem posuda</a:t>
            </a:r>
            <a:r>
              <a:rPr lang="en-US" sz="2000" dirty="0">
                <a:solidFill>
                  <a:schemeClr val="tx2"/>
                </a:solidFill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600"/>
              <a:t>Problem sa posudama</a:t>
            </a:r>
            <a:endParaRPr lang="en-US" sz="36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CS" sz="2400" dirty="0">
                <a:solidFill>
                  <a:srgbClr val="CC3300"/>
                </a:solidFill>
              </a:rPr>
              <a:t>Šta je cilj koji treba postići</a:t>
            </a:r>
            <a:r>
              <a:rPr lang="en-US" sz="2400" dirty="0">
                <a:solidFill>
                  <a:srgbClr val="CC3300"/>
                </a:solidFill>
              </a:rPr>
              <a:t>?</a:t>
            </a:r>
          </a:p>
          <a:p>
            <a:r>
              <a:rPr lang="sr-Latn-CS" sz="2400" dirty="0"/>
              <a:t>Kako je opisan cilj</a:t>
            </a:r>
            <a:r>
              <a:rPr lang="en-US" sz="2400" dirty="0"/>
              <a:t>?</a:t>
            </a:r>
          </a:p>
          <a:p>
            <a:pPr lvl="1"/>
            <a:r>
              <a:rPr lang="sr-Latn-CS" sz="2000" dirty="0"/>
              <a:t>Kao situacija koju treba dostići</a:t>
            </a:r>
            <a:endParaRPr lang="en-US" sz="2000" dirty="0"/>
          </a:p>
          <a:p>
            <a:pPr lvl="1"/>
            <a:r>
              <a:rPr lang="sr-Latn-CS" sz="2000" dirty="0"/>
              <a:t>Kao skup osobina koje treba prikupiti</a:t>
            </a:r>
            <a:r>
              <a:rPr lang="en-US" sz="2000" dirty="0"/>
              <a:t>…</a:t>
            </a:r>
          </a:p>
          <a:p>
            <a:r>
              <a:rPr lang="sr-Latn-CS" sz="2400" dirty="0"/>
              <a:t>Kako se znakada je cilj postignut</a:t>
            </a:r>
            <a:r>
              <a:rPr lang="en-US" sz="2400" dirty="0"/>
              <a:t>?</a:t>
            </a:r>
          </a:p>
          <a:p>
            <a:pPr lvl="1"/>
            <a:r>
              <a:rPr lang="sr-Latn-CS" sz="2000" dirty="0"/>
              <a:t>pomoću</a:t>
            </a:r>
            <a:r>
              <a:rPr lang="en-US" sz="2000" dirty="0"/>
              <a:t> </a:t>
            </a:r>
            <a:r>
              <a:rPr lang="sr-Latn-CS" sz="2000" dirty="0">
                <a:solidFill>
                  <a:srgbClr val="CC3300"/>
                </a:solidFill>
              </a:rPr>
              <a:t>ciljnog</a:t>
            </a:r>
            <a:r>
              <a:rPr lang="en-US" sz="2000" dirty="0">
                <a:solidFill>
                  <a:srgbClr val="CC3300"/>
                </a:solidFill>
              </a:rPr>
              <a:t> test</a:t>
            </a:r>
            <a:r>
              <a:rPr lang="sr-Latn-CS" sz="2000" dirty="0">
                <a:solidFill>
                  <a:srgbClr val="CC3300"/>
                </a:solidFill>
              </a:rPr>
              <a:t>a</a:t>
            </a:r>
            <a:r>
              <a:rPr lang="en-US" sz="2000" dirty="0"/>
              <a:t> </a:t>
            </a:r>
            <a:r>
              <a:rPr lang="sr-Latn-CS" sz="2000" dirty="0"/>
              <a:t>koji definiše šta znači imati dostignut/zadovoljen cilj</a:t>
            </a:r>
            <a:endParaRPr lang="en-US" sz="2000" dirty="0"/>
          </a:p>
          <a:p>
            <a:pPr lvl="4"/>
            <a:endParaRPr lang="en-US" sz="1600" dirty="0"/>
          </a:p>
          <a:p>
            <a:pPr>
              <a:buFont typeface="Wingdings 2" pitchFamily="18" charset="2"/>
              <a:buChar char="Þ"/>
            </a:pPr>
            <a:r>
              <a:rPr lang="sr-Latn-CS" sz="2400" i="1" dirty="0"/>
              <a:t>Određivanje cilja je teško i obično ga specificiraju dizajner ili korisnik</a:t>
            </a:r>
            <a:r>
              <a:rPr lang="en-US" sz="2400" i="1" dirty="0"/>
              <a:t>.</a:t>
            </a:r>
          </a:p>
          <a:p>
            <a:pPr lvl="4"/>
            <a:endParaRPr lang="en-US" sz="1600" i="1" dirty="0"/>
          </a:p>
          <a:p>
            <a:pPr>
              <a:buClr>
                <a:schemeClr val="accent2"/>
              </a:buClr>
              <a:buSzPct val="150000"/>
              <a:buFont typeface="Wingdings" pitchFamily="2" charset="2"/>
              <a:buChar char="F"/>
            </a:pPr>
            <a:r>
              <a:rPr lang="sr-Latn-CS" sz="2000" dirty="0">
                <a:solidFill>
                  <a:schemeClr val="tx2"/>
                </a:solidFill>
              </a:rPr>
              <a:t>Šta biste vi uradili za problem posuda sa vodom</a:t>
            </a:r>
            <a:r>
              <a:rPr lang="en-US" sz="2000" dirty="0">
                <a:solidFill>
                  <a:schemeClr val="tx2"/>
                </a:solidFill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600"/>
              <a:t>Problem sa posudama</a:t>
            </a:r>
            <a:endParaRPr lang="en-US" sz="3600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r-Latn-CS" sz="2400" dirty="0">
                <a:solidFill>
                  <a:srgbClr val="CC3300"/>
                </a:solidFill>
              </a:rPr>
              <a:t>Koje su akcije na raspolaganju</a:t>
            </a:r>
            <a:r>
              <a:rPr lang="en-US" sz="2400" dirty="0">
                <a:solidFill>
                  <a:srgbClr val="CC3300"/>
                </a:solidFill>
              </a:rPr>
              <a:t>?</a:t>
            </a:r>
          </a:p>
          <a:p>
            <a:pPr>
              <a:lnSpc>
                <a:spcPct val="80000"/>
              </a:lnSpc>
            </a:pPr>
            <a:r>
              <a:rPr lang="sr-Latn-CS" sz="2400" dirty="0"/>
              <a:t>Skup</a:t>
            </a:r>
            <a:r>
              <a:rPr lang="en-US" sz="2400" dirty="0"/>
              <a:t> </a:t>
            </a:r>
            <a:r>
              <a:rPr lang="sr-Latn-CS" sz="2400" dirty="0"/>
              <a:t>akcija</a:t>
            </a:r>
            <a:r>
              <a:rPr lang="en-US" sz="2400" dirty="0"/>
              <a:t>/</a:t>
            </a:r>
            <a:r>
              <a:rPr lang="sr-Latn-CS" sz="2400" dirty="0"/>
              <a:t>događaja</a:t>
            </a:r>
            <a:r>
              <a:rPr lang="en-US" sz="2400" dirty="0"/>
              <a:t> </a:t>
            </a:r>
            <a:r>
              <a:rPr lang="sr-Latn-CS" sz="2400" dirty="0"/>
              <a:t>treba da bude</a:t>
            </a:r>
            <a:r>
              <a:rPr lang="en-US" sz="2400" dirty="0"/>
              <a:t>:</a:t>
            </a:r>
          </a:p>
          <a:p>
            <a:pPr lvl="1">
              <a:lnSpc>
                <a:spcPct val="80000"/>
              </a:lnSpc>
            </a:pPr>
            <a:r>
              <a:rPr lang="sr-Latn-CS" sz="2000" dirty="0"/>
              <a:t>Dekomponovan u primitivne, diskretne akcije koje se mogu tretirati kao </a:t>
            </a:r>
            <a:r>
              <a:rPr lang="en-US" sz="2000" dirty="0"/>
              <a:t>“atom</a:t>
            </a:r>
            <a:r>
              <a:rPr lang="sr-Latn-CS" sz="2000" dirty="0"/>
              <a:t>ske</a:t>
            </a:r>
            <a:r>
              <a:rPr lang="en-US" sz="2000" dirty="0"/>
              <a:t>”</a:t>
            </a:r>
          </a:p>
          <a:p>
            <a:pPr lvl="1">
              <a:lnSpc>
                <a:spcPct val="80000"/>
              </a:lnSpc>
            </a:pPr>
            <a:r>
              <a:rPr lang="sr-Latn-CS" sz="2000" dirty="0"/>
              <a:t>Dovoljan da opiše sve potrebne promene za dostizanje cilja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sr-Latn-CS" sz="2000" dirty="0"/>
              <a:t>Kompletno opisan, bez neodređenosti u odnosu na to šta određena akcija čini sa bilo kojim određenim stanjem sveta</a:t>
            </a:r>
            <a:endParaRPr lang="en-US" sz="2000" dirty="0"/>
          </a:p>
          <a:p>
            <a:pPr lvl="4"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  <a:buFont typeface="Wingdings 2" pitchFamily="18" charset="2"/>
              <a:buChar char="Þ"/>
            </a:pPr>
            <a:r>
              <a:rPr lang="sr-Latn-CS" sz="2400" i="1" dirty="0"/>
              <a:t>Broj primitivnih akcija zavisi od načina reprezentacije stanja sveta</a:t>
            </a:r>
            <a:r>
              <a:rPr lang="en-US" sz="2400" i="1" dirty="0"/>
              <a:t>.</a:t>
            </a:r>
          </a:p>
          <a:p>
            <a:pPr lvl="4">
              <a:lnSpc>
                <a:spcPct val="80000"/>
              </a:lnSpc>
            </a:pPr>
            <a:endParaRPr lang="en-US" sz="1600" i="1" dirty="0"/>
          </a:p>
          <a:p>
            <a:pPr>
              <a:lnSpc>
                <a:spcPct val="80000"/>
              </a:lnSpc>
              <a:buClr>
                <a:schemeClr val="accent2"/>
              </a:buClr>
              <a:buSzPct val="150000"/>
              <a:buFont typeface="Wingdings" pitchFamily="2" charset="2"/>
              <a:buChar char="F"/>
            </a:pPr>
            <a:r>
              <a:rPr lang="sr-Latn-CS" sz="2000" dirty="0">
                <a:solidFill>
                  <a:schemeClr val="tx2"/>
                </a:solidFill>
              </a:rPr>
              <a:t>Šta biste vi uradili za problem posuda sa vodom</a:t>
            </a:r>
            <a:r>
              <a:rPr lang="en-US" sz="2000" dirty="0">
                <a:solidFill>
                  <a:schemeClr val="tx2"/>
                </a:solidFill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600"/>
              <a:t>Problem sa posudama</a:t>
            </a:r>
            <a:endParaRPr lang="en-US" sz="3600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sr-Latn-CS" sz="2400" dirty="0">
                <a:solidFill>
                  <a:srgbClr val="CC3300"/>
                </a:solidFill>
              </a:rPr>
              <a:t>Koje akcije treba biti sposoban uraditi</a:t>
            </a:r>
            <a:r>
              <a:rPr lang="en-US" sz="2400" dirty="0">
                <a:solidFill>
                  <a:srgbClr val="CC3300"/>
                </a:solidFill>
              </a:rPr>
              <a:t>?</a:t>
            </a:r>
            <a:endParaRPr lang="en-US" sz="2400" dirty="0"/>
          </a:p>
          <a:p>
            <a:pPr lvl="4"/>
            <a:endParaRPr lang="en-US" sz="1600" dirty="0"/>
          </a:p>
          <a:p>
            <a:r>
              <a:rPr lang="sr-Latn-CS" sz="2400" dirty="0"/>
              <a:t>Dato</a:t>
            </a:r>
            <a:r>
              <a:rPr lang="en-US" sz="2400" dirty="0"/>
              <a:t>:</a:t>
            </a:r>
          </a:p>
          <a:p>
            <a:pPr lvl="1"/>
            <a:r>
              <a:rPr lang="sr-Latn-CS" sz="2000" dirty="0"/>
              <a:t>akcija</a:t>
            </a:r>
            <a:r>
              <a:rPr lang="en-US" sz="2000" dirty="0"/>
              <a:t> (operator/</a:t>
            </a:r>
            <a:r>
              <a:rPr lang="sr-Latn-CS" sz="2000" dirty="0"/>
              <a:t>potez</a:t>
            </a:r>
            <a:r>
              <a:rPr lang="en-US" sz="2000" dirty="0"/>
              <a:t>)</a:t>
            </a:r>
          </a:p>
          <a:p>
            <a:pPr lvl="1"/>
            <a:r>
              <a:rPr lang="sr-Latn-CS" sz="2000" dirty="0"/>
              <a:t>Opis tekućeg stanja sveta</a:t>
            </a:r>
            <a:endParaRPr lang="en-US" sz="2000" dirty="0"/>
          </a:p>
          <a:p>
            <a:pPr lvl="4"/>
            <a:endParaRPr lang="en-US" sz="1600" dirty="0"/>
          </a:p>
          <a:p>
            <a:r>
              <a:rPr lang="sr-Latn-CS" sz="2400" dirty="0"/>
              <a:t>Akcija potpuno specificira</a:t>
            </a:r>
            <a:r>
              <a:rPr lang="en-US" sz="2400" dirty="0"/>
              <a:t>:</a:t>
            </a:r>
          </a:p>
          <a:p>
            <a:pPr lvl="1"/>
            <a:r>
              <a:rPr lang="sr-Latn-CS" sz="2000" dirty="0"/>
              <a:t>Da li je legalna</a:t>
            </a:r>
            <a:r>
              <a:rPr lang="en-US" sz="2000" dirty="0"/>
              <a:t>, </a:t>
            </a:r>
            <a:r>
              <a:rPr lang="sr-Latn-CS" sz="2000" dirty="0"/>
              <a:t>t</a:t>
            </a:r>
            <a:r>
              <a:rPr lang="en-US" sz="2000" dirty="0"/>
              <a:t>.</a:t>
            </a:r>
            <a:r>
              <a:rPr lang="sr-Latn-CS" sz="2000" dirty="0"/>
              <a:t>j</a:t>
            </a:r>
            <a:r>
              <a:rPr lang="en-US" sz="2000" dirty="0"/>
              <a:t>. </a:t>
            </a:r>
            <a:r>
              <a:rPr lang="sr-Latn-CS" sz="2000" dirty="0"/>
              <a:t>da li može da se primeni</a:t>
            </a:r>
            <a:r>
              <a:rPr lang="en-US" sz="2000" dirty="0"/>
              <a:t>?</a:t>
            </a:r>
          </a:p>
          <a:p>
            <a:pPr lvl="1"/>
            <a:r>
              <a:rPr lang="sr-Latn-CS" sz="2000" dirty="0"/>
              <a:t>Koje će tačno stanje sveta da bude nakon primene te akcije na tekuće stanje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600"/>
              <a:t>Problem sa posudama</a:t>
            </a:r>
            <a:endParaRPr lang="en-US" sz="3600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3600" y="1219200"/>
            <a:ext cx="2819400" cy="1295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Char char="-"/>
            </a:pPr>
            <a:r>
              <a:rPr lang="en-US" sz="2000" dirty="0" err="1" smtClean="0"/>
              <a:t>reprezentacija</a:t>
            </a:r>
            <a:r>
              <a:rPr lang="en-US" sz="2000" dirty="0" smtClean="0"/>
              <a:t> </a:t>
            </a:r>
            <a:r>
              <a:rPr lang="en-US" sz="2000" dirty="0" err="1" smtClean="0"/>
              <a:t>stanja</a:t>
            </a:r>
            <a:endParaRPr lang="en-US" sz="2000" dirty="0" smtClean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Char char="-"/>
            </a:pPr>
            <a:r>
              <a:rPr lang="en-US" sz="2000" dirty="0" err="1" smtClean="0"/>
              <a:t>mogu</a:t>
            </a:r>
            <a:r>
              <a:rPr lang="sr-Latn-RS" sz="2000" dirty="0" smtClean="0"/>
              <a:t>će akcije</a:t>
            </a:r>
            <a:endParaRPr lang="en-US" sz="20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457200" y="2057400"/>
            <a:ext cx="1371600" cy="1938010"/>
            <a:chOff x="457200" y="2057400"/>
            <a:chExt cx="1371600" cy="1938010"/>
          </a:xfrm>
        </p:grpSpPr>
        <p:sp>
          <p:nvSpPr>
            <p:cNvPr id="5" name="Rectangle 4"/>
            <p:cNvSpPr/>
            <p:nvPr/>
          </p:nvSpPr>
          <p:spPr>
            <a:xfrm>
              <a:off x="457200" y="2057400"/>
              <a:ext cx="1371600" cy="1905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" y="2590800"/>
              <a:ext cx="457200" cy="1143000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2971800"/>
              <a:ext cx="457200" cy="762000"/>
            </a:xfrm>
            <a:prstGeom prst="rect">
              <a:avLst/>
            </a:prstGeom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5800" y="3733800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1</a:t>
              </a:r>
              <a:endParaRPr lang="en-US" sz="105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9200" y="3733800"/>
              <a:ext cx="3129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2</a:t>
              </a:r>
              <a:endParaRPr lang="en-US" sz="105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5800" y="2286000"/>
              <a:ext cx="3722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0/4</a:t>
              </a:r>
              <a:endParaRPr lang="en-US" sz="105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0" y="2667000"/>
              <a:ext cx="381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0/3</a:t>
              </a:r>
              <a:endParaRPr lang="en-US" sz="105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657600" y="1676400"/>
            <a:ext cx="1371600" cy="1938010"/>
            <a:chOff x="3657600" y="1676400"/>
            <a:chExt cx="1371600" cy="1938010"/>
          </a:xfrm>
        </p:grpSpPr>
        <p:sp>
          <p:nvSpPr>
            <p:cNvPr id="14" name="Rectangle 13"/>
            <p:cNvSpPr/>
            <p:nvPr/>
          </p:nvSpPr>
          <p:spPr>
            <a:xfrm>
              <a:off x="3657600" y="1676400"/>
              <a:ext cx="1371600" cy="1905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10000" y="2209800"/>
              <a:ext cx="457200" cy="11430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43400" y="2590800"/>
              <a:ext cx="457200" cy="762000"/>
            </a:xfrm>
            <a:prstGeom prst="rect">
              <a:avLst/>
            </a:prstGeom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86200" y="3352800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1</a:t>
              </a:r>
              <a:endParaRPr lang="en-US" sz="105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19600" y="3352800"/>
              <a:ext cx="3129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2</a:t>
              </a:r>
              <a:endParaRPr lang="en-US" sz="105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86200" y="1905000"/>
              <a:ext cx="3722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050" dirty="0" smtClean="0"/>
                <a:t>4</a:t>
              </a:r>
              <a:r>
                <a:rPr lang="en-US" sz="1050" dirty="0" smtClean="0"/>
                <a:t>/4</a:t>
              </a:r>
              <a:endParaRPr lang="en-US" sz="105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19600" y="2286000"/>
              <a:ext cx="381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0/3</a:t>
              </a:r>
              <a:endParaRPr lang="en-US" sz="105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828800" y="2514600"/>
            <a:ext cx="1828800" cy="495300"/>
            <a:chOff x="1828800" y="2514600"/>
            <a:chExt cx="1828800" cy="495300"/>
          </a:xfrm>
        </p:grpSpPr>
        <p:cxnSp>
          <p:nvCxnSpPr>
            <p:cNvPr id="13" name="Straight Arrow Connector 12"/>
            <p:cNvCxnSpPr>
              <a:stCxn id="5" idx="3"/>
              <a:endCxn id="14" idx="1"/>
            </p:cNvCxnSpPr>
            <p:nvPr/>
          </p:nvCxnSpPr>
          <p:spPr>
            <a:xfrm flipV="1">
              <a:off x="1828800" y="2628900"/>
              <a:ext cx="18288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133600" y="2514600"/>
              <a:ext cx="114646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050" dirty="0" smtClean="0"/>
                <a:t>napuni vodom 1</a:t>
              </a:r>
              <a:endParaRPr lang="en-US" sz="105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657600" y="3886200"/>
            <a:ext cx="1371600" cy="1938010"/>
            <a:chOff x="3657600" y="3886200"/>
            <a:chExt cx="1371600" cy="1938010"/>
          </a:xfrm>
        </p:grpSpPr>
        <p:sp>
          <p:nvSpPr>
            <p:cNvPr id="23" name="Rectangle 22"/>
            <p:cNvSpPr/>
            <p:nvPr/>
          </p:nvSpPr>
          <p:spPr>
            <a:xfrm>
              <a:off x="3657600" y="3886200"/>
              <a:ext cx="1371600" cy="1905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810000" y="4419600"/>
              <a:ext cx="457200" cy="1143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43400" y="4800600"/>
              <a:ext cx="457200" cy="7620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86200" y="5562600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1</a:t>
              </a:r>
              <a:endParaRPr lang="en-US" sz="105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19600" y="5562600"/>
              <a:ext cx="3129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2</a:t>
              </a:r>
              <a:endParaRPr lang="en-US" sz="105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86200" y="4114800"/>
              <a:ext cx="3722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050" dirty="0" smtClean="0"/>
                <a:t>0</a:t>
              </a:r>
              <a:r>
                <a:rPr lang="en-US" sz="1050" dirty="0" smtClean="0"/>
                <a:t>/4</a:t>
              </a:r>
              <a:endParaRPr lang="en-US" sz="105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19600" y="4495800"/>
              <a:ext cx="381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RS" sz="1050" dirty="0" smtClean="0"/>
                <a:t>3</a:t>
              </a:r>
              <a:r>
                <a:rPr lang="en-US" sz="1050" dirty="0" smtClean="0"/>
                <a:t>/3</a:t>
              </a:r>
              <a:endParaRPr lang="en-US" sz="105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828800" y="3009900"/>
            <a:ext cx="1828800" cy="1828800"/>
            <a:chOff x="1828800" y="3009900"/>
            <a:chExt cx="1828800" cy="1828800"/>
          </a:xfrm>
        </p:grpSpPr>
        <p:cxnSp>
          <p:nvCxnSpPr>
            <p:cNvPr id="30" name="Straight Arrow Connector 29"/>
            <p:cNvCxnSpPr>
              <a:stCxn id="5" idx="3"/>
              <a:endCxn id="23" idx="1"/>
            </p:cNvCxnSpPr>
            <p:nvPr/>
          </p:nvCxnSpPr>
          <p:spPr>
            <a:xfrm>
              <a:off x="1828800" y="3009900"/>
              <a:ext cx="1828800" cy="1828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057400" y="4267200"/>
              <a:ext cx="114646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050" dirty="0" smtClean="0"/>
                <a:t>napuni vodom 2</a:t>
              </a:r>
              <a:endParaRPr lang="en-US" sz="105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543800" y="4724400"/>
            <a:ext cx="1371600" cy="1938010"/>
            <a:chOff x="7543800" y="4724400"/>
            <a:chExt cx="1371600" cy="1938010"/>
          </a:xfrm>
        </p:grpSpPr>
        <p:sp>
          <p:nvSpPr>
            <p:cNvPr id="34" name="Rectangle 33"/>
            <p:cNvSpPr/>
            <p:nvPr/>
          </p:nvSpPr>
          <p:spPr>
            <a:xfrm>
              <a:off x="7543800" y="4724400"/>
              <a:ext cx="1371600" cy="1905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96200" y="5257800"/>
              <a:ext cx="457200" cy="11430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29600" y="5638800"/>
              <a:ext cx="457200" cy="7620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72400" y="6400800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1</a:t>
              </a:r>
              <a:endParaRPr lang="en-US" sz="105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05800" y="6400800"/>
              <a:ext cx="3129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2</a:t>
              </a:r>
              <a:endParaRPr lang="en-US" sz="105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72400" y="4953000"/>
              <a:ext cx="3722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050" dirty="0" smtClean="0"/>
                <a:t>4</a:t>
              </a:r>
              <a:r>
                <a:rPr lang="en-US" sz="1050" dirty="0" smtClean="0"/>
                <a:t>/4</a:t>
              </a:r>
              <a:endParaRPr lang="en-US" sz="105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305800" y="5334000"/>
              <a:ext cx="381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RS" sz="1050" dirty="0" smtClean="0"/>
                <a:t>3</a:t>
              </a:r>
              <a:r>
                <a:rPr lang="en-US" sz="1050" dirty="0" smtClean="0"/>
                <a:t>/3</a:t>
              </a:r>
              <a:endParaRPr lang="en-US" sz="105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029200" y="4838700"/>
            <a:ext cx="2514600" cy="901616"/>
            <a:chOff x="5029200" y="4838700"/>
            <a:chExt cx="2514600" cy="901616"/>
          </a:xfrm>
        </p:grpSpPr>
        <p:cxnSp>
          <p:nvCxnSpPr>
            <p:cNvPr id="41" name="Straight Arrow Connector 40"/>
            <p:cNvCxnSpPr>
              <a:stCxn id="23" idx="3"/>
              <a:endCxn id="34" idx="1"/>
            </p:cNvCxnSpPr>
            <p:nvPr/>
          </p:nvCxnSpPr>
          <p:spPr>
            <a:xfrm>
              <a:off x="5029200" y="4838700"/>
              <a:ext cx="251460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638800" y="5486400"/>
              <a:ext cx="114646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050" dirty="0" smtClean="0"/>
                <a:t>napuni vodom 1</a:t>
              </a:r>
              <a:endParaRPr lang="en-US" sz="105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029200" y="2667000"/>
            <a:ext cx="2133600" cy="647700"/>
            <a:chOff x="5029200" y="2667000"/>
            <a:chExt cx="2133600" cy="647700"/>
          </a:xfrm>
        </p:grpSpPr>
        <p:cxnSp>
          <p:nvCxnSpPr>
            <p:cNvPr id="53" name="Straight Arrow Connector 52"/>
            <p:cNvCxnSpPr>
              <a:endCxn id="46" idx="1"/>
            </p:cNvCxnSpPr>
            <p:nvPr/>
          </p:nvCxnSpPr>
          <p:spPr>
            <a:xfrm>
              <a:off x="5029200" y="2743200"/>
              <a:ext cx="2133600" cy="5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486400" y="2667000"/>
              <a:ext cx="93487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050" dirty="0" smtClean="0"/>
                <a:t>sipaj iz 1 u 2</a:t>
              </a:r>
              <a:endParaRPr lang="en-US" sz="105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162800" y="2362200"/>
            <a:ext cx="1371600" cy="1938010"/>
            <a:chOff x="7162800" y="2362200"/>
            <a:chExt cx="1371600" cy="1938010"/>
          </a:xfrm>
        </p:grpSpPr>
        <p:sp>
          <p:nvSpPr>
            <p:cNvPr id="46" name="Rectangle 45"/>
            <p:cNvSpPr/>
            <p:nvPr/>
          </p:nvSpPr>
          <p:spPr>
            <a:xfrm>
              <a:off x="7162800" y="2362200"/>
              <a:ext cx="1371600" cy="1905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315200" y="2895600"/>
              <a:ext cx="457200" cy="1143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848600" y="3276600"/>
              <a:ext cx="457200" cy="7620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91400" y="4038600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1</a:t>
              </a:r>
              <a:endParaRPr lang="en-US" sz="105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924800" y="4038600"/>
              <a:ext cx="3129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2</a:t>
              </a:r>
              <a:endParaRPr lang="en-US" sz="105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91400" y="2590800"/>
              <a:ext cx="3722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050" dirty="0" smtClean="0"/>
                <a:t>1</a:t>
              </a:r>
              <a:r>
                <a:rPr lang="en-US" sz="1050" dirty="0" smtClean="0"/>
                <a:t>/4</a:t>
              </a:r>
              <a:endParaRPr lang="en-US" sz="105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24800" y="2971800"/>
              <a:ext cx="381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RS" sz="1050" dirty="0" smtClean="0"/>
                <a:t>3</a:t>
              </a:r>
              <a:r>
                <a:rPr lang="en-US" sz="1050" dirty="0" smtClean="0"/>
                <a:t>/3</a:t>
              </a:r>
              <a:endParaRPr lang="en-US" sz="105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315200" y="3733800"/>
              <a:ext cx="457200" cy="3048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029200" y="3733800"/>
            <a:ext cx="2057400" cy="1104900"/>
            <a:chOff x="5029200" y="3733800"/>
            <a:chExt cx="2057400" cy="1104900"/>
          </a:xfrm>
        </p:grpSpPr>
        <p:cxnSp>
          <p:nvCxnSpPr>
            <p:cNvPr id="67" name="Straight Arrow Connector 66"/>
            <p:cNvCxnSpPr>
              <a:endCxn id="23" idx="3"/>
            </p:cNvCxnSpPr>
            <p:nvPr/>
          </p:nvCxnSpPr>
          <p:spPr>
            <a:xfrm flipH="1">
              <a:off x="5029200" y="3733800"/>
              <a:ext cx="2057400" cy="1104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5486400" y="3886200"/>
              <a:ext cx="113043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050" dirty="0" smtClean="0"/>
                <a:t>prospi vodu iz 1</a:t>
              </a:r>
              <a:endParaRPr lang="en-US" sz="105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600"/>
              <a:t>Problem sa posudama</a:t>
            </a:r>
            <a:endParaRPr lang="en-US" sz="3600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3600" y="1219200"/>
            <a:ext cx="2819400" cy="1295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Char char="-"/>
            </a:pPr>
            <a:r>
              <a:rPr lang="en-US" sz="2000" dirty="0" err="1" smtClean="0"/>
              <a:t>reprezentacija</a:t>
            </a:r>
            <a:r>
              <a:rPr lang="en-US" sz="2000" dirty="0" smtClean="0"/>
              <a:t> </a:t>
            </a:r>
            <a:r>
              <a:rPr lang="en-US" sz="2000" dirty="0" err="1" smtClean="0"/>
              <a:t>stanj</a:t>
            </a:r>
            <a:r>
              <a:rPr lang="sr-Latn-RS" sz="2000" dirty="0" smtClean="0"/>
              <a:t>a</a:t>
            </a:r>
            <a:endParaRPr lang="en-US" sz="2000" dirty="0" smtClean="0"/>
          </a:p>
        </p:txBody>
      </p:sp>
      <p:grpSp>
        <p:nvGrpSpPr>
          <p:cNvPr id="2" name="Group 56"/>
          <p:cNvGrpSpPr/>
          <p:nvPr/>
        </p:nvGrpSpPr>
        <p:grpSpPr>
          <a:xfrm>
            <a:off x="457200" y="2057400"/>
            <a:ext cx="1371600" cy="1938010"/>
            <a:chOff x="457200" y="2057400"/>
            <a:chExt cx="1371600" cy="1938010"/>
          </a:xfrm>
        </p:grpSpPr>
        <p:sp>
          <p:nvSpPr>
            <p:cNvPr id="5" name="Rectangle 4"/>
            <p:cNvSpPr/>
            <p:nvPr/>
          </p:nvSpPr>
          <p:spPr>
            <a:xfrm>
              <a:off x="457200" y="2057400"/>
              <a:ext cx="1371600" cy="1905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" y="2590800"/>
              <a:ext cx="457200" cy="1143000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2971800"/>
              <a:ext cx="457200" cy="762000"/>
            </a:xfrm>
            <a:prstGeom prst="rect">
              <a:avLst/>
            </a:prstGeom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5800" y="3733800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1</a:t>
              </a:r>
              <a:endParaRPr lang="en-US" sz="105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9200" y="3733800"/>
              <a:ext cx="3129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2</a:t>
              </a:r>
              <a:endParaRPr lang="en-US" sz="105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5800" y="2286000"/>
              <a:ext cx="3722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0/4</a:t>
              </a:r>
              <a:endParaRPr lang="en-US" sz="105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0" y="2667000"/>
              <a:ext cx="381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0/3</a:t>
              </a:r>
              <a:endParaRPr lang="en-US" sz="1050" dirty="0"/>
            </a:p>
          </p:txBody>
        </p:sp>
      </p:grp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362200" y="1981200"/>
            <a:ext cx="434340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posuda1 = 0;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posuda2 = 0;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6096000" y="2819400"/>
            <a:ext cx="2819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sr-Latn-R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akcije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2590800" y="3886200"/>
            <a:ext cx="4038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sr-Latn-R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A:</a:t>
            </a:r>
            <a:r>
              <a:rPr kumimoji="0" lang="sr-Latn-R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r-Latn-R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napuni vodom 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sr-Latn-RS" sz="2000" kern="0" dirty="0" smtClean="0">
                <a:latin typeface="+mn-lt"/>
              </a:rPr>
              <a:t>B: napuni vodom 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sr-Latn-RS" sz="2000" kern="0" dirty="0" smtClean="0">
                <a:latin typeface="+mn-lt"/>
              </a:rPr>
              <a:t>C: sipaj vodu iz 1 u 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sr-Latn-RS" sz="2000" kern="0" dirty="0" smtClean="0">
                <a:latin typeface="+mn-lt"/>
              </a:rPr>
              <a:t>D: sipaj vodu iz 2 u 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sr-Latn-RS" sz="2000" kern="0" dirty="0" smtClean="0">
                <a:latin typeface="+mn-lt"/>
              </a:rPr>
              <a:t>E: prospi vodu iz 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sr-Latn-RS" sz="2000" kern="0" dirty="0" smtClean="0">
                <a:latin typeface="+mn-lt"/>
              </a:rPr>
              <a:t>F: prospi vodu iz 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" grpId="0"/>
      <p:bldP spid="59" grpId="0"/>
      <p:bldP spid="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600" dirty="0"/>
              <a:t>Formalizacija pretrage u </a:t>
            </a:r>
            <a:r>
              <a:rPr lang="sr-Latn-CS" sz="3600" dirty="0" smtClean="0"/>
              <a:t/>
            </a:r>
            <a:br>
              <a:rPr lang="sr-Latn-CS" sz="3600" dirty="0" smtClean="0"/>
            </a:br>
            <a:r>
              <a:rPr lang="sr-Latn-CS" sz="3600" dirty="0" smtClean="0"/>
              <a:t>prostoru </a:t>
            </a:r>
            <a:r>
              <a:rPr lang="sr-Latn-CS" sz="3600" dirty="0"/>
              <a:t>stanja</a:t>
            </a:r>
            <a:endParaRPr lang="en-US" sz="3600" dirty="0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sr-Latn-CS" sz="2400" dirty="0">
                <a:solidFill>
                  <a:srgbClr val="CC3300"/>
                </a:solidFill>
              </a:rPr>
              <a:t>Prostor stanja </a:t>
            </a:r>
            <a:r>
              <a:rPr lang="sr-Latn-CS" sz="2400" dirty="0"/>
              <a:t>je graf</a:t>
            </a:r>
            <a:r>
              <a:rPr lang="en-US" sz="2400" i="1" dirty="0"/>
              <a:t>,</a:t>
            </a:r>
            <a:r>
              <a:rPr lang="en-US" sz="2400" dirty="0"/>
              <a:t> </a:t>
            </a:r>
            <a:r>
              <a:rPr lang="en-US" sz="2400" i="1" dirty="0">
                <a:latin typeface="Palatino" pitchFamily="18" charset="0"/>
              </a:rPr>
              <a:t>(V, E)</a:t>
            </a:r>
            <a:r>
              <a:rPr lang="en-US" sz="2400" dirty="0"/>
              <a:t>:</a:t>
            </a:r>
            <a:endParaRPr lang="en-US" sz="2400" i="1" dirty="0"/>
          </a:p>
          <a:p>
            <a:pPr lvl="1"/>
            <a:r>
              <a:rPr lang="en-US" sz="2000" i="1" dirty="0">
                <a:latin typeface="Palatino" pitchFamily="18" charset="0"/>
              </a:rPr>
              <a:t>V</a:t>
            </a:r>
            <a:r>
              <a:rPr lang="en-US" sz="2000" dirty="0"/>
              <a:t> </a:t>
            </a:r>
            <a:r>
              <a:rPr lang="sr-Latn-CS" sz="2000" dirty="0"/>
              <a:t>je skup čvorova </a:t>
            </a:r>
            <a:r>
              <a:rPr lang="en-US" sz="2000" dirty="0"/>
              <a:t>(</a:t>
            </a:r>
            <a:r>
              <a:rPr lang="sr-Latn-CS" sz="2000" dirty="0"/>
              <a:t>temena</a:t>
            </a:r>
            <a:r>
              <a:rPr lang="en-US" sz="2000" dirty="0"/>
              <a:t>)</a:t>
            </a:r>
          </a:p>
          <a:p>
            <a:pPr lvl="1"/>
            <a:r>
              <a:rPr lang="en-US" sz="2000" i="1" dirty="0">
                <a:latin typeface="Palatino" pitchFamily="18" charset="0"/>
              </a:rPr>
              <a:t>E</a:t>
            </a:r>
            <a:r>
              <a:rPr lang="en-US" sz="2000" dirty="0"/>
              <a:t> </a:t>
            </a:r>
            <a:r>
              <a:rPr lang="sr-Latn-CS" sz="2000" dirty="0"/>
              <a:t>je skup ivica</a:t>
            </a:r>
            <a:r>
              <a:rPr lang="en-US" sz="2000" dirty="0"/>
              <a:t> (link</a:t>
            </a:r>
            <a:r>
              <a:rPr lang="sr-Latn-CS" sz="2000" dirty="0"/>
              <a:t>ovi</a:t>
            </a:r>
            <a:r>
              <a:rPr lang="en-US" sz="2000" dirty="0"/>
              <a:t>/</a:t>
            </a:r>
            <a:r>
              <a:rPr lang="sr-Latn-CS" sz="2000" dirty="0"/>
              <a:t>lukovi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sr-Latn-CS" sz="2000" dirty="0"/>
              <a:t>svaka ivica je usmerena od jednog temena ka drugom</a:t>
            </a:r>
            <a:endParaRPr lang="en-US" sz="2000" dirty="0"/>
          </a:p>
          <a:p>
            <a:pPr lvl="4"/>
            <a:endParaRPr lang="en-US" sz="1600" dirty="0"/>
          </a:p>
          <a:p>
            <a:r>
              <a:rPr lang="sr-Latn-CS" sz="2400" dirty="0"/>
              <a:t>Svako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CC3300"/>
                </a:solidFill>
              </a:rPr>
              <a:t>te</a:t>
            </a:r>
            <a:r>
              <a:rPr lang="sr-Latn-CS" sz="2400" dirty="0">
                <a:solidFill>
                  <a:srgbClr val="CC3300"/>
                </a:solidFill>
              </a:rPr>
              <a:t>me</a:t>
            </a:r>
            <a:r>
              <a:rPr lang="en-US" sz="2400" dirty="0"/>
              <a:t> </a:t>
            </a:r>
            <a:r>
              <a:rPr lang="sr-Latn-CS" sz="2400" dirty="0"/>
              <a:t>je </a:t>
            </a:r>
            <a:r>
              <a:rPr lang="en-US" sz="2400" dirty="0"/>
              <a:t>s</a:t>
            </a:r>
            <a:r>
              <a:rPr lang="sr-Latn-CS" sz="2400" dirty="0"/>
              <a:t>truktura podataka koja sadrži</a:t>
            </a:r>
            <a:r>
              <a:rPr lang="en-US" sz="2400" dirty="0"/>
              <a:t>:</a:t>
            </a:r>
          </a:p>
          <a:p>
            <a:pPr lvl="1"/>
            <a:r>
              <a:rPr lang="sr-Latn-CS" sz="2000" dirty="0"/>
              <a:t>Opis stanja sveta</a:t>
            </a:r>
            <a:endParaRPr lang="en-US" sz="2000" dirty="0"/>
          </a:p>
          <a:p>
            <a:pPr lvl="1"/>
            <a:r>
              <a:rPr lang="sr-Latn-CS" sz="2000" dirty="0"/>
              <a:t>Eventualno dodatne informacije kao što su</a:t>
            </a:r>
            <a:r>
              <a:rPr lang="en-US" sz="2000" dirty="0"/>
              <a:t>:</a:t>
            </a:r>
          </a:p>
          <a:p>
            <a:pPr lvl="2"/>
            <a:r>
              <a:rPr lang="sr-Latn-CS" sz="1800" dirty="0"/>
              <a:t>Link na roditelj</a:t>
            </a:r>
            <a:r>
              <a:rPr lang="en-US" sz="1800" dirty="0"/>
              <a:t>s</a:t>
            </a:r>
            <a:r>
              <a:rPr lang="sr-Latn-CS" sz="1800" dirty="0"/>
              <a:t>k</a:t>
            </a:r>
            <a:r>
              <a:rPr lang="en-US" sz="1800" dirty="0" err="1"/>
              <a:t>i</a:t>
            </a:r>
            <a:r>
              <a:rPr lang="sr-Latn-CS" sz="1800" dirty="0"/>
              <a:t> č</a:t>
            </a:r>
            <a:r>
              <a:rPr lang="en-US" sz="1800" dirty="0" err="1"/>
              <a:t>vor</a:t>
            </a:r>
            <a:endParaRPr lang="en-US" sz="1800" dirty="0"/>
          </a:p>
          <a:p>
            <a:pPr lvl="2"/>
            <a:r>
              <a:rPr lang="sr-Latn-CS" sz="1800" dirty="0"/>
              <a:t>Naziv akcije kojom je generisano to teme</a:t>
            </a:r>
            <a:endParaRPr lang="en-US" sz="1800" dirty="0"/>
          </a:p>
          <a:p>
            <a:pPr lvl="2"/>
            <a:r>
              <a:rPr lang="sr-Latn-CS" sz="1800" dirty="0"/>
              <a:t>Ostale evidencijske podatke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 bldLvl="3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050"/>
              <a:t>Korišćeni slajdovi: ©2001-2004 James D. Skrentny from notes by C. Dyer, et. al.</a:t>
            </a: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321DF6-317C-42EC-8022-FA00986B5665}" type="slidenum">
              <a:rPr lang="en-US" altLang="en-US" sz="1050"/>
              <a:pPr/>
              <a:t>17</a:t>
            </a:fld>
            <a:endParaRPr lang="en-US" altLang="en-US" sz="1050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74638"/>
            <a:ext cx="6934200" cy="1143000"/>
          </a:xfrm>
        </p:spPr>
        <p:txBody>
          <a:bodyPr/>
          <a:lstStyle/>
          <a:p>
            <a:r>
              <a:rPr lang="sr-Latn-CS" sz="3200" dirty="0"/>
              <a:t>Formalizacija pretrage u </a:t>
            </a:r>
            <a:r>
              <a:rPr lang="sr-Latn-CS" sz="3200" dirty="0" smtClean="0"/>
              <a:t/>
            </a:r>
            <a:br>
              <a:rPr lang="sr-Latn-CS" sz="3200" dirty="0" smtClean="0"/>
            </a:br>
            <a:r>
              <a:rPr lang="sr-Latn-CS" sz="3200" dirty="0" smtClean="0"/>
              <a:t>prostoru </a:t>
            </a:r>
            <a:r>
              <a:rPr lang="sr-Latn-CS" sz="3200" dirty="0"/>
              <a:t>stanja</a:t>
            </a:r>
            <a:endParaRPr lang="en-US" sz="3200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6172200" cy="4610100"/>
          </a:xfrm>
        </p:spPr>
        <p:txBody>
          <a:bodyPr/>
          <a:lstStyle/>
          <a:p>
            <a:r>
              <a:rPr lang="en-US" sz="1800" i="1" dirty="0">
                <a:latin typeface="Palatino" pitchFamily="18" charset="0"/>
              </a:rPr>
              <a:t>V = {A, B, C, D, E, F, G, H, S}</a:t>
            </a:r>
            <a:br>
              <a:rPr lang="en-US" sz="1800" i="1" dirty="0">
                <a:latin typeface="Palatino" pitchFamily="18" charset="0"/>
              </a:rPr>
            </a:br>
            <a:r>
              <a:rPr lang="en-US" sz="1800" i="1" dirty="0">
                <a:latin typeface="Palatino" pitchFamily="18" charset="0"/>
              </a:rPr>
              <a:t>E = {{S,A}, {S,B}, {S,C}, {A,D}, {A,E},</a:t>
            </a:r>
            <a:br>
              <a:rPr lang="en-US" sz="1800" i="1" dirty="0">
                <a:latin typeface="Palatino" pitchFamily="18" charset="0"/>
              </a:rPr>
            </a:br>
            <a:r>
              <a:rPr lang="en-US" sz="1800" i="1" dirty="0">
                <a:latin typeface="Palatino" pitchFamily="18" charset="0"/>
              </a:rPr>
              <a:t>       {B,G}, {C,F}, {D,H}, {E,G}, {F,G}}</a:t>
            </a:r>
          </a:p>
          <a:p>
            <a:pPr lvl="4"/>
            <a:endParaRPr lang="en-US" sz="1400" i="1" dirty="0">
              <a:latin typeface="Palatino" pitchFamily="18" charset="0"/>
            </a:endParaRPr>
          </a:p>
          <a:p>
            <a:r>
              <a:rPr lang="sr-Latn-CS" sz="2000" dirty="0"/>
              <a:t>Dimenzija problema se </a:t>
            </a:r>
          </a:p>
          <a:p>
            <a:pPr lvl="1">
              <a:buFont typeface="Wingdings" pitchFamily="2" charset="2"/>
              <a:buNone/>
            </a:pPr>
            <a:r>
              <a:rPr lang="sr-Latn-CS" sz="1800" b="1" dirty="0"/>
              <a:t>obično opisuje preko </a:t>
            </a:r>
          </a:p>
          <a:p>
            <a:pPr lvl="1">
              <a:buFont typeface="Wingdings" pitchFamily="2" charset="2"/>
              <a:buNone/>
            </a:pPr>
            <a:r>
              <a:rPr lang="sr-Latn-CS" sz="1800" b="1" dirty="0"/>
              <a:t>broja mogućih stanja</a:t>
            </a:r>
            <a:r>
              <a:rPr lang="en-US" sz="1800" b="1" dirty="0"/>
              <a:t>.</a:t>
            </a:r>
          </a:p>
          <a:p>
            <a:pPr>
              <a:buFont typeface="Wingdings" pitchFamily="2" charset="2"/>
              <a:buNone/>
            </a:pPr>
            <a:r>
              <a:rPr lang="en-US" sz="1600" b="0" dirty="0"/>
              <a:t>	</a:t>
            </a:r>
            <a:r>
              <a:rPr lang="sr-Latn-CS" sz="1600" b="0" dirty="0"/>
              <a:t>Podmornice</a:t>
            </a:r>
            <a:r>
              <a:rPr lang="en-US" sz="1600" b="0" dirty="0"/>
              <a:t>:  </a:t>
            </a:r>
            <a:r>
              <a:rPr lang="sr-Latn-CS" sz="1600" b="0" dirty="0"/>
              <a:t> </a:t>
            </a:r>
            <a:r>
              <a:rPr lang="en-US" sz="1600" b="0" dirty="0"/>
              <a:t>3</a:t>
            </a:r>
            <a:r>
              <a:rPr lang="en-US" sz="1600" b="0" baseline="30000" dirty="0"/>
              <a:t>9</a:t>
            </a:r>
            <a:r>
              <a:rPr lang="en-US" sz="1600" b="0" dirty="0"/>
              <a:t> </a:t>
            </a:r>
            <a:r>
              <a:rPr lang="sr-Latn-CS" sz="1600" b="0" dirty="0"/>
              <a:t>    </a:t>
            </a:r>
            <a:r>
              <a:rPr lang="en-US" sz="1600" b="0" dirty="0" err="1"/>
              <a:t>sta</a:t>
            </a:r>
            <a:r>
              <a:rPr lang="sr-Latn-CS" sz="1600" b="0" dirty="0"/>
              <a:t>nja</a:t>
            </a:r>
            <a:endParaRPr lang="en-US" sz="1600" b="0" dirty="0"/>
          </a:p>
          <a:p>
            <a:pPr>
              <a:buFont typeface="Wingdings" pitchFamily="2" charset="2"/>
              <a:buNone/>
            </a:pPr>
            <a:r>
              <a:rPr lang="en-US" sz="1600" b="0" dirty="0"/>
              <a:t>	Rubik</a:t>
            </a:r>
            <a:r>
              <a:rPr lang="sr-Latn-CS" sz="1600" b="0" dirty="0"/>
              <a:t>ova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sr-Latn-CS" sz="1600" b="0" dirty="0"/>
              <a:t>	kocka</a:t>
            </a:r>
            <a:r>
              <a:rPr lang="en-US" sz="1600" b="0" dirty="0"/>
              <a:t>:</a:t>
            </a:r>
            <a:r>
              <a:rPr lang="sr-Latn-CS" sz="1600" b="0" dirty="0"/>
              <a:t>	    </a:t>
            </a:r>
            <a:r>
              <a:rPr lang="en-US" sz="1600" b="0" dirty="0"/>
              <a:t>10</a:t>
            </a:r>
            <a:r>
              <a:rPr lang="en-US" sz="1600" b="0" baseline="30000" dirty="0"/>
              <a:t>19</a:t>
            </a:r>
            <a:r>
              <a:rPr lang="en-US" sz="1600" b="0" dirty="0"/>
              <a:t> </a:t>
            </a:r>
            <a:r>
              <a:rPr lang="sr-Latn-CS" sz="1600" b="0" dirty="0"/>
              <a:t>  </a:t>
            </a:r>
            <a:r>
              <a:rPr lang="en-US" sz="1600" b="0" dirty="0" err="1"/>
              <a:t>sta</a:t>
            </a:r>
            <a:r>
              <a:rPr lang="sr-Latn-CS" sz="1600" b="0" dirty="0"/>
              <a:t>nja</a:t>
            </a:r>
            <a:endParaRPr lang="en-US" sz="1600" b="0" dirty="0"/>
          </a:p>
          <a:p>
            <a:pPr>
              <a:buFont typeface="Wingdings" pitchFamily="2" charset="2"/>
              <a:buNone/>
            </a:pPr>
            <a:r>
              <a:rPr lang="en-US" sz="1600" b="0" dirty="0"/>
              <a:t>	</a:t>
            </a:r>
            <a:r>
              <a:rPr lang="sr-Latn-CS" sz="1600" b="0" dirty="0"/>
              <a:t>Dame</a:t>
            </a:r>
            <a:r>
              <a:rPr lang="en-US" sz="1600" b="0" dirty="0"/>
              <a:t>:      </a:t>
            </a:r>
            <a:r>
              <a:rPr lang="sr-Latn-CS" sz="1600" b="0" dirty="0"/>
              <a:t>     </a:t>
            </a:r>
            <a:r>
              <a:rPr lang="en-US" sz="1600" b="0" dirty="0"/>
              <a:t>10</a:t>
            </a:r>
            <a:r>
              <a:rPr lang="en-US" sz="1600" b="0" baseline="30000" dirty="0"/>
              <a:t>40</a:t>
            </a:r>
            <a:r>
              <a:rPr lang="en-US" sz="1600" b="0" dirty="0"/>
              <a:t> </a:t>
            </a:r>
            <a:r>
              <a:rPr lang="sr-Latn-CS" sz="1600" b="0" dirty="0"/>
              <a:t>  </a:t>
            </a:r>
            <a:r>
              <a:rPr lang="en-US" sz="1600" b="0" dirty="0" err="1"/>
              <a:t>sta</a:t>
            </a:r>
            <a:r>
              <a:rPr lang="sr-Latn-CS" sz="1600" b="0" dirty="0"/>
              <a:t>nja</a:t>
            </a:r>
            <a:endParaRPr lang="en-US" sz="1600" b="0" dirty="0"/>
          </a:p>
          <a:p>
            <a:pPr>
              <a:buFont typeface="Wingdings" pitchFamily="2" charset="2"/>
              <a:buNone/>
            </a:pPr>
            <a:r>
              <a:rPr lang="en-US" sz="1600" b="0" dirty="0"/>
              <a:t>	</a:t>
            </a:r>
            <a:r>
              <a:rPr lang="sr-Latn-CS" sz="1600" b="0" dirty="0"/>
              <a:t>Šah</a:t>
            </a:r>
            <a:r>
              <a:rPr lang="en-US" sz="1600" b="0" dirty="0"/>
              <a:t>:	</a:t>
            </a:r>
            <a:r>
              <a:rPr lang="sr-Latn-CS" sz="1600" b="0" dirty="0"/>
              <a:t>    </a:t>
            </a:r>
            <a:r>
              <a:rPr lang="en-US" sz="1600" b="0" dirty="0"/>
              <a:t>10</a:t>
            </a:r>
            <a:r>
              <a:rPr lang="en-US" sz="1600" b="0" baseline="30000" dirty="0"/>
              <a:t>120</a:t>
            </a:r>
            <a:r>
              <a:rPr lang="en-US" sz="1600" b="0" dirty="0"/>
              <a:t> </a:t>
            </a:r>
            <a:r>
              <a:rPr lang="sr-Latn-CS" sz="1600" b="0" dirty="0"/>
              <a:t> </a:t>
            </a:r>
            <a:r>
              <a:rPr lang="en-US" sz="1600" b="0" dirty="0" err="1"/>
              <a:t>sta</a:t>
            </a:r>
            <a:r>
              <a:rPr lang="sr-Latn-CS" sz="1600" b="0" dirty="0"/>
              <a:t>nja</a:t>
            </a:r>
            <a:endParaRPr lang="en-US" sz="1600" b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33900" y="1839913"/>
            <a:ext cx="3886200" cy="4114800"/>
            <a:chOff x="2856" y="1159"/>
            <a:chExt cx="2448" cy="2592"/>
          </a:xfrm>
        </p:grpSpPr>
        <p:sp>
          <p:nvSpPr>
            <p:cNvPr id="433157" name="Text Box 5"/>
            <p:cNvSpPr txBox="1">
              <a:spLocks noChangeArrowheads="1"/>
            </p:cNvSpPr>
            <p:nvPr/>
          </p:nvSpPr>
          <p:spPr bwMode="auto">
            <a:xfrm>
              <a:off x="3576" y="1639"/>
              <a:ext cx="1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endParaRPr lang="en-GB" sz="1200" b="1"/>
            </a:p>
          </p:txBody>
        </p:sp>
        <p:sp>
          <p:nvSpPr>
            <p:cNvPr id="433158" name="Text Box 6"/>
            <p:cNvSpPr txBox="1">
              <a:spLocks noChangeArrowheads="1"/>
            </p:cNvSpPr>
            <p:nvPr/>
          </p:nvSpPr>
          <p:spPr bwMode="auto">
            <a:xfrm>
              <a:off x="4200" y="1639"/>
              <a:ext cx="1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endParaRPr lang="en-GB" sz="1200" b="1"/>
            </a:p>
          </p:txBody>
        </p:sp>
        <p:sp>
          <p:nvSpPr>
            <p:cNvPr id="433159" name="Text Box 7"/>
            <p:cNvSpPr txBox="1">
              <a:spLocks noChangeArrowheads="1"/>
            </p:cNvSpPr>
            <p:nvPr/>
          </p:nvSpPr>
          <p:spPr bwMode="auto">
            <a:xfrm>
              <a:off x="3000" y="2359"/>
              <a:ext cx="1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endParaRPr lang="en-GB" sz="1200" b="1"/>
            </a:p>
          </p:txBody>
        </p:sp>
        <p:sp>
          <p:nvSpPr>
            <p:cNvPr id="433160" name="Text Box 8"/>
            <p:cNvSpPr txBox="1">
              <a:spLocks noChangeArrowheads="1"/>
            </p:cNvSpPr>
            <p:nvPr/>
          </p:nvSpPr>
          <p:spPr bwMode="auto">
            <a:xfrm>
              <a:off x="3912" y="2599"/>
              <a:ext cx="1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endParaRPr lang="en-GB" sz="1200" b="1"/>
            </a:p>
          </p:txBody>
        </p:sp>
        <p:sp>
          <p:nvSpPr>
            <p:cNvPr id="433161" name="Text Box 9"/>
            <p:cNvSpPr txBox="1">
              <a:spLocks noChangeArrowheads="1"/>
            </p:cNvSpPr>
            <p:nvPr/>
          </p:nvSpPr>
          <p:spPr bwMode="auto">
            <a:xfrm>
              <a:off x="3480" y="2359"/>
              <a:ext cx="1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endParaRPr lang="en-GB" sz="1200" b="1"/>
            </a:p>
          </p:txBody>
        </p:sp>
        <p:sp>
          <p:nvSpPr>
            <p:cNvPr id="433162" name="Text Box 10"/>
            <p:cNvSpPr txBox="1">
              <a:spLocks noChangeArrowheads="1"/>
            </p:cNvSpPr>
            <p:nvPr/>
          </p:nvSpPr>
          <p:spPr bwMode="auto">
            <a:xfrm>
              <a:off x="4632" y="1639"/>
              <a:ext cx="1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endParaRPr lang="en-GB" sz="1200" b="1"/>
            </a:p>
          </p:txBody>
        </p:sp>
        <p:sp>
          <p:nvSpPr>
            <p:cNvPr id="433163" name="Text Box 11"/>
            <p:cNvSpPr txBox="1">
              <a:spLocks noChangeArrowheads="1"/>
            </p:cNvSpPr>
            <p:nvPr/>
          </p:nvSpPr>
          <p:spPr bwMode="auto">
            <a:xfrm>
              <a:off x="4200" y="2359"/>
              <a:ext cx="1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endParaRPr lang="en-GB" sz="1200" b="1"/>
            </a:p>
          </p:txBody>
        </p:sp>
        <p:sp>
          <p:nvSpPr>
            <p:cNvPr id="433164" name="Text Box 12"/>
            <p:cNvSpPr txBox="1">
              <a:spLocks noChangeArrowheads="1"/>
            </p:cNvSpPr>
            <p:nvPr/>
          </p:nvSpPr>
          <p:spPr bwMode="auto">
            <a:xfrm>
              <a:off x="4920" y="2359"/>
              <a:ext cx="1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endParaRPr lang="en-GB" sz="1200" b="1"/>
            </a:p>
          </p:txBody>
        </p:sp>
        <p:sp>
          <p:nvSpPr>
            <p:cNvPr id="433165" name="Text Box 13"/>
            <p:cNvSpPr txBox="1">
              <a:spLocks noChangeArrowheads="1"/>
            </p:cNvSpPr>
            <p:nvPr/>
          </p:nvSpPr>
          <p:spPr bwMode="auto">
            <a:xfrm>
              <a:off x="4632" y="2599"/>
              <a:ext cx="1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endParaRPr lang="en-GB" sz="1200" b="1"/>
            </a:p>
          </p:txBody>
        </p:sp>
        <p:sp>
          <p:nvSpPr>
            <p:cNvPr id="433166" name="Text Box 14"/>
            <p:cNvSpPr txBox="1">
              <a:spLocks noChangeArrowheads="1"/>
            </p:cNvSpPr>
            <p:nvPr/>
          </p:nvSpPr>
          <p:spPr bwMode="auto">
            <a:xfrm>
              <a:off x="2904" y="3079"/>
              <a:ext cx="1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endParaRPr lang="en-GB" sz="1200" b="1"/>
            </a:p>
          </p:txBody>
        </p:sp>
        <p:sp>
          <p:nvSpPr>
            <p:cNvPr id="433167" name="Oval 15"/>
            <p:cNvSpPr>
              <a:spLocks noChangeArrowheads="1"/>
            </p:cNvSpPr>
            <p:nvPr/>
          </p:nvSpPr>
          <p:spPr bwMode="auto">
            <a:xfrm>
              <a:off x="4152" y="115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75000"/>
                </a:lnSpc>
              </a:pPr>
              <a:r>
                <a:rPr lang="en-US" sz="1400" b="1">
                  <a:solidFill>
                    <a:schemeClr val="accent3">
                      <a:lumMod val="95000"/>
                    </a:schemeClr>
                  </a:solidFill>
                </a:rPr>
                <a:t>S</a:t>
              </a:r>
              <a:endParaRPr lang="en-US" sz="1200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  <p:sp>
          <p:nvSpPr>
            <p:cNvPr id="433168" name="Oval 16"/>
            <p:cNvSpPr>
              <a:spLocks noChangeArrowheads="1"/>
            </p:cNvSpPr>
            <p:nvPr/>
          </p:nvSpPr>
          <p:spPr bwMode="auto">
            <a:xfrm>
              <a:off x="3432" y="187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 b="1">
                  <a:solidFill>
                    <a:schemeClr val="accent3">
                      <a:lumMod val="95000"/>
                    </a:schemeClr>
                  </a:solidFill>
                </a:rPr>
                <a:t>A</a:t>
              </a:r>
            </a:p>
          </p:txBody>
        </p:sp>
        <p:cxnSp>
          <p:nvCxnSpPr>
            <p:cNvPr id="433169" name="AutoShape 17"/>
            <p:cNvCxnSpPr>
              <a:cxnSpLocks noChangeShapeType="1"/>
              <a:stCxn id="433167" idx="3"/>
              <a:endCxn id="433168" idx="0"/>
            </p:cNvCxnSpPr>
            <p:nvPr/>
          </p:nvCxnSpPr>
          <p:spPr bwMode="auto">
            <a:xfrm flipH="1">
              <a:off x="3648" y="1536"/>
              <a:ext cx="567" cy="33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cxnSp>
          <p:nvCxnSpPr>
            <p:cNvPr id="433170" name="AutoShape 18"/>
            <p:cNvCxnSpPr>
              <a:cxnSpLocks noChangeShapeType="1"/>
              <a:stCxn id="433168" idx="4"/>
              <a:endCxn id="433171" idx="0"/>
            </p:cNvCxnSpPr>
            <p:nvPr/>
          </p:nvCxnSpPr>
          <p:spPr bwMode="auto">
            <a:xfrm>
              <a:off x="3648" y="2319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sp>
          <p:nvSpPr>
            <p:cNvPr id="433171" name="Oval 19"/>
            <p:cNvSpPr>
              <a:spLocks noChangeArrowheads="1"/>
            </p:cNvSpPr>
            <p:nvPr/>
          </p:nvSpPr>
          <p:spPr bwMode="auto">
            <a:xfrm>
              <a:off x="3432" y="259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 b="1">
                  <a:solidFill>
                    <a:schemeClr val="accent3">
                      <a:lumMod val="95000"/>
                    </a:schemeClr>
                  </a:solidFill>
                </a:rPr>
                <a:t>E</a:t>
              </a:r>
            </a:p>
          </p:txBody>
        </p:sp>
        <p:cxnSp>
          <p:nvCxnSpPr>
            <p:cNvPr id="433172" name="AutoShape 20"/>
            <p:cNvCxnSpPr>
              <a:cxnSpLocks noChangeShapeType="1"/>
              <a:stCxn id="433168" idx="3"/>
              <a:endCxn id="433173" idx="0"/>
            </p:cNvCxnSpPr>
            <p:nvPr/>
          </p:nvCxnSpPr>
          <p:spPr bwMode="auto">
            <a:xfrm flipH="1">
              <a:off x="3072" y="2256"/>
              <a:ext cx="423" cy="33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sp>
          <p:nvSpPr>
            <p:cNvPr id="433173" name="Oval 21"/>
            <p:cNvSpPr>
              <a:spLocks noChangeArrowheads="1"/>
            </p:cNvSpPr>
            <p:nvPr/>
          </p:nvSpPr>
          <p:spPr bwMode="auto">
            <a:xfrm>
              <a:off x="2856" y="259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 b="1">
                  <a:solidFill>
                    <a:schemeClr val="accent3">
                      <a:lumMod val="95000"/>
                    </a:schemeClr>
                  </a:solidFill>
                </a:rPr>
                <a:t>D</a:t>
              </a:r>
            </a:p>
          </p:txBody>
        </p:sp>
        <p:sp>
          <p:nvSpPr>
            <p:cNvPr id="433174" name="Oval 22"/>
            <p:cNvSpPr>
              <a:spLocks noChangeArrowheads="1"/>
            </p:cNvSpPr>
            <p:nvPr/>
          </p:nvSpPr>
          <p:spPr bwMode="auto">
            <a:xfrm>
              <a:off x="4872" y="259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 b="1">
                  <a:solidFill>
                    <a:schemeClr val="accent3">
                      <a:lumMod val="95000"/>
                    </a:schemeClr>
                  </a:solidFill>
                </a:rPr>
                <a:t>F</a:t>
              </a:r>
            </a:p>
          </p:txBody>
        </p:sp>
        <p:cxnSp>
          <p:nvCxnSpPr>
            <p:cNvPr id="433175" name="AutoShape 23"/>
            <p:cNvCxnSpPr>
              <a:cxnSpLocks noChangeShapeType="1"/>
              <a:stCxn id="433179" idx="4"/>
              <a:endCxn id="433174" idx="0"/>
            </p:cNvCxnSpPr>
            <p:nvPr/>
          </p:nvCxnSpPr>
          <p:spPr bwMode="auto">
            <a:xfrm>
              <a:off x="5088" y="2319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sp>
          <p:nvSpPr>
            <p:cNvPr id="433176" name="Oval 24"/>
            <p:cNvSpPr>
              <a:spLocks noChangeArrowheads="1"/>
            </p:cNvSpPr>
            <p:nvPr/>
          </p:nvSpPr>
          <p:spPr bwMode="auto">
            <a:xfrm>
              <a:off x="4152" y="187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 b="1">
                  <a:solidFill>
                    <a:schemeClr val="accent3">
                      <a:lumMod val="95000"/>
                    </a:schemeClr>
                  </a:solidFill>
                </a:rPr>
                <a:t>B</a:t>
              </a:r>
            </a:p>
          </p:txBody>
        </p:sp>
        <p:cxnSp>
          <p:nvCxnSpPr>
            <p:cNvPr id="433177" name="AutoShape 25"/>
            <p:cNvCxnSpPr>
              <a:cxnSpLocks noChangeShapeType="1"/>
              <a:stCxn id="433176" idx="4"/>
              <a:endCxn id="433178" idx="0"/>
            </p:cNvCxnSpPr>
            <p:nvPr/>
          </p:nvCxnSpPr>
          <p:spPr bwMode="auto">
            <a:xfrm>
              <a:off x="4368" y="2319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sp>
          <p:nvSpPr>
            <p:cNvPr id="433178" name="Oval 26"/>
            <p:cNvSpPr>
              <a:spLocks noChangeArrowheads="1"/>
            </p:cNvSpPr>
            <p:nvPr/>
          </p:nvSpPr>
          <p:spPr bwMode="auto">
            <a:xfrm>
              <a:off x="4152" y="259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5000"/>
                </a:lnSpc>
              </a:pPr>
              <a:r>
                <a:rPr lang="en-US" sz="1400" b="1">
                  <a:solidFill>
                    <a:schemeClr val="accent3">
                      <a:lumMod val="95000"/>
                    </a:schemeClr>
                  </a:solidFill>
                </a:rPr>
                <a:t>G</a:t>
              </a:r>
              <a:endParaRPr lang="en-US" sz="1200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  <p:sp>
          <p:nvSpPr>
            <p:cNvPr id="433179" name="Oval 27"/>
            <p:cNvSpPr>
              <a:spLocks noChangeArrowheads="1"/>
            </p:cNvSpPr>
            <p:nvPr/>
          </p:nvSpPr>
          <p:spPr bwMode="auto">
            <a:xfrm>
              <a:off x="4872" y="187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 b="1">
                  <a:solidFill>
                    <a:schemeClr val="accent3">
                      <a:lumMod val="95000"/>
                    </a:schemeClr>
                  </a:solidFill>
                </a:rPr>
                <a:t>C</a:t>
              </a:r>
            </a:p>
          </p:txBody>
        </p:sp>
        <p:cxnSp>
          <p:nvCxnSpPr>
            <p:cNvPr id="433180" name="AutoShape 28"/>
            <p:cNvCxnSpPr>
              <a:cxnSpLocks noChangeShapeType="1"/>
              <a:stCxn id="433167" idx="5"/>
              <a:endCxn id="433179" idx="0"/>
            </p:cNvCxnSpPr>
            <p:nvPr/>
          </p:nvCxnSpPr>
          <p:spPr bwMode="auto">
            <a:xfrm>
              <a:off x="4521" y="1536"/>
              <a:ext cx="567" cy="33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cxnSp>
          <p:nvCxnSpPr>
            <p:cNvPr id="433181" name="AutoShape 29"/>
            <p:cNvCxnSpPr>
              <a:cxnSpLocks noChangeShapeType="1"/>
              <a:stCxn id="433171" idx="6"/>
              <a:endCxn id="433178" idx="2"/>
            </p:cNvCxnSpPr>
            <p:nvPr/>
          </p:nvCxnSpPr>
          <p:spPr bwMode="auto">
            <a:xfrm>
              <a:off x="3872" y="2815"/>
              <a:ext cx="27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sp>
          <p:nvSpPr>
            <p:cNvPr id="433182" name="Oval 30"/>
            <p:cNvSpPr>
              <a:spLocks noChangeArrowheads="1"/>
            </p:cNvSpPr>
            <p:nvPr/>
          </p:nvSpPr>
          <p:spPr bwMode="auto">
            <a:xfrm>
              <a:off x="2856" y="331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 b="1">
                  <a:solidFill>
                    <a:schemeClr val="accent3">
                      <a:lumMod val="95000"/>
                    </a:schemeClr>
                  </a:solidFill>
                </a:rPr>
                <a:t>H</a:t>
              </a:r>
            </a:p>
          </p:txBody>
        </p:sp>
        <p:cxnSp>
          <p:nvCxnSpPr>
            <p:cNvPr id="433183" name="AutoShape 31"/>
            <p:cNvCxnSpPr>
              <a:cxnSpLocks noChangeShapeType="1"/>
              <a:stCxn id="433173" idx="4"/>
              <a:endCxn id="433182" idx="0"/>
            </p:cNvCxnSpPr>
            <p:nvPr/>
          </p:nvCxnSpPr>
          <p:spPr bwMode="auto">
            <a:xfrm>
              <a:off x="3072" y="3039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cxnSp>
          <p:nvCxnSpPr>
            <p:cNvPr id="433184" name="AutoShape 32"/>
            <p:cNvCxnSpPr>
              <a:cxnSpLocks noChangeShapeType="1"/>
              <a:stCxn id="433167" idx="4"/>
              <a:endCxn id="433176" idx="0"/>
            </p:cNvCxnSpPr>
            <p:nvPr/>
          </p:nvCxnSpPr>
          <p:spPr bwMode="auto">
            <a:xfrm>
              <a:off x="4368" y="1599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cxnSp>
          <p:nvCxnSpPr>
            <p:cNvPr id="433185" name="AutoShape 33"/>
            <p:cNvCxnSpPr>
              <a:cxnSpLocks noChangeShapeType="1"/>
              <a:stCxn id="433174" idx="2"/>
              <a:endCxn id="433178" idx="6"/>
            </p:cNvCxnSpPr>
            <p:nvPr/>
          </p:nvCxnSpPr>
          <p:spPr bwMode="auto">
            <a:xfrm flipH="1">
              <a:off x="4592" y="2815"/>
              <a:ext cx="27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71877D-B6D2-44A3-9A62-BEA031198202}" type="slidenum">
              <a:rPr lang="en-US" altLang="en-US" sz="1100"/>
              <a:pPr/>
              <a:t>18</a:t>
            </a:fld>
            <a:endParaRPr lang="en-US" altLang="en-US" sz="110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4638"/>
            <a:ext cx="7848600" cy="1143000"/>
          </a:xfrm>
        </p:spPr>
        <p:txBody>
          <a:bodyPr/>
          <a:lstStyle/>
          <a:p>
            <a:r>
              <a:rPr lang="sr-Latn-CS" sz="3600" dirty="0"/>
              <a:t>Formalizacija pretrage u </a:t>
            </a:r>
            <a:r>
              <a:rPr lang="sr-Latn-CS" sz="3600" dirty="0" smtClean="0"/>
              <a:t/>
            </a:r>
            <a:br>
              <a:rPr lang="sr-Latn-CS" sz="3600" dirty="0" smtClean="0"/>
            </a:br>
            <a:r>
              <a:rPr lang="sr-Latn-CS" sz="3600" dirty="0" smtClean="0"/>
              <a:t>prostoru </a:t>
            </a:r>
            <a:r>
              <a:rPr lang="sr-Latn-CS" sz="3600" dirty="0"/>
              <a:t>stanja</a:t>
            </a:r>
            <a:endParaRPr lang="en-US" sz="3600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6019800" cy="4381500"/>
          </a:xfrm>
        </p:spPr>
        <p:txBody>
          <a:bodyPr/>
          <a:lstStyle/>
          <a:p>
            <a:r>
              <a:rPr lang="sr-Latn-CS" sz="1800" dirty="0"/>
              <a:t>Svaka</a:t>
            </a:r>
            <a:r>
              <a:rPr lang="en-US" sz="1800" dirty="0"/>
              <a:t> </a:t>
            </a:r>
            <a:r>
              <a:rPr lang="sr-Latn-CS" sz="1800" dirty="0">
                <a:solidFill>
                  <a:srgbClr val="CC3300"/>
                </a:solidFill>
              </a:rPr>
              <a:t>ivica</a:t>
            </a:r>
            <a:r>
              <a:rPr lang="en-US" sz="1800" dirty="0"/>
              <a:t> o</a:t>
            </a:r>
            <a:r>
              <a:rPr lang="sr-Latn-CS" sz="1800" dirty="0"/>
              <a:t>dgovara akciji </a:t>
            </a:r>
            <a:r>
              <a:rPr lang="en-US" sz="1800" dirty="0"/>
              <a:t>(operator</a:t>
            </a:r>
            <a:r>
              <a:rPr lang="sr-Latn-CS" sz="1800" dirty="0"/>
              <a:t>u</a:t>
            </a:r>
            <a:r>
              <a:rPr lang="en-US" sz="1800" dirty="0"/>
              <a:t>/</a:t>
            </a:r>
            <a:r>
              <a:rPr lang="sr-Latn-CS" sz="1800" dirty="0"/>
              <a:t>potezu</a:t>
            </a:r>
            <a:r>
              <a:rPr lang="en-US" sz="1800" dirty="0"/>
              <a:t>)</a:t>
            </a:r>
          </a:p>
          <a:p>
            <a:pPr lvl="1"/>
            <a:r>
              <a:rPr lang="sr-Latn-CS" sz="1800" dirty="0"/>
              <a:t>izvorno teme je inicijalno stanje na koje se primenjuje akcija</a:t>
            </a:r>
            <a:endParaRPr lang="en-US" sz="1800" dirty="0"/>
          </a:p>
          <a:p>
            <a:pPr lvl="1"/>
            <a:r>
              <a:rPr lang="sr-Latn-CS" sz="1800" dirty="0"/>
              <a:t>odredišno teme je stanje koje je rezultat izvršenja akcije nad inicijalnim stanjem</a:t>
            </a:r>
            <a:endParaRPr lang="en-US" sz="1800" dirty="0"/>
          </a:p>
          <a:p>
            <a:pPr lvl="4"/>
            <a:endParaRPr lang="en-US" sz="1400" dirty="0"/>
          </a:p>
          <a:p>
            <a:r>
              <a:rPr lang="sr-Latn-CS" sz="1800" dirty="0"/>
              <a:t>Svaka ivica ima fiksnu, </a:t>
            </a:r>
          </a:p>
          <a:p>
            <a:pPr>
              <a:buFont typeface="Wingdings" pitchFamily="2" charset="2"/>
              <a:buNone/>
            </a:pPr>
            <a:r>
              <a:rPr lang="sr-Latn-CS" sz="1800" dirty="0"/>
              <a:t>	pozitivni </a:t>
            </a:r>
            <a:r>
              <a:rPr lang="en-US" sz="1800" dirty="0">
                <a:solidFill>
                  <a:srgbClr val="CC3300"/>
                </a:solidFill>
              </a:rPr>
              <a:t>c</a:t>
            </a:r>
            <a:r>
              <a:rPr lang="sr-Latn-CS" sz="1800" dirty="0">
                <a:solidFill>
                  <a:srgbClr val="CC3300"/>
                </a:solidFill>
              </a:rPr>
              <a:t>enu</a:t>
            </a:r>
            <a:endParaRPr lang="en-US" sz="1800" dirty="0"/>
          </a:p>
          <a:p>
            <a:pPr lvl="1"/>
            <a:r>
              <a:rPr lang="sr-Latn-CS" sz="1800" dirty="0"/>
              <a:t>Odgovara ceni akcije</a:t>
            </a:r>
            <a:endParaRPr lang="en-US" sz="1800" dirty="0"/>
          </a:p>
          <a:p>
            <a:pPr lvl="1"/>
            <a:r>
              <a:rPr lang="sr-Latn-CS" sz="1800" dirty="0"/>
              <a:t>Može da bude </a:t>
            </a:r>
          </a:p>
          <a:p>
            <a:pPr lvl="1">
              <a:buFont typeface="Wingdings" pitchFamily="2" charset="2"/>
              <a:buNone/>
            </a:pPr>
            <a:r>
              <a:rPr lang="sr-Latn-CS" sz="1800" dirty="0"/>
              <a:t>	implicitna</a:t>
            </a:r>
            <a:endParaRPr lang="en-US" sz="1800" dirty="0"/>
          </a:p>
          <a:p>
            <a:pPr lvl="1"/>
            <a:r>
              <a:rPr lang="sr-Latn-CS" sz="1800" dirty="0"/>
              <a:t>Može da bude ista </a:t>
            </a:r>
          </a:p>
          <a:p>
            <a:pPr lvl="1">
              <a:buFont typeface="Wingdings" pitchFamily="2" charset="2"/>
              <a:buNone/>
            </a:pPr>
            <a:r>
              <a:rPr lang="sr-Latn-CS" sz="1800" dirty="0"/>
              <a:t>	za sve ivice</a:t>
            </a:r>
            <a:endParaRPr lang="en-US" sz="1800" dirty="0"/>
          </a:p>
          <a:p>
            <a:endParaRPr lang="en-US" sz="18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57800" y="1905000"/>
            <a:ext cx="3886200" cy="4114800"/>
            <a:chOff x="2856" y="1159"/>
            <a:chExt cx="2448" cy="2592"/>
          </a:xfrm>
        </p:grpSpPr>
        <p:sp>
          <p:nvSpPr>
            <p:cNvPr id="466949" name="Text Box 5"/>
            <p:cNvSpPr txBox="1">
              <a:spLocks noChangeArrowheads="1"/>
            </p:cNvSpPr>
            <p:nvPr/>
          </p:nvSpPr>
          <p:spPr bwMode="auto">
            <a:xfrm>
              <a:off x="3576" y="163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5</a:t>
              </a:r>
            </a:p>
          </p:txBody>
        </p:sp>
        <p:sp>
          <p:nvSpPr>
            <p:cNvPr id="466950" name="Text Box 6"/>
            <p:cNvSpPr txBox="1">
              <a:spLocks noChangeArrowheads="1"/>
            </p:cNvSpPr>
            <p:nvPr/>
          </p:nvSpPr>
          <p:spPr bwMode="auto">
            <a:xfrm>
              <a:off x="4200" y="163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2</a:t>
              </a:r>
            </a:p>
          </p:txBody>
        </p:sp>
        <p:sp>
          <p:nvSpPr>
            <p:cNvPr id="466951" name="Text Box 7"/>
            <p:cNvSpPr txBox="1">
              <a:spLocks noChangeArrowheads="1"/>
            </p:cNvSpPr>
            <p:nvPr/>
          </p:nvSpPr>
          <p:spPr bwMode="auto">
            <a:xfrm>
              <a:off x="3000" y="235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9</a:t>
              </a:r>
            </a:p>
          </p:txBody>
        </p:sp>
        <p:sp>
          <p:nvSpPr>
            <p:cNvPr id="466952" name="Text Box 8"/>
            <p:cNvSpPr txBox="1">
              <a:spLocks noChangeArrowheads="1"/>
            </p:cNvSpPr>
            <p:nvPr/>
          </p:nvSpPr>
          <p:spPr bwMode="auto">
            <a:xfrm>
              <a:off x="3912" y="259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6</a:t>
              </a:r>
            </a:p>
          </p:txBody>
        </p:sp>
        <p:sp>
          <p:nvSpPr>
            <p:cNvPr id="466953" name="Text Box 9"/>
            <p:cNvSpPr txBox="1">
              <a:spLocks noChangeArrowheads="1"/>
            </p:cNvSpPr>
            <p:nvPr/>
          </p:nvSpPr>
          <p:spPr bwMode="auto">
            <a:xfrm>
              <a:off x="3480" y="235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4</a:t>
              </a:r>
            </a:p>
          </p:txBody>
        </p:sp>
        <p:sp>
          <p:nvSpPr>
            <p:cNvPr id="466954" name="Text Box 10"/>
            <p:cNvSpPr txBox="1">
              <a:spLocks noChangeArrowheads="1"/>
            </p:cNvSpPr>
            <p:nvPr/>
          </p:nvSpPr>
          <p:spPr bwMode="auto">
            <a:xfrm>
              <a:off x="4632" y="163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4</a:t>
              </a:r>
            </a:p>
          </p:txBody>
        </p:sp>
        <p:sp>
          <p:nvSpPr>
            <p:cNvPr id="466955" name="Text Box 11"/>
            <p:cNvSpPr txBox="1">
              <a:spLocks noChangeArrowheads="1"/>
            </p:cNvSpPr>
            <p:nvPr/>
          </p:nvSpPr>
          <p:spPr bwMode="auto">
            <a:xfrm>
              <a:off x="4200" y="235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6</a:t>
              </a:r>
            </a:p>
          </p:txBody>
        </p:sp>
        <p:sp>
          <p:nvSpPr>
            <p:cNvPr id="466956" name="Text Box 12"/>
            <p:cNvSpPr txBox="1">
              <a:spLocks noChangeArrowheads="1"/>
            </p:cNvSpPr>
            <p:nvPr/>
          </p:nvSpPr>
          <p:spPr bwMode="auto">
            <a:xfrm>
              <a:off x="4920" y="235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2</a:t>
              </a:r>
            </a:p>
          </p:txBody>
        </p:sp>
        <p:sp>
          <p:nvSpPr>
            <p:cNvPr id="466957" name="Text Box 13"/>
            <p:cNvSpPr txBox="1">
              <a:spLocks noChangeArrowheads="1"/>
            </p:cNvSpPr>
            <p:nvPr/>
          </p:nvSpPr>
          <p:spPr bwMode="auto">
            <a:xfrm>
              <a:off x="4632" y="259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1</a:t>
              </a:r>
            </a:p>
          </p:txBody>
        </p:sp>
        <p:sp>
          <p:nvSpPr>
            <p:cNvPr id="466958" name="Text Box 14"/>
            <p:cNvSpPr txBox="1">
              <a:spLocks noChangeArrowheads="1"/>
            </p:cNvSpPr>
            <p:nvPr/>
          </p:nvSpPr>
          <p:spPr bwMode="auto">
            <a:xfrm>
              <a:off x="2904" y="307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7</a:t>
              </a:r>
            </a:p>
          </p:txBody>
        </p:sp>
        <p:sp>
          <p:nvSpPr>
            <p:cNvPr id="466959" name="Oval 15"/>
            <p:cNvSpPr>
              <a:spLocks noChangeArrowheads="1"/>
            </p:cNvSpPr>
            <p:nvPr/>
          </p:nvSpPr>
          <p:spPr bwMode="auto">
            <a:xfrm>
              <a:off x="4152" y="115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75000"/>
                </a:lnSpc>
              </a:pPr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S</a:t>
              </a:r>
              <a:endParaRPr lang="en-US" sz="1400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  <p:sp>
          <p:nvSpPr>
            <p:cNvPr id="466960" name="Oval 16"/>
            <p:cNvSpPr>
              <a:spLocks noChangeArrowheads="1"/>
            </p:cNvSpPr>
            <p:nvPr/>
          </p:nvSpPr>
          <p:spPr bwMode="auto">
            <a:xfrm>
              <a:off x="3432" y="187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A</a:t>
              </a:r>
            </a:p>
          </p:txBody>
        </p:sp>
        <p:cxnSp>
          <p:nvCxnSpPr>
            <p:cNvPr id="466961" name="AutoShape 17"/>
            <p:cNvCxnSpPr>
              <a:cxnSpLocks noChangeShapeType="1"/>
              <a:stCxn id="466959" idx="3"/>
              <a:endCxn id="466960" idx="0"/>
            </p:cNvCxnSpPr>
            <p:nvPr/>
          </p:nvCxnSpPr>
          <p:spPr bwMode="auto">
            <a:xfrm flipH="1">
              <a:off x="3648" y="1536"/>
              <a:ext cx="567" cy="33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cxnSp>
          <p:nvCxnSpPr>
            <p:cNvPr id="466962" name="AutoShape 18"/>
            <p:cNvCxnSpPr>
              <a:cxnSpLocks noChangeShapeType="1"/>
              <a:stCxn id="466960" idx="4"/>
              <a:endCxn id="466963" idx="0"/>
            </p:cNvCxnSpPr>
            <p:nvPr/>
          </p:nvCxnSpPr>
          <p:spPr bwMode="auto">
            <a:xfrm>
              <a:off x="3648" y="2319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sp>
          <p:nvSpPr>
            <p:cNvPr id="466963" name="Oval 19"/>
            <p:cNvSpPr>
              <a:spLocks noChangeArrowheads="1"/>
            </p:cNvSpPr>
            <p:nvPr/>
          </p:nvSpPr>
          <p:spPr bwMode="auto">
            <a:xfrm>
              <a:off x="3432" y="259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E</a:t>
              </a:r>
            </a:p>
          </p:txBody>
        </p:sp>
        <p:cxnSp>
          <p:nvCxnSpPr>
            <p:cNvPr id="466964" name="AutoShape 20"/>
            <p:cNvCxnSpPr>
              <a:cxnSpLocks noChangeShapeType="1"/>
              <a:stCxn id="466960" idx="3"/>
              <a:endCxn id="466965" idx="0"/>
            </p:cNvCxnSpPr>
            <p:nvPr/>
          </p:nvCxnSpPr>
          <p:spPr bwMode="auto">
            <a:xfrm flipH="1">
              <a:off x="3072" y="2256"/>
              <a:ext cx="423" cy="33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sp>
          <p:nvSpPr>
            <p:cNvPr id="466965" name="Oval 21"/>
            <p:cNvSpPr>
              <a:spLocks noChangeArrowheads="1"/>
            </p:cNvSpPr>
            <p:nvPr/>
          </p:nvSpPr>
          <p:spPr bwMode="auto">
            <a:xfrm>
              <a:off x="2856" y="259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D</a:t>
              </a:r>
            </a:p>
          </p:txBody>
        </p:sp>
        <p:sp>
          <p:nvSpPr>
            <p:cNvPr id="466966" name="Oval 22"/>
            <p:cNvSpPr>
              <a:spLocks noChangeArrowheads="1"/>
            </p:cNvSpPr>
            <p:nvPr/>
          </p:nvSpPr>
          <p:spPr bwMode="auto">
            <a:xfrm>
              <a:off x="4872" y="259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F</a:t>
              </a:r>
            </a:p>
          </p:txBody>
        </p:sp>
        <p:cxnSp>
          <p:nvCxnSpPr>
            <p:cNvPr id="466967" name="AutoShape 23"/>
            <p:cNvCxnSpPr>
              <a:cxnSpLocks noChangeShapeType="1"/>
              <a:stCxn id="466971" idx="4"/>
              <a:endCxn id="466966" idx="0"/>
            </p:cNvCxnSpPr>
            <p:nvPr/>
          </p:nvCxnSpPr>
          <p:spPr bwMode="auto">
            <a:xfrm>
              <a:off x="5088" y="2319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sp>
          <p:nvSpPr>
            <p:cNvPr id="466968" name="Oval 24"/>
            <p:cNvSpPr>
              <a:spLocks noChangeArrowheads="1"/>
            </p:cNvSpPr>
            <p:nvPr/>
          </p:nvSpPr>
          <p:spPr bwMode="auto">
            <a:xfrm>
              <a:off x="4152" y="187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B</a:t>
              </a:r>
            </a:p>
          </p:txBody>
        </p:sp>
        <p:cxnSp>
          <p:nvCxnSpPr>
            <p:cNvPr id="466969" name="AutoShape 25"/>
            <p:cNvCxnSpPr>
              <a:cxnSpLocks noChangeShapeType="1"/>
              <a:stCxn id="466968" idx="4"/>
              <a:endCxn id="466970" idx="0"/>
            </p:cNvCxnSpPr>
            <p:nvPr/>
          </p:nvCxnSpPr>
          <p:spPr bwMode="auto">
            <a:xfrm>
              <a:off x="4368" y="2319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sp>
          <p:nvSpPr>
            <p:cNvPr id="466970" name="Oval 26"/>
            <p:cNvSpPr>
              <a:spLocks noChangeArrowheads="1"/>
            </p:cNvSpPr>
            <p:nvPr/>
          </p:nvSpPr>
          <p:spPr bwMode="auto">
            <a:xfrm>
              <a:off x="4152" y="259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5000"/>
                </a:lnSpc>
              </a:pPr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G</a:t>
              </a:r>
              <a:endParaRPr lang="en-US" sz="1400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  <p:sp>
          <p:nvSpPr>
            <p:cNvPr id="466971" name="Oval 27"/>
            <p:cNvSpPr>
              <a:spLocks noChangeArrowheads="1"/>
            </p:cNvSpPr>
            <p:nvPr/>
          </p:nvSpPr>
          <p:spPr bwMode="auto">
            <a:xfrm>
              <a:off x="4872" y="187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C</a:t>
              </a:r>
            </a:p>
          </p:txBody>
        </p:sp>
        <p:cxnSp>
          <p:nvCxnSpPr>
            <p:cNvPr id="466972" name="AutoShape 28"/>
            <p:cNvCxnSpPr>
              <a:cxnSpLocks noChangeShapeType="1"/>
              <a:stCxn id="466959" idx="5"/>
              <a:endCxn id="466971" idx="0"/>
            </p:cNvCxnSpPr>
            <p:nvPr/>
          </p:nvCxnSpPr>
          <p:spPr bwMode="auto">
            <a:xfrm>
              <a:off x="4521" y="1536"/>
              <a:ext cx="567" cy="33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cxnSp>
          <p:nvCxnSpPr>
            <p:cNvPr id="466973" name="AutoShape 29"/>
            <p:cNvCxnSpPr>
              <a:cxnSpLocks noChangeShapeType="1"/>
              <a:stCxn id="466963" idx="6"/>
              <a:endCxn id="466970" idx="2"/>
            </p:cNvCxnSpPr>
            <p:nvPr/>
          </p:nvCxnSpPr>
          <p:spPr bwMode="auto">
            <a:xfrm>
              <a:off x="3872" y="2815"/>
              <a:ext cx="27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sp>
          <p:nvSpPr>
            <p:cNvPr id="466974" name="Oval 30"/>
            <p:cNvSpPr>
              <a:spLocks noChangeArrowheads="1"/>
            </p:cNvSpPr>
            <p:nvPr/>
          </p:nvSpPr>
          <p:spPr bwMode="auto">
            <a:xfrm>
              <a:off x="2856" y="331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H</a:t>
              </a:r>
            </a:p>
          </p:txBody>
        </p:sp>
        <p:cxnSp>
          <p:nvCxnSpPr>
            <p:cNvPr id="466975" name="AutoShape 31"/>
            <p:cNvCxnSpPr>
              <a:cxnSpLocks noChangeShapeType="1"/>
              <a:stCxn id="466965" idx="4"/>
              <a:endCxn id="466974" idx="0"/>
            </p:cNvCxnSpPr>
            <p:nvPr/>
          </p:nvCxnSpPr>
          <p:spPr bwMode="auto">
            <a:xfrm>
              <a:off x="3072" y="3039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cxnSp>
          <p:nvCxnSpPr>
            <p:cNvPr id="466976" name="AutoShape 32"/>
            <p:cNvCxnSpPr>
              <a:cxnSpLocks noChangeShapeType="1"/>
              <a:stCxn id="466959" idx="4"/>
              <a:endCxn id="466968" idx="0"/>
            </p:cNvCxnSpPr>
            <p:nvPr/>
          </p:nvCxnSpPr>
          <p:spPr bwMode="auto">
            <a:xfrm>
              <a:off x="4368" y="1599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cxnSp>
          <p:nvCxnSpPr>
            <p:cNvPr id="466977" name="AutoShape 33"/>
            <p:cNvCxnSpPr>
              <a:cxnSpLocks noChangeShapeType="1"/>
              <a:stCxn id="466966" idx="2"/>
              <a:endCxn id="466970" idx="6"/>
            </p:cNvCxnSpPr>
            <p:nvPr/>
          </p:nvCxnSpPr>
          <p:spPr bwMode="auto">
            <a:xfrm flipH="1">
              <a:off x="4592" y="2815"/>
              <a:ext cx="27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9200B9-33F3-4E03-AF3B-5EF8783312AF}" type="slidenum">
              <a:rPr lang="en-US" altLang="en-US" sz="1100"/>
              <a:pPr/>
              <a:t>19</a:t>
            </a:fld>
            <a:endParaRPr lang="en-US" altLang="en-US" sz="110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sr-Latn-CS" sz="3600" dirty="0"/>
              <a:t>Formalizacija pretrage u </a:t>
            </a:r>
            <a:r>
              <a:rPr lang="sr-Latn-CS" sz="3600" dirty="0" smtClean="0"/>
              <a:t/>
            </a:r>
            <a:br>
              <a:rPr lang="sr-Latn-CS" sz="3600" dirty="0" smtClean="0"/>
            </a:br>
            <a:r>
              <a:rPr lang="sr-Latn-CS" sz="3600" dirty="0" smtClean="0"/>
              <a:t>prostoru </a:t>
            </a:r>
            <a:r>
              <a:rPr lang="sr-Latn-CS" sz="3600" dirty="0"/>
              <a:t>stanja</a:t>
            </a:r>
            <a:endParaRPr lang="en-US" sz="3600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5029200" cy="45339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sr-Latn-CS" sz="2400" dirty="0"/>
              <a:t>Svako teme ima skup </a:t>
            </a:r>
            <a:r>
              <a:rPr lang="sr-Latn-CS" sz="2400" dirty="0">
                <a:solidFill>
                  <a:srgbClr val="CC3300"/>
                </a:solidFill>
              </a:rPr>
              <a:t>nasledničkih</a:t>
            </a:r>
            <a:r>
              <a:rPr lang="en-US" sz="2400" dirty="0"/>
              <a:t> </a:t>
            </a:r>
            <a:r>
              <a:rPr lang="sr-Latn-CS" sz="2400" dirty="0"/>
              <a:t>t</a:t>
            </a:r>
            <a:r>
              <a:rPr lang="en-US" sz="2400" dirty="0"/>
              <a:t>e</a:t>
            </a:r>
            <a:r>
              <a:rPr lang="sr-Latn-CS" sz="2400" dirty="0"/>
              <a:t>mena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sr-Latn-CS" sz="2000" dirty="0"/>
              <a:t>Ovaj skup odgovara svim legalnim akcijama za teme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sr-Latn-CS" sz="2000" dirty="0"/>
              <a:t>Svaki naslednik određen je primenom akcije temena na prethodničko teme</a:t>
            </a: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sr-Latn-CS" sz="2400" dirty="0">
                <a:solidFill>
                  <a:srgbClr val="CC3300"/>
                </a:solidFill>
              </a:rPr>
              <a:t>Razvoj </a:t>
            </a:r>
            <a:r>
              <a:rPr lang="sr-Latn-CS" sz="2400" dirty="0"/>
              <a:t>temena</a:t>
            </a:r>
            <a:r>
              <a:rPr lang="en-US" sz="2400" dirty="0"/>
              <a:t>:</a:t>
            </a:r>
          </a:p>
          <a:p>
            <a:pPr lvl="1">
              <a:lnSpc>
                <a:spcPct val="80000"/>
              </a:lnSpc>
            </a:pPr>
            <a:r>
              <a:rPr lang="sr-Latn-CS" sz="2000" dirty="0"/>
              <a:t>Generiše sve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sr-Latn-CS" sz="2000" dirty="0"/>
              <a:t>	naslednike, i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sr-Latn-CS" sz="2000" dirty="0"/>
              <a:t>Dodaje njih i njima </a:t>
            </a:r>
            <a:r>
              <a:rPr lang="sr-Latn-CS" sz="2000" dirty="0" smtClean="0"/>
              <a:t/>
            </a:r>
            <a:br>
              <a:rPr lang="sr-Latn-CS" sz="2000" dirty="0" smtClean="0"/>
            </a:br>
            <a:r>
              <a:rPr lang="sr-Latn-CS" sz="2000" dirty="0" smtClean="0"/>
              <a:t>pridružene </a:t>
            </a:r>
            <a:r>
              <a:rPr lang="sr-Latn-CS" sz="2000" dirty="0"/>
              <a:t>ivice grafu </a:t>
            </a:r>
            <a:r>
              <a:rPr lang="sr-Latn-CS" sz="2000" dirty="0" smtClean="0"/>
              <a:t/>
            </a:r>
            <a:br>
              <a:rPr lang="sr-Latn-CS" sz="2000" dirty="0" smtClean="0"/>
            </a:br>
            <a:r>
              <a:rPr lang="sr-Latn-CS" sz="2000" dirty="0" smtClean="0"/>
              <a:t>prostora </a:t>
            </a:r>
            <a:r>
              <a:rPr lang="sr-Latn-CS" sz="2000" dirty="0"/>
              <a:t>stanja</a:t>
            </a:r>
            <a:endParaRPr lang="en-US" sz="20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33900" y="1839913"/>
            <a:ext cx="3886200" cy="4114800"/>
            <a:chOff x="2856" y="1159"/>
            <a:chExt cx="2448" cy="2592"/>
          </a:xfrm>
        </p:grpSpPr>
        <p:sp>
          <p:nvSpPr>
            <p:cNvPr id="434181" name="Text Box 5"/>
            <p:cNvSpPr txBox="1">
              <a:spLocks noChangeArrowheads="1"/>
            </p:cNvSpPr>
            <p:nvPr/>
          </p:nvSpPr>
          <p:spPr bwMode="auto">
            <a:xfrm>
              <a:off x="3576" y="163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5</a:t>
              </a:r>
            </a:p>
          </p:txBody>
        </p:sp>
        <p:sp>
          <p:nvSpPr>
            <p:cNvPr id="434182" name="Text Box 6"/>
            <p:cNvSpPr txBox="1">
              <a:spLocks noChangeArrowheads="1"/>
            </p:cNvSpPr>
            <p:nvPr/>
          </p:nvSpPr>
          <p:spPr bwMode="auto">
            <a:xfrm>
              <a:off x="4200" y="163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2</a:t>
              </a:r>
            </a:p>
          </p:txBody>
        </p:sp>
        <p:sp>
          <p:nvSpPr>
            <p:cNvPr id="434183" name="Text Box 7"/>
            <p:cNvSpPr txBox="1">
              <a:spLocks noChangeArrowheads="1"/>
            </p:cNvSpPr>
            <p:nvPr/>
          </p:nvSpPr>
          <p:spPr bwMode="auto">
            <a:xfrm>
              <a:off x="3000" y="235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9</a:t>
              </a:r>
            </a:p>
          </p:txBody>
        </p:sp>
        <p:sp>
          <p:nvSpPr>
            <p:cNvPr id="434184" name="Text Box 8"/>
            <p:cNvSpPr txBox="1">
              <a:spLocks noChangeArrowheads="1"/>
            </p:cNvSpPr>
            <p:nvPr/>
          </p:nvSpPr>
          <p:spPr bwMode="auto">
            <a:xfrm>
              <a:off x="3912" y="259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6</a:t>
              </a:r>
            </a:p>
          </p:txBody>
        </p:sp>
        <p:sp>
          <p:nvSpPr>
            <p:cNvPr id="434185" name="Text Box 9"/>
            <p:cNvSpPr txBox="1">
              <a:spLocks noChangeArrowheads="1"/>
            </p:cNvSpPr>
            <p:nvPr/>
          </p:nvSpPr>
          <p:spPr bwMode="auto">
            <a:xfrm>
              <a:off x="3480" y="235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4</a:t>
              </a:r>
            </a:p>
          </p:txBody>
        </p:sp>
        <p:sp>
          <p:nvSpPr>
            <p:cNvPr id="434186" name="Text Box 10"/>
            <p:cNvSpPr txBox="1">
              <a:spLocks noChangeArrowheads="1"/>
            </p:cNvSpPr>
            <p:nvPr/>
          </p:nvSpPr>
          <p:spPr bwMode="auto">
            <a:xfrm>
              <a:off x="4632" y="163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4</a:t>
              </a:r>
            </a:p>
          </p:txBody>
        </p:sp>
        <p:sp>
          <p:nvSpPr>
            <p:cNvPr id="434187" name="Text Box 11"/>
            <p:cNvSpPr txBox="1">
              <a:spLocks noChangeArrowheads="1"/>
            </p:cNvSpPr>
            <p:nvPr/>
          </p:nvSpPr>
          <p:spPr bwMode="auto">
            <a:xfrm>
              <a:off x="4200" y="235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6</a:t>
              </a:r>
            </a:p>
          </p:txBody>
        </p:sp>
        <p:sp>
          <p:nvSpPr>
            <p:cNvPr id="434188" name="Text Box 12"/>
            <p:cNvSpPr txBox="1">
              <a:spLocks noChangeArrowheads="1"/>
            </p:cNvSpPr>
            <p:nvPr/>
          </p:nvSpPr>
          <p:spPr bwMode="auto">
            <a:xfrm>
              <a:off x="4920" y="235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2</a:t>
              </a:r>
            </a:p>
          </p:txBody>
        </p:sp>
        <p:sp>
          <p:nvSpPr>
            <p:cNvPr id="434189" name="Text Box 13"/>
            <p:cNvSpPr txBox="1">
              <a:spLocks noChangeArrowheads="1"/>
            </p:cNvSpPr>
            <p:nvPr/>
          </p:nvSpPr>
          <p:spPr bwMode="auto">
            <a:xfrm>
              <a:off x="4632" y="259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1</a:t>
              </a:r>
            </a:p>
          </p:txBody>
        </p:sp>
        <p:sp>
          <p:nvSpPr>
            <p:cNvPr id="434190" name="Text Box 14"/>
            <p:cNvSpPr txBox="1">
              <a:spLocks noChangeArrowheads="1"/>
            </p:cNvSpPr>
            <p:nvPr/>
          </p:nvSpPr>
          <p:spPr bwMode="auto">
            <a:xfrm>
              <a:off x="2904" y="307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7</a:t>
              </a:r>
            </a:p>
          </p:txBody>
        </p:sp>
        <p:sp>
          <p:nvSpPr>
            <p:cNvPr id="434191" name="Oval 15"/>
            <p:cNvSpPr>
              <a:spLocks noChangeArrowheads="1"/>
            </p:cNvSpPr>
            <p:nvPr/>
          </p:nvSpPr>
          <p:spPr bwMode="auto">
            <a:xfrm>
              <a:off x="4152" y="1159"/>
              <a:ext cx="432" cy="432"/>
            </a:xfrm>
            <a:prstGeom prst="ellipse">
              <a:avLst/>
            </a:prstGeom>
            <a:solidFill>
              <a:srgbClr val="FF7C8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75000"/>
                </a:lnSpc>
              </a:pPr>
              <a:r>
                <a:rPr lang="en-US" sz="1600" b="1"/>
                <a:t>S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34192" name="Oval 16"/>
            <p:cNvSpPr>
              <a:spLocks noChangeArrowheads="1"/>
            </p:cNvSpPr>
            <p:nvPr/>
          </p:nvSpPr>
          <p:spPr bwMode="auto">
            <a:xfrm>
              <a:off x="3432" y="187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A</a:t>
              </a:r>
            </a:p>
          </p:txBody>
        </p:sp>
        <p:cxnSp>
          <p:nvCxnSpPr>
            <p:cNvPr id="434193" name="AutoShape 17"/>
            <p:cNvCxnSpPr>
              <a:cxnSpLocks noChangeShapeType="1"/>
              <a:stCxn id="434191" idx="3"/>
              <a:endCxn id="434192" idx="0"/>
            </p:cNvCxnSpPr>
            <p:nvPr/>
          </p:nvCxnSpPr>
          <p:spPr bwMode="auto">
            <a:xfrm flipH="1">
              <a:off x="3648" y="1536"/>
              <a:ext cx="567" cy="335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</p:spPr>
        </p:cxnSp>
        <p:cxnSp>
          <p:nvCxnSpPr>
            <p:cNvPr id="434194" name="AutoShape 18"/>
            <p:cNvCxnSpPr>
              <a:cxnSpLocks noChangeShapeType="1"/>
              <a:stCxn id="434192" idx="4"/>
              <a:endCxn id="434195" idx="0"/>
            </p:cNvCxnSpPr>
            <p:nvPr/>
          </p:nvCxnSpPr>
          <p:spPr bwMode="auto">
            <a:xfrm>
              <a:off x="3648" y="2319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sp>
          <p:nvSpPr>
            <p:cNvPr id="434195" name="Oval 19"/>
            <p:cNvSpPr>
              <a:spLocks noChangeArrowheads="1"/>
            </p:cNvSpPr>
            <p:nvPr/>
          </p:nvSpPr>
          <p:spPr bwMode="auto">
            <a:xfrm>
              <a:off x="3432" y="259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E</a:t>
              </a:r>
            </a:p>
          </p:txBody>
        </p:sp>
        <p:cxnSp>
          <p:nvCxnSpPr>
            <p:cNvPr id="434196" name="AutoShape 20"/>
            <p:cNvCxnSpPr>
              <a:cxnSpLocks noChangeShapeType="1"/>
              <a:stCxn id="434192" idx="3"/>
              <a:endCxn id="434197" idx="0"/>
            </p:cNvCxnSpPr>
            <p:nvPr/>
          </p:nvCxnSpPr>
          <p:spPr bwMode="auto">
            <a:xfrm flipH="1">
              <a:off x="3072" y="2256"/>
              <a:ext cx="423" cy="33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sp>
          <p:nvSpPr>
            <p:cNvPr id="434197" name="Oval 21"/>
            <p:cNvSpPr>
              <a:spLocks noChangeArrowheads="1"/>
            </p:cNvSpPr>
            <p:nvPr/>
          </p:nvSpPr>
          <p:spPr bwMode="auto">
            <a:xfrm>
              <a:off x="2856" y="259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D</a:t>
              </a:r>
            </a:p>
          </p:txBody>
        </p:sp>
        <p:sp>
          <p:nvSpPr>
            <p:cNvPr id="434198" name="Oval 22"/>
            <p:cNvSpPr>
              <a:spLocks noChangeArrowheads="1"/>
            </p:cNvSpPr>
            <p:nvPr/>
          </p:nvSpPr>
          <p:spPr bwMode="auto">
            <a:xfrm>
              <a:off x="4872" y="259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F</a:t>
              </a:r>
            </a:p>
          </p:txBody>
        </p:sp>
        <p:cxnSp>
          <p:nvCxnSpPr>
            <p:cNvPr id="434199" name="AutoShape 23"/>
            <p:cNvCxnSpPr>
              <a:cxnSpLocks noChangeShapeType="1"/>
              <a:stCxn id="434203" idx="4"/>
              <a:endCxn id="434198" idx="0"/>
            </p:cNvCxnSpPr>
            <p:nvPr/>
          </p:nvCxnSpPr>
          <p:spPr bwMode="auto">
            <a:xfrm>
              <a:off x="5088" y="2319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sp>
          <p:nvSpPr>
            <p:cNvPr id="434200" name="Oval 24"/>
            <p:cNvSpPr>
              <a:spLocks noChangeArrowheads="1"/>
            </p:cNvSpPr>
            <p:nvPr/>
          </p:nvSpPr>
          <p:spPr bwMode="auto">
            <a:xfrm>
              <a:off x="4152" y="187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B</a:t>
              </a:r>
            </a:p>
          </p:txBody>
        </p:sp>
        <p:cxnSp>
          <p:nvCxnSpPr>
            <p:cNvPr id="434201" name="AutoShape 25"/>
            <p:cNvCxnSpPr>
              <a:cxnSpLocks noChangeShapeType="1"/>
              <a:stCxn id="434200" idx="4"/>
              <a:endCxn id="434202" idx="0"/>
            </p:cNvCxnSpPr>
            <p:nvPr/>
          </p:nvCxnSpPr>
          <p:spPr bwMode="auto">
            <a:xfrm>
              <a:off x="4368" y="2319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sp>
          <p:nvSpPr>
            <p:cNvPr id="434202" name="Oval 26"/>
            <p:cNvSpPr>
              <a:spLocks noChangeArrowheads="1"/>
            </p:cNvSpPr>
            <p:nvPr/>
          </p:nvSpPr>
          <p:spPr bwMode="auto">
            <a:xfrm>
              <a:off x="4152" y="259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5000"/>
                </a:lnSpc>
              </a:pPr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G</a:t>
              </a:r>
              <a:endParaRPr lang="en-US" sz="1400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  <p:sp>
          <p:nvSpPr>
            <p:cNvPr id="434203" name="Oval 27"/>
            <p:cNvSpPr>
              <a:spLocks noChangeArrowheads="1"/>
            </p:cNvSpPr>
            <p:nvPr/>
          </p:nvSpPr>
          <p:spPr bwMode="auto">
            <a:xfrm>
              <a:off x="4872" y="187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C</a:t>
              </a:r>
            </a:p>
          </p:txBody>
        </p:sp>
        <p:cxnSp>
          <p:nvCxnSpPr>
            <p:cNvPr id="434204" name="AutoShape 28"/>
            <p:cNvCxnSpPr>
              <a:cxnSpLocks noChangeShapeType="1"/>
              <a:stCxn id="434191" idx="5"/>
              <a:endCxn id="434203" idx="0"/>
            </p:cNvCxnSpPr>
            <p:nvPr/>
          </p:nvCxnSpPr>
          <p:spPr bwMode="auto">
            <a:xfrm>
              <a:off x="4521" y="1536"/>
              <a:ext cx="567" cy="335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</p:spPr>
        </p:cxnSp>
        <p:cxnSp>
          <p:nvCxnSpPr>
            <p:cNvPr id="434205" name="AutoShape 29"/>
            <p:cNvCxnSpPr>
              <a:cxnSpLocks noChangeShapeType="1"/>
              <a:stCxn id="434195" idx="6"/>
              <a:endCxn id="434202" idx="2"/>
            </p:cNvCxnSpPr>
            <p:nvPr/>
          </p:nvCxnSpPr>
          <p:spPr bwMode="auto">
            <a:xfrm>
              <a:off x="3872" y="2815"/>
              <a:ext cx="27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sp>
          <p:nvSpPr>
            <p:cNvPr id="434206" name="Oval 30"/>
            <p:cNvSpPr>
              <a:spLocks noChangeArrowheads="1"/>
            </p:cNvSpPr>
            <p:nvPr/>
          </p:nvSpPr>
          <p:spPr bwMode="auto">
            <a:xfrm>
              <a:off x="2856" y="331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H</a:t>
              </a:r>
            </a:p>
          </p:txBody>
        </p:sp>
        <p:cxnSp>
          <p:nvCxnSpPr>
            <p:cNvPr id="434207" name="AutoShape 31"/>
            <p:cNvCxnSpPr>
              <a:cxnSpLocks noChangeShapeType="1"/>
              <a:stCxn id="434197" idx="4"/>
              <a:endCxn id="434206" idx="0"/>
            </p:cNvCxnSpPr>
            <p:nvPr/>
          </p:nvCxnSpPr>
          <p:spPr bwMode="auto">
            <a:xfrm>
              <a:off x="3072" y="3039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cxnSp>
          <p:nvCxnSpPr>
            <p:cNvPr id="434208" name="AutoShape 32"/>
            <p:cNvCxnSpPr>
              <a:cxnSpLocks noChangeShapeType="1"/>
              <a:stCxn id="434191" idx="4"/>
              <a:endCxn id="434200" idx="0"/>
            </p:cNvCxnSpPr>
            <p:nvPr/>
          </p:nvCxnSpPr>
          <p:spPr bwMode="auto">
            <a:xfrm>
              <a:off x="4368" y="1599"/>
              <a:ext cx="0" cy="272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ffectLst/>
          </p:spPr>
        </p:cxnSp>
        <p:cxnSp>
          <p:nvCxnSpPr>
            <p:cNvPr id="434209" name="AutoShape 33"/>
            <p:cNvCxnSpPr>
              <a:cxnSpLocks noChangeShapeType="1"/>
              <a:stCxn id="434198" idx="2"/>
              <a:endCxn id="434202" idx="6"/>
            </p:cNvCxnSpPr>
            <p:nvPr/>
          </p:nvCxnSpPr>
          <p:spPr bwMode="auto">
            <a:xfrm flipH="1">
              <a:off x="4592" y="2815"/>
              <a:ext cx="27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mic Sans MS" pitchFamily="66" charset="0"/>
              </a:rPr>
              <a:t>Slepe pretrage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126819"/>
          </a:xfrm>
        </p:spPr>
        <p:txBody>
          <a:bodyPr/>
          <a:lstStyle/>
          <a:p>
            <a:r>
              <a:rPr lang="sr-Latn-RS" dirty="0" smtClean="0">
                <a:latin typeface="Comic Sans MS" pitchFamily="66" charset="0"/>
              </a:rPr>
              <a:t>Lavirint</a:t>
            </a:r>
          </a:p>
          <a:p>
            <a:r>
              <a:rPr lang="sr-Latn-RS" dirty="0" smtClean="0">
                <a:latin typeface="Comic Sans MS" pitchFamily="66" charset="0"/>
              </a:rPr>
              <a:t>Slagalica</a:t>
            </a:r>
          </a:p>
          <a:p>
            <a:r>
              <a:rPr lang="sr-Latn-RS" dirty="0" smtClean="0">
                <a:latin typeface="Comic Sans MS" pitchFamily="66" charset="0"/>
              </a:rPr>
              <a:t>Šah</a:t>
            </a:r>
          </a:p>
          <a:p>
            <a:r>
              <a:rPr lang="sr-Latn-RS" dirty="0" smtClean="0">
                <a:latin typeface="Comic Sans MS" pitchFamily="66" charset="0"/>
              </a:rPr>
              <a:t>Numbrix</a:t>
            </a:r>
          </a:p>
          <a:p>
            <a:r>
              <a:rPr lang="sr-Latn-RS" dirty="0" smtClean="0">
                <a:latin typeface="Comic Sans MS" pitchFamily="66" charset="0"/>
              </a:rPr>
              <a:t>Problem sa posudama</a:t>
            </a:r>
            <a:endParaRPr lang="sr-Latn-RS" sz="3600" dirty="0">
              <a:latin typeface="Comic Sans MS" pitchFamily="66" charset="0"/>
            </a:endParaRPr>
          </a:p>
          <a:p>
            <a:pPr lvl="1">
              <a:buNone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600" dirty="0"/>
              <a:t>Formalizacija pretrage u </a:t>
            </a:r>
            <a:r>
              <a:rPr lang="sr-Latn-CS" sz="3600" dirty="0" smtClean="0"/>
              <a:t/>
            </a:r>
            <a:br>
              <a:rPr lang="sr-Latn-CS" sz="3600" dirty="0" smtClean="0"/>
            </a:br>
            <a:r>
              <a:rPr lang="sr-Latn-CS" sz="3600" dirty="0" smtClean="0"/>
              <a:t>prostoru </a:t>
            </a:r>
            <a:r>
              <a:rPr lang="sr-Latn-CS" sz="3600" dirty="0"/>
              <a:t>stanja</a:t>
            </a:r>
            <a:endParaRPr lang="en-US" sz="3600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5638800" cy="43815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sr-Latn-CS" sz="1800" dirty="0"/>
              <a:t>Jedno ili više temena se označavaju kao </a:t>
            </a:r>
            <a:r>
              <a:rPr lang="en-US" sz="1800" dirty="0">
                <a:solidFill>
                  <a:srgbClr val="CC3300"/>
                </a:solidFill>
              </a:rPr>
              <a:t>start</a:t>
            </a:r>
            <a:r>
              <a:rPr lang="sr-Latn-CS" sz="1800" dirty="0">
                <a:solidFill>
                  <a:srgbClr val="CC3300"/>
                </a:solidFill>
              </a:rPr>
              <a:t>na</a:t>
            </a:r>
            <a:r>
              <a:rPr lang="en-US" sz="1800" dirty="0"/>
              <a:t> </a:t>
            </a:r>
            <a:r>
              <a:rPr lang="sr-Latn-CS" sz="1800" dirty="0"/>
              <a:t>t</a:t>
            </a:r>
            <a:r>
              <a:rPr lang="en-US" sz="1800" dirty="0"/>
              <a:t>e</a:t>
            </a:r>
            <a:r>
              <a:rPr lang="sr-Latn-CS" sz="1800" dirty="0"/>
              <a:t>mena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sr-Latn-CS" sz="1800" dirty="0">
                <a:solidFill>
                  <a:srgbClr val="CC3300"/>
                </a:solidFill>
              </a:rPr>
              <a:t>Ciljni test</a:t>
            </a:r>
            <a:r>
              <a:rPr lang="en-US" sz="1800" dirty="0"/>
              <a:t> s</a:t>
            </a:r>
            <a:r>
              <a:rPr lang="sr-Latn-CS" sz="1800" dirty="0"/>
              <a:t>e primenjuje na stanje temena da bi se odredilo da li ono predstavlja cilj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sr-Latn-CS" sz="1800" dirty="0">
                <a:solidFill>
                  <a:srgbClr val="CC3300"/>
                </a:solidFill>
              </a:rPr>
              <a:t>Rešenje</a:t>
            </a:r>
            <a:r>
              <a:rPr lang="en-US" sz="1800" dirty="0"/>
              <a:t> </a:t>
            </a:r>
            <a:r>
              <a:rPr lang="sr-Latn-CS" sz="1800" dirty="0"/>
              <a:t>je</a:t>
            </a:r>
            <a:r>
              <a:rPr lang="en-US" sz="1800" dirty="0"/>
              <a:t> </a:t>
            </a:r>
            <a:r>
              <a:rPr lang="sr-Latn-CS" sz="1800" dirty="0"/>
              <a:t>ili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b="1" dirty="0"/>
              <a:t>Se</a:t>
            </a:r>
            <a:r>
              <a:rPr lang="sr-Latn-CS" sz="1800" b="1" dirty="0"/>
              <a:t>kvenca akcija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sr-Latn-CS" sz="1800" dirty="0"/>
              <a:t>pridruženih putanji u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sr-Latn-CS" sz="1800" dirty="0"/>
              <a:t>	grafu prostora stanja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sr-Latn-CS" sz="1800" dirty="0"/>
              <a:t>	od starta do cilja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(</a:t>
            </a:r>
            <a:r>
              <a:rPr lang="sr-Latn-CS" sz="1800" dirty="0"/>
              <a:t>n</a:t>
            </a:r>
            <a:r>
              <a:rPr lang="en-US" sz="1800" dirty="0"/>
              <a:t>.</a:t>
            </a:r>
            <a:r>
              <a:rPr lang="sr-Latn-CS" sz="1800" dirty="0"/>
              <a:t>pr</a:t>
            </a:r>
            <a:r>
              <a:rPr lang="en-US" sz="1800" dirty="0"/>
              <a:t>. 8-</a:t>
            </a:r>
            <a:r>
              <a:rPr lang="sr-Latn-CS" sz="1800" dirty="0"/>
              <a:t>slagalica</a:t>
            </a:r>
            <a:r>
              <a:rPr lang="en-US" sz="1800" dirty="0"/>
              <a:t>)</a:t>
            </a:r>
          </a:p>
          <a:p>
            <a:pPr lvl="1">
              <a:lnSpc>
                <a:spcPct val="80000"/>
              </a:lnSpc>
            </a:pPr>
            <a:r>
              <a:rPr lang="sr-Latn-CS" sz="1800" dirty="0"/>
              <a:t>Ili samo </a:t>
            </a:r>
            <a:r>
              <a:rPr lang="sr-Latn-CS" sz="1800" b="1" dirty="0"/>
              <a:t>ciljno stanje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dirty="0"/>
              <a:t>(</a:t>
            </a:r>
            <a:r>
              <a:rPr lang="sr-Latn-CS" sz="1800" dirty="0"/>
              <a:t>n</a:t>
            </a:r>
            <a:r>
              <a:rPr lang="en-US" sz="1800" dirty="0"/>
              <a:t>.</a:t>
            </a:r>
            <a:r>
              <a:rPr lang="sr-Latn-CS" sz="1800" dirty="0"/>
              <a:t>pr</a:t>
            </a:r>
            <a:r>
              <a:rPr lang="en-US" sz="1800" dirty="0"/>
              <a:t>. </a:t>
            </a:r>
            <a:r>
              <a:rPr lang="sr-Latn-CS" sz="1800" dirty="0"/>
              <a:t>kriptoaritmetika</a:t>
            </a:r>
            <a:r>
              <a:rPr lang="en-US" sz="1800" dirty="0"/>
              <a:t>) 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rgbClr val="CC3300"/>
                </a:solidFill>
              </a:rPr>
              <a:t>c</a:t>
            </a:r>
            <a:r>
              <a:rPr lang="sr-Latn-CS" sz="1800" dirty="0">
                <a:solidFill>
                  <a:srgbClr val="CC3300"/>
                </a:solidFill>
              </a:rPr>
              <a:t>ena</a:t>
            </a:r>
            <a:r>
              <a:rPr lang="en-US" sz="1800" dirty="0"/>
              <a:t> </a:t>
            </a:r>
            <a:r>
              <a:rPr lang="sr-Latn-CS" sz="1800" dirty="0"/>
              <a:t>rešenja je suma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r-Latn-CS" sz="1800" dirty="0"/>
              <a:t>	cena ivica na putanji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r-Latn-CS" sz="1800" dirty="0"/>
              <a:t>	rešenja</a:t>
            </a:r>
            <a:endParaRPr lang="en-US" sz="1800" dirty="0"/>
          </a:p>
        </p:txBody>
      </p:sp>
      <p:sp>
        <p:nvSpPr>
          <p:cNvPr id="468002" name="Text Box 34"/>
          <p:cNvSpPr txBox="1">
            <a:spLocks noChangeArrowheads="1"/>
          </p:cNvSpPr>
          <p:nvPr/>
        </p:nvSpPr>
        <p:spPr bwMode="auto">
          <a:xfrm>
            <a:off x="6667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468003" name="Text Box 35"/>
          <p:cNvSpPr txBox="1">
            <a:spLocks noChangeArrowheads="1"/>
          </p:cNvSpPr>
          <p:nvPr/>
        </p:nvSpPr>
        <p:spPr bwMode="auto">
          <a:xfrm>
            <a:off x="56769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468004" name="Text Box 36"/>
          <p:cNvSpPr txBox="1">
            <a:spLocks noChangeArrowheads="1"/>
          </p:cNvSpPr>
          <p:nvPr/>
        </p:nvSpPr>
        <p:spPr bwMode="auto">
          <a:xfrm>
            <a:off x="66675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468005" name="Text Box 37"/>
          <p:cNvSpPr txBox="1">
            <a:spLocks noChangeArrowheads="1"/>
          </p:cNvSpPr>
          <p:nvPr/>
        </p:nvSpPr>
        <p:spPr bwMode="auto">
          <a:xfrm>
            <a:off x="4762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468006" name="Text Box 38"/>
          <p:cNvSpPr txBox="1">
            <a:spLocks noChangeArrowheads="1"/>
          </p:cNvSpPr>
          <p:nvPr/>
        </p:nvSpPr>
        <p:spPr bwMode="auto">
          <a:xfrm>
            <a:off x="6210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468007" name="Text Box 39"/>
          <p:cNvSpPr txBox="1">
            <a:spLocks noChangeArrowheads="1"/>
          </p:cNvSpPr>
          <p:nvPr/>
        </p:nvSpPr>
        <p:spPr bwMode="auto">
          <a:xfrm>
            <a:off x="5524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468008" name="Text Box 40"/>
          <p:cNvSpPr txBox="1">
            <a:spLocks noChangeArrowheads="1"/>
          </p:cNvSpPr>
          <p:nvPr/>
        </p:nvSpPr>
        <p:spPr bwMode="auto">
          <a:xfrm>
            <a:off x="73533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468009" name="Text Box 41"/>
          <p:cNvSpPr txBox="1">
            <a:spLocks noChangeArrowheads="1"/>
          </p:cNvSpPr>
          <p:nvPr/>
        </p:nvSpPr>
        <p:spPr bwMode="auto">
          <a:xfrm>
            <a:off x="7810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468010" name="Text Box 42"/>
          <p:cNvSpPr txBox="1">
            <a:spLocks noChangeArrowheads="1"/>
          </p:cNvSpPr>
          <p:nvPr/>
        </p:nvSpPr>
        <p:spPr bwMode="auto">
          <a:xfrm>
            <a:off x="7353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468011" name="Text Box 43"/>
          <p:cNvSpPr txBox="1">
            <a:spLocks noChangeArrowheads="1"/>
          </p:cNvSpPr>
          <p:nvPr/>
        </p:nvSpPr>
        <p:spPr bwMode="auto">
          <a:xfrm>
            <a:off x="4610100" y="4887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468012" name="Oval 44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/>
              <a:t>S</a:t>
            </a:r>
            <a:br>
              <a:rPr lang="en-US" sz="1600" b="1"/>
            </a:br>
            <a:r>
              <a:rPr lang="en-US" sz="140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68013" name="Oval 45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468014" name="AutoShape 46"/>
          <p:cNvCxnSpPr>
            <a:cxnSpLocks noChangeShapeType="1"/>
            <a:stCxn id="468012" idx="3"/>
            <a:endCxn id="468013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468015" name="AutoShape 47"/>
          <p:cNvCxnSpPr>
            <a:cxnSpLocks noChangeShapeType="1"/>
            <a:stCxn id="468013" idx="4"/>
            <a:endCxn id="468016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468016" name="Oval 48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468017" name="AutoShape 49"/>
          <p:cNvCxnSpPr>
            <a:cxnSpLocks noChangeShapeType="1"/>
            <a:stCxn id="468013" idx="3"/>
            <a:endCxn id="468018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468018" name="Oval 50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468019" name="Oval 51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468020" name="AutoShape 52"/>
          <p:cNvCxnSpPr>
            <a:cxnSpLocks noChangeShapeType="1"/>
            <a:stCxn id="468024" idx="4"/>
            <a:endCxn id="468019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468021" name="Oval 53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B</a:t>
            </a:r>
          </a:p>
        </p:txBody>
      </p:sp>
      <p:cxnSp>
        <p:nvCxnSpPr>
          <p:cNvPr id="468022" name="AutoShape 54"/>
          <p:cNvCxnSpPr>
            <a:cxnSpLocks noChangeShapeType="1"/>
            <a:stCxn id="468021" idx="4"/>
            <a:endCxn id="468023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468023" name="Oval 55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/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bg1"/>
                </a:solidFill>
              </a:rPr>
              <a:t>cilj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68024" name="Oval 56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468025" name="AutoShape 57"/>
          <p:cNvCxnSpPr>
            <a:cxnSpLocks noChangeShapeType="1"/>
            <a:stCxn id="468012" idx="5"/>
            <a:endCxn id="468024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468026" name="AutoShape 58"/>
          <p:cNvCxnSpPr>
            <a:cxnSpLocks noChangeShapeType="1"/>
            <a:stCxn id="468016" idx="6"/>
            <a:endCxn id="468023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468027" name="Oval 59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468028" name="AutoShape 60"/>
          <p:cNvCxnSpPr>
            <a:cxnSpLocks noChangeShapeType="1"/>
            <a:stCxn id="468018" idx="4"/>
            <a:endCxn id="468027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468029" name="AutoShape 61"/>
          <p:cNvCxnSpPr>
            <a:cxnSpLocks noChangeShapeType="1"/>
            <a:stCxn id="468012" idx="4"/>
            <a:endCxn id="468021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468030" name="AutoShape 62"/>
          <p:cNvCxnSpPr>
            <a:cxnSpLocks noChangeShapeType="1"/>
            <a:stCxn id="468019" idx="2"/>
            <a:endCxn id="468023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468031" name="Text Box 63"/>
          <p:cNvSpPr txBox="1">
            <a:spLocks noChangeArrowheads="1"/>
          </p:cNvSpPr>
          <p:nvPr/>
        </p:nvSpPr>
        <p:spPr bwMode="auto">
          <a:xfrm>
            <a:off x="5905500" y="5167313"/>
            <a:ext cx="160011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sr-Latn-CS" sz="1600" b="1">
                <a:solidFill>
                  <a:schemeClr val="tx2"/>
                </a:solidFill>
              </a:rPr>
              <a:t>putanja</a:t>
            </a:r>
            <a:r>
              <a:rPr lang="en-US" sz="1600" b="1">
                <a:solidFill>
                  <a:schemeClr val="tx2"/>
                </a:solidFill>
              </a:rPr>
              <a:t>: </a:t>
            </a:r>
            <a:r>
              <a:rPr lang="en-US" sz="1600" b="1"/>
              <a:t>S,B,G</a:t>
            </a:r>
            <a:r>
              <a:rPr lang="en-US" sz="1600" b="1">
                <a:solidFill>
                  <a:schemeClr val="tx2"/>
                </a:solidFill>
              </a:rPr>
              <a:t/>
            </a:r>
            <a:br>
              <a:rPr lang="en-US" sz="1600" b="1">
                <a:solidFill>
                  <a:schemeClr val="tx2"/>
                </a:solidFill>
              </a:rPr>
            </a:br>
            <a:r>
              <a:rPr lang="en-US" sz="1600" b="1">
                <a:solidFill>
                  <a:schemeClr val="tx2"/>
                </a:solidFill>
              </a:rPr>
              <a:t>c</a:t>
            </a:r>
            <a:r>
              <a:rPr lang="sr-Latn-CS" sz="1600" b="1">
                <a:solidFill>
                  <a:schemeClr val="tx2"/>
                </a:solidFill>
              </a:rPr>
              <a:t>ena</a:t>
            </a:r>
            <a:r>
              <a:rPr lang="en-US" sz="1600" b="1">
                <a:solidFill>
                  <a:schemeClr val="tx2"/>
                </a:solidFill>
              </a:rPr>
              <a:t>:</a:t>
            </a:r>
            <a:r>
              <a:rPr lang="en-US" sz="1600" b="1"/>
              <a:t> 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8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8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1" grpId="0" build="p" bldLvl="2" autoUpdateAnimBg="0"/>
      <p:bldP spid="46803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8213C9-37A0-4D29-A043-746D7DF44CA0}" type="slidenum">
              <a:rPr lang="en-US" altLang="en-US" sz="1100"/>
              <a:pPr/>
              <a:t>21</a:t>
            </a:fld>
            <a:endParaRPr lang="en-US" altLang="en-US" sz="1100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/>
          <a:lstStyle/>
          <a:p>
            <a:r>
              <a:rPr lang="sr-Latn-CS" sz="3600" dirty="0"/>
              <a:t>Formalizacija pretrage u </a:t>
            </a:r>
            <a:r>
              <a:rPr lang="sr-Latn-CS" sz="3600" dirty="0" smtClean="0"/>
              <a:t/>
            </a:r>
            <a:br>
              <a:rPr lang="sr-Latn-CS" sz="3600" dirty="0" smtClean="0"/>
            </a:br>
            <a:r>
              <a:rPr lang="sr-Latn-CS" sz="3600" dirty="0" smtClean="0"/>
              <a:t>prostoru </a:t>
            </a:r>
            <a:r>
              <a:rPr lang="sr-Latn-CS" sz="3600" dirty="0"/>
              <a:t>stanja</a:t>
            </a:r>
            <a:endParaRPr lang="en-US" sz="3600" dirty="0"/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400">
              <a:solidFill>
                <a:srgbClr val="CC3300"/>
              </a:solidFill>
            </a:endParaRPr>
          </a:p>
          <a:p>
            <a:r>
              <a:rPr lang="sr-Latn-CS" sz="2400">
                <a:solidFill>
                  <a:srgbClr val="CC3300"/>
                </a:solidFill>
              </a:rPr>
              <a:t>Pretraga prostora stanja</a:t>
            </a:r>
            <a:r>
              <a:rPr lang="en-US" sz="2400"/>
              <a:t> </a:t>
            </a:r>
            <a:r>
              <a:rPr lang="sr-Latn-CS" sz="2400"/>
              <a:t>je proces traženja rešenja </a:t>
            </a:r>
            <a:r>
              <a:rPr lang="sr-Latn-CS" sz="2400" b="0"/>
              <a:t>u</a:t>
            </a:r>
            <a:r>
              <a:rPr lang="sr-Latn-CS" sz="2400"/>
              <a:t> </a:t>
            </a:r>
            <a:r>
              <a:rPr lang="sr-Latn-CS" sz="2400" b="0"/>
              <a:t>prostoru stanja tako što se eksplicitno izražava deo implicitnog grafa prostora stanja koji je dovoljan da sadrži cilj.</a:t>
            </a:r>
            <a:endParaRPr lang="en-US" sz="2400" b="0"/>
          </a:p>
          <a:p>
            <a:pPr lvl="1"/>
            <a:r>
              <a:rPr lang="sr-Latn-CS" sz="2000"/>
              <a:t>inicijalno</a:t>
            </a:r>
            <a:r>
              <a:rPr lang="en-US" sz="2000"/>
              <a:t> </a:t>
            </a:r>
            <a:r>
              <a:rPr lang="en-US" sz="2000" i="1">
                <a:latin typeface="Palatino" pitchFamily="18" charset="0"/>
              </a:rPr>
              <a:t>V={S}</a:t>
            </a:r>
            <a:r>
              <a:rPr lang="en-US" sz="2000"/>
              <a:t>, </a:t>
            </a:r>
            <a:r>
              <a:rPr lang="sr-Latn-CS" sz="2000"/>
              <a:t>gde je</a:t>
            </a:r>
            <a:r>
              <a:rPr lang="en-US" sz="2000"/>
              <a:t> </a:t>
            </a:r>
            <a:r>
              <a:rPr lang="en-US" sz="2000" i="1">
                <a:latin typeface="Palatino" pitchFamily="18" charset="0"/>
              </a:rPr>
              <a:t>S</a:t>
            </a:r>
            <a:r>
              <a:rPr lang="en-US" sz="2000"/>
              <a:t> </a:t>
            </a:r>
            <a:r>
              <a:rPr lang="sr-Latn-CS" sz="2000"/>
              <a:t>početno teme</a:t>
            </a:r>
            <a:endParaRPr lang="en-US" sz="2000"/>
          </a:p>
          <a:p>
            <a:pPr lvl="1"/>
            <a:r>
              <a:rPr lang="sr-Latn-CS" sz="2000"/>
              <a:t>Zatim se</a:t>
            </a:r>
            <a:r>
              <a:rPr lang="en-US" sz="2000"/>
              <a:t> </a:t>
            </a:r>
            <a:r>
              <a:rPr lang="en-US" sz="2000" i="1">
                <a:latin typeface="Palatino" pitchFamily="18" charset="0"/>
              </a:rPr>
              <a:t>S</a:t>
            </a:r>
            <a:r>
              <a:rPr lang="en-US" sz="2000"/>
              <a:t> </a:t>
            </a:r>
            <a:r>
              <a:rPr lang="sr-Latn-CS" sz="2000"/>
              <a:t>razvija, generišu se njegovi naslednici i ta temena se dodaju u </a:t>
            </a:r>
            <a:r>
              <a:rPr lang="en-US" sz="2000" i="1">
                <a:latin typeface="Palatino" pitchFamily="18" charset="0"/>
              </a:rPr>
              <a:t>V</a:t>
            </a:r>
            <a:r>
              <a:rPr lang="en-US" sz="2000"/>
              <a:t> </a:t>
            </a:r>
            <a:r>
              <a:rPr lang="sr-Latn-CS" sz="2000"/>
              <a:t>a pridružene ivice se dodaju u</a:t>
            </a:r>
            <a:r>
              <a:rPr lang="en-US" sz="2000"/>
              <a:t> </a:t>
            </a:r>
            <a:r>
              <a:rPr lang="en-US" sz="2000" i="1">
                <a:latin typeface="Palatino" pitchFamily="18" charset="0"/>
              </a:rPr>
              <a:t>E</a:t>
            </a:r>
            <a:endParaRPr lang="en-US" sz="2000"/>
          </a:p>
          <a:p>
            <a:pPr lvl="1"/>
            <a:r>
              <a:rPr lang="sr-Latn-CS" sz="2000"/>
              <a:t>Proces se nastavlja dok se ne pronađe ciljno teme</a:t>
            </a:r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4DC22A-9861-4439-9FFA-155B09DEE6ED}" type="slidenum">
              <a:rPr lang="en-US" altLang="en-US" sz="1100"/>
              <a:pPr/>
              <a:t>22</a:t>
            </a:fld>
            <a:endParaRPr lang="en-US" altLang="en-US" sz="1100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600" dirty="0"/>
              <a:t>Formalizacija pretrage u </a:t>
            </a:r>
            <a:r>
              <a:rPr lang="sr-Latn-CS" sz="3600" dirty="0" smtClean="0"/>
              <a:t/>
            </a:r>
            <a:br>
              <a:rPr lang="sr-Latn-CS" sz="3600" dirty="0" smtClean="0"/>
            </a:br>
            <a:r>
              <a:rPr lang="sr-Latn-CS" sz="3600" dirty="0" smtClean="0"/>
              <a:t>prostoru </a:t>
            </a:r>
            <a:r>
              <a:rPr lang="sr-Latn-CS" sz="3600" dirty="0"/>
              <a:t>stanja</a:t>
            </a:r>
            <a:endParaRPr lang="en-US" sz="3600" dirty="0"/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400"/>
          </a:p>
          <a:p>
            <a:r>
              <a:rPr lang="sr-Latn-CS" sz="2400"/>
              <a:t>Svako teme implicitno ili eksplicitno predstavlja</a:t>
            </a:r>
            <a:endParaRPr lang="en-US" sz="2400"/>
          </a:p>
          <a:p>
            <a:pPr lvl="1"/>
            <a:r>
              <a:rPr lang="sr-Latn-CS" sz="2000">
                <a:solidFill>
                  <a:srgbClr val="CC3300"/>
                </a:solidFill>
              </a:rPr>
              <a:t>Deo putanje rešenja</a:t>
            </a:r>
            <a:r>
              <a:rPr lang="en-US" sz="2000"/>
              <a:t> </a:t>
            </a:r>
            <a:r>
              <a:rPr lang="sr-Latn-CS" sz="2000"/>
              <a:t>od startnog temena do tog datog temena</a:t>
            </a:r>
            <a:endParaRPr lang="en-US" sz="2000"/>
          </a:p>
          <a:p>
            <a:pPr lvl="1"/>
            <a:r>
              <a:rPr lang="sr-Latn-CS" sz="2000"/>
              <a:t>Cenu tog dela putanje rešenja</a:t>
            </a:r>
            <a:endParaRPr lang="en-US" sz="2000"/>
          </a:p>
          <a:p>
            <a:pPr lvl="1"/>
            <a:endParaRPr lang="en-US" sz="2000"/>
          </a:p>
          <a:p>
            <a:r>
              <a:rPr lang="sr-Latn-CS" sz="2400"/>
              <a:t>Iz datog temena postoje</a:t>
            </a:r>
            <a:r>
              <a:rPr lang="en-US" sz="2400"/>
              <a:t>:</a:t>
            </a:r>
          </a:p>
          <a:p>
            <a:pPr lvl="1"/>
            <a:r>
              <a:rPr lang="sr-Latn-CS" sz="2000"/>
              <a:t>Više mogućih putanja koje imaju ovu parcijalnu putanju kao prefiks</a:t>
            </a:r>
            <a:endParaRPr lang="en-US" sz="2000"/>
          </a:p>
          <a:p>
            <a:pPr lvl="1"/>
            <a:r>
              <a:rPr lang="sr-Latn-CS" sz="2000"/>
              <a:t>Više mogućih rešenja</a:t>
            </a:r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1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C8EC9-A6B4-489B-8A8B-320D732F990B}" type="slidenum">
              <a:rPr lang="en-US" altLang="en-US" sz="1100"/>
              <a:pPr/>
              <a:t>23</a:t>
            </a:fld>
            <a:endParaRPr lang="en-US" altLang="en-US" sz="11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979488"/>
          </a:xfrm>
        </p:spPr>
        <p:txBody>
          <a:bodyPr/>
          <a:lstStyle/>
          <a:p>
            <a:r>
              <a:rPr lang="en-US" sz="2800" dirty="0"/>
              <a:t>Ac</a:t>
            </a:r>
            <a:r>
              <a:rPr lang="sr-Latn-CS" sz="2800" dirty="0"/>
              <a:t>iklički</a:t>
            </a:r>
            <a:r>
              <a:rPr lang="en-US" sz="2800" dirty="0"/>
              <a:t> State-Space </a:t>
            </a:r>
            <a:r>
              <a:rPr lang="sr-Latn-RS" sz="2800" dirty="0" smtClean="0"/>
              <a:t/>
            </a:r>
            <a:br>
              <a:rPr lang="sr-Latn-RS" sz="2800" dirty="0" smtClean="0"/>
            </a:br>
            <a:r>
              <a:rPr lang="en-US" sz="2800" dirty="0" smtClean="0"/>
              <a:t>Search </a:t>
            </a:r>
            <a:r>
              <a:rPr lang="en-US" sz="2800" dirty="0"/>
              <a:t>Algorithm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600">
                <a:solidFill>
                  <a:srgbClr val="CC3300"/>
                </a:solidFill>
                <a:latin typeface="Courier New" pitchFamily="49" charset="0"/>
              </a:rPr>
              <a:t>Node</a:t>
            </a:r>
            <a:r>
              <a:rPr lang="en-US" sz="1600">
                <a:latin typeface="Courier New" pitchFamily="49" charset="0"/>
              </a:rPr>
              <a:t> generalSearch (</a:t>
            </a:r>
            <a:r>
              <a:rPr lang="en-US" sz="1600">
                <a:solidFill>
                  <a:srgbClr val="CC3300"/>
                </a:solidFill>
                <a:latin typeface="Courier New" pitchFamily="49" charset="0"/>
              </a:rPr>
              <a:t>Problem</a:t>
            </a:r>
            <a:r>
              <a:rPr lang="en-US" sz="1600">
                <a:latin typeface="Courier New" pitchFamily="49" charset="0"/>
              </a:rPr>
              <a:t> problem, </a:t>
            </a:r>
            <a:r>
              <a:rPr lang="en-US" sz="1600">
                <a:solidFill>
                  <a:srgbClr val="CC3300"/>
                </a:solidFill>
                <a:latin typeface="Courier New" pitchFamily="49" charset="0"/>
              </a:rPr>
              <a:t>List</a:t>
            </a:r>
            <a:r>
              <a:rPr lang="en-US" sz="1600">
                <a:latin typeface="Courier New" pitchFamily="49" charset="0"/>
              </a:rPr>
              <a:t> nodesDS)</a:t>
            </a:r>
          </a:p>
          <a:p>
            <a:pPr lvl="1"/>
            <a:r>
              <a:rPr lang="en-US" sz="1800" b="1">
                <a:solidFill>
                  <a:srgbClr val="CC3300"/>
                </a:solidFill>
                <a:latin typeface="Courier New" pitchFamily="49" charset="0"/>
              </a:rPr>
              <a:t>Problem</a:t>
            </a:r>
            <a:r>
              <a:rPr lang="en-US" sz="1800"/>
              <a:t> </a:t>
            </a:r>
            <a:r>
              <a:rPr lang="sr-Latn-CS" sz="1800"/>
              <a:t>je objekat koji sadrži</a:t>
            </a:r>
            <a:endParaRPr lang="en-US" sz="1800"/>
          </a:p>
          <a:p>
            <a:pPr lvl="2"/>
            <a:r>
              <a:rPr lang="sr-Latn-CS" sz="1800"/>
              <a:t>Startno stanje</a:t>
            </a:r>
            <a:r>
              <a:rPr lang="en-US" sz="1800"/>
              <a:t>, </a:t>
            </a:r>
            <a:r>
              <a:rPr lang="en-US" sz="1800" b="1">
                <a:solidFill>
                  <a:srgbClr val="FF5050"/>
                </a:solidFill>
                <a:latin typeface="Courier New" pitchFamily="49" charset="0"/>
              </a:rPr>
              <a:t>getStartState</a:t>
            </a:r>
            <a:endParaRPr lang="en-US" sz="1800">
              <a:solidFill>
                <a:srgbClr val="FF5050"/>
              </a:solidFill>
            </a:endParaRPr>
          </a:p>
          <a:p>
            <a:pPr lvl="2"/>
            <a:r>
              <a:rPr lang="sr-Latn-CS" sz="1800"/>
              <a:t>akcije</a:t>
            </a:r>
            <a:r>
              <a:rPr lang="en-US" sz="1800"/>
              <a:t> (</a:t>
            </a:r>
            <a:r>
              <a:rPr lang="sr-Latn-CS" sz="1800"/>
              <a:t>operatore</a:t>
            </a:r>
            <a:r>
              <a:rPr lang="en-US" sz="1800"/>
              <a:t>/</a:t>
            </a:r>
            <a:r>
              <a:rPr lang="sr-Latn-CS" sz="1800"/>
              <a:t>poteze</a:t>
            </a:r>
            <a:r>
              <a:rPr lang="en-US" sz="1800"/>
              <a:t>)</a:t>
            </a:r>
            <a:endParaRPr lang="en-US" sz="1800">
              <a:solidFill>
                <a:srgbClr val="FF5050"/>
              </a:solidFill>
            </a:endParaRPr>
          </a:p>
          <a:p>
            <a:pPr lvl="2"/>
            <a:r>
              <a:rPr lang="sr-Latn-CS" sz="1800"/>
              <a:t>cene akcija</a:t>
            </a:r>
            <a:r>
              <a:rPr lang="en-US" sz="1800"/>
              <a:t> (operator</a:t>
            </a:r>
            <a:r>
              <a:rPr lang="sr-Latn-CS" sz="1800"/>
              <a:t>a</a:t>
            </a:r>
            <a:r>
              <a:rPr lang="en-US" sz="1800"/>
              <a:t>/</a:t>
            </a:r>
            <a:r>
              <a:rPr lang="sr-Latn-CS" sz="1800"/>
              <a:t>poteza</a:t>
            </a:r>
            <a:r>
              <a:rPr lang="en-US" sz="1800"/>
              <a:t>)</a:t>
            </a:r>
          </a:p>
          <a:p>
            <a:pPr lvl="2"/>
            <a:r>
              <a:rPr lang="sr-Latn-CS" sz="1800"/>
              <a:t>Ciljni test</a:t>
            </a:r>
            <a:r>
              <a:rPr lang="en-US" sz="1800"/>
              <a:t>,</a:t>
            </a:r>
            <a:r>
              <a:rPr lang="en-US" sz="1800">
                <a:solidFill>
                  <a:srgbClr val="FF5050"/>
                </a:solidFill>
              </a:rPr>
              <a:t> </a:t>
            </a:r>
            <a:r>
              <a:rPr lang="en-US" sz="1800" b="1">
                <a:solidFill>
                  <a:srgbClr val="FF5050"/>
                </a:solidFill>
                <a:latin typeface="Courier New" pitchFamily="49" charset="0"/>
              </a:rPr>
              <a:t>isGoal</a:t>
            </a:r>
            <a:r>
              <a:rPr lang="en-US" sz="1800"/>
              <a:t> </a:t>
            </a:r>
            <a:r>
              <a:rPr lang="sr-Latn-CS" sz="1800"/>
              <a:t>proverava da li stanje datog čvora zadovoljava sve ciljne uslove</a:t>
            </a:r>
            <a:endParaRPr lang="en-US" sz="1800"/>
          </a:p>
          <a:p>
            <a:pPr lvl="1"/>
            <a:r>
              <a:rPr lang="en-US" sz="1800" b="1">
                <a:solidFill>
                  <a:srgbClr val="CC3300"/>
                </a:solidFill>
                <a:latin typeface="Courier New" pitchFamily="49" charset="0"/>
              </a:rPr>
              <a:t>List</a:t>
            </a:r>
            <a:r>
              <a:rPr lang="en-US" sz="1800"/>
              <a:t> </a:t>
            </a:r>
            <a:r>
              <a:rPr lang="sr-Latn-CS" sz="1800"/>
              <a:t>je struktura podataka</a:t>
            </a:r>
            <a:r>
              <a:rPr lang="en-US" sz="1800"/>
              <a:t>: stack, </a:t>
            </a:r>
            <a:r>
              <a:rPr lang="sr-Latn-CS" sz="1800"/>
              <a:t>red</a:t>
            </a:r>
            <a:r>
              <a:rPr lang="en-US" sz="1800"/>
              <a:t>, </a:t>
            </a:r>
            <a:r>
              <a:rPr lang="sr-Latn-CS" sz="1800"/>
              <a:t>prioritetni red</a:t>
            </a:r>
            <a:endParaRPr lang="en-US" sz="2000"/>
          </a:p>
          <a:p>
            <a:pPr lvl="2"/>
            <a:r>
              <a:rPr lang="sr-Latn-CS" sz="1800"/>
              <a:t>je</a:t>
            </a:r>
            <a:r>
              <a:rPr lang="en-US" sz="1800"/>
              <a:t> "list</a:t>
            </a:r>
            <a:r>
              <a:rPr lang="sr-Latn-CS" sz="1800"/>
              <a:t>a</a:t>
            </a:r>
            <a:r>
              <a:rPr lang="en-US" sz="1800"/>
              <a:t>" </a:t>
            </a:r>
            <a:r>
              <a:rPr lang="sr-Latn-CS" sz="1800"/>
              <a:t>nerazvijenih čvorova; inicijalno prazna</a:t>
            </a:r>
            <a:endParaRPr lang="en-US" sz="1800"/>
          </a:p>
          <a:p>
            <a:pPr lvl="2"/>
            <a:r>
              <a:rPr lang="en-US" sz="1800" b="1">
                <a:solidFill>
                  <a:srgbClr val="FF5050"/>
                </a:solidFill>
                <a:latin typeface="Courier New" pitchFamily="49" charset="0"/>
              </a:rPr>
              <a:t>add</a:t>
            </a:r>
            <a:r>
              <a:rPr lang="en-US" sz="1800" b="1"/>
              <a:t>:</a:t>
            </a:r>
            <a:r>
              <a:rPr lang="en-US" sz="1800"/>
              <a:t> </a:t>
            </a:r>
            <a:r>
              <a:rPr lang="sr-Latn-CS" sz="1800"/>
              <a:t>dodaje nerazvijen čvor u </a:t>
            </a:r>
            <a:r>
              <a:rPr lang="en-US" sz="1800"/>
              <a:t>"list</a:t>
            </a:r>
            <a:r>
              <a:rPr lang="sr-Latn-CS" sz="1800"/>
              <a:t>u</a:t>
            </a:r>
            <a:r>
              <a:rPr lang="en-US" sz="1800"/>
              <a:t>"</a:t>
            </a:r>
          </a:p>
          <a:p>
            <a:pPr lvl="2"/>
            <a:r>
              <a:rPr lang="en-US" sz="1800" b="1">
                <a:solidFill>
                  <a:srgbClr val="FF5050"/>
                </a:solidFill>
                <a:latin typeface="Courier New" pitchFamily="49" charset="0"/>
              </a:rPr>
              <a:t>remove</a:t>
            </a:r>
            <a:r>
              <a:rPr lang="en-US" sz="1800" b="1"/>
              <a:t>:</a:t>
            </a:r>
            <a:r>
              <a:rPr lang="en-US" sz="1800"/>
              <a:t> </a:t>
            </a:r>
            <a:r>
              <a:rPr lang="sr-Latn-CS" sz="1800"/>
              <a:t>odstranjuje sledeći nerazvijen čvor iz</a:t>
            </a:r>
            <a:r>
              <a:rPr lang="en-US" sz="1800"/>
              <a:t> "list</a:t>
            </a:r>
            <a:r>
              <a:rPr lang="sr-Latn-CS" sz="1800"/>
              <a:t>e</a:t>
            </a:r>
            <a:r>
              <a:rPr lang="en-US" sz="1800"/>
              <a:t>"</a:t>
            </a:r>
          </a:p>
          <a:p>
            <a:pPr lvl="2"/>
            <a:r>
              <a:rPr lang="en-US" sz="1800" b="1">
                <a:solidFill>
                  <a:srgbClr val="FF5050"/>
                </a:solidFill>
                <a:latin typeface="Courier New" pitchFamily="49" charset="0"/>
              </a:rPr>
              <a:t>isEmpty</a:t>
            </a:r>
            <a:r>
              <a:rPr lang="en-US" sz="1800" b="1"/>
              <a:t>:</a:t>
            </a:r>
            <a:r>
              <a:rPr lang="en-US" sz="1800"/>
              <a:t> </a:t>
            </a:r>
            <a:r>
              <a:rPr lang="sr-Latn-CS" sz="1800"/>
              <a:t>vraća </a:t>
            </a:r>
            <a:r>
              <a:rPr lang="en-US" sz="1800" i="1"/>
              <a:t>true</a:t>
            </a:r>
            <a:r>
              <a:rPr lang="en-US" sz="1800"/>
              <a:t> </a:t>
            </a:r>
            <a:r>
              <a:rPr lang="sr-Latn-CS" sz="1800"/>
              <a:t>ako je</a:t>
            </a:r>
            <a:r>
              <a:rPr lang="en-US" sz="1800"/>
              <a:t> "list</a:t>
            </a:r>
            <a:r>
              <a:rPr lang="sr-Latn-CS" sz="1800"/>
              <a:t>a</a:t>
            </a:r>
            <a:r>
              <a:rPr lang="en-US" sz="1800"/>
              <a:t>" </a:t>
            </a:r>
            <a:r>
              <a:rPr lang="sr-Latn-CS" sz="1800"/>
              <a:t>prazna</a:t>
            </a:r>
            <a:endParaRPr lang="en-US" sz="1800"/>
          </a:p>
          <a:p>
            <a:pPr lvl="1"/>
            <a:r>
              <a:rPr lang="en-US" sz="1800" b="1">
                <a:solidFill>
                  <a:srgbClr val="CC3300"/>
                </a:solidFill>
                <a:latin typeface="Courier New" pitchFamily="49" charset="0"/>
              </a:rPr>
              <a:t>Node</a:t>
            </a:r>
            <a:r>
              <a:rPr lang="en-US" sz="1800"/>
              <a:t> </a:t>
            </a:r>
            <a:r>
              <a:rPr lang="sr-Latn-CS" sz="1800"/>
              <a:t>vraća ili cilj ili </a:t>
            </a:r>
            <a:r>
              <a:rPr lang="en-US" sz="1800"/>
              <a:t>"failure"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build="p" bldLvl="3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1B523-2545-47A7-9788-9E71E3B3142C}" type="slidenum">
              <a:rPr lang="en-US" altLang="en-US" sz="1100"/>
              <a:pPr/>
              <a:t>24</a:t>
            </a:fld>
            <a:endParaRPr lang="en-US" altLang="en-US" sz="1100"/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9144000" cy="979487"/>
          </a:xfrm>
        </p:spPr>
        <p:txBody>
          <a:bodyPr/>
          <a:lstStyle/>
          <a:p>
            <a:r>
              <a:rPr lang="en-US" sz="2800" dirty="0" err="1"/>
              <a:t>Algoritam</a:t>
            </a:r>
            <a:r>
              <a:rPr lang="en-US" sz="2800" dirty="0"/>
              <a:t> </a:t>
            </a:r>
            <a:r>
              <a:rPr lang="en-US" sz="2800" dirty="0" err="1"/>
              <a:t>pretrage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sr-Latn-RS" sz="2800" dirty="0" smtClean="0"/>
              <a:t/>
            </a:r>
            <a:br>
              <a:rPr lang="sr-Latn-RS" sz="2800" dirty="0" smtClean="0"/>
            </a:br>
            <a:r>
              <a:rPr lang="en-US" sz="2800" dirty="0" err="1" smtClean="0"/>
              <a:t>acikli</a:t>
            </a:r>
            <a:r>
              <a:rPr lang="sr-Latn-CS" sz="2800" dirty="0"/>
              <a:t>č</a:t>
            </a:r>
            <a:r>
              <a:rPr lang="en-US" sz="2800" dirty="0" err="1"/>
              <a:t>kom</a:t>
            </a:r>
            <a:r>
              <a:rPr lang="en-US" sz="2800" dirty="0"/>
              <a:t> </a:t>
            </a:r>
            <a:r>
              <a:rPr lang="en-US" sz="2800" dirty="0" err="1"/>
              <a:t>prostoru</a:t>
            </a:r>
            <a:r>
              <a:rPr lang="en-US" sz="2800" dirty="0"/>
              <a:t> </a:t>
            </a:r>
            <a:r>
              <a:rPr lang="en-US" sz="2800" dirty="0" err="1"/>
              <a:t>stanja</a:t>
            </a:r>
            <a:endParaRPr lang="en-US" sz="2800" dirty="0"/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>//</a:t>
            </a:r>
            <a:r>
              <a:rPr lang="sr-Latn-CS" sz="1600">
                <a:solidFill>
                  <a:schemeClr val="accent1"/>
                </a:solidFill>
                <a:latin typeface="Courier New" pitchFamily="49" charset="0"/>
              </a:rPr>
              <a:t>Napomena</a:t>
            </a: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>: algorit</a:t>
            </a:r>
            <a:r>
              <a:rPr lang="sr-Latn-CS" sz="1600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>m </a:t>
            </a:r>
            <a:r>
              <a:rPr lang="sr-Latn-CS" sz="1600">
                <a:solidFill>
                  <a:srgbClr val="FF5050"/>
                </a:solidFill>
                <a:latin typeface="Courier New" pitchFamily="49" charset="0"/>
              </a:rPr>
              <a:t>ne detektuje</a:t>
            </a: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sr-Latn-CS" sz="1600">
                <a:solidFill>
                  <a:schemeClr val="accent1"/>
                </a:solidFill>
                <a:latin typeface="Courier New" pitchFamily="49" charset="0"/>
              </a:rPr>
              <a:t>petlje u prostoru stanja</a:t>
            </a:r>
            <a:endParaRPr lang="en-US" sz="160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z="160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Node generalSearch (Problem problem, List nodesDS) {</a:t>
            </a:r>
          </a:p>
          <a:p>
            <a:pPr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nodesDS.add(new Node(problem.getStartState()));</a:t>
            </a:r>
          </a:p>
          <a:p>
            <a:pPr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while (true) {</a:t>
            </a:r>
          </a:p>
          <a:p>
            <a:pPr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  if (nodesDS.isEmpty()) return new Node("failure");</a:t>
            </a:r>
          </a:p>
          <a:p>
            <a:pPr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  Node node = nodesDS.remove();</a:t>
            </a:r>
            <a:endParaRPr lang="en-US" sz="160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  if (problem.isGoal(node.getState())) return node;</a:t>
            </a:r>
          </a:p>
          <a:p>
            <a:pPr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  nodesDS.add(</a:t>
            </a:r>
            <a:r>
              <a:rPr lang="en-US" sz="1600">
                <a:solidFill>
                  <a:srgbClr val="CC3300"/>
                </a:solidFill>
                <a:latin typeface="Courier New" pitchFamily="49" charset="0"/>
              </a:rPr>
              <a:t>expand node given problem operators</a:t>
            </a:r>
            <a:r>
              <a:rPr lang="en-US" sz="1600">
                <a:latin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>    //expand: </a:t>
            </a:r>
            <a:r>
              <a:rPr lang="sr-Latn-CS" sz="1600">
                <a:solidFill>
                  <a:schemeClr val="accent1"/>
                </a:solidFill>
                <a:latin typeface="Courier New" pitchFamily="49" charset="0"/>
              </a:rPr>
              <a:t>generiše svu decu tog čvora</a:t>
            </a:r>
            <a:endParaRPr lang="en-US" sz="160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>    //</a:t>
            </a:r>
            <a:r>
              <a:rPr lang="sr-Latn-CS" sz="1600">
                <a:solidFill>
                  <a:schemeClr val="accent1"/>
                </a:solidFill>
                <a:latin typeface="Courier New" pitchFamily="49" charset="0"/>
              </a:rPr>
              <a:t>napomena</a:t>
            </a: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>: </a:t>
            </a:r>
            <a:r>
              <a:rPr lang="sr-Latn-CS" sz="1600">
                <a:solidFill>
                  <a:schemeClr val="accent1"/>
                </a:solidFill>
                <a:latin typeface="Courier New" pitchFamily="49" charset="0"/>
              </a:rPr>
              <a:t>nema ciljnog testa pri generisanju čvorova</a:t>
            </a:r>
            <a:r>
              <a:rPr lang="en-US" sz="1600">
                <a:latin typeface="Courier New" pitchFamily="49" charset="0"/>
              </a:rPr>
              <a:t>  }</a:t>
            </a:r>
          </a:p>
          <a:p>
            <a:pPr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8E47FE-F2E3-4D80-89F1-6A4062F4E747}" type="slidenum">
              <a:rPr lang="en-US" altLang="en-US" sz="1100"/>
              <a:pPr/>
              <a:t>25</a:t>
            </a:fld>
            <a:endParaRPr lang="en-US" altLang="en-US" sz="1100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9144000" cy="979487"/>
          </a:xfrm>
        </p:spPr>
        <p:txBody>
          <a:bodyPr/>
          <a:lstStyle/>
          <a:p>
            <a:r>
              <a:rPr lang="en-US" sz="2800" dirty="0" err="1"/>
              <a:t>Algoritam</a:t>
            </a:r>
            <a:r>
              <a:rPr lang="en-US" sz="2800" dirty="0"/>
              <a:t> </a:t>
            </a:r>
            <a:r>
              <a:rPr lang="en-US" sz="2800" dirty="0" err="1"/>
              <a:t>pretrage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sr-Latn-RS" sz="2800" dirty="0" smtClean="0"/>
              <a:t/>
            </a:r>
            <a:br>
              <a:rPr lang="sr-Latn-RS" sz="2800" dirty="0" smtClean="0"/>
            </a:br>
            <a:r>
              <a:rPr lang="en-US" sz="2800" dirty="0" err="1" smtClean="0"/>
              <a:t>acikli</a:t>
            </a:r>
            <a:r>
              <a:rPr lang="sr-Latn-CS" sz="2800" dirty="0"/>
              <a:t>č</a:t>
            </a:r>
            <a:r>
              <a:rPr lang="en-US" sz="2800" dirty="0" err="1"/>
              <a:t>kom</a:t>
            </a:r>
            <a:r>
              <a:rPr lang="en-US" sz="2800" dirty="0"/>
              <a:t> </a:t>
            </a:r>
            <a:r>
              <a:rPr lang="en-US" sz="2800" dirty="0" err="1"/>
              <a:t>prostoru</a:t>
            </a:r>
            <a:r>
              <a:rPr lang="en-US" sz="2800" dirty="0"/>
              <a:t> </a:t>
            </a:r>
            <a:r>
              <a:rPr lang="en-US" sz="2800" dirty="0" err="1"/>
              <a:t>stanja</a:t>
            </a:r>
            <a:endParaRPr lang="en-US" sz="2800" dirty="0"/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CS" sz="1800"/>
              <a:t>Proces pretrage konstruiše </a:t>
            </a:r>
            <a:r>
              <a:rPr lang="en-US" sz="1800">
                <a:solidFill>
                  <a:srgbClr val="CC3300"/>
                </a:solidFill>
              </a:rPr>
              <a:t>s</a:t>
            </a:r>
            <a:r>
              <a:rPr lang="sr-Latn-CS" sz="1800">
                <a:solidFill>
                  <a:srgbClr val="CC3300"/>
                </a:solidFill>
              </a:rPr>
              <a:t>tablo pretrage</a:t>
            </a:r>
            <a:endParaRPr lang="en-US" sz="1800"/>
          </a:p>
          <a:p>
            <a:pPr lvl="1"/>
            <a:r>
              <a:rPr lang="sr-Latn-CS" sz="1800">
                <a:solidFill>
                  <a:srgbClr val="CC3300"/>
                </a:solidFill>
              </a:rPr>
              <a:t>Ko</a:t>
            </a:r>
            <a:r>
              <a:rPr lang="en-US" sz="1800">
                <a:solidFill>
                  <a:srgbClr val="CC3300"/>
                </a:solidFill>
              </a:rPr>
              <a:t>r</a:t>
            </a:r>
            <a:r>
              <a:rPr lang="sr-Latn-CS" sz="1800">
                <a:solidFill>
                  <a:srgbClr val="CC3300"/>
                </a:solidFill>
              </a:rPr>
              <a:t>en </a:t>
            </a:r>
            <a:r>
              <a:rPr lang="sr-Latn-CS" sz="1800"/>
              <a:t>je početno stanje</a:t>
            </a:r>
            <a:endParaRPr lang="en-US" sz="1800"/>
          </a:p>
          <a:p>
            <a:pPr lvl="1"/>
            <a:r>
              <a:rPr lang="sr-Latn-CS" sz="1800">
                <a:solidFill>
                  <a:srgbClr val="CC3300"/>
                </a:solidFill>
              </a:rPr>
              <a:t>Lisni čvorovi</a:t>
            </a:r>
            <a:r>
              <a:rPr lang="en-US" sz="1800"/>
              <a:t> </a:t>
            </a:r>
            <a:r>
              <a:rPr lang="sr-Latn-CS" sz="1800"/>
              <a:t>su</a:t>
            </a:r>
            <a:r>
              <a:rPr lang="en-US" sz="1800"/>
              <a:t>:</a:t>
            </a:r>
          </a:p>
          <a:p>
            <a:pPr lvl="2"/>
            <a:r>
              <a:rPr lang="sr-Latn-CS" sz="1600"/>
              <a:t>Nerazvijeni čvorovi u listi čvorova</a:t>
            </a:r>
            <a:endParaRPr lang="en-US" sz="1600"/>
          </a:p>
          <a:p>
            <a:pPr lvl="2"/>
            <a:r>
              <a:rPr lang="en-US" sz="1600"/>
              <a:t>“</a:t>
            </a:r>
            <a:r>
              <a:rPr lang="sr-Latn-CS" sz="1600"/>
              <a:t>ćorsokaci</a:t>
            </a:r>
            <a:r>
              <a:rPr lang="en-US" sz="1600"/>
              <a:t>“, </a:t>
            </a:r>
            <a:r>
              <a:rPr lang="sr-Latn-CS" sz="1600"/>
              <a:t>čvorovi koji nisu ciljevi i nemaju naslednika jer ne postoje akcije koje se ne njih mogu primeniti</a:t>
            </a:r>
            <a:endParaRPr lang="en-US" sz="1600"/>
          </a:p>
          <a:p>
            <a:pPr lvl="2"/>
            <a:r>
              <a:rPr lang="sr-Latn-CS" sz="1600"/>
              <a:t>Ciljni čvor</a:t>
            </a:r>
            <a:r>
              <a:rPr lang="en-US" sz="1600"/>
              <a:t>, </a:t>
            </a:r>
            <a:r>
              <a:rPr lang="sr-Latn-CS" sz="1600"/>
              <a:t>poslednji nađeni lisni čvor</a:t>
            </a:r>
            <a:endParaRPr lang="en-US" sz="1600"/>
          </a:p>
          <a:p>
            <a:pPr lvl="4"/>
            <a:endParaRPr lang="en-US" sz="1400"/>
          </a:p>
          <a:p>
            <a:r>
              <a:rPr lang="sr-Latn-CS" sz="1800"/>
              <a:t>Petlje u grafu mogu da dovedu do beskonačnog stabla pretrage čak i kada je prostor pretrage mali</a:t>
            </a:r>
            <a:endParaRPr lang="en-US" sz="1800"/>
          </a:p>
          <a:p>
            <a:pPr lvl="4"/>
            <a:endParaRPr lang="en-US" sz="1400"/>
          </a:p>
          <a:p>
            <a:pPr>
              <a:buFont typeface="Wingdings 2" pitchFamily="18" charset="2"/>
              <a:buChar char="Þ"/>
            </a:pPr>
            <a:r>
              <a:rPr lang="sr-Latn-CS" sz="1800" i="1"/>
              <a:t>Organizovanje </a:t>
            </a:r>
            <a:r>
              <a:rPr lang="en-US" sz="1800" i="1"/>
              <a:t>"list</a:t>
            </a:r>
            <a:r>
              <a:rPr lang="sr-Latn-CS" sz="1800" i="1"/>
              <a:t>e</a:t>
            </a:r>
            <a:r>
              <a:rPr lang="en-US" sz="1800" i="1"/>
              <a:t>" </a:t>
            </a:r>
            <a:r>
              <a:rPr lang="sr-Latn-CS" sz="1800" i="1"/>
              <a:t>čvorova u različite strukture podataka rezultuje različitim strategijama pretrage</a:t>
            </a:r>
            <a:r>
              <a:rPr lang="en-US" sz="1800" i="1"/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build="p" bldLvl="3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3376B2-E442-4750-82E6-3551BADB185A}" type="slidenum">
              <a:rPr lang="en-US" altLang="en-US" sz="1100"/>
              <a:pPr/>
              <a:t>26</a:t>
            </a:fld>
            <a:endParaRPr lang="en-US" altLang="en-US" sz="1100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600"/>
              <a:t>Slepe pretrage</a:t>
            </a:r>
            <a:endParaRPr lang="en-US" sz="360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sz="2400">
              <a:solidFill>
                <a:srgbClr val="CC33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sr-Latn-CS" sz="2400">
                <a:solidFill>
                  <a:srgbClr val="CC3300"/>
                </a:solidFill>
              </a:rPr>
              <a:t>Slepa pretraga</a:t>
            </a:r>
            <a:r>
              <a:rPr lang="en-US" sz="2400"/>
              <a:t>: </a:t>
            </a:r>
            <a:r>
              <a:rPr lang="sr-Latn-CS" sz="2400"/>
              <a:t>stra</a:t>
            </a:r>
            <a:r>
              <a:rPr lang="en-US" sz="2400"/>
              <a:t>tegija koja </a:t>
            </a:r>
            <a:r>
              <a:rPr lang="sr-Latn-CS" sz="2400"/>
              <a:t>čvorove uređuje baz korišćenja ikakvog specifičnog domenskog znanja</a:t>
            </a:r>
            <a:endParaRPr lang="en-US" sz="2400">
              <a:solidFill>
                <a:srgbClr val="CC3300"/>
              </a:solidFill>
            </a:endParaRPr>
          </a:p>
          <a:p>
            <a:pPr lvl="4"/>
            <a:endParaRPr lang="en-US" sz="1600">
              <a:solidFill>
                <a:srgbClr val="CC3300"/>
              </a:solidFill>
            </a:endParaRPr>
          </a:p>
          <a:p>
            <a:r>
              <a:rPr lang="sr-Latn-CS" sz="2400">
                <a:solidFill>
                  <a:srgbClr val="CC3300"/>
                </a:solidFill>
              </a:rPr>
              <a:t>Prvi po širini - </a:t>
            </a:r>
            <a:r>
              <a:rPr lang="en-US" sz="2400">
                <a:solidFill>
                  <a:srgbClr val="CC3300"/>
                </a:solidFill>
              </a:rPr>
              <a:t>BFS</a:t>
            </a:r>
            <a:r>
              <a:rPr lang="en-US" sz="2400"/>
              <a:t>: breadth-first search</a:t>
            </a:r>
          </a:p>
          <a:p>
            <a:pPr lvl="1">
              <a:buFont typeface="Wingdings 2" pitchFamily="18" charset="2"/>
              <a:buChar char="Þ"/>
            </a:pPr>
            <a:r>
              <a:rPr lang="sr-Latn-CS" sz="2000" i="1"/>
              <a:t>red</a:t>
            </a:r>
            <a:r>
              <a:rPr lang="en-US" sz="2000" i="1"/>
              <a:t> (FIFO) </a:t>
            </a:r>
            <a:r>
              <a:rPr lang="sr-Latn-CS" sz="2000" i="1"/>
              <a:t>se koristi za listu čvorova</a:t>
            </a:r>
            <a:endParaRPr lang="en-US" sz="2000" i="1"/>
          </a:p>
          <a:p>
            <a:pPr lvl="1"/>
            <a:r>
              <a:rPr lang="sr-Latn-CS" sz="2000"/>
              <a:t>Uklanja spreda</a:t>
            </a:r>
            <a:r>
              <a:rPr lang="en-US" sz="2000"/>
              <a:t>, </a:t>
            </a:r>
            <a:r>
              <a:rPr lang="sr-Latn-CS" sz="2000"/>
              <a:t>dodaje</a:t>
            </a:r>
            <a:r>
              <a:rPr lang="en-US" sz="2000"/>
              <a:t> </a:t>
            </a:r>
            <a:r>
              <a:rPr lang="sr-Latn-CS" sz="2000">
                <a:solidFill>
                  <a:srgbClr val="CC3300"/>
                </a:solidFill>
              </a:rPr>
              <a:t>od pozadi</a:t>
            </a:r>
            <a:endParaRPr lang="en-US" sz="2000">
              <a:solidFill>
                <a:srgbClr val="CC3300"/>
              </a:solidFill>
            </a:endParaRPr>
          </a:p>
          <a:p>
            <a:pPr lvl="4"/>
            <a:endParaRPr lang="en-US" sz="1600">
              <a:solidFill>
                <a:srgbClr val="CC3300"/>
              </a:solidFill>
            </a:endParaRPr>
          </a:p>
          <a:p>
            <a:r>
              <a:rPr lang="sr-Latn-CS" sz="2400">
                <a:solidFill>
                  <a:srgbClr val="CC3300"/>
                </a:solidFill>
              </a:rPr>
              <a:t>Prvi po dubini - </a:t>
            </a:r>
            <a:r>
              <a:rPr lang="en-US" sz="2400">
                <a:solidFill>
                  <a:srgbClr val="CC3300"/>
                </a:solidFill>
              </a:rPr>
              <a:t>DFS</a:t>
            </a:r>
            <a:r>
              <a:rPr lang="en-US" sz="2400"/>
              <a:t>: depth-first search</a:t>
            </a:r>
          </a:p>
          <a:p>
            <a:pPr lvl="1">
              <a:buFont typeface="Wingdings 2" pitchFamily="18" charset="2"/>
              <a:buChar char="Þ"/>
            </a:pPr>
            <a:r>
              <a:rPr lang="en-US" sz="2000" i="1"/>
              <a:t>st</a:t>
            </a:r>
            <a:r>
              <a:rPr lang="sr-Latn-CS" sz="2000" i="1"/>
              <a:t>e</a:t>
            </a:r>
            <a:r>
              <a:rPr lang="en-US" sz="2000" i="1"/>
              <a:t>k (LIFO) </a:t>
            </a:r>
            <a:r>
              <a:rPr lang="sr-Latn-CS" sz="2000" i="1"/>
              <a:t>se koristi za listu čvorova</a:t>
            </a:r>
            <a:endParaRPr lang="en-US" sz="2000" i="1"/>
          </a:p>
          <a:p>
            <a:pPr lvl="1"/>
            <a:r>
              <a:rPr lang="sr-Latn-CS" sz="2000"/>
              <a:t>Uklanja spreda, dodaje </a:t>
            </a:r>
            <a:r>
              <a:rPr lang="sr-Latn-CS" sz="2000">
                <a:solidFill>
                  <a:srgbClr val="CC3300"/>
                </a:solidFill>
              </a:rPr>
              <a:t>spreda</a:t>
            </a:r>
            <a:endParaRPr lang="en-US" sz="2000" i="1">
              <a:solidFill>
                <a:srgbClr val="CC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4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410C88-8413-4AF6-B1A0-A0FCED1659CB}" type="slidenum">
              <a:rPr lang="en-US" altLang="en-US" sz="1100"/>
              <a:pPr/>
              <a:t>27</a:t>
            </a:fld>
            <a:endParaRPr lang="en-US" altLang="en-US" sz="1100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Breadth-First Search (BFS)</a:t>
            </a:r>
          </a:p>
        </p:txBody>
      </p:sp>
      <p:sp>
        <p:nvSpPr>
          <p:cNvPr id="307203" name="Text Box 3"/>
          <p:cNvSpPr txBox="1">
            <a:spLocks noChangeArrowheads="1"/>
          </p:cNvSpPr>
          <p:nvPr/>
        </p:nvSpPr>
        <p:spPr bwMode="auto">
          <a:xfrm>
            <a:off x="419100" y="2017713"/>
            <a:ext cx="2989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0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0</a:t>
            </a:r>
          </a:p>
        </p:txBody>
      </p:sp>
      <p:graphicFrame>
        <p:nvGraphicFramePr>
          <p:cNvPr id="307293" name="Group 93"/>
          <p:cNvGraphicFramePr>
            <a:graphicFrameLocks noGrp="1"/>
          </p:cNvGraphicFramePr>
          <p:nvPr/>
        </p:nvGraphicFramePr>
        <p:xfrm>
          <a:off x="495300" y="2449513"/>
          <a:ext cx="3505200" cy="603504"/>
        </p:xfrm>
        <a:graphic>
          <a:graphicData uri="http://schemas.openxmlformats.org/drawingml/2006/table">
            <a:tbl>
              <a:tblPr/>
              <a:tblGrid>
                <a:gridCol w="1471613"/>
                <a:gridCol w="2033587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čvorova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4533900" y="1839913"/>
            <a:ext cx="3886200" cy="4114800"/>
            <a:chOff x="2856" y="1159"/>
            <a:chExt cx="2448" cy="2592"/>
          </a:xfrm>
        </p:grpSpPr>
        <p:sp>
          <p:nvSpPr>
            <p:cNvPr id="307253" name="Text Box 53"/>
            <p:cNvSpPr txBox="1">
              <a:spLocks noChangeArrowheads="1"/>
            </p:cNvSpPr>
            <p:nvPr/>
          </p:nvSpPr>
          <p:spPr bwMode="auto">
            <a:xfrm>
              <a:off x="3576" y="163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5</a:t>
              </a:r>
            </a:p>
          </p:txBody>
        </p:sp>
        <p:sp>
          <p:nvSpPr>
            <p:cNvPr id="307254" name="Text Box 54"/>
            <p:cNvSpPr txBox="1">
              <a:spLocks noChangeArrowheads="1"/>
            </p:cNvSpPr>
            <p:nvPr/>
          </p:nvSpPr>
          <p:spPr bwMode="auto">
            <a:xfrm>
              <a:off x="4200" y="163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2</a:t>
              </a:r>
            </a:p>
          </p:txBody>
        </p:sp>
        <p:sp>
          <p:nvSpPr>
            <p:cNvPr id="307261" name="Text Box 61"/>
            <p:cNvSpPr txBox="1">
              <a:spLocks noChangeArrowheads="1"/>
            </p:cNvSpPr>
            <p:nvPr/>
          </p:nvSpPr>
          <p:spPr bwMode="auto">
            <a:xfrm>
              <a:off x="3000" y="235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9</a:t>
              </a:r>
            </a:p>
          </p:txBody>
        </p:sp>
        <p:sp>
          <p:nvSpPr>
            <p:cNvPr id="307262" name="Text Box 62"/>
            <p:cNvSpPr txBox="1">
              <a:spLocks noChangeArrowheads="1"/>
            </p:cNvSpPr>
            <p:nvPr/>
          </p:nvSpPr>
          <p:spPr bwMode="auto">
            <a:xfrm>
              <a:off x="3912" y="259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6</a:t>
              </a:r>
            </a:p>
          </p:txBody>
        </p:sp>
        <p:sp>
          <p:nvSpPr>
            <p:cNvPr id="307263" name="Text Box 63"/>
            <p:cNvSpPr txBox="1">
              <a:spLocks noChangeArrowheads="1"/>
            </p:cNvSpPr>
            <p:nvPr/>
          </p:nvSpPr>
          <p:spPr bwMode="auto">
            <a:xfrm>
              <a:off x="3480" y="235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4</a:t>
              </a:r>
            </a:p>
          </p:txBody>
        </p:sp>
        <p:sp>
          <p:nvSpPr>
            <p:cNvPr id="307269" name="Text Box 69"/>
            <p:cNvSpPr txBox="1">
              <a:spLocks noChangeArrowheads="1"/>
            </p:cNvSpPr>
            <p:nvPr/>
          </p:nvSpPr>
          <p:spPr bwMode="auto">
            <a:xfrm>
              <a:off x="4632" y="163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4</a:t>
              </a:r>
            </a:p>
          </p:txBody>
        </p:sp>
        <p:sp>
          <p:nvSpPr>
            <p:cNvPr id="307275" name="Text Box 75"/>
            <p:cNvSpPr txBox="1">
              <a:spLocks noChangeArrowheads="1"/>
            </p:cNvSpPr>
            <p:nvPr/>
          </p:nvSpPr>
          <p:spPr bwMode="auto">
            <a:xfrm>
              <a:off x="4200" y="235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6</a:t>
              </a:r>
            </a:p>
          </p:txBody>
        </p:sp>
        <p:sp>
          <p:nvSpPr>
            <p:cNvPr id="307276" name="Text Box 76"/>
            <p:cNvSpPr txBox="1">
              <a:spLocks noChangeArrowheads="1"/>
            </p:cNvSpPr>
            <p:nvPr/>
          </p:nvSpPr>
          <p:spPr bwMode="auto">
            <a:xfrm>
              <a:off x="4920" y="235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2</a:t>
              </a:r>
            </a:p>
          </p:txBody>
        </p:sp>
        <p:sp>
          <p:nvSpPr>
            <p:cNvPr id="307277" name="Text Box 77"/>
            <p:cNvSpPr txBox="1">
              <a:spLocks noChangeArrowheads="1"/>
            </p:cNvSpPr>
            <p:nvPr/>
          </p:nvSpPr>
          <p:spPr bwMode="auto">
            <a:xfrm>
              <a:off x="4632" y="259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1</a:t>
              </a:r>
            </a:p>
          </p:txBody>
        </p:sp>
        <p:sp>
          <p:nvSpPr>
            <p:cNvPr id="307278" name="Text Box 78"/>
            <p:cNvSpPr txBox="1">
              <a:spLocks noChangeArrowheads="1"/>
            </p:cNvSpPr>
            <p:nvPr/>
          </p:nvSpPr>
          <p:spPr bwMode="auto">
            <a:xfrm>
              <a:off x="2904" y="307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/>
                <a:t>7</a:t>
              </a:r>
            </a:p>
          </p:txBody>
        </p:sp>
        <p:sp>
          <p:nvSpPr>
            <p:cNvPr id="307250" name="Oval 50"/>
            <p:cNvSpPr>
              <a:spLocks noChangeArrowheads="1"/>
            </p:cNvSpPr>
            <p:nvPr/>
          </p:nvSpPr>
          <p:spPr bwMode="auto">
            <a:xfrm>
              <a:off x="4152" y="115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75000"/>
                </a:lnSpc>
              </a:pPr>
              <a:r>
                <a:rPr lang="en-US" sz="1600" b="1" dirty="0">
                  <a:solidFill>
                    <a:schemeClr val="accent3">
                      <a:lumMod val="95000"/>
                    </a:schemeClr>
                  </a:solidFill>
                </a:rPr>
                <a:t>S</a:t>
              </a:r>
              <a:br>
                <a:rPr lang="en-US" sz="1600" b="1" dirty="0">
                  <a:solidFill>
                    <a:schemeClr val="accent3">
                      <a:lumMod val="95000"/>
                    </a:schemeClr>
                  </a:solidFill>
                </a:rPr>
              </a:br>
              <a:r>
                <a:rPr lang="en-US" sz="1400" dirty="0">
                  <a:solidFill>
                    <a:schemeClr val="accent3">
                      <a:lumMod val="95000"/>
                    </a:schemeClr>
                  </a:solidFill>
                </a:rPr>
                <a:t>start</a:t>
              </a:r>
            </a:p>
          </p:txBody>
        </p:sp>
        <p:sp>
          <p:nvSpPr>
            <p:cNvPr id="307251" name="Oval 51"/>
            <p:cNvSpPr>
              <a:spLocks noChangeArrowheads="1"/>
            </p:cNvSpPr>
            <p:nvPr/>
          </p:nvSpPr>
          <p:spPr bwMode="auto">
            <a:xfrm>
              <a:off x="3432" y="187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A</a:t>
              </a:r>
            </a:p>
          </p:txBody>
        </p:sp>
        <p:cxnSp>
          <p:nvCxnSpPr>
            <p:cNvPr id="307252" name="AutoShape 52"/>
            <p:cNvCxnSpPr>
              <a:cxnSpLocks noChangeShapeType="1"/>
              <a:stCxn id="307250" idx="3"/>
              <a:endCxn id="307251" idx="0"/>
            </p:cNvCxnSpPr>
            <p:nvPr/>
          </p:nvCxnSpPr>
          <p:spPr bwMode="auto">
            <a:xfrm flipH="1">
              <a:off x="3648" y="1536"/>
              <a:ext cx="567" cy="33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cxnSp>
          <p:nvCxnSpPr>
            <p:cNvPr id="307255" name="AutoShape 55"/>
            <p:cNvCxnSpPr>
              <a:cxnSpLocks noChangeShapeType="1"/>
              <a:stCxn id="307251" idx="4"/>
              <a:endCxn id="307256" idx="0"/>
            </p:cNvCxnSpPr>
            <p:nvPr/>
          </p:nvCxnSpPr>
          <p:spPr bwMode="auto">
            <a:xfrm>
              <a:off x="3648" y="2319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sp>
          <p:nvSpPr>
            <p:cNvPr id="307256" name="Oval 56"/>
            <p:cNvSpPr>
              <a:spLocks noChangeArrowheads="1"/>
            </p:cNvSpPr>
            <p:nvPr/>
          </p:nvSpPr>
          <p:spPr bwMode="auto">
            <a:xfrm>
              <a:off x="3432" y="259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E</a:t>
              </a:r>
            </a:p>
          </p:txBody>
        </p:sp>
        <p:cxnSp>
          <p:nvCxnSpPr>
            <p:cNvPr id="307257" name="AutoShape 57"/>
            <p:cNvCxnSpPr>
              <a:cxnSpLocks noChangeShapeType="1"/>
              <a:stCxn id="307251" idx="3"/>
              <a:endCxn id="307258" idx="0"/>
            </p:cNvCxnSpPr>
            <p:nvPr/>
          </p:nvCxnSpPr>
          <p:spPr bwMode="auto">
            <a:xfrm flipH="1">
              <a:off x="3072" y="2256"/>
              <a:ext cx="423" cy="33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sp>
          <p:nvSpPr>
            <p:cNvPr id="307258" name="Oval 58"/>
            <p:cNvSpPr>
              <a:spLocks noChangeArrowheads="1"/>
            </p:cNvSpPr>
            <p:nvPr/>
          </p:nvSpPr>
          <p:spPr bwMode="auto">
            <a:xfrm>
              <a:off x="2856" y="259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D</a:t>
              </a:r>
            </a:p>
          </p:txBody>
        </p:sp>
        <p:sp>
          <p:nvSpPr>
            <p:cNvPr id="307259" name="Oval 59"/>
            <p:cNvSpPr>
              <a:spLocks noChangeArrowheads="1"/>
            </p:cNvSpPr>
            <p:nvPr/>
          </p:nvSpPr>
          <p:spPr bwMode="auto">
            <a:xfrm>
              <a:off x="4872" y="259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F</a:t>
              </a:r>
            </a:p>
          </p:txBody>
        </p:sp>
        <p:cxnSp>
          <p:nvCxnSpPr>
            <p:cNvPr id="307260" name="AutoShape 60"/>
            <p:cNvCxnSpPr>
              <a:cxnSpLocks noChangeShapeType="1"/>
              <a:stCxn id="307267" idx="4"/>
              <a:endCxn id="307259" idx="0"/>
            </p:cNvCxnSpPr>
            <p:nvPr/>
          </p:nvCxnSpPr>
          <p:spPr bwMode="auto">
            <a:xfrm>
              <a:off x="5088" y="2319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sp>
          <p:nvSpPr>
            <p:cNvPr id="307264" name="Oval 64"/>
            <p:cNvSpPr>
              <a:spLocks noChangeArrowheads="1"/>
            </p:cNvSpPr>
            <p:nvPr/>
          </p:nvSpPr>
          <p:spPr bwMode="auto">
            <a:xfrm>
              <a:off x="4152" y="187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B</a:t>
              </a:r>
            </a:p>
          </p:txBody>
        </p:sp>
        <p:cxnSp>
          <p:nvCxnSpPr>
            <p:cNvPr id="307265" name="AutoShape 65"/>
            <p:cNvCxnSpPr>
              <a:cxnSpLocks noChangeShapeType="1"/>
              <a:stCxn id="307264" idx="4"/>
              <a:endCxn id="307266" idx="0"/>
            </p:cNvCxnSpPr>
            <p:nvPr/>
          </p:nvCxnSpPr>
          <p:spPr bwMode="auto">
            <a:xfrm>
              <a:off x="4368" y="2319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sp>
          <p:nvSpPr>
            <p:cNvPr id="307266" name="Oval 66"/>
            <p:cNvSpPr>
              <a:spLocks noChangeArrowheads="1"/>
            </p:cNvSpPr>
            <p:nvPr/>
          </p:nvSpPr>
          <p:spPr bwMode="auto">
            <a:xfrm>
              <a:off x="4152" y="259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65000"/>
                </a:lnSpc>
              </a:pPr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G</a:t>
              </a:r>
            </a:p>
            <a:p>
              <a:pPr>
                <a:lnSpc>
                  <a:spcPct val="75000"/>
                </a:lnSpc>
              </a:pPr>
              <a:r>
                <a:rPr lang="sr-Latn-CS" sz="1400">
                  <a:solidFill>
                    <a:schemeClr val="accent3">
                      <a:lumMod val="95000"/>
                    </a:schemeClr>
                  </a:solidFill>
                </a:rPr>
                <a:t>cilj</a:t>
              </a:r>
              <a:endParaRPr lang="en-US" sz="1400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  <p:sp>
          <p:nvSpPr>
            <p:cNvPr id="307267" name="Oval 67"/>
            <p:cNvSpPr>
              <a:spLocks noChangeArrowheads="1"/>
            </p:cNvSpPr>
            <p:nvPr/>
          </p:nvSpPr>
          <p:spPr bwMode="auto">
            <a:xfrm>
              <a:off x="4872" y="187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C</a:t>
              </a:r>
            </a:p>
          </p:txBody>
        </p:sp>
        <p:cxnSp>
          <p:nvCxnSpPr>
            <p:cNvPr id="307268" name="AutoShape 68"/>
            <p:cNvCxnSpPr>
              <a:cxnSpLocks noChangeShapeType="1"/>
              <a:stCxn id="307250" idx="5"/>
              <a:endCxn id="307267" idx="0"/>
            </p:cNvCxnSpPr>
            <p:nvPr/>
          </p:nvCxnSpPr>
          <p:spPr bwMode="auto">
            <a:xfrm>
              <a:off x="4521" y="1536"/>
              <a:ext cx="567" cy="33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cxnSp>
          <p:nvCxnSpPr>
            <p:cNvPr id="307270" name="AutoShape 70"/>
            <p:cNvCxnSpPr>
              <a:cxnSpLocks noChangeShapeType="1"/>
              <a:stCxn id="307256" idx="6"/>
              <a:endCxn id="307266" idx="2"/>
            </p:cNvCxnSpPr>
            <p:nvPr/>
          </p:nvCxnSpPr>
          <p:spPr bwMode="auto">
            <a:xfrm>
              <a:off x="3872" y="2815"/>
              <a:ext cx="27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sp>
          <p:nvSpPr>
            <p:cNvPr id="307271" name="Oval 71"/>
            <p:cNvSpPr>
              <a:spLocks noChangeArrowheads="1"/>
            </p:cNvSpPr>
            <p:nvPr/>
          </p:nvSpPr>
          <p:spPr bwMode="auto">
            <a:xfrm>
              <a:off x="2856" y="331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1">
                  <a:solidFill>
                    <a:schemeClr val="accent3">
                      <a:lumMod val="95000"/>
                    </a:schemeClr>
                  </a:solidFill>
                </a:rPr>
                <a:t>H</a:t>
              </a:r>
            </a:p>
          </p:txBody>
        </p:sp>
        <p:cxnSp>
          <p:nvCxnSpPr>
            <p:cNvPr id="307272" name="AutoShape 72"/>
            <p:cNvCxnSpPr>
              <a:cxnSpLocks noChangeShapeType="1"/>
              <a:stCxn id="307258" idx="4"/>
              <a:endCxn id="307271" idx="0"/>
            </p:cNvCxnSpPr>
            <p:nvPr/>
          </p:nvCxnSpPr>
          <p:spPr bwMode="auto">
            <a:xfrm>
              <a:off x="3072" y="3039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cxnSp>
          <p:nvCxnSpPr>
            <p:cNvPr id="307273" name="AutoShape 73"/>
            <p:cNvCxnSpPr>
              <a:cxnSpLocks noChangeShapeType="1"/>
              <a:stCxn id="307250" idx="4"/>
              <a:endCxn id="307264" idx="0"/>
            </p:cNvCxnSpPr>
            <p:nvPr/>
          </p:nvCxnSpPr>
          <p:spPr bwMode="auto">
            <a:xfrm>
              <a:off x="4368" y="1599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  <p:cxnSp>
          <p:nvCxnSpPr>
            <p:cNvPr id="307274" name="AutoShape 74"/>
            <p:cNvCxnSpPr>
              <a:cxnSpLocks noChangeShapeType="1"/>
              <a:stCxn id="307259" idx="2"/>
              <a:endCxn id="307266" idx="6"/>
            </p:cNvCxnSpPr>
            <p:nvPr/>
          </p:nvCxnSpPr>
          <p:spPr bwMode="auto">
            <a:xfrm flipH="1">
              <a:off x="4592" y="2815"/>
              <a:ext cx="27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</p:spPr>
        </p:cxnSp>
      </p:grpSp>
      <p:sp>
        <p:nvSpPr>
          <p:cNvPr id="307279" name="Text Box 79"/>
          <p:cNvSpPr txBox="1">
            <a:spLocks noChangeArrowheads="1"/>
          </p:cNvSpPr>
          <p:nvPr/>
        </p:nvSpPr>
        <p:spPr bwMode="auto">
          <a:xfrm>
            <a:off x="419100" y="1687513"/>
            <a:ext cx="3764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queue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autoUpdateAnimBg="0"/>
      <p:bldP spid="30727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F73932-81AC-40EA-90DE-7F0914A50F20}" type="slidenum">
              <a:rPr lang="en-US" altLang="en-US" sz="1100"/>
              <a:pPr/>
              <a:t>28</a:t>
            </a:fld>
            <a:endParaRPr lang="en-US" altLang="en-US" sz="1100"/>
          </a:p>
        </p:txBody>
      </p:sp>
      <p:sp>
        <p:nvSpPr>
          <p:cNvPr id="463874" name="Text Box 2"/>
          <p:cNvSpPr txBox="1">
            <a:spLocks noChangeArrowheads="1"/>
          </p:cNvSpPr>
          <p:nvPr/>
        </p:nvSpPr>
        <p:spPr bwMode="auto">
          <a:xfrm>
            <a:off x="56769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463875" name="Text Box 3"/>
          <p:cNvSpPr txBox="1">
            <a:spLocks noChangeArrowheads="1"/>
          </p:cNvSpPr>
          <p:nvPr/>
        </p:nvSpPr>
        <p:spPr bwMode="auto">
          <a:xfrm>
            <a:off x="66675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463876" name="Text Box 4"/>
          <p:cNvSpPr txBox="1">
            <a:spLocks noChangeArrowheads="1"/>
          </p:cNvSpPr>
          <p:nvPr/>
        </p:nvSpPr>
        <p:spPr bwMode="auto">
          <a:xfrm>
            <a:off x="4762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463877" name="Text Box 5"/>
          <p:cNvSpPr txBox="1">
            <a:spLocks noChangeArrowheads="1"/>
          </p:cNvSpPr>
          <p:nvPr/>
        </p:nvSpPr>
        <p:spPr bwMode="auto">
          <a:xfrm>
            <a:off x="6210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463878" name="Text Box 6"/>
          <p:cNvSpPr txBox="1">
            <a:spLocks noChangeArrowheads="1"/>
          </p:cNvSpPr>
          <p:nvPr/>
        </p:nvSpPr>
        <p:spPr bwMode="auto">
          <a:xfrm>
            <a:off x="5524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463879" name="Text Box 7"/>
          <p:cNvSpPr txBox="1">
            <a:spLocks noChangeArrowheads="1"/>
          </p:cNvSpPr>
          <p:nvPr/>
        </p:nvSpPr>
        <p:spPr bwMode="auto">
          <a:xfrm>
            <a:off x="73533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463880" name="Text Box 8"/>
          <p:cNvSpPr txBox="1">
            <a:spLocks noChangeArrowheads="1"/>
          </p:cNvSpPr>
          <p:nvPr/>
        </p:nvSpPr>
        <p:spPr bwMode="auto">
          <a:xfrm>
            <a:off x="6667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463881" name="Text Box 9"/>
          <p:cNvSpPr txBox="1">
            <a:spLocks noChangeArrowheads="1"/>
          </p:cNvSpPr>
          <p:nvPr/>
        </p:nvSpPr>
        <p:spPr bwMode="auto">
          <a:xfrm>
            <a:off x="7810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463882" name="Text Box 10"/>
          <p:cNvSpPr txBox="1">
            <a:spLocks noChangeArrowheads="1"/>
          </p:cNvSpPr>
          <p:nvPr/>
        </p:nvSpPr>
        <p:spPr bwMode="auto">
          <a:xfrm>
            <a:off x="7353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463883" name="Text Box 11"/>
          <p:cNvSpPr txBox="1">
            <a:spLocks noChangeArrowheads="1"/>
          </p:cNvSpPr>
          <p:nvPr/>
        </p:nvSpPr>
        <p:spPr bwMode="auto">
          <a:xfrm>
            <a:off x="4610100" y="4887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46388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Breadth-First Search (BFS)</a:t>
            </a:r>
          </a:p>
        </p:txBody>
      </p:sp>
      <p:sp>
        <p:nvSpPr>
          <p:cNvPr id="463885" name="Text Box 13"/>
          <p:cNvSpPr txBox="1">
            <a:spLocks noChangeArrowheads="1"/>
          </p:cNvSpPr>
          <p:nvPr/>
        </p:nvSpPr>
        <p:spPr bwMode="auto">
          <a:xfrm>
            <a:off x="419100" y="2017713"/>
            <a:ext cx="2989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</a:p>
        </p:txBody>
      </p:sp>
      <p:graphicFrame>
        <p:nvGraphicFramePr>
          <p:cNvPr id="463924" name="Group 52"/>
          <p:cNvGraphicFramePr>
            <a:graphicFrameLocks noGrp="1"/>
          </p:cNvGraphicFramePr>
          <p:nvPr/>
        </p:nvGraphicFramePr>
        <p:xfrm>
          <a:off x="495300" y="2449513"/>
          <a:ext cx="3505200" cy="905256"/>
        </p:xfrm>
        <a:graphic>
          <a:graphicData uri="http://schemas.openxmlformats.org/drawingml/2006/table">
            <a:tbl>
              <a:tblPr/>
              <a:tblGrid>
                <a:gridCol w="1471613"/>
                <a:gridCol w="2033587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čvorova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nije ciljni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A,B,C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3904" name="Oval 32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/>
              <a:t>S</a:t>
            </a:r>
            <a:br>
              <a:rPr lang="en-US" sz="1600" b="1"/>
            </a:br>
            <a:r>
              <a:rPr lang="en-US" sz="140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63905" name="Oval 33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463906" name="AutoShape 34"/>
          <p:cNvCxnSpPr>
            <a:cxnSpLocks noChangeShapeType="1"/>
            <a:stCxn id="463904" idx="3"/>
            <a:endCxn id="463905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463907" name="AutoShape 35"/>
          <p:cNvCxnSpPr>
            <a:cxnSpLocks noChangeShapeType="1"/>
            <a:stCxn id="463905" idx="4"/>
            <a:endCxn id="463908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463908" name="Oval 36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463909" name="AutoShape 37"/>
          <p:cNvCxnSpPr>
            <a:cxnSpLocks noChangeShapeType="1"/>
            <a:stCxn id="463905" idx="3"/>
            <a:endCxn id="463910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463910" name="Oval 38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463911" name="Oval 39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463912" name="AutoShape 40"/>
          <p:cNvCxnSpPr>
            <a:cxnSpLocks noChangeShapeType="1"/>
            <a:stCxn id="463916" idx="4"/>
            <a:endCxn id="463911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463913" name="Oval 41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463914" name="AutoShape 42"/>
          <p:cNvCxnSpPr>
            <a:cxnSpLocks noChangeShapeType="1"/>
            <a:stCxn id="463913" idx="4"/>
            <a:endCxn id="463915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463915" name="Oval 43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463916" name="Oval 44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463917" name="AutoShape 45"/>
          <p:cNvCxnSpPr>
            <a:cxnSpLocks noChangeShapeType="1"/>
            <a:stCxn id="463904" idx="5"/>
            <a:endCxn id="463916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463918" name="AutoShape 46"/>
          <p:cNvCxnSpPr>
            <a:cxnSpLocks noChangeShapeType="1"/>
            <a:stCxn id="463908" idx="6"/>
            <a:endCxn id="463915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463919" name="Oval 47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463920" name="AutoShape 48"/>
          <p:cNvCxnSpPr>
            <a:cxnSpLocks noChangeShapeType="1"/>
            <a:stCxn id="463910" idx="4"/>
            <a:endCxn id="463919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463921" name="AutoShape 49"/>
          <p:cNvCxnSpPr>
            <a:cxnSpLocks noChangeShapeType="1"/>
            <a:stCxn id="463904" idx="4"/>
            <a:endCxn id="463913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463922" name="AutoShape 50"/>
          <p:cNvCxnSpPr>
            <a:cxnSpLocks noChangeShapeType="1"/>
            <a:stCxn id="463911" idx="2"/>
            <a:endCxn id="463915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463923" name="Text Box 51"/>
          <p:cNvSpPr txBox="1">
            <a:spLocks noChangeArrowheads="1"/>
          </p:cNvSpPr>
          <p:nvPr/>
        </p:nvSpPr>
        <p:spPr bwMode="auto">
          <a:xfrm>
            <a:off x="419100" y="1687513"/>
            <a:ext cx="3764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queue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EC282B-040D-4BD4-B2FA-60B972D2878A}" type="slidenum">
              <a:rPr lang="en-US" altLang="en-US" sz="1100"/>
              <a:pPr/>
              <a:t>29</a:t>
            </a:fld>
            <a:endParaRPr lang="en-US" altLang="en-US" sz="1100"/>
          </a:p>
        </p:txBody>
      </p:sp>
      <p:sp>
        <p:nvSpPr>
          <p:cNvPr id="309311" name="Text Box 63"/>
          <p:cNvSpPr txBox="1">
            <a:spLocks noChangeArrowheads="1"/>
          </p:cNvSpPr>
          <p:nvPr/>
        </p:nvSpPr>
        <p:spPr bwMode="auto">
          <a:xfrm>
            <a:off x="5524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09301" name="Text Box 53"/>
          <p:cNvSpPr txBox="1">
            <a:spLocks noChangeArrowheads="1"/>
          </p:cNvSpPr>
          <p:nvPr/>
        </p:nvSpPr>
        <p:spPr bwMode="auto">
          <a:xfrm>
            <a:off x="56769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09302" name="Text Box 54"/>
          <p:cNvSpPr txBox="1">
            <a:spLocks noChangeArrowheads="1"/>
          </p:cNvSpPr>
          <p:nvPr/>
        </p:nvSpPr>
        <p:spPr bwMode="auto">
          <a:xfrm>
            <a:off x="66675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09309" name="Text Box 61"/>
          <p:cNvSpPr txBox="1">
            <a:spLocks noChangeArrowheads="1"/>
          </p:cNvSpPr>
          <p:nvPr/>
        </p:nvSpPr>
        <p:spPr bwMode="auto">
          <a:xfrm>
            <a:off x="4762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09310" name="Text Box 62"/>
          <p:cNvSpPr txBox="1">
            <a:spLocks noChangeArrowheads="1"/>
          </p:cNvSpPr>
          <p:nvPr/>
        </p:nvSpPr>
        <p:spPr bwMode="auto">
          <a:xfrm>
            <a:off x="6210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09317" name="Text Box 69"/>
          <p:cNvSpPr txBox="1">
            <a:spLocks noChangeArrowheads="1"/>
          </p:cNvSpPr>
          <p:nvPr/>
        </p:nvSpPr>
        <p:spPr bwMode="auto">
          <a:xfrm>
            <a:off x="73533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09323" name="Text Box 75"/>
          <p:cNvSpPr txBox="1">
            <a:spLocks noChangeArrowheads="1"/>
          </p:cNvSpPr>
          <p:nvPr/>
        </p:nvSpPr>
        <p:spPr bwMode="auto">
          <a:xfrm>
            <a:off x="6667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09324" name="Text Box 76"/>
          <p:cNvSpPr txBox="1">
            <a:spLocks noChangeArrowheads="1"/>
          </p:cNvSpPr>
          <p:nvPr/>
        </p:nvSpPr>
        <p:spPr bwMode="auto">
          <a:xfrm>
            <a:off x="7810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09325" name="Text Box 77"/>
          <p:cNvSpPr txBox="1">
            <a:spLocks noChangeArrowheads="1"/>
          </p:cNvSpPr>
          <p:nvPr/>
        </p:nvSpPr>
        <p:spPr bwMode="auto">
          <a:xfrm>
            <a:off x="7353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09326" name="Text Box 78"/>
          <p:cNvSpPr txBox="1">
            <a:spLocks noChangeArrowheads="1"/>
          </p:cNvSpPr>
          <p:nvPr/>
        </p:nvSpPr>
        <p:spPr bwMode="auto">
          <a:xfrm>
            <a:off x="4610100" y="4887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Breadth-First Search (BFS)</a:t>
            </a:r>
          </a:p>
        </p:txBody>
      </p:sp>
      <p:sp>
        <p:nvSpPr>
          <p:cNvPr id="309251" name="Text Box 3"/>
          <p:cNvSpPr txBox="1">
            <a:spLocks noChangeArrowheads="1"/>
          </p:cNvSpPr>
          <p:nvPr/>
        </p:nvSpPr>
        <p:spPr bwMode="auto">
          <a:xfrm>
            <a:off x="419100" y="2017713"/>
            <a:ext cx="2989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2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2</a:t>
            </a:r>
          </a:p>
        </p:txBody>
      </p:sp>
      <p:graphicFrame>
        <p:nvGraphicFramePr>
          <p:cNvPr id="309334" name="Group 86"/>
          <p:cNvGraphicFramePr>
            <a:graphicFrameLocks noGrp="1"/>
          </p:cNvGraphicFramePr>
          <p:nvPr/>
        </p:nvGraphicFramePr>
        <p:xfrm>
          <a:off x="495300" y="2449513"/>
          <a:ext cx="3505200" cy="1211644"/>
        </p:xfrm>
        <a:graphic>
          <a:graphicData uri="http://schemas.openxmlformats.org/drawingml/2006/table">
            <a:tbl>
              <a:tblPr/>
              <a:tblGrid>
                <a:gridCol w="1471613"/>
                <a:gridCol w="2033587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čvorova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nije ciljni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,D,E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298" name="Oval 50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309299" name="Oval 51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A</a:t>
            </a:r>
          </a:p>
        </p:txBody>
      </p:sp>
      <p:cxnSp>
        <p:nvCxnSpPr>
          <p:cNvPr id="309300" name="AutoShape 52"/>
          <p:cNvCxnSpPr>
            <a:cxnSpLocks noChangeShapeType="1"/>
            <a:stCxn id="309298" idx="3"/>
            <a:endCxn id="309299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09303" name="AutoShape 55"/>
          <p:cNvCxnSpPr>
            <a:cxnSpLocks noChangeShapeType="1"/>
            <a:stCxn id="309299" idx="4"/>
            <a:endCxn id="309304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09304" name="Oval 56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09305" name="AutoShape 57"/>
          <p:cNvCxnSpPr>
            <a:cxnSpLocks noChangeShapeType="1"/>
            <a:stCxn id="309299" idx="3"/>
            <a:endCxn id="309306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09306" name="Oval 58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09307" name="Oval 59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09308" name="AutoShape 60"/>
          <p:cNvCxnSpPr>
            <a:cxnSpLocks noChangeShapeType="1"/>
            <a:stCxn id="309315" idx="4"/>
            <a:endCxn id="309307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09312" name="Oval 64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09313" name="AutoShape 65"/>
          <p:cNvCxnSpPr>
            <a:cxnSpLocks noChangeShapeType="1"/>
            <a:stCxn id="309312" idx="4"/>
            <a:endCxn id="309314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09314" name="Oval 66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309315" name="Oval 67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09316" name="AutoShape 68"/>
          <p:cNvCxnSpPr>
            <a:cxnSpLocks noChangeShapeType="1"/>
            <a:stCxn id="309298" idx="5"/>
            <a:endCxn id="309315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09318" name="AutoShape 70"/>
          <p:cNvCxnSpPr>
            <a:cxnSpLocks noChangeShapeType="1"/>
            <a:stCxn id="309304" idx="6"/>
            <a:endCxn id="309314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09319" name="Oval 71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09320" name="AutoShape 72"/>
          <p:cNvCxnSpPr>
            <a:cxnSpLocks noChangeShapeType="1"/>
            <a:stCxn id="309306" idx="4"/>
            <a:endCxn id="309319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09321" name="AutoShape 73"/>
          <p:cNvCxnSpPr>
            <a:cxnSpLocks noChangeShapeType="1"/>
            <a:stCxn id="309298" idx="4"/>
            <a:endCxn id="309312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09322" name="AutoShape 74"/>
          <p:cNvCxnSpPr>
            <a:cxnSpLocks noChangeShapeType="1"/>
            <a:stCxn id="309307" idx="2"/>
            <a:endCxn id="309314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09327" name="Text Box 79"/>
          <p:cNvSpPr txBox="1">
            <a:spLocks noChangeArrowheads="1"/>
          </p:cNvSpPr>
          <p:nvPr/>
        </p:nvSpPr>
        <p:spPr bwMode="auto">
          <a:xfrm>
            <a:off x="419100" y="1687513"/>
            <a:ext cx="3764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queue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mic Sans MS" pitchFamily="66" charset="0"/>
              </a:rPr>
              <a:t>Lavirint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90700"/>
            <a:ext cx="82296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DF4377-C6AC-48B8-B4E0-D93D206C7E14}" type="slidenum">
              <a:rPr lang="en-US" altLang="en-US" sz="1100"/>
              <a:pPr/>
              <a:t>30</a:t>
            </a:fld>
            <a:endParaRPr lang="en-US" altLang="en-US" sz="1100"/>
          </a:p>
        </p:txBody>
      </p:sp>
      <p:sp>
        <p:nvSpPr>
          <p:cNvPr id="311349" name="Text Box 53"/>
          <p:cNvSpPr txBox="1">
            <a:spLocks noChangeArrowheads="1"/>
          </p:cNvSpPr>
          <p:nvPr/>
        </p:nvSpPr>
        <p:spPr bwMode="auto">
          <a:xfrm>
            <a:off x="56769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11350" name="Text Box 54"/>
          <p:cNvSpPr txBox="1">
            <a:spLocks noChangeArrowheads="1"/>
          </p:cNvSpPr>
          <p:nvPr/>
        </p:nvSpPr>
        <p:spPr bwMode="auto">
          <a:xfrm>
            <a:off x="66675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11357" name="Text Box 61"/>
          <p:cNvSpPr txBox="1">
            <a:spLocks noChangeArrowheads="1"/>
          </p:cNvSpPr>
          <p:nvPr/>
        </p:nvSpPr>
        <p:spPr bwMode="auto">
          <a:xfrm>
            <a:off x="4762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11358" name="Text Box 62"/>
          <p:cNvSpPr txBox="1">
            <a:spLocks noChangeArrowheads="1"/>
          </p:cNvSpPr>
          <p:nvPr/>
        </p:nvSpPr>
        <p:spPr bwMode="auto">
          <a:xfrm>
            <a:off x="6210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11359" name="Text Box 63"/>
          <p:cNvSpPr txBox="1">
            <a:spLocks noChangeArrowheads="1"/>
          </p:cNvSpPr>
          <p:nvPr/>
        </p:nvSpPr>
        <p:spPr bwMode="auto">
          <a:xfrm>
            <a:off x="5524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11365" name="Text Box 69"/>
          <p:cNvSpPr txBox="1">
            <a:spLocks noChangeArrowheads="1"/>
          </p:cNvSpPr>
          <p:nvPr/>
        </p:nvSpPr>
        <p:spPr bwMode="auto">
          <a:xfrm>
            <a:off x="73533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11371" name="Text Box 75"/>
          <p:cNvSpPr txBox="1">
            <a:spLocks noChangeArrowheads="1"/>
          </p:cNvSpPr>
          <p:nvPr/>
        </p:nvSpPr>
        <p:spPr bwMode="auto">
          <a:xfrm>
            <a:off x="6667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11372" name="Text Box 76"/>
          <p:cNvSpPr txBox="1">
            <a:spLocks noChangeArrowheads="1"/>
          </p:cNvSpPr>
          <p:nvPr/>
        </p:nvSpPr>
        <p:spPr bwMode="auto">
          <a:xfrm>
            <a:off x="7810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11373" name="Text Box 77"/>
          <p:cNvSpPr txBox="1">
            <a:spLocks noChangeArrowheads="1"/>
          </p:cNvSpPr>
          <p:nvPr/>
        </p:nvSpPr>
        <p:spPr bwMode="auto">
          <a:xfrm>
            <a:off x="7353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11374" name="Text Box 78"/>
          <p:cNvSpPr txBox="1">
            <a:spLocks noChangeArrowheads="1"/>
          </p:cNvSpPr>
          <p:nvPr/>
        </p:nvSpPr>
        <p:spPr bwMode="auto">
          <a:xfrm>
            <a:off x="4610100" y="4887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Breadth-First Search (BFS)</a:t>
            </a:r>
          </a:p>
        </p:txBody>
      </p:sp>
      <p:sp>
        <p:nvSpPr>
          <p:cNvPr id="311299" name="Text Box 3"/>
          <p:cNvSpPr txBox="1">
            <a:spLocks noChangeArrowheads="1"/>
          </p:cNvSpPr>
          <p:nvPr/>
        </p:nvSpPr>
        <p:spPr bwMode="auto">
          <a:xfrm>
            <a:off x="419100" y="2017713"/>
            <a:ext cx="2989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3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3</a:t>
            </a:r>
          </a:p>
        </p:txBody>
      </p:sp>
      <p:graphicFrame>
        <p:nvGraphicFramePr>
          <p:cNvPr id="311380" name="Group 84"/>
          <p:cNvGraphicFramePr>
            <a:graphicFrameLocks noGrp="1"/>
          </p:cNvGraphicFramePr>
          <p:nvPr/>
        </p:nvGraphicFramePr>
        <p:xfrm>
          <a:off x="495300" y="2449513"/>
          <a:ext cx="3505200" cy="1533907"/>
        </p:xfrm>
        <a:graphic>
          <a:graphicData uri="http://schemas.openxmlformats.org/drawingml/2006/table">
            <a:tbl>
              <a:tblPr/>
              <a:tblGrid>
                <a:gridCol w="1471613"/>
                <a:gridCol w="2033587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čvorova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{B,C,D,E}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nije ciljni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{C,D,E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1346" name="Oval 50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311347" name="Oval 51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11348" name="AutoShape 52"/>
          <p:cNvCxnSpPr>
            <a:cxnSpLocks noChangeShapeType="1"/>
            <a:stCxn id="311346" idx="3"/>
            <a:endCxn id="311347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11351" name="AutoShape 55"/>
          <p:cNvCxnSpPr>
            <a:cxnSpLocks noChangeShapeType="1"/>
            <a:stCxn id="311347" idx="4"/>
            <a:endCxn id="311352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1352" name="Oval 56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11353" name="AutoShape 57"/>
          <p:cNvCxnSpPr>
            <a:cxnSpLocks noChangeShapeType="1"/>
            <a:stCxn id="311347" idx="3"/>
            <a:endCxn id="311354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1354" name="Oval 58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11355" name="Oval 59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11356" name="AutoShape 60"/>
          <p:cNvCxnSpPr>
            <a:cxnSpLocks noChangeShapeType="1"/>
            <a:stCxn id="311363" idx="4"/>
            <a:endCxn id="311355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1360" name="Oval 64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B</a:t>
            </a:r>
          </a:p>
        </p:txBody>
      </p:sp>
      <p:cxnSp>
        <p:nvCxnSpPr>
          <p:cNvPr id="311361" name="AutoShape 65"/>
          <p:cNvCxnSpPr>
            <a:cxnSpLocks noChangeShapeType="1"/>
            <a:stCxn id="311360" idx="4"/>
            <a:endCxn id="311362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1362" name="Oval 66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311363" name="Oval 67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11364" name="AutoShape 68"/>
          <p:cNvCxnSpPr>
            <a:cxnSpLocks noChangeShapeType="1"/>
            <a:stCxn id="311346" idx="5"/>
            <a:endCxn id="311363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11366" name="AutoShape 70"/>
          <p:cNvCxnSpPr>
            <a:cxnSpLocks noChangeShapeType="1"/>
            <a:stCxn id="311352" idx="6"/>
            <a:endCxn id="311362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1367" name="Oval 71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11368" name="AutoShape 72"/>
          <p:cNvCxnSpPr>
            <a:cxnSpLocks noChangeShapeType="1"/>
            <a:stCxn id="311354" idx="4"/>
            <a:endCxn id="311367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11369" name="AutoShape 73"/>
          <p:cNvCxnSpPr>
            <a:cxnSpLocks noChangeShapeType="1"/>
            <a:stCxn id="311346" idx="4"/>
            <a:endCxn id="311360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11370" name="AutoShape 74"/>
          <p:cNvCxnSpPr>
            <a:cxnSpLocks noChangeShapeType="1"/>
            <a:stCxn id="311355" idx="2"/>
            <a:endCxn id="311362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1375" name="Text Box 79"/>
          <p:cNvSpPr txBox="1">
            <a:spLocks noChangeArrowheads="1"/>
          </p:cNvSpPr>
          <p:nvPr/>
        </p:nvSpPr>
        <p:spPr bwMode="auto">
          <a:xfrm>
            <a:off x="419100" y="1687513"/>
            <a:ext cx="3764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queue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6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B2C13-2DCC-4AE0-9583-7E4CF2E93477}" type="slidenum">
              <a:rPr lang="en-US" altLang="en-US" sz="1100"/>
              <a:pPr/>
              <a:t>31</a:t>
            </a:fld>
            <a:endParaRPr lang="en-US" altLang="en-US" sz="1100"/>
          </a:p>
        </p:txBody>
      </p:sp>
      <p:sp>
        <p:nvSpPr>
          <p:cNvPr id="317516" name="Text Box 76"/>
          <p:cNvSpPr txBox="1">
            <a:spLocks noChangeArrowheads="1"/>
          </p:cNvSpPr>
          <p:nvPr/>
        </p:nvSpPr>
        <p:spPr bwMode="auto">
          <a:xfrm>
            <a:off x="7810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17493" name="Text Box 53"/>
          <p:cNvSpPr txBox="1">
            <a:spLocks noChangeArrowheads="1"/>
          </p:cNvSpPr>
          <p:nvPr/>
        </p:nvSpPr>
        <p:spPr bwMode="auto">
          <a:xfrm>
            <a:off x="56769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17494" name="Text Box 54"/>
          <p:cNvSpPr txBox="1">
            <a:spLocks noChangeArrowheads="1"/>
          </p:cNvSpPr>
          <p:nvPr/>
        </p:nvSpPr>
        <p:spPr bwMode="auto">
          <a:xfrm>
            <a:off x="66675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17501" name="Text Box 61"/>
          <p:cNvSpPr txBox="1">
            <a:spLocks noChangeArrowheads="1"/>
          </p:cNvSpPr>
          <p:nvPr/>
        </p:nvSpPr>
        <p:spPr bwMode="auto">
          <a:xfrm>
            <a:off x="4762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17502" name="Text Box 62"/>
          <p:cNvSpPr txBox="1">
            <a:spLocks noChangeArrowheads="1"/>
          </p:cNvSpPr>
          <p:nvPr/>
        </p:nvSpPr>
        <p:spPr bwMode="auto">
          <a:xfrm>
            <a:off x="6210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17503" name="Text Box 63"/>
          <p:cNvSpPr txBox="1">
            <a:spLocks noChangeArrowheads="1"/>
          </p:cNvSpPr>
          <p:nvPr/>
        </p:nvSpPr>
        <p:spPr bwMode="auto">
          <a:xfrm>
            <a:off x="5524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17509" name="Text Box 69"/>
          <p:cNvSpPr txBox="1">
            <a:spLocks noChangeArrowheads="1"/>
          </p:cNvSpPr>
          <p:nvPr/>
        </p:nvSpPr>
        <p:spPr bwMode="auto">
          <a:xfrm>
            <a:off x="73533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17515" name="Text Box 75"/>
          <p:cNvSpPr txBox="1">
            <a:spLocks noChangeArrowheads="1"/>
          </p:cNvSpPr>
          <p:nvPr/>
        </p:nvSpPr>
        <p:spPr bwMode="auto">
          <a:xfrm>
            <a:off x="6667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17517" name="Text Box 77"/>
          <p:cNvSpPr txBox="1">
            <a:spLocks noChangeArrowheads="1"/>
          </p:cNvSpPr>
          <p:nvPr/>
        </p:nvSpPr>
        <p:spPr bwMode="auto">
          <a:xfrm>
            <a:off x="7353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17518" name="Text Box 78"/>
          <p:cNvSpPr txBox="1">
            <a:spLocks noChangeArrowheads="1"/>
          </p:cNvSpPr>
          <p:nvPr/>
        </p:nvSpPr>
        <p:spPr bwMode="auto">
          <a:xfrm>
            <a:off x="4610100" y="4887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Breadth-First Search (BFS)</a:t>
            </a:r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419100" y="2017713"/>
            <a:ext cx="2989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4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4</a:t>
            </a:r>
          </a:p>
        </p:txBody>
      </p:sp>
      <p:graphicFrame>
        <p:nvGraphicFramePr>
          <p:cNvPr id="317522" name="Group 82"/>
          <p:cNvGraphicFramePr>
            <a:graphicFrameLocks noGrp="1"/>
          </p:cNvGraphicFramePr>
          <p:nvPr/>
        </p:nvGraphicFramePr>
        <p:xfrm>
          <a:off x="495300" y="2449513"/>
          <a:ext cx="3505200" cy="1856170"/>
        </p:xfrm>
        <a:graphic>
          <a:graphicData uri="http://schemas.openxmlformats.org/drawingml/2006/table">
            <a:tbl>
              <a:tblPr/>
              <a:tblGrid>
                <a:gridCol w="1471613"/>
                <a:gridCol w="2033587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čvorova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{B,C,D,E}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{C,D,E,G}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nije ciljni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{D,E,G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490" name="Oval 50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317491" name="Oval 51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17492" name="AutoShape 52"/>
          <p:cNvCxnSpPr>
            <a:cxnSpLocks noChangeShapeType="1"/>
            <a:stCxn id="317490" idx="3"/>
            <a:endCxn id="317491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17495" name="AutoShape 55"/>
          <p:cNvCxnSpPr>
            <a:cxnSpLocks noChangeShapeType="1"/>
            <a:stCxn id="317491" idx="4"/>
            <a:endCxn id="317496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7496" name="Oval 56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17497" name="AutoShape 57"/>
          <p:cNvCxnSpPr>
            <a:cxnSpLocks noChangeShapeType="1"/>
            <a:stCxn id="317491" idx="3"/>
            <a:endCxn id="317498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7498" name="Oval 58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17499" name="Oval 59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17500" name="AutoShape 60"/>
          <p:cNvCxnSpPr>
            <a:cxnSpLocks noChangeShapeType="1"/>
            <a:stCxn id="317507" idx="4"/>
            <a:endCxn id="317499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7504" name="Oval 64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17505" name="AutoShape 65"/>
          <p:cNvCxnSpPr>
            <a:cxnSpLocks noChangeShapeType="1"/>
            <a:stCxn id="317504" idx="4"/>
            <a:endCxn id="317506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7506" name="Oval 66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317507" name="Oval 67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C</a:t>
            </a:r>
          </a:p>
        </p:txBody>
      </p:sp>
      <p:cxnSp>
        <p:nvCxnSpPr>
          <p:cNvPr id="317508" name="AutoShape 68"/>
          <p:cNvCxnSpPr>
            <a:cxnSpLocks noChangeShapeType="1"/>
            <a:stCxn id="317490" idx="5"/>
            <a:endCxn id="317507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17510" name="AutoShape 70"/>
          <p:cNvCxnSpPr>
            <a:cxnSpLocks noChangeShapeType="1"/>
            <a:stCxn id="317496" idx="6"/>
            <a:endCxn id="317506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7511" name="Oval 71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17512" name="AutoShape 72"/>
          <p:cNvCxnSpPr>
            <a:cxnSpLocks noChangeShapeType="1"/>
            <a:stCxn id="317498" idx="4"/>
            <a:endCxn id="317511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17513" name="AutoShape 73"/>
          <p:cNvCxnSpPr>
            <a:cxnSpLocks noChangeShapeType="1"/>
            <a:stCxn id="317490" idx="4"/>
            <a:endCxn id="317504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17514" name="AutoShape 74"/>
          <p:cNvCxnSpPr>
            <a:cxnSpLocks noChangeShapeType="1"/>
            <a:stCxn id="317499" idx="2"/>
            <a:endCxn id="317506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7519" name="Text Box 79"/>
          <p:cNvSpPr txBox="1">
            <a:spLocks noChangeArrowheads="1"/>
          </p:cNvSpPr>
          <p:nvPr/>
        </p:nvSpPr>
        <p:spPr bwMode="auto">
          <a:xfrm>
            <a:off x="419100" y="1687513"/>
            <a:ext cx="3764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queue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7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3FA503-94B2-4FFB-BD1E-C8A3B20235C0}" type="slidenum">
              <a:rPr lang="en-US" altLang="en-US" sz="1100"/>
              <a:pPr/>
              <a:t>32</a:t>
            </a:fld>
            <a:endParaRPr lang="en-US" altLang="en-US" sz="1100"/>
          </a:p>
        </p:txBody>
      </p:sp>
      <p:sp>
        <p:nvSpPr>
          <p:cNvPr id="319566" name="Text Box 78"/>
          <p:cNvSpPr txBox="1">
            <a:spLocks noChangeArrowheads="1"/>
          </p:cNvSpPr>
          <p:nvPr/>
        </p:nvSpPr>
        <p:spPr bwMode="auto">
          <a:xfrm>
            <a:off x="4610100" y="4887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19541" name="Text Box 53"/>
          <p:cNvSpPr txBox="1">
            <a:spLocks noChangeArrowheads="1"/>
          </p:cNvSpPr>
          <p:nvPr/>
        </p:nvSpPr>
        <p:spPr bwMode="auto">
          <a:xfrm>
            <a:off x="56769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19542" name="Text Box 54"/>
          <p:cNvSpPr txBox="1">
            <a:spLocks noChangeArrowheads="1"/>
          </p:cNvSpPr>
          <p:nvPr/>
        </p:nvSpPr>
        <p:spPr bwMode="auto">
          <a:xfrm>
            <a:off x="66675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19549" name="Text Box 61"/>
          <p:cNvSpPr txBox="1">
            <a:spLocks noChangeArrowheads="1"/>
          </p:cNvSpPr>
          <p:nvPr/>
        </p:nvSpPr>
        <p:spPr bwMode="auto">
          <a:xfrm>
            <a:off x="4762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19550" name="Text Box 62"/>
          <p:cNvSpPr txBox="1">
            <a:spLocks noChangeArrowheads="1"/>
          </p:cNvSpPr>
          <p:nvPr/>
        </p:nvSpPr>
        <p:spPr bwMode="auto">
          <a:xfrm>
            <a:off x="6210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19551" name="Text Box 63"/>
          <p:cNvSpPr txBox="1">
            <a:spLocks noChangeArrowheads="1"/>
          </p:cNvSpPr>
          <p:nvPr/>
        </p:nvSpPr>
        <p:spPr bwMode="auto">
          <a:xfrm>
            <a:off x="5524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19557" name="Text Box 69"/>
          <p:cNvSpPr txBox="1">
            <a:spLocks noChangeArrowheads="1"/>
          </p:cNvSpPr>
          <p:nvPr/>
        </p:nvSpPr>
        <p:spPr bwMode="auto">
          <a:xfrm>
            <a:off x="73533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19563" name="Text Box 75"/>
          <p:cNvSpPr txBox="1">
            <a:spLocks noChangeArrowheads="1"/>
          </p:cNvSpPr>
          <p:nvPr/>
        </p:nvSpPr>
        <p:spPr bwMode="auto">
          <a:xfrm>
            <a:off x="6667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19564" name="Text Box 76"/>
          <p:cNvSpPr txBox="1">
            <a:spLocks noChangeArrowheads="1"/>
          </p:cNvSpPr>
          <p:nvPr/>
        </p:nvSpPr>
        <p:spPr bwMode="auto">
          <a:xfrm>
            <a:off x="7810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19565" name="Text Box 77"/>
          <p:cNvSpPr txBox="1">
            <a:spLocks noChangeArrowheads="1"/>
          </p:cNvSpPr>
          <p:nvPr/>
        </p:nvSpPr>
        <p:spPr bwMode="auto">
          <a:xfrm>
            <a:off x="7353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Breadth-First Search (BFS)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419100" y="2017713"/>
            <a:ext cx="2989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5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5</a:t>
            </a:r>
          </a:p>
        </p:txBody>
      </p:sp>
      <p:graphicFrame>
        <p:nvGraphicFramePr>
          <p:cNvPr id="319570" name="Group 82"/>
          <p:cNvGraphicFramePr>
            <a:graphicFrameLocks noGrp="1"/>
          </p:cNvGraphicFramePr>
          <p:nvPr/>
        </p:nvGraphicFramePr>
        <p:xfrm>
          <a:off x="495300" y="2449513"/>
          <a:ext cx="3505200" cy="2178433"/>
        </p:xfrm>
        <a:graphic>
          <a:graphicData uri="http://schemas.openxmlformats.org/drawingml/2006/table">
            <a:tbl>
              <a:tblPr/>
              <a:tblGrid>
                <a:gridCol w="1471613"/>
                <a:gridCol w="2033587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current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nodes list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{B,C,D,E}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{C,D,E,G}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{D,E,G,F}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nije ciljni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{E,G,F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9538" name="Oval 50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319539" name="Oval 51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19540" name="AutoShape 52"/>
          <p:cNvCxnSpPr>
            <a:cxnSpLocks noChangeShapeType="1"/>
            <a:stCxn id="319538" idx="3"/>
            <a:endCxn id="319539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19543" name="AutoShape 55"/>
          <p:cNvCxnSpPr>
            <a:cxnSpLocks noChangeShapeType="1"/>
            <a:stCxn id="319539" idx="4"/>
            <a:endCxn id="319544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9544" name="Oval 56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19545" name="AutoShape 57"/>
          <p:cNvCxnSpPr>
            <a:cxnSpLocks noChangeShapeType="1"/>
            <a:stCxn id="319539" idx="3"/>
            <a:endCxn id="319546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9546" name="Oval 58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D</a:t>
            </a:r>
          </a:p>
        </p:txBody>
      </p:sp>
      <p:sp>
        <p:nvSpPr>
          <p:cNvPr id="319547" name="Oval 59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19548" name="AutoShape 60"/>
          <p:cNvCxnSpPr>
            <a:cxnSpLocks noChangeShapeType="1"/>
            <a:stCxn id="319555" idx="4"/>
            <a:endCxn id="319547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9552" name="Oval 64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19553" name="AutoShape 65"/>
          <p:cNvCxnSpPr>
            <a:cxnSpLocks noChangeShapeType="1"/>
            <a:stCxn id="319552" idx="4"/>
            <a:endCxn id="319554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9554" name="Oval 66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319555" name="Oval 67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19556" name="AutoShape 68"/>
          <p:cNvCxnSpPr>
            <a:cxnSpLocks noChangeShapeType="1"/>
            <a:stCxn id="319538" idx="5"/>
            <a:endCxn id="319555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19558" name="AutoShape 70"/>
          <p:cNvCxnSpPr>
            <a:cxnSpLocks noChangeShapeType="1"/>
            <a:stCxn id="319544" idx="6"/>
            <a:endCxn id="319554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9559" name="Oval 71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19560" name="AutoShape 72"/>
          <p:cNvCxnSpPr>
            <a:cxnSpLocks noChangeShapeType="1"/>
            <a:stCxn id="319546" idx="4"/>
            <a:endCxn id="319559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19561" name="AutoShape 73"/>
          <p:cNvCxnSpPr>
            <a:cxnSpLocks noChangeShapeType="1"/>
            <a:stCxn id="319538" idx="4"/>
            <a:endCxn id="319552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19562" name="AutoShape 74"/>
          <p:cNvCxnSpPr>
            <a:cxnSpLocks noChangeShapeType="1"/>
            <a:stCxn id="319547" idx="2"/>
            <a:endCxn id="319554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9567" name="Text Box 79"/>
          <p:cNvSpPr txBox="1">
            <a:spLocks noChangeArrowheads="1"/>
          </p:cNvSpPr>
          <p:nvPr/>
        </p:nvSpPr>
        <p:spPr bwMode="auto">
          <a:xfrm>
            <a:off x="419100" y="1687513"/>
            <a:ext cx="3764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queue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7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A789FD-B7F2-4A08-BF45-0D3AB39449D1}" type="slidenum">
              <a:rPr lang="en-US" altLang="en-US" sz="1100"/>
              <a:pPr/>
              <a:t>33</a:t>
            </a:fld>
            <a:endParaRPr lang="en-US" altLang="en-US" sz="1100"/>
          </a:p>
        </p:txBody>
      </p:sp>
      <p:sp>
        <p:nvSpPr>
          <p:cNvPr id="321589" name="Text Box 53"/>
          <p:cNvSpPr txBox="1">
            <a:spLocks noChangeArrowheads="1"/>
          </p:cNvSpPr>
          <p:nvPr/>
        </p:nvSpPr>
        <p:spPr bwMode="auto">
          <a:xfrm>
            <a:off x="56769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21590" name="Text Box 54"/>
          <p:cNvSpPr txBox="1">
            <a:spLocks noChangeArrowheads="1"/>
          </p:cNvSpPr>
          <p:nvPr/>
        </p:nvSpPr>
        <p:spPr bwMode="auto">
          <a:xfrm>
            <a:off x="66675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21597" name="Text Box 61"/>
          <p:cNvSpPr txBox="1">
            <a:spLocks noChangeArrowheads="1"/>
          </p:cNvSpPr>
          <p:nvPr/>
        </p:nvSpPr>
        <p:spPr bwMode="auto">
          <a:xfrm>
            <a:off x="4762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21598" name="Text Box 62"/>
          <p:cNvSpPr txBox="1">
            <a:spLocks noChangeArrowheads="1"/>
          </p:cNvSpPr>
          <p:nvPr/>
        </p:nvSpPr>
        <p:spPr bwMode="auto">
          <a:xfrm>
            <a:off x="6210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21599" name="Text Box 63"/>
          <p:cNvSpPr txBox="1">
            <a:spLocks noChangeArrowheads="1"/>
          </p:cNvSpPr>
          <p:nvPr/>
        </p:nvSpPr>
        <p:spPr bwMode="auto">
          <a:xfrm>
            <a:off x="5524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21605" name="Text Box 69"/>
          <p:cNvSpPr txBox="1">
            <a:spLocks noChangeArrowheads="1"/>
          </p:cNvSpPr>
          <p:nvPr/>
        </p:nvSpPr>
        <p:spPr bwMode="auto">
          <a:xfrm>
            <a:off x="73533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21611" name="Text Box 75"/>
          <p:cNvSpPr txBox="1">
            <a:spLocks noChangeArrowheads="1"/>
          </p:cNvSpPr>
          <p:nvPr/>
        </p:nvSpPr>
        <p:spPr bwMode="auto">
          <a:xfrm>
            <a:off x="6667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21612" name="Text Box 76"/>
          <p:cNvSpPr txBox="1">
            <a:spLocks noChangeArrowheads="1"/>
          </p:cNvSpPr>
          <p:nvPr/>
        </p:nvSpPr>
        <p:spPr bwMode="auto">
          <a:xfrm>
            <a:off x="7810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21613" name="Text Box 77"/>
          <p:cNvSpPr txBox="1">
            <a:spLocks noChangeArrowheads="1"/>
          </p:cNvSpPr>
          <p:nvPr/>
        </p:nvSpPr>
        <p:spPr bwMode="auto">
          <a:xfrm>
            <a:off x="7353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21614" name="Text Box 78"/>
          <p:cNvSpPr txBox="1">
            <a:spLocks noChangeArrowheads="1"/>
          </p:cNvSpPr>
          <p:nvPr/>
        </p:nvSpPr>
        <p:spPr bwMode="auto">
          <a:xfrm>
            <a:off x="4610100" y="4887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Breadth-First Search (BFS)</a:t>
            </a:r>
          </a:p>
        </p:txBody>
      </p:sp>
      <p:sp>
        <p:nvSpPr>
          <p:cNvPr id="321539" name="Text Box 3"/>
          <p:cNvSpPr txBox="1">
            <a:spLocks noChangeArrowheads="1"/>
          </p:cNvSpPr>
          <p:nvPr/>
        </p:nvSpPr>
        <p:spPr bwMode="auto">
          <a:xfrm>
            <a:off x="419100" y="2017713"/>
            <a:ext cx="2989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6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6</a:t>
            </a:r>
          </a:p>
        </p:txBody>
      </p:sp>
      <p:graphicFrame>
        <p:nvGraphicFramePr>
          <p:cNvPr id="321618" name="Group 82"/>
          <p:cNvGraphicFramePr>
            <a:graphicFrameLocks noGrp="1"/>
          </p:cNvGraphicFramePr>
          <p:nvPr/>
        </p:nvGraphicFramePr>
        <p:xfrm>
          <a:off x="495300" y="2449513"/>
          <a:ext cx="3505200" cy="2500696"/>
        </p:xfrm>
        <a:graphic>
          <a:graphicData uri="http://schemas.openxmlformats.org/drawingml/2006/table">
            <a:tbl>
              <a:tblPr/>
              <a:tblGrid>
                <a:gridCol w="1471613"/>
                <a:gridCol w="2033587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current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nodes list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{B,C,D,E}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{C,D,E,G}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{D,E,G,F}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{E,G,F,H}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nije ciljni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{G,F,H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1586" name="Oval 50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321587" name="Oval 51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21588" name="AutoShape 52"/>
          <p:cNvCxnSpPr>
            <a:cxnSpLocks noChangeShapeType="1"/>
            <a:stCxn id="321586" idx="3"/>
            <a:endCxn id="321587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21591" name="AutoShape 55"/>
          <p:cNvCxnSpPr>
            <a:cxnSpLocks noChangeShapeType="1"/>
            <a:stCxn id="321587" idx="4"/>
            <a:endCxn id="321592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1592" name="Oval 56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E</a:t>
            </a:r>
          </a:p>
        </p:txBody>
      </p:sp>
      <p:cxnSp>
        <p:nvCxnSpPr>
          <p:cNvPr id="321593" name="AutoShape 57"/>
          <p:cNvCxnSpPr>
            <a:cxnSpLocks noChangeShapeType="1"/>
            <a:stCxn id="321587" idx="3"/>
            <a:endCxn id="321594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1594" name="Oval 58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21595" name="Oval 59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21596" name="AutoShape 60"/>
          <p:cNvCxnSpPr>
            <a:cxnSpLocks noChangeShapeType="1"/>
            <a:stCxn id="321603" idx="4"/>
            <a:endCxn id="321595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1600" name="Oval 64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21601" name="AutoShape 65"/>
          <p:cNvCxnSpPr>
            <a:cxnSpLocks noChangeShapeType="1"/>
            <a:stCxn id="321600" idx="4"/>
            <a:endCxn id="321602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1602" name="Oval 66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</a:t>
            </a: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l</a:t>
            </a: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321603" name="Oval 67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21604" name="AutoShape 68"/>
          <p:cNvCxnSpPr>
            <a:cxnSpLocks noChangeShapeType="1"/>
            <a:stCxn id="321586" idx="5"/>
            <a:endCxn id="321603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21606" name="AutoShape 70"/>
          <p:cNvCxnSpPr>
            <a:cxnSpLocks noChangeShapeType="1"/>
            <a:stCxn id="321592" idx="6"/>
            <a:endCxn id="321602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1607" name="Oval 71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21608" name="AutoShape 72"/>
          <p:cNvCxnSpPr>
            <a:cxnSpLocks noChangeShapeType="1"/>
            <a:stCxn id="321594" idx="4"/>
            <a:endCxn id="321607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21609" name="AutoShape 73"/>
          <p:cNvCxnSpPr>
            <a:cxnSpLocks noChangeShapeType="1"/>
            <a:stCxn id="321586" idx="4"/>
            <a:endCxn id="321600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21610" name="AutoShape 74"/>
          <p:cNvCxnSpPr>
            <a:cxnSpLocks noChangeShapeType="1"/>
            <a:stCxn id="321595" idx="2"/>
            <a:endCxn id="321602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1615" name="Text Box 79"/>
          <p:cNvSpPr txBox="1">
            <a:spLocks noChangeArrowheads="1"/>
          </p:cNvSpPr>
          <p:nvPr/>
        </p:nvSpPr>
        <p:spPr bwMode="auto">
          <a:xfrm>
            <a:off x="419100" y="1687513"/>
            <a:ext cx="3764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queue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8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B2AEB3-25D9-4241-8C0E-A54CC063C7B8}" type="slidenum">
              <a:rPr lang="en-US" altLang="en-US" sz="1100"/>
              <a:pPr/>
              <a:t>34</a:t>
            </a:fld>
            <a:endParaRPr lang="en-US" altLang="en-US" sz="1100"/>
          </a:p>
        </p:txBody>
      </p:sp>
      <p:sp>
        <p:nvSpPr>
          <p:cNvPr id="323637" name="Text Box 53"/>
          <p:cNvSpPr txBox="1">
            <a:spLocks noChangeArrowheads="1"/>
          </p:cNvSpPr>
          <p:nvPr/>
        </p:nvSpPr>
        <p:spPr bwMode="auto">
          <a:xfrm>
            <a:off x="56769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23638" name="Text Box 54"/>
          <p:cNvSpPr txBox="1">
            <a:spLocks noChangeArrowheads="1"/>
          </p:cNvSpPr>
          <p:nvPr/>
        </p:nvSpPr>
        <p:spPr bwMode="auto">
          <a:xfrm>
            <a:off x="66675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23645" name="Text Box 61"/>
          <p:cNvSpPr txBox="1">
            <a:spLocks noChangeArrowheads="1"/>
          </p:cNvSpPr>
          <p:nvPr/>
        </p:nvSpPr>
        <p:spPr bwMode="auto">
          <a:xfrm>
            <a:off x="4762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23646" name="Text Box 62"/>
          <p:cNvSpPr txBox="1">
            <a:spLocks noChangeArrowheads="1"/>
          </p:cNvSpPr>
          <p:nvPr/>
        </p:nvSpPr>
        <p:spPr bwMode="auto">
          <a:xfrm>
            <a:off x="6210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23647" name="Text Box 63"/>
          <p:cNvSpPr txBox="1">
            <a:spLocks noChangeArrowheads="1"/>
          </p:cNvSpPr>
          <p:nvPr/>
        </p:nvSpPr>
        <p:spPr bwMode="auto">
          <a:xfrm>
            <a:off x="5524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23653" name="Text Box 69"/>
          <p:cNvSpPr txBox="1">
            <a:spLocks noChangeArrowheads="1"/>
          </p:cNvSpPr>
          <p:nvPr/>
        </p:nvSpPr>
        <p:spPr bwMode="auto">
          <a:xfrm>
            <a:off x="73533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23659" name="Text Box 75"/>
          <p:cNvSpPr txBox="1">
            <a:spLocks noChangeArrowheads="1"/>
          </p:cNvSpPr>
          <p:nvPr/>
        </p:nvSpPr>
        <p:spPr bwMode="auto">
          <a:xfrm>
            <a:off x="6667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23660" name="Text Box 76"/>
          <p:cNvSpPr txBox="1">
            <a:spLocks noChangeArrowheads="1"/>
          </p:cNvSpPr>
          <p:nvPr/>
        </p:nvSpPr>
        <p:spPr bwMode="auto">
          <a:xfrm>
            <a:off x="7810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23661" name="Text Box 77"/>
          <p:cNvSpPr txBox="1">
            <a:spLocks noChangeArrowheads="1"/>
          </p:cNvSpPr>
          <p:nvPr/>
        </p:nvSpPr>
        <p:spPr bwMode="auto">
          <a:xfrm>
            <a:off x="7353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23662" name="Text Box 78"/>
          <p:cNvSpPr txBox="1">
            <a:spLocks noChangeArrowheads="1"/>
          </p:cNvSpPr>
          <p:nvPr/>
        </p:nvSpPr>
        <p:spPr bwMode="auto">
          <a:xfrm>
            <a:off x="4610100" y="4887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Breadth-First Search (BFS)</a:t>
            </a:r>
          </a:p>
        </p:txBody>
      </p:sp>
      <p:sp>
        <p:nvSpPr>
          <p:cNvPr id="323587" name="Text Box 3"/>
          <p:cNvSpPr txBox="1">
            <a:spLocks noChangeArrowheads="1"/>
          </p:cNvSpPr>
          <p:nvPr/>
        </p:nvSpPr>
        <p:spPr bwMode="auto">
          <a:xfrm>
            <a:off x="419100" y="2017713"/>
            <a:ext cx="2989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7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6</a:t>
            </a:r>
          </a:p>
        </p:txBody>
      </p:sp>
      <p:graphicFrame>
        <p:nvGraphicFramePr>
          <p:cNvPr id="323665" name="Group 81"/>
          <p:cNvGraphicFramePr>
            <a:graphicFrameLocks noGrp="1"/>
          </p:cNvGraphicFramePr>
          <p:nvPr/>
        </p:nvGraphicFramePr>
        <p:xfrm>
          <a:off x="495300" y="2449513"/>
          <a:ext cx="3505200" cy="3076768"/>
        </p:xfrm>
        <a:graphic>
          <a:graphicData uri="http://schemas.openxmlformats.org/drawingml/2006/table">
            <a:tbl>
              <a:tblPr/>
              <a:tblGrid>
                <a:gridCol w="1471613"/>
                <a:gridCol w="2033587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čvorova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{B,C,D,E}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{C,D,E,G}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{D,E,G,F}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{E,G,F,H}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{G,F,H,G}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{F,H,G}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nema razvoja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3634" name="Oval 50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323635" name="Oval 51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23636" name="AutoShape 52"/>
          <p:cNvCxnSpPr>
            <a:cxnSpLocks noChangeShapeType="1"/>
            <a:stCxn id="323634" idx="3"/>
            <a:endCxn id="323635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23639" name="AutoShape 55"/>
          <p:cNvCxnSpPr>
            <a:cxnSpLocks noChangeShapeType="1"/>
            <a:stCxn id="323635" idx="4"/>
            <a:endCxn id="323640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3640" name="Oval 56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23641" name="AutoShape 57"/>
          <p:cNvCxnSpPr>
            <a:cxnSpLocks noChangeShapeType="1"/>
            <a:stCxn id="323635" idx="3"/>
            <a:endCxn id="323642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3642" name="Oval 58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23643" name="Oval 59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23644" name="AutoShape 60"/>
          <p:cNvCxnSpPr>
            <a:cxnSpLocks noChangeShapeType="1"/>
            <a:stCxn id="323651" idx="4"/>
            <a:endCxn id="323643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3648" name="Oval 64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23649" name="AutoShape 65"/>
          <p:cNvCxnSpPr>
            <a:cxnSpLocks noChangeShapeType="1"/>
            <a:stCxn id="323648" idx="4"/>
            <a:endCxn id="323650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3650" name="Oval 66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/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bg1"/>
                </a:solidFill>
              </a:rPr>
              <a:t>cilj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23651" name="Oval 67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23652" name="AutoShape 68"/>
          <p:cNvCxnSpPr>
            <a:cxnSpLocks noChangeShapeType="1"/>
            <a:stCxn id="323634" idx="5"/>
            <a:endCxn id="323651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23654" name="AutoShape 70"/>
          <p:cNvCxnSpPr>
            <a:cxnSpLocks noChangeShapeType="1"/>
            <a:stCxn id="323640" idx="6"/>
            <a:endCxn id="323650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3655" name="Oval 71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23656" name="AutoShape 72"/>
          <p:cNvCxnSpPr>
            <a:cxnSpLocks noChangeShapeType="1"/>
            <a:stCxn id="323642" idx="4"/>
            <a:endCxn id="323655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23657" name="AutoShape 73"/>
          <p:cNvCxnSpPr>
            <a:cxnSpLocks noChangeShapeType="1"/>
            <a:stCxn id="323634" idx="4"/>
            <a:endCxn id="323648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23658" name="AutoShape 74"/>
          <p:cNvCxnSpPr>
            <a:cxnSpLocks noChangeShapeType="1"/>
            <a:stCxn id="323643" idx="2"/>
            <a:endCxn id="323650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3663" name="Text Box 79"/>
          <p:cNvSpPr txBox="1">
            <a:spLocks noChangeArrowheads="1"/>
          </p:cNvSpPr>
          <p:nvPr/>
        </p:nvSpPr>
        <p:spPr bwMode="auto">
          <a:xfrm>
            <a:off x="419100" y="1687513"/>
            <a:ext cx="3764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queue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8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B16A44-7EE8-42C5-AB7F-1BB1AC739343}" type="slidenum">
              <a:rPr lang="en-US" altLang="en-US" sz="1100"/>
              <a:pPr/>
              <a:t>35</a:t>
            </a:fld>
            <a:endParaRPr lang="en-US" altLang="en-US" sz="1100"/>
          </a:p>
        </p:txBody>
      </p:sp>
      <p:sp>
        <p:nvSpPr>
          <p:cNvPr id="315467" name="Text Box 75"/>
          <p:cNvSpPr txBox="1">
            <a:spLocks noChangeArrowheads="1"/>
          </p:cNvSpPr>
          <p:nvPr/>
        </p:nvSpPr>
        <p:spPr bwMode="auto">
          <a:xfrm>
            <a:off x="6667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15445" name="Text Box 53"/>
          <p:cNvSpPr txBox="1">
            <a:spLocks noChangeArrowheads="1"/>
          </p:cNvSpPr>
          <p:nvPr/>
        </p:nvSpPr>
        <p:spPr bwMode="auto">
          <a:xfrm>
            <a:off x="56769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15446" name="Text Box 54"/>
          <p:cNvSpPr txBox="1">
            <a:spLocks noChangeArrowheads="1"/>
          </p:cNvSpPr>
          <p:nvPr/>
        </p:nvSpPr>
        <p:spPr bwMode="auto">
          <a:xfrm>
            <a:off x="66675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15453" name="Text Box 61"/>
          <p:cNvSpPr txBox="1">
            <a:spLocks noChangeArrowheads="1"/>
          </p:cNvSpPr>
          <p:nvPr/>
        </p:nvSpPr>
        <p:spPr bwMode="auto">
          <a:xfrm>
            <a:off x="4762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15454" name="Text Box 62"/>
          <p:cNvSpPr txBox="1">
            <a:spLocks noChangeArrowheads="1"/>
          </p:cNvSpPr>
          <p:nvPr/>
        </p:nvSpPr>
        <p:spPr bwMode="auto">
          <a:xfrm>
            <a:off x="6210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15455" name="Text Box 63"/>
          <p:cNvSpPr txBox="1">
            <a:spLocks noChangeArrowheads="1"/>
          </p:cNvSpPr>
          <p:nvPr/>
        </p:nvSpPr>
        <p:spPr bwMode="auto">
          <a:xfrm>
            <a:off x="5524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15461" name="Text Box 69"/>
          <p:cNvSpPr txBox="1">
            <a:spLocks noChangeArrowheads="1"/>
          </p:cNvSpPr>
          <p:nvPr/>
        </p:nvSpPr>
        <p:spPr bwMode="auto">
          <a:xfrm>
            <a:off x="73533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15468" name="Text Box 76"/>
          <p:cNvSpPr txBox="1">
            <a:spLocks noChangeArrowheads="1"/>
          </p:cNvSpPr>
          <p:nvPr/>
        </p:nvSpPr>
        <p:spPr bwMode="auto">
          <a:xfrm>
            <a:off x="7810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15469" name="Text Box 77"/>
          <p:cNvSpPr txBox="1">
            <a:spLocks noChangeArrowheads="1"/>
          </p:cNvSpPr>
          <p:nvPr/>
        </p:nvSpPr>
        <p:spPr bwMode="auto">
          <a:xfrm>
            <a:off x="7353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15470" name="Text Box 78"/>
          <p:cNvSpPr txBox="1">
            <a:spLocks noChangeArrowheads="1"/>
          </p:cNvSpPr>
          <p:nvPr/>
        </p:nvSpPr>
        <p:spPr bwMode="auto">
          <a:xfrm>
            <a:off x="4610100" y="4887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Breadth-First Search (BFS)</a:t>
            </a:r>
          </a:p>
        </p:txBody>
      </p:sp>
      <p:sp>
        <p:nvSpPr>
          <p:cNvPr id="315395" name="Text Box 3"/>
          <p:cNvSpPr txBox="1">
            <a:spLocks noChangeArrowheads="1"/>
          </p:cNvSpPr>
          <p:nvPr/>
        </p:nvSpPr>
        <p:spPr bwMode="auto">
          <a:xfrm>
            <a:off x="419100" y="2017713"/>
            <a:ext cx="2989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7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6</a:t>
            </a:r>
          </a:p>
        </p:txBody>
      </p:sp>
      <p:graphicFrame>
        <p:nvGraphicFramePr>
          <p:cNvPr id="315474" name="Group 82"/>
          <p:cNvGraphicFramePr>
            <a:graphicFrameLocks noGrp="1"/>
          </p:cNvGraphicFramePr>
          <p:nvPr/>
        </p:nvGraphicFramePr>
        <p:xfrm>
          <a:off x="495300" y="2449513"/>
          <a:ext cx="3505200" cy="2822959"/>
        </p:xfrm>
        <a:graphic>
          <a:graphicData uri="http://schemas.openxmlformats.org/drawingml/2006/table">
            <a:tbl>
              <a:tblPr/>
              <a:tblGrid>
                <a:gridCol w="1471613"/>
                <a:gridCol w="2033587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čvorova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{B,C,D,E}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{C,D,E,G}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{D,E,G,F}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{E,G,F,H}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{G,F,H,G}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{F,H,G}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5442" name="Oval 50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/>
              <a:t>S</a:t>
            </a:r>
            <a:br>
              <a:rPr lang="en-US" sz="1600" b="1"/>
            </a:br>
            <a:r>
              <a:rPr lang="en-US" sz="140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315443" name="Oval 51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15444" name="AutoShape 52"/>
          <p:cNvCxnSpPr>
            <a:cxnSpLocks noChangeShapeType="1"/>
            <a:stCxn id="315442" idx="3"/>
            <a:endCxn id="315443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15447" name="AutoShape 55"/>
          <p:cNvCxnSpPr>
            <a:cxnSpLocks noChangeShapeType="1"/>
            <a:stCxn id="315443" idx="4"/>
            <a:endCxn id="315448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5448" name="Oval 56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15449" name="AutoShape 57"/>
          <p:cNvCxnSpPr>
            <a:cxnSpLocks noChangeShapeType="1"/>
            <a:stCxn id="315443" idx="3"/>
            <a:endCxn id="315450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5450" name="Oval 58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15451" name="Oval 59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15452" name="AutoShape 60"/>
          <p:cNvCxnSpPr>
            <a:cxnSpLocks noChangeShapeType="1"/>
            <a:stCxn id="315459" idx="4"/>
            <a:endCxn id="315451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5456" name="Oval 64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B</a:t>
            </a:r>
          </a:p>
        </p:txBody>
      </p:sp>
      <p:cxnSp>
        <p:nvCxnSpPr>
          <p:cNvPr id="315457" name="AutoShape 65"/>
          <p:cNvCxnSpPr>
            <a:cxnSpLocks noChangeShapeType="1"/>
            <a:stCxn id="315456" idx="4"/>
            <a:endCxn id="315458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5458" name="Oval 66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/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bg1"/>
                </a:solidFill>
              </a:rPr>
              <a:t>cilj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15459" name="Oval 67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15460" name="AutoShape 68"/>
          <p:cNvCxnSpPr>
            <a:cxnSpLocks noChangeShapeType="1"/>
            <a:stCxn id="315442" idx="5"/>
            <a:endCxn id="315459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15462" name="AutoShape 70"/>
          <p:cNvCxnSpPr>
            <a:cxnSpLocks noChangeShapeType="1"/>
            <a:stCxn id="315448" idx="6"/>
            <a:endCxn id="315458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5463" name="Oval 71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15464" name="AutoShape 72"/>
          <p:cNvCxnSpPr>
            <a:cxnSpLocks noChangeShapeType="1"/>
            <a:stCxn id="315450" idx="4"/>
            <a:endCxn id="315463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15465" name="AutoShape 73"/>
          <p:cNvCxnSpPr>
            <a:cxnSpLocks noChangeShapeType="1"/>
            <a:stCxn id="315442" idx="4"/>
            <a:endCxn id="315456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15466" name="AutoShape 74"/>
          <p:cNvCxnSpPr>
            <a:cxnSpLocks noChangeShapeType="1"/>
            <a:stCxn id="315451" idx="2"/>
            <a:endCxn id="315458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15471" name="Text Box 79"/>
          <p:cNvSpPr txBox="1">
            <a:spLocks noChangeArrowheads="1"/>
          </p:cNvSpPr>
          <p:nvPr/>
        </p:nvSpPr>
        <p:spPr bwMode="auto">
          <a:xfrm>
            <a:off x="419100" y="1687513"/>
            <a:ext cx="3764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queue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315472" name="Text Box 80"/>
          <p:cNvSpPr txBox="1">
            <a:spLocks noChangeArrowheads="1"/>
          </p:cNvSpPr>
          <p:nvPr/>
        </p:nvSpPr>
        <p:spPr bwMode="auto">
          <a:xfrm>
            <a:off x="5905500" y="5167313"/>
            <a:ext cx="160011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chemeClr val="tx2"/>
                </a:solidFill>
              </a:rPr>
              <a:t>p</a:t>
            </a:r>
            <a:r>
              <a:rPr lang="sr-Latn-CS" sz="1600" b="1">
                <a:solidFill>
                  <a:schemeClr val="tx2"/>
                </a:solidFill>
              </a:rPr>
              <a:t>utanja</a:t>
            </a:r>
            <a:r>
              <a:rPr lang="en-US" sz="1600" b="1">
                <a:solidFill>
                  <a:schemeClr val="tx2"/>
                </a:solidFill>
              </a:rPr>
              <a:t>: </a:t>
            </a:r>
            <a:r>
              <a:rPr lang="en-US" sz="1600" b="1"/>
              <a:t>S,B,G</a:t>
            </a:r>
            <a:r>
              <a:rPr lang="en-US" sz="1600" b="1">
                <a:solidFill>
                  <a:schemeClr val="tx2"/>
                </a:solidFill>
              </a:rPr>
              <a:t/>
            </a:r>
            <a:br>
              <a:rPr lang="en-US" sz="1600" b="1">
                <a:solidFill>
                  <a:schemeClr val="tx2"/>
                </a:solidFill>
              </a:rPr>
            </a:br>
            <a:r>
              <a:rPr lang="en-US" sz="1600" b="1">
                <a:solidFill>
                  <a:schemeClr val="tx2"/>
                </a:solidFill>
              </a:rPr>
              <a:t>c</a:t>
            </a:r>
            <a:r>
              <a:rPr lang="sr-Latn-CS" sz="1600" b="1">
                <a:solidFill>
                  <a:schemeClr val="tx2"/>
                </a:solidFill>
              </a:rPr>
              <a:t>ena</a:t>
            </a:r>
            <a:r>
              <a:rPr lang="en-US" sz="1600" b="1">
                <a:solidFill>
                  <a:schemeClr val="tx2"/>
                </a:solidFill>
              </a:rPr>
              <a:t>:</a:t>
            </a:r>
            <a:r>
              <a:rPr lang="en-US" sz="1600" b="1"/>
              <a:t> 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72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ECF9F-3441-4464-97B9-207163838D20}" type="slidenum">
              <a:rPr lang="en-US" altLang="en-US" sz="1100"/>
              <a:pPr/>
              <a:t>36</a:t>
            </a:fld>
            <a:endParaRPr lang="en-US" altLang="en-US" sz="1100"/>
          </a:p>
        </p:txBody>
      </p:sp>
      <p:sp>
        <p:nvSpPr>
          <p:cNvPr id="297044" name="Text Box 84"/>
          <p:cNvSpPr txBox="1">
            <a:spLocks noChangeArrowheads="1"/>
          </p:cNvSpPr>
          <p:nvPr/>
        </p:nvSpPr>
        <p:spPr bwMode="auto">
          <a:xfrm>
            <a:off x="56769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297045" name="Text Box 85"/>
          <p:cNvSpPr txBox="1">
            <a:spLocks noChangeArrowheads="1"/>
          </p:cNvSpPr>
          <p:nvPr/>
        </p:nvSpPr>
        <p:spPr bwMode="auto">
          <a:xfrm>
            <a:off x="66675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297052" name="Text Box 92"/>
          <p:cNvSpPr txBox="1">
            <a:spLocks noChangeArrowheads="1"/>
          </p:cNvSpPr>
          <p:nvPr/>
        </p:nvSpPr>
        <p:spPr bwMode="auto">
          <a:xfrm>
            <a:off x="4762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297053" name="Text Box 93"/>
          <p:cNvSpPr txBox="1">
            <a:spLocks noChangeArrowheads="1"/>
          </p:cNvSpPr>
          <p:nvPr/>
        </p:nvSpPr>
        <p:spPr bwMode="auto">
          <a:xfrm>
            <a:off x="6210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297054" name="Text Box 94"/>
          <p:cNvSpPr txBox="1">
            <a:spLocks noChangeArrowheads="1"/>
          </p:cNvSpPr>
          <p:nvPr/>
        </p:nvSpPr>
        <p:spPr bwMode="auto">
          <a:xfrm>
            <a:off x="5524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297060" name="Text Box 100"/>
          <p:cNvSpPr txBox="1">
            <a:spLocks noChangeArrowheads="1"/>
          </p:cNvSpPr>
          <p:nvPr/>
        </p:nvSpPr>
        <p:spPr bwMode="auto">
          <a:xfrm>
            <a:off x="73533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297066" name="Text Box 106"/>
          <p:cNvSpPr txBox="1">
            <a:spLocks noChangeArrowheads="1"/>
          </p:cNvSpPr>
          <p:nvPr/>
        </p:nvSpPr>
        <p:spPr bwMode="auto">
          <a:xfrm>
            <a:off x="6667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297067" name="Text Box 107"/>
          <p:cNvSpPr txBox="1">
            <a:spLocks noChangeArrowheads="1"/>
          </p:cNvSpPr>
          <p:nvPr/>
        </p:nvSpPr>
        <p:spPr bwMode="auto">
          <a:xfrm>
            <a:off x="7810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297068" name="Text Box 108"/>
          <p:cNvSpPr txBox="1">
            <a:spLocks noChangeArrowheads="1"/>
          </p:cNvSpPr>
          <p:nvPr/>
        </p:nvSpPr>
        <p:spPr bwMode="auto">
          <a:xfrm>
            <a:off x="7353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297069" name="Text Box 109"/>
          <p:cNvSpPr txBox="1">
            <a:spLocks noChangeArrowheads="1"/>
          </p:cNvSpPr>
          <p:nvPr/>
        </p:nvSpPr>
        <p:spPr bwMode="auto">
          <a:xfrm>
            <a:off x="4610100" y="4887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297071" name="Text Box 111"/>
          <p:cNvSpPr txBox="1">
            <a:spLocks noChangeArrowheads="1"/>
          </p:cNvSpPr>
          <p:nvPr/>
        </p:nvSpPr>
        <p:spPr bwMode="auto">
          <a:xfrm>
            <a:off x="419100" y="2017713"/>
            <a:ext cx="2989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0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0</a:t>
            </a:r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 Search (DFS)</a:t>
            </a:r>
          </a:p>
        </p:txBody>
      </p:sp>
      <p:graphicFrame>
        <p:nvGraphicFramePr>
          <p:cNvPr id="297129" name="Group 169"/>
          <p:cNvGraphicFramePr>
            <a:graphicFrameLocks noGrp="1"/>
          </p:cNvGraphicFramePr>
          <p:nvPr/>
        </p:nvGraphicFramePr>
        <p:xfrm>
          <a:off x="495300" y="2449513"/>
          <a:ext cx="3505200" cy="603504"/>
        </p:xfrm>
        <a:graphic>
          <a:graphicData uri="http://schemas.openxmlformats.org/drawingml/2006/table">
            <a:tbl>
              <a:tblPr/>
              <a:tblGrid>
                <a:gridCol w="1471613"/>
                <a:gridCol w="2033587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čvorova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041" name="Oval 81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297042" name="Oval 82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297043" name="AutoShape 83"/>
          <p:cNvCxnSpPr>
            <a:cxnSpLocks noChangeShapeType="1"/>
            <a:stCxn id="297041" idx="3"/>
            <a:endCxn id="297042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297046" name="AutoShape 86"/>
          <p:cNvCxnSpPr>
            <a:cxnSpLocks noChangeShapeType="1"/>
            <a:stCxn id="297042" idx="4"/>
            <a:endCxn id="297047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297047" name="Oval 87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297048" name="AutoShape 88"/>
          <p:cNvCxnSpPr>
            <a:cxnSpLocks noChangeShapeType="1"/>
            <a:stCxn id="297042" idx="3"/>
            <a:endCxn id="297049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297049" name="Oval 89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297050" name="Oval 90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297051" name="AutoShape 91"/>
          <p:cNvCxnSpPr>
            <a:cxnSpLocks noChangeShapeType="1"/>
            <a:stCxn id="297058" idx="4"/>
            <a:endCxn id="297050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297055" name="Oval 95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297056" name="AutoShape 96"/>
          <p:cNvCxnSpPr>
            <a:cxnSpLocks noChangeShapeType="1"/>
            <a:stCxn id="297055" idx="4"/>
            <a:endCxn id="297057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297057" name="Oval 97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297058" name="Oval 98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297059" name="AutoShape 99"/>
          <p:cNvCxnSpPr>
            <a:cxnSpLocks noChangeShapeType="1"/>
            <a:stCxn id="297041" idx="5"/>
            <a:endCxn id="297058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297061" name="AutoShape 101"/>
          <p:cNvCxnSpPr>
            <a:cxnSpLocks noChangeShapeType="1"/>
            <a:stCxn id="297047" idx="6"/>
            <a:endCxn id="297057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297062" name="Oval 102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297063" name="AutoShape 103"/>
          <p:cNvCxnSpPr>
            <a:cxnSpLocks noChangeShapeType="1"/>
            <a:stCxn id="297049" idx="4"/>
            <a:endCxn id="297062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297064" name="AutoShape 104"/>
          <p:cNvCxnSpPr>
            <a:cxnSpLocks noChangeShapeType="1"/>
            <a:stCxn id="297041" idx="4"/>
            <a:endCxn id="297055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297065" name="AutoShape 105"/>
          <p:cNvCxnSpPr>
            <a:cxnSpLocks noChangeShapeType="1"/>
            <a:stCxn id="297050" idx="2"/>
            <a:endCxn id="297057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297070" name="Text Box 110"/>
          <p:cNvSpPr txBox="1">
            <a:spLocks noChangeArrowheads="1"/>
          </p:cNvSpPr>
          <p:nvPr/>
        </p:nvSpPr>
        <p:spPr bwMode="auto">
          <a:xfrm>
            <a:off x="419100" y="1687513"/>
            <a:ext cx="3764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stack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CF0769-F010-459D-89F2-5E42BFC10AB9}" type="slidenum">
              <a:rPr lang="en-US" altLang="en-US" sz="1100"/>
              <a:pPr/>
              <a:t>37</a:t>
            </a:fld>
            <a:endParaRPr lang="en-US" altLang="en-US" sz="1100"/>
          </a:p>
        </p:txBody>
      </p:sp>
      <p:sp>
        <p:nvSpPr>
          <p:cNvPr id="325682" name="Text Box 50"/>
          <p:cNvSpPr txBox="1">
            <a:spLocks noChangeArrowheads="1"/>
          </p:cNvSpPr>
          <p:nvPr/>
        </p:nvSpPr>
        <p:spPr bwMode="auto">
          <a:xfrm>
            <a:off x="56769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25683" name="Text Box 51"/>
          <p:cNvSpPr txBox="1">
            <a:spLocks noChangeArrowheads="1"/>
          </p:cNvSpPr>
          <p:nvPr/>
        </p:nvSpPr>
        <p:spPr bwMode="auto">
          <a:xfrm>
            <a:off x="66675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25690" name="Text Box 58"/>
          <p:cNvSpPr txBox="1">
            <a:spLocks noChangeArrowheads="1"/>
          </p:cNvSpPr>
          <p:nvPr/>
        </p:nvSpPr>
        <p:spPr bwMode="auto">
          <a:xfrm>
            <a:off x="4762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25691" name="Text Box 59"/>
          <p:cNvSpPr txBox="1">
            <a:spLocks noChangeArrowheads="1"/>
          </p:cNvSpPr>
          <p:nvPr/>
        </p:nvSpPr>
        <p:spPr bwMode="auto">
          <a:xfrm>
            <a:off x="6210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25692" name="Text Box 60"/>
          <p:cNvSpPr txBox="1">
            <a:spLocks noChangeArrowheads="1"/>
          </p:cNvSpPr>
          <p:nvPr/>
        </p:nvSpPr>
        <p:spPr bwMode="auto">
          <a:xfrm>
            <a:off x="5524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25698" name="Text Box 66"/>
          <p:cNvSpPr txBox="1">
            <a:spLocks noChangeArrowheads="1"/>
          </p:cNvSpPr>
          <p:nvPr/>
        </p:nvSpPr>
        <p:spPr bwMode="auto">
          <a:xfrm>
            <a:off x="73533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25704" name="Text Box 72"/>
          <p:cNvSpPr txBox="1">
            <a:spLocks noChangeArrowheads="1"/>
          </p:cNvSpPr>
          <p:nvPr/>
        </p:nvSpPr>
        <p:spPr bwMode="auto">
          <a:xfrm>
            <a:off x="6667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25705" name="Text Box 73"/>
          <p:cNvSpPr txBox="1">
            <a:spLocks noChangeArrowheads="1"/>
          </p:cNvSpPr>
          <p:nvPr/>
        </p:nvSpPr>
        <p:spPr bwMode="auto">
          <a:xfrm>
            <a:off x="7810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25706" name="Text Box 74"/>
          <p:cNvSpPr txBox="1">
            <a:spLocks noChangeArrowheads="1"/>
          </p:cNvSpPr>
          <p:nvPr/>
        </p:nvSpPr>
        <p:spPr bwMode="auto">
          <a:xfrm>
            <a:off x="7353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25707" name="Text Box 75"/>
          <p:cNvSpPr txBox="1">
            <a:spLocks noChangeArrowheads="1"/>
          </p:cNvSpPr>
          <p:nvPr/>
        </p:nvSpPr>
        <p:spPr bwMode="auto">
          <a:xfrm>
            <a:off x="4610100" y="4887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25634" name="Text Box 2"/>
          <p:cNvSpPr txBox="1">
            <a:spLocks noChangeArrowheads="1"/>
          </p:cNvSpPr>
          <p:nvPr/>
        </p:nvSpPr>
        <p:spPr bwMode="auto">
          <a:xfrm>
            <a:off x="419100" y="2017713"/>
            <a:ext cx="2989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 Search (DFS)</a:t>
            </a:r>
          </a:p>
        </p:txBody>
      </p:sp>
      <p:graphicFrame>
        <p:nvGraphicFramePr>
          <p:cNvPr id="325729" name="Group 97"/>
          <p:cNvGraphicFramePr>
            <a:graphicFrameLocks noGrp="1"/>
          </p:cNvGraphicFramePr>
          <p:nvPr/>
        </p:nvGraphicFramePr>
        <p:xfrm>
          <a:off x="495300" y="2449513"/>
          <a:ext cx="3505200" cy="905256"/>
        </p:xfrm>
        <a:graphic>
          <a:graphicData uri="http://schemas.openxmlformats.org/drawingml/2006/table">
            <a:tbl>
              <a:tblPr/>
              <a:tblGrid>
                <a:gridCol w="1471613"/>
                <a:gridCol w="2033587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current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nodes list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nije 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A,B,C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5679" name="Oval 47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/>
              <a:t>S</a:t>
            </a:r>
            <a:br>
              <a:rPr lang="en-US" sz="1600" b="1"/>
            </a:br>
            <a:r>
              <a:rPr lang="en-US" sz="140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325680" name="Oval 48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25681" name="AutoShape 49"/>
          <p:cNvCxnSpPr>
            <a:cxnSpLocks noChangeShapeType="1"/>
            <a:stCxn id="325679" idx="3"/>
            <a:endCxn id="325680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25684" name="AutoShape 52"/>
          <p:cNvCxnSpPr>
            <a:cxnSpLocks noChangeShapeType="1"/>
            <a:stCxn id="325680" idx="4"/>
            <a:endCxn id="325685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5685" name="Oval 53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25686" name="AutoShape 54"/>
          <p:cNvCxnSpPr>
            <a:cxnSpLocks noChangeShapeType="1"/>
            <a:stCxn id="325680" idx="3"/>
            <a:endCxn id="325687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5687" name="Oval 55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25688" name="Oval 56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25689" name="AutoShape 57"/>
          <p:cNvCxnSpPr>
            <a:cxnSpLocks noChangeShapeType="1"/>
            <a:stCxn id="325696" idx="4"/>
            <a:endCxn id="325688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5693" name="Oval 61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25694" name="AutoShape 62"/>
          <p:cNvCxnSpPr>
            <a:cxnSpLocks noChangeShapeType="1"/>
            <a:stCxn id="325693" idx="4"/>
            <a:endCxn id="325695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5695" name="Oval 63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325696" name="Oval 64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25697" name="AutoShape 65"/>
          <p:cNvCxnSpPr>
            <a:cxnSpLocks noChangeShapeType="1"/>
            <a:stCxn id="325679" idx="5"/>
            <a:endCxn id="325696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25699" name="AutoShape 67"/>
          <p:cNvCxnSpPr>
            <a:cxnSpLocks noChangeShapeType="1"/>
            <a:stCxn id="325685" idx="6"/>
            <a:endCxn id="325695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5700" name="Oval 68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25701" name="AutoShape 69"/>
          <p:cNvCxnSpPr>
            <a:cxnSpLocks noChangeShapeType="1"/>
            <a:stCxn id="325687" idx="4"/>
            <a:endCxn id="325700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25702" name="AutoShape 70"/>
          <p:cNvCxnSpPr>
            <a:cxnSpLocks noChangeShapeType="1"/>
            <a:stCxn id="325679" idx="4"/>
            <a:endCxn id="325693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25703" name="AutoShape 71"/>
          <p:cNvCxnSpPr>
            <a:cxnSpLocks noChangeShapeType="1"/>
            <a:stCxn id="325688" idx="2"/>
            <a:endCxn id="325695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5708" name="Text Box 76"/>
          <p:cNvSpPr txBox="1">
            <a:spLocks noChangeArrowheads="1"/>
          </p:cNvSpPr>
          <p:nvPr/>
        </p:nvSpPr>
        <p:spPr bwMode="auto">
          <a:xfrm>
            <a:off x="419100" y="1687513"/>
            <a:ext cx="3764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stack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00240A-1BDE-4117-A24A-7A99A0E66DBA}" type="slidenum">
              <a:rPr lang="en-US" altLang="en-US" sz="1100"/>
              <a:pPr/>
              <a:t>38</a:t>
            </a:fld>
            <a:endParaRPr lang="en-US" altLang="en-US" sz="1100"/>
          </a:p>
        </p:txBody>
      </p:sp>
      <p:sp>
        <p:nvSpPr>
          <p:cNvPr id="327740" name="Text Box 60"/>
          <p:cNvSpPr txBox="1">
            <a:spLocks noChangeArrowheads="1"/>
          </p:cNvSpPr>
          <p:nvPr/>
        </p:nvSpPr>
        <p:spPr bwMode="auto">
          <a:xfrm>
            <a:off x="5524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27730" name="Text Box 50"/>
          <p:cNvSpPr txBox="1">
            <a:spLocks noChangeArrowheads="1"/>
          </p:cNvSpPr>
          <p:nvPr/>
        </p:nvSpPr>
        <p:spPr bwMode="auto">
          <a:xfrm>
            <a:off x="56769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27731" name="Text Box 51"/>
          <p:cNvSpPr txBox="1">
            <a:spLocks noChangeArrowheads="1"/>
          </p:cNvSpPr>
          <p:nvPr/>
        </p:nvSpPr>
        <p:spPr bwMode="auto">
          <a:xfrm>
            <a:off x="66675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27738" name="Text Box 58"/>
          <p:cNvSpPr txBox="1">
            <a:spLocks noChangeArrowheads="1"/>
          </p:cNvSpPr>
          <p:nvPr/>
        </p:nvSpPr>
        <p:spPr bwMode="auto">
          <a:xfrm>
            <a:off x="4762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27739" name="Text Box 59"/>
          <p:cNvSpPr txBox="1">
            <a:spLocks noChangeArrowheads="1"/>
          </p:cNvSpPr>
          <p:nvPr/>
        </p:nvSpPr>
        <p:spPr bwMode="auto">
          <a:xfrm>
            <a:off x="6210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27746" name="Text Box 66"/>
          <p:cNvSpPr txBox="1">
            <a:spLocks noChangeArrowheads="1"/>
          </p:cNvSpPr>
          <p:nvPr/>
        </p:nvSpPr>
        <p:spPr bwMode="auto">
          <a:xfrm>
            <a:off x="73533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27752" name="Text Box 72"/>
          <p:cNvSpPr txBox="1">
            <a:spLocks noChangeArrowheads="1"/>
          </p:cNvSpPr>
          <p:nvPr/>
        </p:nvSpPr>
        <p:spPr bwMode="auto">
          <a:xfrm>
            <a:off x="6667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27753" name="Text Box 73"/>
          <p:cNvSpPr txBox="1">
            <a:spLocks noChangeArrowheads="1"/>
          </p:cNvSpPr>
          <p:nvPr/>
        </p:nvSpPr>
        <p:spPr bwMode="auto">
          <a:xfrm>
            <a:off x="7810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27754" name="Text Box 74"/>
          <p:cNvSpPr txBox="1">
            <a:spLocks noChangeArrowheads="1"/>
          </p:cNvSpPr>
          <p:nvPr/>
        </p:nvSpPr>
        <p:spPr bwMode="auto">
          <a:xfrm>
            <a:off x="7353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27755" name="Text Box 75"/>
          <p:cNvSpPr txBox="1">
            <a:spLocks noChangeArrowheads="1"/>
          </p:cNvSpPr>
          <p:nvPr/>
        </p:nvSpPr>
        <p:spPr bwMode="auto">
          <a:xfrm>
            <a:off x="4610100" y="4887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27682" name="Text Box 2"/>
          <p:cNvSpPr txBox="1">
            <a:spLocks noChangeArrowheads="1"/>
          </p:cNvSpPr>
          <p:nvPr/>
        </p:nvSpPr>
        <p:spPr bwMode="auto">
          <a:xfrm>
            <a:off x="419100" y="2017713"/>
            <a:ext cx="2989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2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2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 Search (DFS)</a:t>
            </a:r>
          </a:p>
        </p:txBody>
      </p:sp>
      <p:graphicFrame>
        <p:nvGraphicFramePr>
          <p:cNvPr id="327765" name="Group 85"/>
          <p:cNvGraphicFramePr>
            <a:graphicFrameLocks noGrp="1"/>
          </p:cNvGraphicFramePr>
          <p:nvPr/>
        </p:nvGraphicFramePr>
        <p:xfrm>
          <a:off x="495300" y="2449513"/>
          <a:ext cx="3505200" cy="1211644"/>
        </p:xfrm>
        <a:graphic>
          <a:graphicData uri="http://schemas.openxmlformats.org/drawingml/2006/table">
            <a:tbl>
              <a:tblPr/>
              <a:tblGrid>
                <a:gridCol w="1471613"/>
                <a:gridCol w="2033587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čvorova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nije 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D,E,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7727" name="Oval 47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327728" name="Oval 48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A</a:t>
            </a:r>
          </a:p>
        </p:txBody>
      </p:sp>
      <p:cxnSp>
        <p:nvCxnSpPr>
          <p:cNvPr id="327729" name="AutoShape 49"/>
          <p:cNvCxnSpPr>
            <a:cxnSpLocks noChangeShapeType="1"/>
            <a:stCxn id="327727" idx="3"/>
            <a:endCxn id="327728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27732" name="AutoShape 52"/>
          <p:cNvCxnSpPr>
            <a:cxnSpLocks noChangeShapeType="1"/>
            <a:stCxn id="327728" idx="4"/>
            <a:endCxn id="327733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7733" name="Oval 53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27734" name="AutoShape 54"/>
          <p:cNvCxnSpPr>
            <a:cxnSpLocks noChangeShapeType="1"/>
            <a:stCxn id="327728" idx="3"/>
            <a:endCxn id="327735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7735" name="Oval 55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27736" name="Oval 56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27737" name="AutoShape 57"/>
          <p:cNvCxnSpPr>
            <a:cxnSpLocks noChangeShapeType="1"/>
            <a:stCxn id="327744" idx="4"/>
            <a:endCxn id="327736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7741" name="Oval 61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27742" name="AutoShape 62"/>
          <p:cNvCxnSpPr>
            <a:cxnSpLocks noChangeShapeType="1"/>
            <a:stCxn id="327741" idx="4"/>
            <a:endCxn id="327743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7743" name="Oval 63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327744" name="Oval 64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27745" name="AutoShape 65"/>
          <p:cNvCxnSpPr>
            <a:cxnSpLocks noChangeShapeType="1"/>
            <a:stCxn id="327727" idx="5"/>
            <a:endCxn id="327744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27747" name="AutoShape 67"/>
          <p:cNvCxnSpPr>
            <a:cxnSpLocks noChangeShapeType="1"/>
            <a:stCxn id="327733" idx="6"/>
            <a:endCxn id="327743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7748" name="Oval 68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27749" name="AutoShape 69"/>
          <p:cNvCxnSpPr>
            <a:cxnSpLocks noChangeShapeType="1"/>
            <a:stCxn id="327735" idx="4"/>
            <a:endCxn id="327748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27750" name="AutoShape 70"/>
          <p:cNvCxnSpPr>
            <a:cxnSpLocks noChangeShapeType="1"/>
            <a:stCxn id="327727" idx="4"/>
            <a:endCxn id="327741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27751" name="AutoShape 71"/>
          <p:cNvCxnSpPr>
            <a:cxnSpLocks noChangeShapeType="1"/>
            <a:stCxn id="327736" idx="2"/>
            <a:endCxn id="327743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7756" name="Text Box 76"/>
          <p:cNvSpPr txBox="1">
            <a:spLocks noChangeArrowheads="1"/>
          </p:cNvSpPr>
          <p:nvPr/>
        </p:nvSpPr>
        <p:spPr bwMode="auto">
          <a:xfrm>
            <a:off x="419100" y="1687513"/>
            <a:ext cx="3764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stack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A80E14-312A-46CF-9250-11283421B56C}" type="slidenum">
              <a:rPr lang="en-US" altLang="en-US" sz="1100"/>
              <a:pPr/>
              <a:t>39</a:t>
            </a:fld>
            <a:endParaRPr lang="en-US" altLang="en-US" sz="1100"/>
          </a:p>
        </p:txBody>
      </p:sp>
      <p:sp>
        <p:nvSpPr>
          <p:cNvPr id="329778" name="Text Box 50"/>
          <p:cNvSpPr txBox="1">
            <a:spLocks noChangeArrowheads="1"/>
          </p:cNvSpPr>
          <p:nvPr/>
        </p:nvSpPr>
        <p:spPr bwMode="auto">
          <a:xfrm>
            <a:off x="56769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29779" name="Text Box 51"/>
          <p:cNvSpPr txBox="1">
            <a:spLocks noChangeArrowheads="1"/>
          </p:cNvSpPr>
          <p:nvPr/>
        </p:nvSpPr>
        <p:spPr bwMode="auto">
          <a:xfrm>
            <a:off x="66675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29786" name="Text Box 58"/>
          <p:cNvSpPr txBox="1">
            <a:spLocks noChangeArrowheads="1"/>
          </p:cNvSpPr>
          <p:nvPr/>
        </p:nvSpPr>
        <p:spPr bwMode="auto">
          <a:xfrm>
            <a:off x="4762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29787" name="Text Box 59"/>
          <p:cNvSpPr txBox="1">
            <a:spLocks noChangeArrowheads="1"/>
          </p:cNvSpPr>
          <p:nvPr/>
        </p:nvSpPr>
        <p:spPr bwMode="auto">
          <a:xfrm>
            <a:off x="6210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29788" name="Text Box 60"/>
          <p:cNvSpPr txBox="1">
            <a:spLocks noChangeArrowheads="1"/>
          </p:cNvSpPr>
          <p:nvPr/>
        </p:nvSpPr>
        <p:spPr bwMode="auto">
          <a:xfrm>
            <a:off x="5524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29794" name="Text Box 66"/>
          <p:cNvSpPr txBox="1">
            <a:spLocks noChangeArrowheads="1"/>
          </p:cNvSpPr>
          <p:nvPr/>
        </p:nvSpPr>
        <p:spPr bwMode="auto">
          <a:xfrm>
            <a:off x="73533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29800" name="Text Box 72"/>
          <p:cNvSpPr txBox="1">
            <a:spLocks noChangeArrowheads="1"/>
          </p:cNvSpPr>
          <p:nvPr/>
        </p:nvSpPr>
        <p:spPr bwMode="auto">
          <a:xfrm>
            <a:off x="6667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29801" name="Text Box 73"/>
          <p:cNvSpPr txBox="1">
            <a:spLocks noChangeArrowheads="1"/>
          </p:cNvSpPr>
          <p:nvPr/>
        </p:nvSpPr>
        <p:spPr bwMode="auto">
          <a:xfrm>
            <a:off x="7810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29802" name="Text Box 74"/>
          <p:cNvSpPr txBox="1">
            <a:spLocks noChangeArrowheads="1"/>
          </p:cNvSpPr>
          <p:nvPr/>
        </p:nvSpPr>
        <p:spPr bwMode="auto">
          <a:xfrm>
            <a:off x="7353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29803" name="Text Box 75"/>
          <p:cNvSpPr txBox="1">
            <a:spLocks noChangeArrowheads="1"/>
          </p:cNvSpPr>
          <p:nvPr/>
        </p:nvSpPr>
        <p:spPr bwMode="auto">
          <a:xfrm>
            <a:off x="4610100" y="4887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29730" name="Text Box 2"/>
          <p:cNvSpPr txBox="1">
            <a:spLocks noChangeArrowheads="1"/>
          </p:cNvSpPr>
          <p:nvPr/>
        </p:nvSpPr>
        <p:spPr bwMode="auto">
          <a:xfrm>
            <a:off x="419100" y="2017713"/>
            <a:ext cx="2989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3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3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 Search (DFS)</a:t>
            </a:r>
          </a:p>
        </p:txBody>
      </p:sp>
      <p:graphicFrame>
        <p:nvGraphicFramePr>
          <p:cNvPr id="329816" name="Group 88"/>
          <p:cNvGraphicFramePr>
            <a:graphicFrameLocks noGrp="1"/>
          </p:cNvGraphicFramePr>
          <p:nvPr/>
        </p:nvGraphicFramePr>
        <p:xfrm>
          <a:off x="495300" y="2449513"/>
          <a:ext cx="3505200" cy="1533907"/>
        </p:xfrm>
        <a:graphic>
          <a:graphicData uri="http://schemas.openxmlformats.org/drawingml/2006/table">
            <a:tbl>
              <a:tblPr/>
              <a:tblGrid>
                <a:gridCol w="1471613"/>
                <a:gridCol w="2033587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čvorova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{D,E,B,C}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nije 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9775" name="Oval 47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329776" name="Oval 48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29777" name="AutoShape 49"/>
          <p:cNvCxnSpPr>
            <a:cxnSpLocks noChangeShapeType="1"/>
            <a:stCxn id="329775" idx="3"/>
            <a:endCxn id="329776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29780" name="AutoShape 52"/>
          <p:cNvCxnSpPr>
            <a:cxnSpLocks noChangeShapeType="1"/>
            <a:stCxn id="329776" idx="4"/>
            <a:endCxn id="329781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9781" name="Oval 53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29782" name="AutoShape 54"/>
          <p:cNvCxnSpPr>
            <a:cxnSpLocks noChangeShapeType="1"/>
            <a:stCxn id="329776" idx="3"/>
            <a:endCxn id="329783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9783" name="Oval 55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D</a:t>
            </a:r>
          </a:p>
        </p:txBody>
      </p:sp>
      <p:sp>
        <p:nvSpPr>
          <p:cNvPr id="329784" name="Oval 56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29785" name="AutoShape 57"/>
          <p:cNvCxnSpPr>
            <a:cxnSpLocks noChangeShapeType="1"/>
            <a:stCxn id="329792" idx="4"/>
            <a:endCxn id="329784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9789" name="Oval 61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29790" name="AutoShape 62"/>
          <p:cNvCxnSpPr>
            <a:cxnSpLocks noChangeShapeType="1"/>
            <a:stCxn id="329789" idx="4"/>
            <a:endCxn id="329791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9791" name="Oval 63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329792" name="Oval 64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29793" name="AutoShape 65"/>
          <p:cNvCxnSpPr>
            <a:cxnSpLocks noChangeShapeType="1"/>
            <a:stCxn id="329775" idx="5"/>
            <a:endCxn id="329792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29795" name="AutoShape 67"/>
          <p:cNvCxnSpPr>
            <a:cxnSpLocks noChangeShapeType="1"/>
            <a:stCxn id="329781" idx="6"/>
            <a:endCxn id="329791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9796" name="Oval 68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29797" name="AutoShape 69"/>
          <p:cNvCxnSpPr>
            <a:cxnSpLocks noChangeShapeType="1"/>
            <a:stCxn id="329783" idx="4"/>
            <a:endCxn id="329796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29798" name="AutoShape 70"/>
          <p:cNvCxnSpPr>
            <a:cxnSpLocks noChangeShapeType="1"/>
            <a:stCxn id="329775" idx="4"/>
            <a:endCxn id="329789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29799" name="AutoShape 71"/>
          <p:cNvCxnSpPr>
            <a:cxnSpLocks noChangeShapeType="1"/>
            <a:stCxn id="329784" idx="2"/>
            <a:endCxn id="329791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29804" name="Text Box 76"/>
          <p:cNvSpPr txBox="1">
            <a:spLocks noChangeArrowheads="1"/>
          </p:cNvSpPr>
          <p:nvPr/>
        </p:nvSpPr>
        <p:spPr bwMode="auto">
          <a:xfrm>
            <a:off x="419100" y="1687513"/>
            <a:ext cx="3764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stack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mic Sans MS" pitchFamily="66" charset="0"/>
              </a:rPr>
              <a:t>Slagalica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143000"/>
            <a:ext cx="12954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048000"/>
            <a:ext cx="12954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3048000"/>
            <a:ext cx="12954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3048000"/>
            <a:ext cx="12954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48400" y="3048000"/>
            <a:ext cx="12954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rot="5400000">
            <a:off x="3360737" y="1798638"/>
            <a:ext cx="441325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4084637" y="2522538"/>
            <a:ext cx="441325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4808537" y="2408238"/>
            <a:ext cx="441325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5532437" y="1684338"/>
            <a:ext cx="441325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1531937" y="3932238"/>
            <a:ext cx="441325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2255837" y="4656138"/>
            <a:ext cx="441325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2979737" y="4084638"/>
            <a:ext cx="441325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5029200"/>
            <a:ext cx="12954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28800" y="5029200"/>
            <a:ext cx="12954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76600" y="5029200"/>
            <a:ext cx="12954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Connector 24"/>
          <p:cNvCxnSpPr/>
          <p:nvPr/>
        </p:nvCxnSpPr>
        <p:spPr>
          <a:xfrm rot="5400000" flipH="1" flipV="1">
            <a:off x="3352800" y="5181600"/>
            <a:ext cx="1219200" cy="1219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3276600" y="5181600"/>
            <a:ext cx="1219200" cy="1219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6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6FB3D0-BCE0-4B4E-9709-C6807EB592B2}" type="slidenum">
              <a:rPr lang="en-US" altLang="en-US" sz="1100"/>
              <a:pPr/>
              <a:t>40</a:t>
            </a:fld>
            <a:endParaRPr lang="en-US" altLang="en-US" sz="1100"/>
          </a:p>
        </p:txBody>
      </p:sp>
      <p:sp>
        <p:nvSpPr>
          <p:cNvPr id="331826" name="Text Box 50"/>
          <p:cNvSpPr txBox="1">
            <a:spLocks noChangeArrowheads="1"/>
          </p:cNvSpPr>
          <p:nvPr/>
        </p:nvSpPr>
        <p:spPr bwMode="auto">
          <a:xfrm>
            <a:off x="56769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31827" name="Text Box 51"/>
          <p:cNvSpPr txBox="1">
            <a:spLocks noChangeArrowheads="1"/>
          </p:cNvSpPr>
          <p:nvPr/>
        </p:nvSpPr>
        <p:spPr bwMode="auto">
          <a:xfrm>
            <a:off x="66675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31834" name="Text Box 58"/>
          <p:cNvSpPr txBox="1">
            <a:spLocks noChangeArrowheads="1"/>
          </p:cNvSpPr>
          <p:nvPr/>
        </p:nvSpPr>
        <p:spPr bwMode="auto">
          <a:xfrm>
            <a:off x="4762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31835" name="Text Box 59"/>
          <p:cNvSpPr txBox="1">
            <a:spLocks noChangeArrowheads="1"/>
          </p:cNvSpPr>
          <p:nvPr/>
        </p:nvSpPr>
        <p:spPr bwMode="auto">
          <a:xfrm>
            <a:off x="6210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31836" name="Text Box 60"/>
          <p:cNvSpPr txBox="1">
            <a:spLocks noChangeArrowheads="1"/>
          </p:cNvSpPr>
          <p:nvPr/>
        </p:nvSpPr>
        <p:spPr bwMode="auto">
          <a:xfrm>
            <a:off x="5524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31842" name="Text Box 66"/>
          <p:cNvSpPr txBox="1">
            <a:spLocks noChangeArrowheads="1"/>
          </p:cNvSpPr>
          <p:nvPr/>
        </p:nvSpPr>
        <p:spPr bwMode="auto">
          <a:xfrm>
            <a:off x="73533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31848" name="Text Box 72"/>
          <p:cNvSpPr txBox="1">
            <a:spLocks noChangeArrowheads="1"/>
          </p:cNvSpPr>
          <p:nvPr/>
        </p:nvSpPr>
        <p:spPr bwMode="auto">
          <a:xfrm>
            <a:off x="6667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31849" name="Text Box 73"/>
          <p:cNvSpPr txBox="1">
            <a:spLocks noChangeArrowheads="1"/>
          </p:cNvSpPr>
          <p:nvPr/>
        </p:nvSpPr>
        <p:spPr bwMode="auto">
          <a:xfrm>
            <a:off x="7810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31850" name="Text Box 74"/>
          <p:cNvSpPr txBox="1">
            <a:spLocks noChangeArrowheads="1"/>
          </p:cNvSpPr>
          <p:nvPr/>
        </p:nvSpPr>
        <p:spPr bwMode="auto">
          <a:xfrm>
            <a:off x="7353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31851" name="Text Box 75"/>
          <p:cNvSpPr txBox="1">
            <a:spLocks noChangeArrowheads="1"/>
          </p:cNvSpPr>
          <p:nvPr/>
        </p:nvSpPr>
        <p:spPr bwMode="auto">
          <a:xfrm>
            <a:off x="4610100" y="4887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31778" name="Text Box 2"/>
          <p:cNvSpPr txBox="1">
            <a:spLocks noChangeArrowheads="1"/>
          </p:cNvSpPr>
          <p:nvPr/>
        </p:nvSpPr>
        <p:spPr bwMode="auto">
          <a:xfrm>
            <a:off x="419100" y="2017713"/>
            <a:ext cx="30396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testiranih čvorova 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4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4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 Search (DFS)</a:t>
            </a:r>
          </a:p>
        </p:txBody>
      </p:sp>
      <p:graphicFrame>
        <p:nvGraphicFramePr>
          <p:cNvPr id="331857" name="Group 81"/>
          <p:cNvGraphicFramePr>
            <a:graphicFrameLocks noGrp="1"/>
          </p:cNvGraphicFramePr>
          <p:nvPr/>
        </p:nvGraphicFramePr>
        <p:xfrm>
          <a:off x="495300" y="2449513"/>
          <a:ext cx="3505200" cy="1856170"/>
        </p:xfrm>
        <a:graphic>
          <a:graphicData uri="http://schemas.openxmlformats.org/drawingml/2006/table">
            <a:tbl>
              <a:tblPr/>
              <a:tblGrid>
                <a:gridCol w="1471613"/>
                <a:gridCol w="2033587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čvorova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{D,E,B,C}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{H,E,B,C}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nije 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1823" name="Oval 47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 dirty="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331824" name="Oval 48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31825" name="AutoShape 49"/>
          <p:cNvCxnSpPr>
            <a:cxnSpLocks noChangeShapeType="1"/>
            <a:stCxn id="331823" idx="3"/>
            <a:endCxn id="331824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31828" name="AutoShape 52"/>
          <p:cNvCxnSpPr>
            <a:cxnSpLocks noChangeShapeType="1"/>
            <a:stCxn id="331824" idx="4"/>
            <a:endCxn id="331829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1829" name="Oval 53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31830" name="AutoShape 54"/>
          <p:cNvCxnSpPr>
            <a:cxnSpLocks noChangeShapeType="1"/>
            <a:stCxn id="331824" idx="3"/>
            <a:endCxn id="331831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1831" name="Oval 55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31832" name="Oval 56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31833" name="AutoShape 57"/>
          <p:cNvCxnSpPr>
            <a:cxnSpLocks noChangeShapeType="1"/>
            <a:stCxn id="331840" idx="4"/>
            <a:endCxn id="331832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1837" name="Oval 61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31838" name="AutoShape 62"/>
          <p:cNvCxnSpPr>
            <a:cxnSpLocks noChangeShapeType="1"/>
            <a:stCxn id="331837" idx="4"/>
            <a:endCxn id="331839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1839" name="Oval 63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331840" name="Oval 64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31841" name="AutoShape 65"/>
          <p:cNvCxnSpPr>
            <a:cxnSpLocks noChangeShapeType="1"/>
            <a:stCxn id="331823" idx="5"/>
            <a:endCxn id="331840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31843" name="AutoShape 67"/>
          <p:cNvCxnSpPr>
            <a:cxnSpLocks noChangeShapeType="1"/>
            <a:stCxn id="331829" idx="6"/>
            <a:endCxn id="331839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1844" name="Oval 68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H</a:t>
            </a:r>
          </a:p>
        </p:txBody>
      </p:sp>
      <p:cxnSp>
        <p:nvCxnSpPr>
          <p:cNvPr id="331845" name="AutoShape 69"/>
          <p:cNvCxnSpPr>
            <a:cxnSpLocks noChangeShapeType="1"/>
            <a:stCxn id="331831" idx="4"/>
            <a:endCxn id="331844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31846" name="AutoShape 70"/>
          <p:cNvCxnSpPr>
            <a:cxnSpLocks noChangeShapeType="1"/>
            <a:stCxn id="331823" idx="4"/>
            <a:endCxn id="331837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31847" name="AutoShape 71"/>
          <p:cNvCxnSpPr>
            <a:cxnSpLocks noChangeShapeType="1"/>
            <a:stCxn id="331832" idx="2"/>
            <a:endCxn id="331839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1852" name="Text Box 76"/>
          <p:cNvSpPr txBox="1">
            <a:spLocks noChangeArrowheads="1"/>
          </p:cNvSpPr>
          <p:nvPr/>
        </p:nvSpPr>
        <p:spPr bwMode="auto">
          <a:xfrm>
            <a:off x="419100" y="1687513"/>
            <a:ext cx="3764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stack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7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7D0386-B91E-4928-875B-CFAEF3AE1EFC}" type="slidenum">
              <a:rPr lang="en-US" altLang="en-US" sz="1100"/>
              <a:pPr/>
              <a:t>41</a:t>
            </a:fld>
            <a:endParaRPr lang="en-US" altLang="en-US" sz="1100"/>
          </a:p>
        </p:txBody>
      </p:sp>
      <p:sp>
        <p:nvSpPr>
          <p:cNvPr id="333874" name="Text Box 50"/>
          <p:cNvSpPr txBox="1">
            <a:spLocks noChangeArrowheads="1"/>
          </p:cNvSpPr>
          <p:nvPr/>
        </p:nvSpPr>
        <p:spPr bwMode="auto">
          <a:xfrm>
            <a:off x="56769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33875" name="Text Box 51"/>
          <p:cNvSpPr txBox="1">
            <a:spLocks noChangeArrowheads="1"/>
          </p:cNvSpPr>
          <p:nvPr/>
        </p:nvSpPr>
        <p:spPr bwMode="auto">
          <a:xfrm>
            <a:off x="66675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33882" name="Text Box 58"/>
          <p:cNvSpPr txBox="1">
            <a:spLocks noChangeArrowheads="1"/>
          </p:cNvSpPr>
          <p:nvPr/>
        </p:nvSpPr>
        <p:spPr bwMode="auto">
          <a:xfrm>
            <a:off x="4762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33883" name="Text Box 59"/>
          <p:cNvSpPr txBox="1">
            <a:spLocks noChangeArrowheads="1"/>
          </p:cNvSpPr>
          <p:nvPr/>
        </p:nvSpPr>
        <p:spPr bwMode="auto">
          <a:xfrm>
            <a:off x="6210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33884" name="Text Box 60"/>
          <p:cNvSpPr txBox="1">
            <a:spLocks noChangeArrowheads="1"/>
          </p:cNvSpPr>
          <p:nvPr/>
        </p:nvSpPr>
        <p:spPr bwMode="auto">
          <a:xfrm>
            <a:off x="5524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33890" name="Text Box 66"/>
          <p:cNvSpPr txBox="1">
            <a:spLocks noChangeArrowheads="1"/>
          </p:cNvSpPr>
          <p:nvPr/>
        </p:nvSpPr>
        <p:spPr bwMode="auto">
          <a:xfrm>
            <a:off x="73533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33896" name="Text Box 72"/>
          <p:cNvSpPr txBox="1">
            <a:spLocks noChangeArrowheads="1"/>
          </p:cNvSpPr>
          <p:nvPr/>
        </p:nvSpPr>
        <p:spPr bwMode="auto">
          <a:xfrm>
            <a:off x="6667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33897" name="Text Box 73"/>
          <p:cNvSpPr txBox="1">
            <a:spLocks noChangeArrowheads="1"/>
          </p:cNvSpPr>
          <p:nvPr/>
        </p:nvSpPr>
        <p:spPr bwMode="auto">
          <a:xfrm>
            <a:off x="7810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33898" name="Text Box 74"/>
          <p:cNvSpPr txBox="1">
            <a:spLocks noChangeArrowheads="1"/>
          </p:cNvSpPr>
          <p:nvPr/>
        </p:nvSpPr>
        <p:spPr bwMode="auto">
          <a:xfrm>
            <a:off x="7353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33899" name="Text Box 75"/>
          <p:cNvSpPr txBox="1">
            <a:spLocks noChangeArrowheads="1"/>
          </p:cNvSpPr>
          <p:nvPr/>
        </p:nvSpPr>
        <p:spPr bwMode="auto">
          <a:xfrm>
            <a:off x="4610100" y="4887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33826" name="Text Box 2"/>
          <p:cNvSpPr txBox="1">
            <a:spLocks noChangeArrowheads="1"/>
          </p:cNvSpPr>
          <p:nvPr/>
        </p:nvSpPr>
        <p:spPr bwMode="auto">
          <a:xfrm>
            <a:off x="419100" y="2017713"/>
            <a:ext cx="2989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5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5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 Search (DFS)</a:t>
            </a:r>
          </a:p>
        </p:txBody>
      </p:sp>
      <p:graphicFrame>
        <p:nvGraphicFramePr>
          <p:cNvPr id="333909" name="Group 85"/>
          <p:cNvGraphicFramePr>
            <a:graphicFrameLocks noGrp="1"/>
          </p:cNvGraphicFramePr>
          <p:nvPr/>
        </p:nvGraphicFramePr>
        <p:xfrm>
          <a:off x="495300" y="2449513"/>
          <a:ext cx="3505200" cy="2432242"/>
        </p:xfrm>
        <a:graphic>
          <a:graphicData uri="http://schemas.openxmlformats.org/drawingml/2006/table">
            <a:tbl>
              <a:tblPr/>
              <a:tblGrid>
                <a:gridCol w="1471613"/>
                <a:gridCol w="2033587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čvorova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{D,E,B,C}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{H,E,B,C}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nije 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G,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B,C}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bektreking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3871" name="Oval 47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 dirty="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333872" name="Oval 48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33873" name="AutoShape 49"/>
          <p:cNvCxnSpPr>
            <a:cxnSpLocks noChangeShapeType="1"/>
            <a:stCxn id="333871" idx="3"/>
            <a:endCxn id="333872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33876" name="AutoShape 52"/>
          <p:cNvCxnSpPr>
            <a:cxnSpLocks noChangeShapeType="1"/>
            <a:stCxn id="333872" idx="4"/>
            <a:endCxn id="333877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3877" name="Oval 53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E</a:t>
            </a:r>
          </a:p>
        </p:txBody>
      </p:sp>
      <p:cxnSp>
        <p:nvCxnSpPr>
          <p:cNvPr id="333878" name="AutoShape 54"/>
          <p:cNvCxnSpPr>
            <a:cxnSpLocks noChangeShapeType="1"/>
            <a:stCxn id="333872" idx="3"/>
            <a:endCxn id="333879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3879" name="Oval 55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33880" name="Oval 56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33881" name="AutoShape 57"/>
          <p:cNvCxnSpPr>
            <a:cxnSpLocks noChangeShapeType="1"/>
            <a:stCxn id="333888" idx="4"/>
            <a:endCxn id="333880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3885" name="Oval 61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33886" name="AutoShape 62"/>
          <p:cNvCxnSpPr>
            <a:cxnSpLocks noChangeShapeType="1"/>
            <a:stCxn id="333885" idx="4"/>
            <a:endCxn id="333887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3887" name="Oval 63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333888" name="Oval 64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33889" name="AutoShape 65"/>
          <p:cNvCxnSpPr>
            <a:cxnSpLocks noChangeShapeType="1"/>
            <a:stCxn id="333871" idx="5"/>
            <a:endCxn id="333888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33891" name="AutoShape 67"/>
          <p:cNvCxnSpPr>
            <a:cxnSpLocks noChangeShapeType="1"/>
            <a:stCxn id="333877" idx="6"/>
            <a:endCxn id="333887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3892" name="Oval 68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33893" name="AutoShape 69"/>
          <p:cNvCxnSpPr>
            <a:cxnSpLocks noChangeShapeType="1"/>
            <a:stCxn id="333879" idx="4"/>
            <a:endCxn id="333892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33894" name="AutoShape 70"/>
          <p:cNvCxnSpPr>
            <a:cxnSpLocks noChangeShapeType="1"/>
            <a:stCxn id="333871" idx="4"/>
            <a:endCxn id="333885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33895" name="AutoShape 71"/>
          <p:cNvCxnSpPr>
            <a:cxnSpLocks noChangeShapeType="1"/>
            <a:stCxn id="333880" idx="2"/>
            <a:endCxn id="333887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3900" name="Text Box 76"/>
          <p:cNvSpPr txBox="1">
            <a:spLocks noChangeArrowheads="1"/>
          </p:cNvSpPr>
          <p:nvPr/>
        </p:nvSpPr>
        <p:spPr bwMode="auto">
          <a:xfrm>
            <a:off x="419100" y="1687513"/>
            <a:ext cx="3764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stack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7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A18C9E-66E9-407C-8C5D-3182D860E947}" type="slidenum">
              <a:rPr lang="en-US" altLang="en-US" sz="1100"/>
              <a:pPr/>
              <a:t>42</a:t>
            </a:fld>
            <a:endParaRPr lang="en-US" altLang="en-US" sz="1100"/>
          </a:p>
        </p:txBody>
      </p:sp>
      <p:sp>
        <p:nvSpPr>
          <p:cNvPr id="335922" name="Text Box 50"/>
          <p:cNvSpPr txBox="1">
            <a:spLocks noChangeArrowheads="1"/>
          </p:cNvSpPr>
          <p:nvPr/>
        </p:nvSpPr>
        <p:spPr bwMode="auto">
          <a:xfrm>
            <a:off x="56769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35923" name="Text Box 51"/>
          <p:cNvSpPr txBox="1">
            <a:spLocks noChangeArrowheads="1"/>
          </p:cNvSpPr>
          <p:nvPr/>
        </p:nvSpPr>
        <p:spPr bwMode="auto">
          <a:xfrm>
            <a:off x="66675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35930" name="Text Box 58"/>
          <p:cNvSpPr txBox="1">
            <a:spLocks noChangeArrowheads="1"/>
          </p:cNvSpPr>
          <p:nvPr/>
        </p:nvSpPr>
        <p:spPr bwMode="auto">
          <a:xfrm>
            <a:off x="4762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35931" name="Text Box 59"/>
          <p:cNvSpPr txBox="1">
            <a:spLocks noChangeArrowheads="1"/>
          </p:cNvSpPr>
          <p:nvPr/>
        </p:nvSpPr>
        <p:spPr bwMode="auto">
          <a:xfrm>
            <a:off x="6210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35932" name="Text Box 60"/>
          <p:cNvSpPr txBox="1">
            <a:spLocks noChangeArrowheads="1"/>
          </p:cNvSpPr>
          <p:nvPr/>
        </p:nvSpPr>
        <p:spPr bwMode="auto">
          <a:xfrm>
            <a:off x="5524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35938" name="Text Box 66"/>
          <p:cNvSpPr txBox="1">
            <a:spLocks noChangeArrowheads="1"/>
          </p:cNvSpPr>
          <p:nvPr/>
        </p:nvSpPr>
        <p:spPr bwMode="auto">
          <a:xfrm>
            <a:off x="73533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35944" name="Text Box 72"/>
          <p:cNvSpPr txBox="1">
            <a:spLocks noChangeArrowheads="1"/>
          </p:cNvSpPr>
          <p:nvPr/>
        </p:nvSpPr>
        <p:spPr bwMode="auto">
          <a:xfrm>
            <a:off x="6667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35945" name="Text Box 73"/>
          <p:cNvSpPr txBox="1">
            <a:spLocks noChangeArrowheads="1"/>
          </p:cNvSpPr>
          <p:nvPr/>
        </p:nvSpPr>
        <p:spPr bwMode="auto">
          <a:xfrm>
            <a:off x="7810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35946" name="Text Box 74"/>
          <p:cNvSpPr txBox="1">
            <a:spLocks noChangeArrowheads="1"/>
          </p:cNvSpPr>
          <p:nvPr/>
        </p:nvSpPr>
        <p:spPr bwMode="auto">
          <a:xfrm>
            <a:off x="7353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35947" name="Text Box 75"/>
          <p:cNvSpPr txBox="1">
            <a:spLocks noChangeArrowheads="1"/>
          </p:cNvSpPr>
          <p:nvPr/>
        </p:nvSpPr>
        <p:spPr bwMode="auto">
          <a:xfrm>
            <a:off x="4610100" y="4887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35874" name="Text Box 2"/>
          <p:cNvSpPr txBox="1">
            <a:spLocks noChangeArrowheads="1"/>
          </p:cNvSpPr>
          <p:nvPr/>
        </p:nvSpPr>
        <p:spPr bwMode="auto">
          <a:xfrm>
            <a:off x="419100" y="2017713"/>
            <a:ext cx="30396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:</a:t>
            </a:r>
            <a:r>
              <a:rPr lang="en-US" sz="1400"/>
              <a:t> </a:t>
            </a:r>
            <a:r>
              <a:rPr lang="sr-Latn-CS" sz="1400">
                <a:solidFill>
                  <a:schemeClr val="tx2"/>
                </a:solidFill>
              </a:rPr>
              <a:t>testiranih čvorova</a:t>
            </a:r>
            <a:r>
              <a:rPr lang="sr-Latn-CS" sz="1400"/>
              <a:t> </a:t>
            </a:r>
            <a:r>
              <a:rPr lang="en-US" sz="1400"/>
              <a:t>6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5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 Search (DFS)</a:t>
            </a:r>
          </a:p>
        </p:txBody>
      </p:sp>
      <p:graphicFrame>
        <p:nvGraphicFramePr>
          <p:cNvPr id="335952" name="Group 80"/>
          <p:cNvGraphicFramePr>
            <a:graphicFrameLocks noGrp="1"/>
          </p:cNvGraphicFramePr>
          <p:nvPr/>
        </p:nvGraphicFramePr>
        <p:xfrm>
          <a:off x="495300" y="2449513"/>
          <a:ext cx="3505200" cy="2754505"/>
        </p:xfrm>
        <a:graphic>
          <a:graphicData uri="http://schemas.openxmlformats.org/drawingml/2006/table">
            <a:tbl>
              <a:tblPr/>
              <a:tblGrid>
                <a:gridCol w="1471613"/>
                <a:gridCol w="2033587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current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nodes list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{D,E,B,C}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{H,E,B,C}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{G,B,C}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{B,C}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nema razvoja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5919" name="Oval 47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 dirty="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335920" name="Oval 48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35921" name="AutoShape 49"/>
          <p:cNvCxnSpPr>
            <a:cxnSpLocks noChangeShapeType="1"/>
            <a:stCxn id="335919" idx="3"/>
            <a:endCxn id="335920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35924" name="AutoShape 52"/>
          <p:cNvCxnSpPr>
            <a:cxnSpLocks noChangeShapeType="1"/>
            <a:stCxn id="335920" idx="4"/>
            <a:endCxn id="335925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5925" name="Oval 53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35926" name="AutoShape 54"/>
          <p:cNvCxnSpPr>
            <a:cxnSpLocks noChangeShapeType="1"/>
            <a:stCxn id="335920" idx="3"/>
            <a:endCxn id="335927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5927" name="Oval 55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35928" name="Oval 56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35929" name="AutoShape 57"/>
          <p:cNvCxnSpPr>
            <a:cxnSpLocks noChangeShapeType="1"/>
            <a:stCxn id="335936" idx="4"/>
            <a:endCxn id="335928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5933" name="Oval 61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35934" name="AutoShape 62"/>
          <p:cNvCxnSpPr>
            <a:cxnSpLocks noChangeShapeType="1"/>
            <a:stCxn id="335933" idx="4"/>
            <a:endCxn id="335935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5935" name="Oval 63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/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bg1"/>
                </a:solidFill>
              </a:rPr>
              <a:t>cilj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35936" name="Oval 64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35937" name="AutoShape 65"/>
          <p:cNvCxnSpPr>
            <a:cxnSpLocks noChangeShapeType="1"/>
            <a:stCxn id="335919" idx="5"/>
            <a:endCxn id="335936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35939" name="AutoShape 67"/>
          <p:cNvCxnSpPr>
            <a:cxnSpLocks noChangeShapeType="1"/>
            <a:stCxn id="335925" idx="6"/>
            <a:endCxn id="335935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5940" name="Oval 68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35941" name="AutoShape 69"/>
          <p:cNvCxnSpPr>
            <a:cxnSpLocks noChangeShapeType="1"/>
            <a:stCxn id="335927" idx="4"/>
            <a:endCxn id="335940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35942" name="AutoShape 70"/>
          <p:cNvCxnSpPr>
            <a:cxnSpLocks noChangeShapeType="1"/>
            <a:stCxn id="335919" idx="4"/>
            <a:endCxn id="335933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35943" name="AutoShape 71"/>
          <p:cNvCxnSpPr>
            <a:cxnSpLocks noChangeShapeType="1"/>
            <a:stCxn id="335928" idx="2"/>
            <a:endCxn id="335935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5948" name="Text Box 76"/>
          <p:cNvSpPr txBox="1">
            <a:spLocks noChangeArrowheads="1"/>
          </p:cNvSpPr>
          <p:nvPr/>
        </p:nvSpPr>
        <p:spPr bwMode="auto">
          <a:xfrm>
            <a:off x="419100" y="1687513"/>
            <a:ext cx="3764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stack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7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3C7F8F-D9BA-43CA-B1DE-7398C8176994}" type="slidenum">
              <a:rPr lang="en-US" altLang="en-US" sz="1100"/>
              <a:pPr/>
              <a:t>43</a:t>
            </a:fld>
            <a:endParaRPr lang="en-US" altLang="en-US" sz="1100"/>
          </a:p>
        </p:txBody>
      </p:sp>
      <p:sp>
        <p:nvSpPr>
          <p:cNvPr id="337980" name="Text Box 60"/>
          <p:cNvSpPr txBox="1">
            <a:spLocks noChangeArrowheads="1"/>
          </p:cNvSpPr>
          <p:nvPr/>
        </p:nvSpPr>
        <p:spPr bwMode="auto">
          <a:xfrm>
            <a:off x="5524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37970" name="Text Box 50"/>
          <p:cNvSpPr txBox="1">
            <a:spLocks noChangeArrowheads="1"/>
          </p:cNvSpPr>
          <p:nvPr/>
        </p:nvSpPr>
        <p:spPr bwMode="auto">
          <a:xfrm>
            <a:off x="56769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37971" name="Text Box 51"/>
          <p:cNvSpPr txBox="1">
            <a:spLocks noChangeArrowheads="1"/>
          </p:cNvSpPr>
          <p:nvPr/>
        </p:nvSpPr>
        <p:spPr bwMode="auto">
          <a:xfrm>
            <a:off x="66675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37978" name="Text Box 58"/>
          <p:cNvSpPr txBox="1">
            <a:spLocks noChangeArrowheads="1"/>
          </p:cNvSpPr>
          <p:nvPr/>
        </p:nvSpPr>
        <p:spPr bwMode="auto">
          <a:xfrm>
            <a:off x="4762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37979" name="Text Box 59"/>
          <p:cNvSpPr txBox="1">
            <a:spLocks noChangeArrowheads="1"/>
          </p:cNvSpPr>
          <p:nvPr/>
        </p:nvSpPr>
        <p:spPr bwMode="auto">
          <a:xfrm>
            <a:off x="6210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37986" name="Text Box 66"/>
          <p:cNvSpPr txBox="1">
            <a:spLocks noChangeArrowheads="1"/>
          </p:cNvSpPr>
          <p:nvPr/>
        </p:nvSpPr>
        <p:spPr bwMode="auto">
          <a:xfrm>
            <a:off x="7353300" y="2601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37992" name="Text Box 72"/>
          <p:cNvSpPr txBox="1">
            <a:spLocks noChangeArrowheads="1"/>
          </p:cNvSpPr>
          <p:nvPr/>
        </p:nvSpPr>
        <p:spPr bwMode="auto">
          <a:xfrm>
            <a:off x="6667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37993" name="Text Box 73"/>
          <p:cNvSpPr txBox="1">
            <a:spLocks noChangeArrowheads="1"/>
          </p:cNvSpPr>
          <p:nvPr/>
        </p:nvSpPr>
        <p:spPr bwMode="auto">
          <a:xfrm>
            <a:off x="7810500" y="3744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37994" name="Text Box 74"/>
          <p:cNvSpPr txBox="1">
            <a:spLocks noChangeArrowheads="1"/>
          </p:cNvSpPr>
          <p:nvPr/>
        </p:nvSpPr>
        <p:spPr bwMode="auto">
          <a:xfrm>
            <a:off x="7353300" y="4125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37995" name="Text Box 75"/>
          <p:cNvSpPr txBox="1">
            <a:spLocks noChangeArrowheads="1"/>
          </p:cNvSpPr>
          <p:nvPr/>
        </p:nvSpPr>
        <p:spPr bwMode="auto">
          <a:xfrm>
            <a:off x="4610100" y="48879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37922" name="Text Box 2"/>
          <p:cNvSpPr txBox="1">
            <a:spLocks noChangeArrowheads="1"/>
          </p:cNvSpPr>
          <p:nvPr/>
        </p:nvSpPr>
        <p:spPr bwMode="auto">
          <a:xfrm>
            <a:off x="419100" y="2017713"/>
            <a:ext cx="2989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6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5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 Search (DFS)</a:t>
            </a:r>
          </a:p>
        </p:txBody>
      </p:sp>
      <p:graphicFrame>
        <p:nvGraphicFramePr>
          <p:cNvPr id="337999" name="Group 79"/>
          <p:cNvGraphicFramePr>
            <a:graphicFrameLocks noGrp="1"/>
          </p:cNvGraphicFramePr>
          <p:nvPr/>
        </p:nvGraphicFramePr>
        <p:xfrm>
          <a:off x="495300" y="2449513"/>
          <a:ext cx="3505200" cy="2500696"/>
        </p:xfrm>
        <a:graphic>
          <a:graphicData uri="http://schemas.openxmlformats.org/drawingml/2006/table">
            <a:tbl>
              <a:tblPr/>
              <a:tblGrid>
                <a:gridCol w="1471613"/>
                <a:gridCol w="2033587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čvorova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{D,E,B,C}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{H,E,B,C}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{G,B,C}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7967" name="Oval 47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/>
              <a:t>S</a:t>
            </a:r>
            <a:br>
              <a:rPr lang="en-US" sz="1600" b="1"/>
            </a:br>
            <a:r>
              <a:rPr lang="en-US" sz="140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337968" name="Oval 48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A</a:t>
            </a:r>
          </a:p>
        </p:txBody>
      </p:sp>
      <p:cxnSp>
        <p:nvCxnSpPr>
          <p:cNvPr id="337969" name="AutoShape 49"/>
          <p:cNvCxnSpPr>
            <a:cxnSpLocks noChangeShapeType="1"/>
            <a:stCxn id="337967" idx="3"/>
            <a:endCxn id="337968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37972" name="AutoShape 52"/>
          <p:cNvCxnSpPr>
            <a:cxnSpLocks noChangeShapeType="1"/>
            <a:stCxn id="337968" idx="4"/>
            <a:endCxn id="337973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7973" name="Oval 53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E</a:t>
            </a:r>
          </a:p>
        </p:txBody>
      </p:sp>
      <p:cxnSp>
        <p:nvCxnSpPr>
          <p:cNvPr id="337974" name="AutoShape 54"/>
          <p:cNvCxnSpPr>
            <a:cxnSpLocks noChangeShapeType="1"/>
            <a:stCxn id="337968" idx="3"/>
            <a:endCxn id="337975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7975" name="Oval 55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37976" name="Oval 56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37977" name="AutoShape 57"/>
          <p:cNvCxnSpPr>
            <a:cxnSpLocks noChangeShapeType="1"/>
            <a:stCxn id="337984" idx="4"/>
            <a:endCxn id="337976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7981" name="Oval 61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37982" name="AutoShape 62"/>
          <p:cNvCxnSpPr>
            <a:cxnSpLocks noChangeShapeType="1"/>
            <a:stCxn id="337981" idx="4"/>
            <a:endCxn id="337983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7983" name="Oval 63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/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bg1"/>
                </a:solidFill>
              </a:rPr>
              <a:t>cilj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37984" name="Oval 64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37985" name="AutoShape 65"/>
          <p:cNvCxnSpPr>
            <a:cxnSpLocks noChangeShapeType="1"/>
            <a:stCxn id="337967" idx="5"/>
            <a:endCxn id="337984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37987" name="AutoShape 67"/>
          <p:cNvCxnSpPr>
            <a:cxnSpLocks noChangeShapeType="1"/>
            <a:stCxn id="337973" idx="6"/>
            <a:endCxn id="337983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7988" name="Oval 68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37989" name="AutoShape 69"/>
          <p:cNvCxnSpPr>
            <a:cxnSpLocks noChangeShapeType="1"/>
            <a:stCxn id="337975" idx="4"/>
            <a:endCxn id="337988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37990" name="AutoShape 70"/>
          <p:cNvCxnSpPr>
            <a:cxnSpLocks noChangeShapeType="1"/>
            <a:stCxn id="337967" idx="4"/>
            <a:endCxn id="337981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37991" name="AutoShape 71"/>
          <p:cNvCxnSpPr>
            <a:cxnSpLocks noChangeShapeType="1"/>
            <a:stCxn id="337976" idx="2"/>
            <a:endCxn id="337983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37996" name="Text Box 76"/>
          <p:cNvSpPr txBox="1">
            <a:spLocks noChangeArrowheads="1"/>
          </p:cNvSpPr>
          <p:nvPr/>
        </p:nvSpPr>
        <p:spPr bwMode="auto">
          <a:xfrm>
            <a:off x="419100" y="1687513"/>
            <a:ext cx="3764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stack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337997" name="Text Box 77"/>
          <p:cNvSpPr txBox="1">
            <a:spLocks noChangeArrowheads="1"/>
          </p:cNvSpPr>
          <p:nvPr/>
        </p:nvSpPr>
        <p:spPr bwMode="auto">
          <a:xfrm>
            <a:off x="5905500" y="5167313"/>
            <a:ext cx="179408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sr-Latn-CS" sz="1600" b="1">
                <a:solidFill>
                  <a:schemeClr val="tx2"/>
                </a:solidFill>
              </a:rPr>
              <a:t>putanja</a:t>
            </a:r>
            <a:r>
              <a:rPr lang="en-US" sz="1600" b="1">
                <a:solidFill>
                  <a:schemeClr val="tx2"/>
                </a:solidFill>
              </a:rPr>
              <a:t>: </a:t>
            </a:r>
            <a:r>
              <a:rPr lang="en-US" sz="1600" b="1"/>
              <a:t>S,A,E,G</a:t>
            </a:r>
            <a:r>
              <a:rPr lang="en-US" sz="1600" b="1">
                <a:solidFill>
                  <a:schemeClr val="tx2"/>
                </a:solidFill>
              </a:rPr>
              <a:t/>
            </a:r>
            <a:br>
              <a:rPr lang="en-US" sz="1600" b="1">
                <a:solidFill>
                  <a:schemeClr val="tx2"/>
                </a:solidFill>
              </a:rPr>
            </a:br>
            <a:r>
              <a:rPr lang="sr-Latn-CS" sz="1600" b="1">
                <a:solidFill>
                  <a:schemeClr val="tx2"/>
                </a:solidFill>
              </a:rPr>
              <a:t>cena</a:t>
            </a:r>
            <a:r>
              <a:rPr lang="en-US" sz="1600" b="1">
                <a:solidFill>
                  <a:schemeClr val="tx2"/>
                </a:solidFill>
              </a:rPr>
              <a:t>:</a:t>
            </a:r>
            <a:r>
              <a:rPr lang="en-US" sz="1600" b="1"/>
              <a:t> 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7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BE802D-4A78-460A-9D02-6AE3E041FDFF}" type="slidenum">
              <a:rPr lang="en-US" altLang="en-US" sz="1100"/>
              <a:pPr/>
              <a:t>44</a:t>
            </a:fld>
            <a:endParaRPr lang="en-US" altLang="en-US" sz="1100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Evaluacija strategija pretrage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>
              <a:buClr>
                <a:schemeClr val="accent2"/>
              </a:buClr>
              <a:buSzPct val="150000"/>
              <a:buFont typeface="Wingdings" pitchFamily="2" charset="2"/>
              <a:buChar char="F"/>
            </a:pPr>
            <a:r>
              <a:rPr lang="en-US" sz="2400" dirty="0">
                <a:solidFill>
                  <a:schemeClr val="tx2"/>
                </a:solidFill>
              </a:rPr>
              <a:t>Koji se </a:t>
            </a:r>
            <a:r>
              <a:rPr lang="en-US" sz="2400" dirty="0" err="1">
                <a:solidFill>
                  <a:schemeClr val="tx2"/>
                </a:solidFill>
              </a:rPr>
              <a:t>kriterijumi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mogu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koristiti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za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evaluaciju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strategija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pretrage</a:t>
            </a:r>
            <a:r>
              <a:rPr lang="en-US" sz="2400" dirty="0">
                <a:solidFill>
                  <a:schemeClr val="tx2"/>
                </a:solidFill>
              </a:rPr>
              <a:t>?</a:t>
            </a:r>
            <a:endParaRPr lang="en-US" sz="2400" dirty="0">
              <a:solidFill>
                <a:srgbClr val="CC3300"/>
              </a:solidFill>
            </a:endParaRPr>
          </a:p>
          <a:p>
            <a:pPr lvl="1"/>
            <a:endParaRPr lang="en-US" sz="2000" dirty="0">
              <a:solidFill>
                <a:srgbClr val="CC3300"/>
              </a:solidFill>
            </a:endParaRPr>
          </a:p>
          <a:p>
            <a:r>
              <a:rPr lang="sr-Latn-CS" sz="2400" b="0" dirty="0"/>
              <a:t>Ako rešenje postoji da li će biti nađeno</a:t>
            </a:r>
            <a:r>
              <a:rPr lang="en-US" sz="2400" b="0" dirty="0"/>
              <a:t>?</a:t>
            </a:r>
          </a:p>
          <a:p>
            <a:pPr lvl="1"/>
            <a:r>
              <a:rPr lang="sr-Latn-CS" sz="2000" b="1" dirty="0">
                <a:solidFill>
                  <a:srgbClr val="CC3300"/>
                </a:solidFill>
              </a:rPr>
              <a:t>Kompletan</a:t>
            </a:r>
            <a:r>
              <a:rPr lang="en-US" sz="2000" dirty="0"/>
              <a:t> </a:t>
            </a:r>
            <a:r>
              <a:rPr lang="en-US" sz="2000" dirty="0" err="1"/>
              <a:t>algorit</a:t>
            </a:r>
            <a:r>
              <a:rPr lang="sr-Latn-CS" sz="2000" dirty="0"/>
              <a:t>a</a:t>
            </a:r>
            <a:r>
              <a:rPr lang="en-US" sz="2000" dirty="0"/>
              <a:t>m </a:t>
            </a:r>
            <a:r>
              <a:rPr lang="sr-Latn-CS" sz="2000" dirty="0"/>
              <a:t>će naći rešenje uz pretpostavku da je prostor stanja povezan graf i da je faktor grananaja konačan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sr-Latn-CS" sz="2400" b="0" dirty="0"/>
              <a:t>Ako se rešenje nađe, postoji li garancija da je ono najbolje</a:t>
            </a:r>
            <a:r>
              <a:rPr lang="en-US" sz="2400" b="0" dirty="0"/>
              <a:t>?</a:t>
            </a:r>
          </a:p>
          <a:p>
            <a:pPr lvl="1"/>
            <a:r>
              <a:rPr lang="sr-Latn-CS" sz="2000" b="1" dirty="0">
                <a:solidFill>
                  <a:srgbClr val="CC3300"/>
                </a:solidFill>
              </a:rPr>
              <a:t>O</a:t>
            </a:r>
            <a:r>
              <a:rPr lang="en-US" sz="2000" b="1" dirty="0" err="1">
                <a:solidFill>
                  <a:srgbClr val="CC3300"/>
                </a:solidFill>
              </a:rPr>
              <a:t>ptimal</a:t>
            </a:r>
            <a:r>
              <a:rPr lang="sr-Latn-CS" sz="2000" b="1" dirty="0">
                <a:solidFill>
                  <a:srgbClr val="CC3300"/>
                </a:solidFill>
              </a:rPr>
              <a:t>an</a:t>
            </a:r>
            <a:r>
              <a:rPr lang="en-US" sz="2000" dirty="0"/>
              <a:t> </a:t>
            </a:r>
            <a:r>
              <a:rPr lang="en-US" sz="2000" dirty="0" err="1"/>
              <a:t>algorit</a:t>
            </a:r>
            <a:r>
              <a:rPr lang="sr-Latn-CS" sz="2000" dirty="0"/>
              <a:t>a</a:t>
            </a:r>
            <a:r>
              <a:rPr lang="en-US" sz="2000" dirty="0"/>
              <a:t>m </a:t>
            </a:r>
            <a:r>
              <a:rPr lang="sr-Latn-CS" sz="2000" dirty="0"/>
              <a:t>će naći rešenje sa minimalnom cenom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build="p" bldLvl="2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B46999-649A-4166-8019-D8DED4F15AE3}" type="slidenum">
              <a:rPr lang="en-US" altLang="en-US" sz="1100"/>
              <a:pPr/>
              <a:t>45</a:t>
            </a:fld>
            <a:endParaRPr lang="en-US" altLang="en-US" sz="1100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Evaluacija strategija pretrage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accent2"/>
              </a:buClr>
              <a:buSzPct val="150000"/>
              <a:buFont typeface="Wingdings" pitchFamily="2" charset="2"/>
              <a:buChar char="F"/>
            </a:pPr>
            <a:r>
              <a:rPr lang="sr-Latn-CS" sz="2400" dirty="0">
                <a:solidFill>
                  <a:schemeClr val="tx2"/>
                </a:solidFill>
              </a:rPr>
              <a:t>Koji se kriterijumi mogu koristiti za evaluaciju i poređenje strategija pretrage</a:t>
            </a:r>
            <a:r>
              <a:rPr lang="en-US" sz="2400" dirty="0">
                <a:solidFill>
                  <a:schemeClr val="tx2"/>
                </a:solidFill>
              </a:rPr>
              <a:t>?</a:t>
            </a:r>
            <a:endParaRPr lang="en-US" sz="2400" dirty="0">
              <a:solidFill>
                <a:srgbClr val="CC3300"/>
              </a:solidFill>
            </a:endParaRPr>
          </a:p>
          <a:p>
            <a:pPr lvl="3">
              <a:lnSpc>
                <a:spcPct val="80000"/>
              </a:lnSpc>
            </a:pPr>
            <a:endParaRPr lang="en-US" sz="1600" dirty="0">
              <a:solidFill>
                <a:srgbClr val="CC3300"/>
              </a:solidFill>
            </a:endParaRPr>
          </a:p>
          <a:p>
            <a:pPr>
              <a:lnSpc>
                <a:spcPct val="80000"/>
              </a:lnSpc>
            </a:pPr>
            <a:r>
              <a:rPr lang="sr-Latn-CS" sz="2400" b="0" dirty="0"/>
              <a:t>Koliko je vremena potrebno za nalaženje rešenja</a:t>
            </a:r>
            <a:r>
              <a:rPr lang="en-US" sz="2400" b="0" dirty="0"/>
              <a:t>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CC3300"/>
                </a:solidFill>
              </a:rPr>
              <a:t>	</a:t>
            </a:r>
            <a:r>
              <a:rPr lang="sr-Latn-CS" sz="2400" dirty="0">
                <a:solidFill>
                  <a:srgbClr val="CC3300"/>
                </a:solidFill>
              </a:rPr>
              <a:t>Vremenska složenost</a:t>
            </a:r>
            <a:endParaRPr lang="en-US" sz="2400" b="0" dirty="0"/>
          </a:p>
          <a:p>
            <a:pPr lvl="1">
              <a:lnSpc>
                <a:spcPct val="80000"/>
              </a:lnSpc>
            </a:pPr>
            <a:r>
              <a:rPr lang="sr-Latn-CS" sz="2000" dirty="0"/>
              <a:t>Meri se za najgori i prosečan slučaj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sr-Latn-CS" sz="2000" dirty="0"/>
              <a:t>Izražava se brojem razvijenih čvorova i/ili ciljnih testova</a:t>
            </a:r>
            <a:endParaRPr lang="en-US" sz="2000" dirty="0"/>
          </a:p>
          <a:p>
            <a:pPr lvl="3"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sr-Latn-CS" sz="2400" b="0" dirty="0"/>
              <a:t>Koliko je (memorijskog) prostora potrebno algoritmu</a:t>
            </a:r>
            <a:r>
              <a:rPr lang="en-US" sz="2400" b="0" dirty="0"/>
              <a:t>?</a:t>
            </a:r>
            <a:endParaRPr lang="en-US" sz="2400" dirty="0">
              <a:solidFill>
                <a:srgbClr val="CC33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CC3300"/>
                </a:solidFill>
              </a:rPr>
              <a:t>	</a:t>
            </a:r>
            <a:r>
              <a:rPr lang="sr-Latn-CS" sz="2400" dirty="0">
                <a:solidFill>
                  <a:srgbClr val="CC3300"/>
                </a:solidFill>
              </a:rPr>
              <a:t>Prostorna složenost</a:t>
            </a:r>
            <a:endParaRPr lang="en-US" sz="2400" b="0" dirty="0"/>
          </a:p>
          <a:p>
            <a:pPr lvl="1">
              <a:lnSpc>
                <a:spcPct val="80000"/>
              </a:lnSpc>
            </a:pPr>
            <a:r>
              <a:rPr lang="sr-Latn-CS" sz="2000" dirty="0"/>
              <a:t>Meri se maksimalnom veličinom </a:t>
            </a:r>
            <a:r>
              <a:rPr lang="sr-Latn-CS" sz="2000" i="1" dirty="0"/>
              <a:t>liste čvorova </a:t>
            </a:r>
            <a:r>
              <a:rPr lang="sr-Latn-CS" sz="2000" dirty="0"/>
              <a:t> u toku pretrage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 bldLvl="2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9733A1-25EE-416C-9314-E82985C1A8E0}" type="slidenum">
              <a:rPr lang="en-US" altLang="en-US" sz="1100"/>
              <a:pPr/>
              <a:t>46</a:t>
            </a:fld>
            <a:endParaRPr lang="en-US" altLang="en-US" sz="1100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Evaluacija strategija pretrage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>
              <a:buClr>
                <a:schemeClr val="accent2"/>
              </a:buClr>
              <a:buSzPct val="150000"/>
              <a:buFont typeface="Wingdings" pitchFamily="2" charset="2"/>
              <a:buChar char="F"/>
            </a:pPr>
            <a:r>
              <a:rPr lang="sr-Latn-CS" sz="1800" dirty="0">
                <a:solidFill>
                  <a:schemeClr val="tx2"/>
                </a:solidFill>
              </a:rPr>
              <a:t>Karakteristike algoritma</a:t>
            </a:r>
            <a:r>
              <a:rPr lang="en-US" sz="1800" dirty="0">
                <a:solidFill>
                  <a:schemeClr val="tx2"/>
                </a:solidFill>
              </a:rPr>
              <a:t> BFS.</a:t>
            </a:r>
            <a:endParaRPr lang="en-US" sz="1800" dirty="0">
              <a:solidFill>
                <a:srgbClr val="CC3300"/>
              </a:solidFill>
            </a:endParaRPr>
          </a:p>
          <a:p>
            <a:pPr lvl="3"/>
            <a:endParaRPr lang="en-US" sz="1400" dirty="0"/>
          </a:p>
          <a:p>
            <a:pPr lvl="1"/>
            <a:r>
              <a:rPr lang="sr-Latn-CS" sz="1800" b="1" dirty="0">
                <a:solidFill>
                  <a:schemeClr val="tx2"/>
                </a:solidFill>
              </a:rPr>
              <a:t>K</a:t>
            </a:r>
            <a:r>
              <a:rPr lang="en-US" sz="1800" b="1" dirty="0" err="1">
                <a:solidFill>
                  <a:schemeClr val="tx2"/>
                </a:solidFill>
              </a:rPr>
              <a:t>omplet</a:t>
            </a:r>
            <a:r>
              <a:rPr lang="sr-Latn-CS" sz="1800" b="1" dirty="0">
                <a:solidFill>
                  <a:schemeClr val="tx2"/>
                </a:solidFill>
              </a:rPr>
              <a:t>an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600" dirty="0"/>
              <a:t>(</a:t>
            </a:r>
            <a:r>
              <a:rPr lang="sr-Latn-CS" sz="1600" dirty="0"/>
              <a:t>ako je</a:t>
            </a:r>
            <a:r>
              <a:rPr lang="en-US" sz="1600" dirty="0"/>
              <a:t> </a:t>
            </a:r>
            <a:r>
              <a:rPr lang="en-US" sz="1600" i="1" dirty="0">
                <a:latin typeface="Palatino" pitchFamily="18" charset="0"/>
              </a:rPr>
              <a:t>b</a:t>
            </a:r>
            <a:r>
              <a:rPr lang="en-US" sz="1600" dirty="0"/>
              <a:t> </a:t>
            </a:r>
            <a:r>
              <a:rPr lang="sr-Latn-CS" sz="1600" dirty="0"/>
              <a:t>konačno</a:t>
            </a:r>
            <a:r>
              <a:rPr lang="en-US" sz="1600" dirty="0"/>
              <a:t>)</a:t>
            </a:r>
            <a:endParaRPr lang="en-US" sz="1600" b="1" dirty="0">
              <a:solidFill>
                <a:schemeClr val="tx2"/>
              </a:solidFill>
            </a:endParaRP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Optimal</a:t>
            </a:r>
            <a:r>
              <a:rPr lang="sr-Latn-CS" sz="1800" b="1" dirty="0">
                <a:solidFill>
                  <a:schemeClr val="tx2"/>
                </a:solidFill>
              </a:rPr>
              <a:t>an ponekad</a:t>
            </a:r>
            <a:endParaRPr lang="en-US" sz="1800" b="1" dirty="0">
              <a:solidFill>
                <a:schemeClr val="tx2"/>
              </a:solidFill>
            </a:endParaRPr>
          </a:p>
          <a:p>
            <a:pPr lvl="2"/>
            <a:r>
              <a:rPr lang="sr-Latn-CS" sz="1600" dirty="0"/>
              <a:t>Kada sve akcije (lukovi) imaju istu cenu</a:t>
            </a:r>
            <a:endParaRPr lang="en-US" sz="1600" dirty="0"/>
          </a:p>
          <a:p>
            <a:pPr lvl="2"/>
            <a:r>
              <a:rPr lang="sr-Latn-CS" sz="1600" dirty="0"/>
              <a:t>U protivnom nije optimalan ali garantuje nalaženje najplićeg rešenja</a:t>
            </a:r>
            <a:endParaRPr lang="en-US" sz="1600" dirty="0"/>
          </a:p>
          <a:p>
            <a:pPr lvl="1"/>
            <a:r>
              <a:rPr lang="sr-Latn-CS" sz="1800" b="1" dirty="0"/>
              <a:t>Vremenska i prostorna složenost</a:t>
            </a:r>
            <a:r>
              <a:rPr lang="en-US" sz="1800" dirty="0"/>
              <a:t>: </a:t>
            </a:r>
            <a:r>
              <a:rPr lang="en-US" sz="1800" i="1" dirty="0">
                <a:latin typeface="Palatino" pitchFamily="18" charset="0"/>
              </a:rPr>
              <a:t>O(</a:t>
            </a:r>
            <a:r>
              <a:rPr lang="en-US" sz="1800" i="1" dirty="0" err="1">
                <a:latin typeface="Palatino" pitchFamily="18" charset="0"/>
              </a:rPr>
              <a:t>b</a:t>
            </a:r>
            <a:r>
              <a:rPr lang="en-US" sz="1800" i="1" baseline="30000" dirty="0" err="1">
                <a:latin typeface="Palatino" pitchFamily="18" charset="0"/>
              </a:rPr>
              <a:t>d</a:t>
            </a:r>
            <a:r>
              <a:rPr lang="en-US" sz="1800" i="1" dirty="0">
                <a:latin typeface="Palatino" pitchFamily="18" charset="0"/>
              </a:rPr>
              <a:t>) </a:t>
            </a:r>
            <a:r>
              <a:rPr lang="en-US" sz="1800" b="1" dirty="0">
                <a:solidFill>
                  <a:srgbClr val="FF7C80"/>
                </a:solidFill>
              </a:rPr>
              <a:t>E</a:t>
            </a:r>
            <a:r>
              <a:rPr lang="sr-Latn-CS" sz="1800" b="1" dirty="0">
                <a:solidFill>
                  <a:srgbClr val="FF7C80"/>
                </a:solidFill>
              </a:rPr>
              <a:t>ks</a:t>
            </a:r>
            <a:r>
              <a:rPr lang="en-US" sz="1800" b="1" dirty="0" err="1">
                <a:solidFill>
                  <a:srgbClr val="FF7C80"/>
                </a:solidFill>
              </a:rPr>
              <a:t>ponen</a:t>
            </a:r>
            <a:r>
              <a:rPr lang="sr-Latn-CS" sz="1800" b="1" dirty="0">
                <a:solidFill>
                  <a:srgbClr val="FF7C80"/>
                </a:solidFill>
              </a:rPr>
              <a:t>cijalna</a:t>
            </a:r>
            <a:endParaRPr lang="en-US" sz="1800" b="1" dirty="0">
              <a:solidFill>
                <a:srgbClr val="FF7C80"/>
              </a:solidFill>
            </a:endParaRPr>
          </a:p>
          <a:p>
            <a:pPr lvl="2"/>
            <a:r>
              <a:rPr lang="en-US" sz="1600" i="1" dirty="0">
                <a:latin typeface="Palatino" pitchFamily="18" charset="0"/>
              </a:rPr>
              <a:t>d</a:t>
            </a:r>
            <a:r>
              <a:rPr lang="en-US" sz="1600" dirty="0"/>
              <a:t> </a:t>
            </a:r>
            <a:r>
              <a:rPr lang="sr-Latn-CS" sz="1600" dirty="0"/>
              <a:t>je dubina rešenja</a:t>
            </a:r>
            <a:endParaRPr lang="en-US" sz="1600" dirty="0"/>
          </a:p>
          <a:p>
            <a:pPr lvl="2"/>
            <a:r>
              <a:rPr lang="en-US" sz="1600" i="1" dirty="0">
                <a:latin typeface="Palatino" pitchFamily="18" charset="0"/>
              </a:rPr>
              <a:t>b</a:t>
            </a:r>
            <a:r>
              <a:rPr lang="en-US" sz="1600" dirty="0"/>
              <a:t>: </a:t>
            </a:r>
            <a:r>
              <a:rPr lang="sr-Latn-CS" sz="1600" dirty="0"/>
              <a:t>faktro grananja u svakom nelisnom čvoru</a:t>
            </a:r>
            <a:endParaRPr lang="en-US" sz="1600" dirty="0"/>
          </a:p>
          <a:p>
            <a:pPr lvl="4"/>
            <a:endParaRPr lang="en-US" sz="1400" dirty="0"/>
          </a:p>
          <a:p>
            <a:pPr>
              <a:buFont typeface="Wingdings 2" pitchFamily="18" charset="2"/>
              <a:buChar char="Þ"/>
            </a:pPr>
            <a:r>
              <a:rPr lang="sr-Latn-CS" sz="1800" i="1" dirty="0"/>
              <a:t>Trajaće dugo nalaženje rešenja sa velikim brojem koraka jer prvo mora da ispita sve mogućnosti sa kraćom dužinom</a:t>
            </a:r>
            <a:r>
              <a:rPr lang="en-US" sz="1800" i="1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05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CC4DC8-7264-4BA9-BEC6-F4FD07C3A6B3}" type="slidenum">
              <a:rPr lang="en-US" altLang="en-US" sz="1050"/>
              <a:pPr/>
              <a:t>47</a:t>
            </a:fld>
            <a:endParaRPr lang="en-US" altLang="en-US" sz="1050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Evaluacija strategija pretrage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sr-Latn-CS" sz="2000" dirty="0"/>
              <a:t>Kompletno stablo pretrage ima ukupno čvorova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i="1" dirty="0">
                <a:latin typeface="Palatino" pitchFamily="18" charset="0"/>
              </a:rPr>
              <a:t>1 + b + b</a:t>
            </a:r>
            <a:r>
              <a:rPr lang="en-US" sz="2000" i="1" baseline="30000" dirty="0">
                <a:latin typeface="Palatino" pitchFamily="18" charset="0"/>
              </a:rPr>
              <a:t>2</a:t>
            </a:r>
            <a:r>
              <a:rPr lang="en-US" sz="2000" i="1" dirty="0">
                <a:latin typeface="Palatino" pitchFamily="18" charset="0"/>
              </a:rPr>
              <a:t> + ... + </a:t>
            </a:r>
            <a:r>
              <a:rPr lang="en-US" sz="2000" i="1" dirty="0" err="1">
                <a:latin typeface="Palatino" pitchFamily="18" charset="0"/>
              </a:rPr>
              <a:t>b</a:t>
            </a:r>
            <a:r>
              <a:rPr lang="en-US" sz="2000" i="1" baseline="30000" dirty="0" err="1">
                <a:latin typeface="Palatino" pitchFamily="18" charset="0"/>
              </a:rPr>
              <a:t>d</a:t>
            </a:r>
            <a:r>
              <a:rPr lang="en-US" sz="2000" i="1" dirty="0">
                <a:latin typeface="Palatino" pitchFamily="18" charset="0"/>
              </a:rPr>
              <a:t>  =  (b</a:t>
            </a:r>
            <a:r>
              <a:rPr lang="en-US" sz="2000" i="1" baseline="30000" dirty="0">
                <a:latin typeface="Palatino" pitchFamily="18" charset="0"/>
              </a:rPr>
              <a:t>(d+1)</a:t>
            </a:r>
            <a:r>
              <a:rPr lang="en-US" sz="2000" i="1" dirty="0">
                <a:latin typeface="Palatino" pitchFamily="18" charset="0"/>
              </a:rPr>
              <a:t> - 1) / (b-1)</a:t>
            </a:r>
            <a:endParaRPr lang="en-US" sz="2000" dirty="0"/>
          </a:p>
          <a:p>
            <a:pPr lvl="1"/>
            <a:r>
              <a:rPr lang="en-US" sz="1800" i="1" dirty="0">
                <a:latin typeface="Palatino" pitchFamily="18" charset="0"/>
              </a:rPr>
              <a:t>d</a:t>
            </a:r>
            <a:r>
              <a:rPr lang="en-US" sz="1800" dirty="0"/>
              <a:t>: </a:t>
            </a:r>
            <a:r>
              <a:rPr lang="sr-Latn-CS" sz="1800" dirty="0"/>
              <a:t>dubina stabla</a:t>
            </a:r>
            <a:endParaRPr lang="en-US" sz="1800" dirty="0"/>
          </a:p>
          <a:p>
            <a:pPr lvl="1"/>
            <a:r>
              <a:rPr lang="en-US" sz="1800" i="1" dirty="0">
                <a:latin typeface="Palatino" pitchFamily="18" charset="0"/>
              </a:rPr>
              <a:t>b</a:t>
            </a:r>
            <a:r>
              <a:rPr lang="en-US" sz="1800" dirty="0"/>
              <a:t>: </a:t>
            </a:r>
            <a:r>
              <a:rPr lang="sr-Latn-CS" sz="1800" dirty="0"/>
              <a:t>faktor grananja u svakom nelisnom čvoru</a:t>
            </a:r>
            <a:endParaRPr lang="en-US" sz="1800" dirty="0"/>
          </a:p>
          <a:p>
            <a:pPr lvl="4"/>
            <a:endParaRPr lang="en-US" sz="1400" dirty="0"/>
          </a:p>
          <a:p>
            <a:r>
              <a:rPr lang="sr-Latn-CS" sz="2000" dirty="0"/>
              <a:t>Primer</a:t>
            </a:r>
            <a:r>
              <a:rPr lang="en-US" sz="2000" dirty="0"/>
              <a:t>: </a:t>
            </a:r>
            <a:r>
              <a:rPr lang="en-US" sz="2000" i="1" dirty="0">
                <a:latin typeface="Palatino" pitchFamily="18" charset="0"/>
              </a:rPr>
              <a:t>d = 12</a:t>
            </a:r>
            <a:r>
              <a:rPr lang="en-US" sz="2000" dirty="0"/>
              <a:t>, </a:t>
            </a:r>
            <a:r>
              <a:rPr lang="en-US" sz="2000" i="1" dirty="0">
                <a:latin typeface="Palatino" pitchFamily="18" charset="0"/>
              </a:rPr>
              <a:t>b = 10</a:t>
            </a:r>
            <a:endParaRPr lang="en-US" sz="2000" dirty="0"/>
          </a:p>
          <a:p>
            <a:pPr lvl="1">
              <a:buFont typeface="Wingdings" pitchFamily="2" charset="2"/>
              <a:buNone/>
            </a:pPr>
            <a:r>
              <a:rPr lang="en-US" sz="1800" i="1" dirty="0">
                <a:latin typeface="Palatino" pitchFamily="18" charset="0"/>
              </a:rPr>
              <a:t>1 + 10 + 100 + ... + 10</a:t>
            </a:r>
            <a:r>
              <a:rPr lang="en-US" sz="1800" i="1" baseline="30000" dirty="0">
                <a:latin typeface="Palatino" pitchFamily="18" charset="0"/>
              </a:rPr>
              <a:t>12</a:t>
            </a:r>
            <a:r>
              <a:rPr lang="en-US" sz="1800" i="1" dirty="0">
                <a:latin typeface="Palatino" pitchFamily="18" charset="0"/>
              </a:rPr>
              <a:t>  =  (10</a:t>
            </a:r>
            <a:r>
              <a:rPr lang="en-US" sz="1800" i="1" baseline="30000" dirty="0">
                <a:latin typeface="Palatino" pitchFamily="18" charset="0"/>
              </a:rPr>
              <a:t>13</a:t>
            </a:r>
            <a:r>
              <a:rPr lang="en-US" sz="1800" i="1" dirty="0">
                <a:latin typeface="Palatino" pitchFamily="18" charset="0"/>
              </a:rPr>
              <a:t> - 1)/9 = O(10</a:t>
            </a:r>
            <a:r>
              <a:rPr lang="en-US" sz="1800" i="1" baseline="30000" dirty="0">
                <a:latin typeface="Palatino" pitchFamily="18" charset="0"/>
              </a:rPr>
              <a:t>12</a:t>
            </a:r>
            <a:r>
              <a:rPr lang="en-US" sz="1800" i="1" dirty="0">
                <a:latin typeface="Palatino" pitchFamily="18" charset="0"/>
              </a:rPr>
              <a:t>)</a:t>
            </a:r>
            <a:endParaRPr lang="en-US" sz="1800" dirty="0"/>
          </a:p>
          <a:p>
            <a:pPr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sr-Latn-CS" sz="1600" b="0" dirty="0"/>
              <a:t>Ako</a:t>
            </a:r>
            <a:r>
              <a:rPr lang="en-US" sz="1600" b="0" dirty="0"/>
              <a:t> BFS </a:t>
            </a:r>
            <a:r>
              <a:rPr lang="sr-Latn-CS" sz="1600" b="0" dirty="0"/>
              <a:t>razvija</a:t>
            </a:r>
            <a:r>
              <a:rPr lang="en-US" sz="1600" b="0" dirty="0"/>
              <a:t> 1000 </a:t>
            </a:r>
            <a:r>
              <a:rPr lang="sr-Latn-CS" sz="1600" b="0" dirty="0"/>
              <a:t>čvorova</a:t>
            </a:r>
            <a:r>
              <a:rPr lang="en-US" sz="1600" b="0" dirty="0"/>
              <a:t>/sec </a:t>
            </a:r>
            <a:r>
              <a:rPr lang="sr-Latn-CS" sz="1600" b="0" dirty="0"/>
              <a:t>i za svaki čvor treba </a:t>
            </a:r>
            <a:r>
              <a:rPr lang="en-US" sz="1600" b="0" dirty="0"/>
              <a:t/>
            </a:r>
            <a:br>
              <a:rPr lang="en-US" sz="1600" b="0" dirty="0"/>
            </a:br>
            <a:r>
              <a:rPr lang="en-US" sz="1600" b="0" dirty="0"/>
              <a:t>100 b</a:t>
            </a:r>
            <a:r>
              <a:rPr lang="sr-Latn-CS" sz="1600" b="0" dirty="0"/>
              <a:t>aj</a:t>
            </a:r>
            <a:r>
              <a:rPr lang="en-US" sz="1600" b="0" dirty="0"/>
              <a:t>t</a:t>
            </a:r>
            <a:r>
              <a:rPr lang="sr-Latn-CS" sz="1600" b="0" dirty="0"/>
              <a:t>a, u najgorem slučaju trebaće mu 35 godina i </a:t>
            </a:r>
            <a:r>
              <a:rPr lang="en-US" sz="1600" b="0" dirty="0"/>
              <a:t>111 </a:t>
            </a:r>
            <a:r>
              <a:rPr lang="en-US" sz="1600" b="0" dirty="0" err="1"/>
              <a:t>terab</a:t>
            </a:r>
            <a:r>
              <a:rPr lang="sr-Latn-CS" sz="1600" b="0" dirty="0"/>
              <a:t>aj</a:t>
            </a:r>
            <a:r>
              <a:rPr lang="en-US" sz="1600" b="0" dirty="0"/>
              <a:t>t</a:t>
            </a:r>
            <a:r>
              <a:rPr lang="sr-Latn-CS" sz="1600" b="0" dirty="0"/>
              <a:t>a memorije</a:t>
            </a:r>
            <a:r>
              <a:rPr lang="en-US" sz="1600" b="0" dirty="0"/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 build="p" bldLvl="2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2FB524-ACBA-4896-8771-47321B1D5B67}" type="slidenum">
              <a:rPr lang="en-US" altLang="en-US" sz="1100"/>
              <a:pPr/>
              <a:t>48</a:t>
            </a:fld>
            <a:endParaRPr lang="en-US" altLang="en-US" sz="1100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Evaluacija strategija pretrage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sr-Latn-CS" sz="2400"/>
              <a:t>Problemi sa</a:t>
            </a:r>
            <a:r>
              <a:rPr lang="en-US" sz="2400"/>
              <a:t> </a:t>
            </a:r>
            <a:r>
              <a:rPr lang="sr-Latn-CS" sz="2400"/>
              <a:t>B</a:t>
            </a:r>
            <a:r>
              <a:rPr lang="en-US" sz="2400"/>
              <a:t>FS:</a:t>
            </a:r>
          </a:p>
          <a:p>
            <a:endParaRPr lang="en-US" sz="2400"/>
          </a:p>
          <a:p>
            <a:r>
              <a:rPr lang="sr-Latn-CS" sz="2400"/>
              <a:t>Može da ne terminira ukoliko nema </a:t>
            </a:r>
            <a:r>
              <a:rPr lang="sr-Latn-CS" sz="2400">
                <a:solidFill>
                  <a:srgbClr val="CC3300"/>
                </a:solidFill>
              </a:rPr>
              <a:t>granicu dubine </a:t>
            </a:r>
            <a:r>
              <a:rPr lang="sr-Latn-CS" sz="2400"/>
              <a:t>t</a:t>
            </a:r>
            <a:r>
              <a:rPr lang="en-US" sz="2400"/>
              <a:t>.</a:t>
            </a:r>
            <a:r>
              <a:rPr lang="sr-Latn-CS" sz="2400"/>
              <a:t>j</a:t>
            </a:r>
            <a:r>
              <a:rPr lang="en-US" sz="2400"/>
              <a:t>., </a:t>
            </a:r>
            <a:r>
              <a:rPr lang="sr-Latn-CS" sz="2400"/>
              <a:t>rez (prekidanje) pretrage ispod fiksne dubine</a:t>
            </a:r>
            <a:r>
              <a:rPr lang="en-US" sz="2400"/>
              <a:t> </a:t>
            </a:r>
            <a:r>
              <a:rPr lang="en-US" sz="2400" i="1">
                <a:latin typeface="Palatino" pitchFamily="18" charset="0"/>
              </a:rPr>
              <a:t>D</a:t>
            </a:r>
          </a:p>
          <a:p>
            <a:endParaRPr lang="en-US" sz="2400"/>
          </a:p>
          <a:p>
            <a:r>
              <a:rPr lang="sr-Latn-CS" sz="2400"/>
              <a:t>Radi</a:t>
            </a:r>
            <a:r>
              <a:rPr lang="en-US" sz="2400"/>
              <a:t> </a:t>
            </a:r>
            <a:r>
              <a:rPr lang="en-US" sz="2400">
                <a:solidFill>
                  <a:srgbClr val="CC3300"/>
                </a:solidFill>
              </a:rPr>
              <a:t>hronolo</a:t>
            </a:r>
            <a:r>
              <a:rPr lang="sr-Latn-CS" sz="2400">
                <a:solidFill>
                  <a:srgbClr val="CC3300"/>
                </a:solidFill>
              </a:rPr>
              <a:t>ški </a:t>
            </a:r>
            <a:r>
              <a:rPr lang="en-US" sz="2400">
                <a:solidFill>
                  <a:srgbClr val="CC3300"/>
                </a:solidFill>
              </a:rPr>
              <a:t>backtracking</a:t>
            </a:r>
          </a:p>
          <a:p>
            <a:pPr lvl="1"/>
            <a:r>
              <a:rPr lang="sr-Latn-CS" sz="2000"/>
              <a:t>Kada pretraga dospe u ćor-sokak, vraća se za jedan nivo</a:t>
            </a:r>
            <a:endParaRPr lang="en-US" sz="2000"/>
          </a:p>
          <a:p>
            <a:pPr lvl="1"/>
            <a:r>
              <a:rPr lang="sr-Latn-CS" sz="2000"/>
              <a:t>Problematično ako se greška desi zbog loše akcije pri vrhu stabla</a:t>
            </a:r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5" grpId="0" build="p" bldLvl="2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5F6CA7-C914-4E1D-AF79-54E2E1BCA01E}" type="slidenum">
              <a:rPr lang="en-US" altLang="en-US" sz="1100"/>
              <a:pPr/>
              <a:t>49</a:t>
            </a:fld>
            <a:endParaRPr lang="en-US" altLang="en-US" sz="1100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Evaluacija strategija pretrage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>
              <a:buClr>
                <a:schemeClr val="accent2"/>
              </a:buClr>
              <a:buSzPct val="150000"/>
              <a:buFont typeface="Wingdings" pitchFamily="2" charset="2"/>
              <a:buChar char="F"/>
            </a:pPr>
            <a:r>
              <a:rPr lang="sr-Latn-CS" sz="2400" dirty="0">
                <a:solidFill>
                  <a:schemeClr val="tx2"/>
                </a:solidFill>
              </a:rPr>
              <a:t>Karakteristike algoritma</a:t>
            </a:r>
            <a:r>
              <a:rPr lang="en-US" sz="2400" dirty="0">
                <a:solidFill>
                  <a:schemeClr val="tx2"/>
                </a:solidFill>
              </a:rPr>
              <a:t> DFS.</a:t>
            </a:r>
            <a:endParaRPr lang="en-US" sz="2400" dirty="0">
              <a:solidFill>
                <a:srgbClr val="CC3300"/>
              </a:solidFill>
            </a:endParaRPr>
          </a:p>
          <a:p>
            <a:pPr lvl="3"/>
            <a:endParaRPr lang="en-US" sz="1600" dirty="0"/>
          </a:p>
          <a:p>
            <a:pPr lvl="1"/>
            <a:r>
              <a:rPr lang="en-US" sz="2000" b="1" dirty="0">
                <a:solidFill>
                  <a:srgbClr val="FF7C80"/>
                </a:solidFill>
              </a:rPr>
              <a:t>N</a:t>
            </a:r>
            <a:r>
              <a:rPr lang="sr-Latn-CS" sz="2000" b="1" dirty="0">
                <a:solidFill>
                  <a:srgbClr val="FF7C80"/>
                </a:solidFill>
              </a:rPr>
              <a:t>ije kompletan</a:t>
            </a:r>
            <a:endParaRPr lang="en-US" sz="2000" b="1" dirty="0">
              <a:solidFill>
                <a:srgbClr val="FF7C80"/>
              </a:solidFill>
            </a:endParaRPr>
          </a:p>
          <a:p>
            <a:pPr lvl="2"/>
            <a:r>
              <a:rPr lang="sr-Latn-CS" sz="1800" dirty="0"/>
              <a:t>Sa ili bez detekcije ciklusa</a:t>
            </a:r>
            <a:endParaRPr lang="en-US" sz="1800" dirty="0"/>
          </a:p>
          <a:p>
            <a:pPr lvl="2"/>
            <a:r>
              <a:rPr lang="sr-Latn-CS" sz="1800" dirty="0"/>
              <a:t>i</a:t>
            </a:r>
            <a:r>
              <a:rPr lang="en-US" sz="1800" dirty="0"/>
              <a:t>, </a:t>
            </a:r>
            <a:r>
              <a:rPr lang="sr-Latn-CS" sz="1800" dirty="0"/>
              <a:t>sa ili bez ograničenja dubine</a:t>
            </a:r>
            <a:endParaRPr lang="en-US" sz="1800" dirty="0"/>
          </a:p>
          <a:p>
            <a:pPr lvl="1"/>
            <a:r>
              <a:rPr lang="en-US" sz="2000" b="1" dirty="0">
                <a:solidFill>
                  <a:srgbClr val="FF7C80"/>
                </a:solidFill>
              </a:rPr>
              <a:t>N</a:t>
            </a:r>
            <a:r>
              <a:rPr lang="sr-Latn-CS" sz="2000" b="1" dirty="0">
                <a:solidFill>
                  <a:srgbClr val="FF7C80"/>
                </a:solidFill>
              </a:rPr>
              <a:t>ije optimalan</a:t>
            </a:r>
            <a:endParaRPr lang="en-US" sz="2000" b="1" dirty="0">
              <a:solidFill>
                <a:srgbClr val="FF7C80"/>
              </a:solidFill>
            </a:endParaRPr>
          </a:p>
          <a:p>
            <a:pPr lvl="1"/>
            <a:r>
              <a:rPr lang="sr-Latn-CS" sz="2000" b="1" dirty="0"/>
              <a:t>Vremenska složenost</a:t>
            </a:r>
            <a:r>
              <a:rPr lang="en-US" sz="2000" dirty="0"/>
              <a:t>: </a:t>
            </a:r>
            <a:r>
              <a:rPr lang="en-US" sz="2000" i="1" dirty="0">
                <a:latin typeface="Palatino" pitchFamily="18" charset="0"/>
              </a:rPr>
              <a:t>O(</a:t>
            </a:r>
            <a:r>
              <a:rPr lang="en-US" sz="2000" i="1" dirty="0" err="1">
                <a:latin typeface="Palatino" pitchFamily="18" charset="0"/>
              </a:rPr>
              <a:t>b</a:t>
            </a:r>
            <a:r>
              <a:rPr lang="en-US" sz="2000" i="1" baseline="30000" dirty="0" err="1">
                <a:latin typeface="Palatino" pitchFamily="18" charset="0"/>
              </a:rPr>
              <a:t>d</a:t>
            </a:r>
            <a:r>
              <a:rPr lang="en-US" sz="2000" i="1" dirty="0">
                <a:latin typeface="Palatino" pitchFamily="18" charset="0"/>
              </a:rPr>
              <a:t>) </a:t>
            </a:r>
            <a:r>
              <a:rPr lang="en-US" sz="2000" b="1" dirty="0">
                <a:solidFill>
                  <a:srgbClr val="FF7C80"/>
                </a:solidFill>
              </a:rPr>
              <a:t>E</a:t>
            </a:r>
            <a:r>
              <a:rPr lang="sr-Latn-CS" sz="2000" b="1" dirty="0">
                <a:solidFill>
                  <a:srgbClr val="FF7C80"/>
                </a:solidFill>
              </a:rPr>
              <a:t>ks</a:t>
            </a:r>
            <a:r>
              <a:rPr lang="en-US" sz="2000" b="1" dirty="0" err="1">
                <a:solidFill>
                  <a:srgbClr val="FF7C80"/>
                </a:solidFill>
              </a:rPr>
              <a:t>ponen</a:t>
            </a:r>
            <a:r>
              <a:rPr lang="sr-Latn-CS" sz="2000" b="1" dirty="0">
                <a:solidFill>
                  <a:srgbClr val="FF7C80"/>
                </a:solidFill>
              </a:rPr>
              <a:t>cijalna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sr-Latn-CS" sz="2000" b="1" dirty="0"/>
              <a:t>Prostorna složenost</a:t>
            </a:r>
            <a:r>
              <a:rPr lang="en-US" sz="2000" dirty="0"/>
              <a:t>:</a:t>
            </a:r>
            <a:r>
              <a:rPr lang="en-US" sz="2000" i="1" dirty="0">
                <a:latin typeface="Palatino" pitchFamily="18" charset="0"/>
              </a:rPr>
              <a:t> O(</a:t>
            </a:r>
            <a:r>
              <a:rPr lang="en-US" sz="2000" i="1" dirty="0" err="1">
                <a:latin typeface="Palatino" pitchFamily="18" charset="0"/>
              </a:rPr>
              <a:t>bd</a:t>
            </a:r>
            <a:r>
              <a:rPr lang="en-US" sz="2000" i="1" dirty="0">
                <a:latin typeface="Palatino" pitchFamily="18" charset="0"/>
              </a:rPr>
              <a:t>) </a:t>
            </a:r>
            <a:r>
              <a:rPr lang="en-US" sz="2000" b="1" dirty="0">
                <a:solidFill>
                  <a:schemeClr val="tx2"/>
                </a:solidFill>
              </a:rPr>
              <a:t>Linear</a:t>
            </a:r>
            <a:r>
              <a:rPr lang="sr-Latn-CS" sz="2000" b="1" dirty="0">
                <a:solidFill>
                  <a:schemeClr val="tx2"/>
                </a:solidFill>
              </a:rPr>
              <a:t>na</a:t>
            </a:r>
            <a:endParaRPr lang="en-US" sz="2000" b="1" dirty="0">
              <a:solidFill>
                <a:schemeClr val="tx2"/>
              </a:solidFill>
            </a:endParaRPr>
          </a:p>
          <a:p>
            <a:pPr lvl="2"/>
            <a:r>
              <a:rPr lang="en-US" sz="1800" i="1" dirty="0">
                <a:latin typeface="Palatino" pitchFamily="18" charset="0"/>
              </a:rPr>
              <a:t>d</a:t>
            </a:r>
            <a:r>
              <a:rPr lang="en-US" sz="1800" dirty="0"/>
              <a:t> </a:t>
            </a:r>
            <a:r>
              <a:rPr lang="sr-Latn-CS" sz="1800" dirty="0"/>
              <a:t>je dubina rešenja</a:t>
            </a:r>
            <a:endParaRPr lang="en-US" sz="1800" dirty="0"/>
          </a:p>
          <a:p>
            <a:pPr lvl="2"/>
            <a:r>
              <a:rPr lang="en-US" sz="1800" i="1" dirty="0">
                <a:latin typeface="Palatino" pitchFamily="18" charset="0"/>
              </a:rPr>
              <a:t>b</a:t>
            </a:r>
            <a:r>
              <a:rPr lang="en-US" sz="1800" dirty="0"/>
              <a:t>: </a:t>
            </a:r>
            <a:r>
              <a:rPr lang="sr-Latn-CS" sz="1800" dirty="0"/>
              <a:t>faktor grananja svakog nelisno čvora</a:t>
            </a:r>
            <a:endParaRPr lang="en-US" sz="1800" dirty="0"/>
          </a:p>
          <a:p>
            <a:pPr lvl="4"/>
            <a:endParaRPr lang="en-US" sz="1600" dirty="0"/>
          </a:p>
          <a:p>
            <a:pPr>
              <a:buFont typeface="Wingdings 2" pitchFamily="18" charset="2"/>
              <a:buChar char="Þ"/>
            </a:pPr>
            <a:r>
              <a:rPr lang="sr-Latn-CS" sz="2400" i="1" dirty="0"/>
              <a:t>Uz dosta sreće može brzo da nađe duga rešenja</a:t>
            </a:r>
            <a:r>
              <a:rPr lang="en-US" sz="2400" i="1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mic Sans MS" pitchFamily="66" charset="0"/>
              </a:rPr>
              <a:t>Šah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600200"/>
            <a:ext cx="500062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EEB49-ADD4-40F6-8FEB-17F40E1F2D81}" type="slidenum">
              <a:rPr lang="en-US" altLang="en-US" sz="1100"/>
              <a:pPr/>
              <a:t>50</a:t>
            </a:fld>
            <a:endParaRPr lang="en-US" altLang="en-US" sz="1100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600"/>
              <a:t>Slepe strategije pretrage</a:t>
            </a:r>
            <a:endParaRPr lang="en-US" sz="3600"/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lvl="4"/>
            <a:endParaRPr lang="en-US" sz="1600" dirty="0">
              <a:solidFill>
                <a:srgbClr val="CC3300"/>
              </a:solidFill>
            </a:endParaRPr>
          </a:p>
          <a:p>
            <a:r>
              <a:rPr lang="en-US" sz="2400" dirty="0">
                <a:solidFill>
                  <a:srgbClr val="CC3300"/>
                </a:solidFill>
              </a:rPr>
              <a:t>UCS</a:t>
            </a:r>
            <a:r>
              <a:rPr lang="en-US" sz="2400" dirty="0"/>
              <a:t>: uniform-cost search</a:t>
            </a:r>
          </a:p>
          <a:p>
            <a:pPr lvl="1">
              <a:buFont typeface="Wingdings 2" pitchFamily="18" charset="2"/>
              <a:buChar char="Þ"/>
            </a:pPr>
            <a:r>
              <a:rPr lang="sr-Latn-CS" sz="2000" i="1" dirty="0"/>
              <a:t>Za uređivanje čvorova koristi prioritetni red</a:t>
            </a:r>
            <a:r>
              <a:rPr lang="en-US" sz="2000" i="1" dirty="0"/>
              <a:t>,</a:t>
            </a:r>
            <a:br>
              <a:rPr lang="en-US" sz="2000" i="1" dirty="0"/>
            </a:br>
            <a:r>
              <a:rPr lang="sr-Latn-CS" sz="2000" i="1" dirty="0"/>
              <a:t>sortiran po ceni putanje</a:t>
            </a:r>
            <a:endParaRPr lang="en-US" sz="2000" dirty="0"/>
          </a:p>
          <a:p>
            <a:pPr lvl="1"/>
            <a:r>
              <a:rPr lang="sr-Latn-CS" sz="2000" dirty="0"/>
              <a:t>Neka je</a:t>
            </a:r>
            <a:r>
              <a:rPr lang="en-US" sz="2000" dirty="0"/>
              <a:t> </a:t>
            </a:r>
            <a:r>
              <a:rPr lang="en-US" sz="2000" i="1" dirty="0">
                <a:latin typeface="Palatino" pitchFamily="18" charset="0"/>
              </a:rPr>
              <a:t>g(n) =</a:t>
            </a:r>
            <a:br>
              <a:rPr lang="en-US" sz="2000" i="1" dirty="0">
                <a:latin typeface="Palatino" pitchFamily="18" charset="0"/>
              </a:rPr>
            </a:br>
            <a:r>
              <a:rPr lang="en-US" sz="2000" dirty="0"/>
              <a:t>c</a:t>
            </a:r>
            <a:r>
              <a:rPr lang="sr-Latn-CS" sz="2000" dirty="0"/>
              <a:t>ena putanje od startnog čvora </a:t>
            </a:r>
            <a:r>
              <a:rPr lang="en-US" sz="2000" i="1" dirty="0">
                <a:latin typeface="Palatino" pitchFamily="18" charset="0"/>
              </a:rPr>
              <a:t>s</a:t>
            </a:r>
            <a:r>
              <a:rPr lang="en-US" sz="2000" i="1" dirty="0"/>
              <a:t> </a:t>
            </a:r>
            <a:r>
              <a:rPr lang="sr-Latn-CS" sz="2000" dirty="0"/>
              <a:t>d</a:t>
            </a:r>
            <a:r>
              <a:rPr lang="en-US" sz="2000" dirty="0"/>
              <a:t>o </a:t>
            </a:r>
            <a:r>
              <a:rPr lang="sr-Latn-CS" sz="2000" dirty="0"/>
              <a:t>tekućeg čvora</a:t>
            </a:r>
            <a:r>
              <a:rPr lang="en-US" sz="2000" dirty="0"/>
              <a:t> </a:t>
            </a:r>
            <a:r>
              <a:rPr lang="en-US" sz="2000" i="1" dirty="0">
                <a:latin typeface="Palatino" pitchFamily="18" charset="0"/>
              </a:rPr>
              <a:t>n</a:t>
            </a:r>
          </a:p>
          <a:p>
            <a:pPr lvl="1"/>
            <a:r>
              <a:rPr lang="sr-Latn-CS" sz="2000" dirty="0"/>
              <a:t>Sortiraju se čvorovi po rastućim vrednostima</a:t>
            </a:r>
            <a:r>
              <a:rPr lang="en-US" sz="2000" dirty="0"/>
              <a:t> </a:t>
            </a:r>
            <a:r>
              <a:rPr lang="en-US" sz="2000" i="1" dirty="0">
                <a:latin typeface="Palatino" pitchFamily="18" charset="0"/>
              </a:rPr>
              <a:t>g</a:t>
            </a:r>
          </a:p>
          <a:p>
            <a:pPr lvl="1"/>
            <a:r>
              <a:rPr lang="sr-Latn-CS" sz="2000" dirty="0"/>
              <a:t>Jedina slepa</a:t>
            </a:r>
            <a:r>
              <a:rPr lang="en-US" sz="2000" dirty="0"/>
              <a:t> </a:t>
            </a:r>
            <a:r>
              <a:rPr lang="sr-Latn-CS" sz="2000" dirty="0"/>
              <a:t>pretraga koja vodi računa o ceni</a:t>
            </a:r>
            <a:endParaRPr lang="en-US" sz="2000" dirty="0"/>
          </a:p>
          <a:p>
            <a:pPr lvl="4"/>
            <a:endParaRPr lang="en-US" sz="1600" dirty="0"/>
          </a:p>
          <a:p>
            <a:r>
              <a:rPr lang="sr-Latn-CS" sz="2400" dirty="0"/>
              <a:t>Poznata i pod imenom Algoritam </a:t>
            </a:r>
            <a:r>
              <a:rPr lang="en-US" sz="2400" i="1" dirty="0" err="1"/>
              <a:t>Dijkstra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 bldLvl="2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462624-66C7-448E-8831-1A70E9960644}" type="slidenum">
              <a:rPr lang="en-US" altLang="en-US" sz="1100"/>
              <a:pPr/>
              <a:t>51</a:t>
            </a:fld>
            <a:endParaRPr lang="en-US" altLang="en-US" sz="1100"/>
          </a:p>
        </p:txBody>
      </p:sp>
      <p:sp>
        <p:nvSpPr>
          <p:cNvPr id="521218" name="Text Box 2"/>
          <p:cNvSpPr txBox="1">
            <a:spLocks noChangeArrowheads="1"/>
          </p:cNvSpPr>
          <p:nvPr/>
        </p:nvSpPr>
        <p:spPr bwMode="auto">
          <a:xfrm>
            <a:off x="495300" y="2093913"/>
            <a:ext cx="33377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broj 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0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0</a:t>
            </a:r>
          </a:p>
        </p:txBody>
      </p:sp>
      <p:sp>
        <p:nvSpPr>
          <p:cNvPr id="521219" name="Text Box 3"/>
          <p:cNvSpPr txBox="1">
            <a:spLocks noChangeArrowheads="1"/>
          </p:cNvSpPr>
          <p:nvPr/>
        </p:nvSpPr>
        <p:spPr bwMode="auto">
          <a:xfrm>
            <a:off x="495300" y="1763713"/>
            <a:ext cx="47516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priorityQueue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521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Uniform-Cost Search (UCS)</a:t>
            </a:r>
          </a:p>
        </p:txBody>
      </p:sp>
      <p:graphicFrame>
        <p:nvGraphicFramePr>
          <p:cNvPr id="521221" name="Group 5"/>
          <p:cNvGraphicFramePr>
            <a:graphicFrameLocks noGrp="1"/>
          </p:cNvGraphicFramePr>
          <p:nvPr/>
        </p:nvGraphicFramePr>
        <p:xfrm>
          <a:off x="571500" y="2525713"/>
          <a:ext cx="3924300" cy="603504"/>
        </p:xfrm>
        <a:graphic>
          <a:graphicData uri="http://schemas.openxmlformats.org/drawingml/2006/table">
            <a:tbl>
              <a:tblPr/>
              <a:tblGrid>
                <a:gridCol w="1647825"/>
                <a:gridCol w="2276475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čvorova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1234" name="Text Box 18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521235" name="Text Box 19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21236" name="Text Box 20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521237" name="Text Box 21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21238" name="Text Box 22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21239" name="Text Box 23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21240" name="Text Box 24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21241" name="Text Box 25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21242" name="Text Box 26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521243" name="Text Box 27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521244" name="Oval 28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521245" name="Oval 29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521246" name="AutoShape 30"/>
          <p:cNvCxnSpPr>
            <a:cxnSpLocks noChangeShapeType="1"/>
            <a:stCxn id="521244" idx="3"/>
            <a:endCxn id="521245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21247" name="AutoShape 31"/>
          <p:cNvCxnSpPr>
            <a:cxnSpLocks noChangeShapeType="1"/>
            <a:stCxn id="521245" idx="4"/>
            <a:endCxn id="521248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1248" name="Oval 32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521249" name="AutoShape 33"/>
          <p:cNvCxnSpPr>
            <a:cxnSpLocks noChangeShapeType="1"/>
            <a:stCxn id="521245" idx="3"/>
            <a:endCxn id="521250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1250" name="Oval 34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521251" name="Oval 35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521252" name="AutoShape 36"/>
          <p:cNvCxnSpPr>
            <a:cxnSpLocks noChangeShapeType="1"/>
            <a:stCxn id="521256" idx="4"/>
            <a:endCxn id="521251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1253" name="Oval 37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521254" name="AutoShape 38"/>
          <p:cNvCxnSpPr>
            <a:cxnSpLocks noChangeShapeType="1"/>
            <a:stCxn id="521253" idx="4"/>
            <a:endCxn id="521255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1255" name="Oval 39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521256" name="Oval 40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521257" name="AutoShape 41"/>
          <p:cNvCxnSpPr>
            <a:cxnSpLocks noChangeShapeType="1"/>
            <a:stCxn id="521244" idx="5"/>
            <a:endCxn id="521256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21258" name="AutoShape 42"/>
          <p:cNvCxnSpPr>
            <a:cxnSpLocks noChangeShapeType="1"/>
            <a:stCxn id="521248" idx="6"/>
            <a:endCxn id="521255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1259" name="Oval 43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521260" name="AutoShape 44"/>
          <p:cNvCxnSpPr>
            <a:cxnSpLocks noChangeShapeType="1"/>
            <a:stCxn id="521250" idx="4"/>
            <a:endCxn id="521259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21261" name="AutoShape 45"/>
          <p:cNvCxnSpPr>
            <a:cxnSpLocks noChangeShapeType="1"/>
            <a:stCxn id="521244" idx="4"/>
            <a:endCxn id="521253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21262" name="AutoShape 46"/>
          <p:cNvCxnSpPr>
            <a:cxnSpLocks noChangeShapeType="1"/>
            <a:stCxn id="521251" idx="2"/>
            <a:endCxn id="521255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E893AA-38B5-4E5F-9238-D1C6DE5E2646}" type="slidenum">
              <a:rPr lang="en-US" altLang="en-US" sz="1100"/>
              <a:pPr/>
              <a:t>52</a:t>
            </a:fld>
            <a:endParaRPr lang="en-US" altLang="en-US" sz="1100"/>
          </a:p>
        </p:txBody>
      </p:sp>
      <p:sp>
        <p:nvSpPr>
          <p:cNvPr id="523266" name="Text Box 2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523267" name="Text Box 3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23268" name="Text Box 4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523269" name="Text Box 5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23270" name="Text Box 6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23271" name="Text Box 7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23272" name="Text Box 8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23273" name="Text Box 9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23274" name="Text Box 10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523275" name="Text Box 11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523276" name="Text Box 12"/>
          <p:cNvSpPr txBox="1">
            <a:spLocks noChangeArrowheads="1"/>
          </p:cNvSpPr>
          <p:nvPr/>
        </p:nvSpPr>
        <p:spPr bwMode="auto">
          <a:xfrm>
            <a:off x="495300" y="2093913"/>
            <a:ext cx="33377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broj 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</a:p>
        </p:txBody>
      </p:sp>
      <p:sp>
        <p:nvSpPr>
          <p:cNvPr id="523277" name="Text Box 13"/>
          <p:cNvSpPr txBox="1">
            <a:spLocks noChangeArrowheads="1"/>
          </p:cNvSpPr>
          <p:nvPr/>
        </p:nvSpPr>
        <p:spPr bwMode="auto">
          <a:xfrm>
            <a:off x="495300" y="1763713"/>
            <a:ext cx="47516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priorityQueue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52327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Uniform-Cost Search (UCS)</a:t>
            </a:r>
          </a:p>
        </p:txBody>
      </p:sp>
      <p:graphicFrame>
        <p:nvGraphicFramePr>
          <p:cNvPr id="523279" name="Group 15"/>
          <p:cNvGraphicFramePr>
            <a:graphicFrameLocks noGrp="1"/>
          </p:cNvGraphicFramePr>
          <p:nvPr/>
        </p:nvGraphicFramePr>
        <p:xfrm>
          <a:off x="571500" y="2525713"/>
          <a:ext cx="3924300" cy="905256"/>
        </p:xfrm>
        <a:graphic>
          <a:graphicData uri="http://schemas.openxmlformats.org/drawingml/2006/table">
            <a:tbl>
              <a:tblPr/>
              <a:tblGrid>
                <a:gridCol w="1647825"/>
                <a:gridCol w="2276475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čvorova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{S:0}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nije 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B:2,C:4,A:5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3297" name="Oval 33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/>
              <a:t>S</a:t>
            </a:r>
            <a:br>
              <a:rPr lang="en-US" sz="1600" b="1"/>
            </a:br>
            <a:r>
              <a:rPr lang="en-US" sz="140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523298" name="Oval 34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523299" name="AutoShape 35"/>
          <p:cNvCxnSpPr>
            <a:cxnSpLocks noChangeShapeType="1"/>
            <a:stCxn id="523297" idx="3"/>
            <a:endCxn id="523298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23300" name="AutoShape 36"/>
          <p:cNvCxnSpPr>
            <a:cxnSpLocks noChangeShapeType="1"/>
            <a:stCxn id="523298" idx="4"/>
            <a:endCxn id="523301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3301" name="Oval 37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523302" name="AutoShape 38"/>
          <p:cNvCxnSpPr>
            <a:cxnSpLocks noChangeShapeType="1"/>
            <a:stCxn id="523298" idx="3"/>
            <a:endCxn id="523303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3303" name="Oval 39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523304" name="Oval 40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523305" name="AutoShape 41"/>
          <p:cNvCxnSpPr>
            <a:cxnSpLocks noChangeShapeType="1"/>
            <a:stCxn id="523309" idx="4"/>
            <a:endCxn id="523304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3306" name="Oval 42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523307" name="AutoShape 43"/>
          <p:cNvCxnSpPr>
            <a:cxnSpLocks noChangeShapeType="1"/>
            <a:stCxn id="523306" idx="4"/>
            <a:endCxn id="523308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3308" name="Oval 44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523309" name="Oval 45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523310" name="AutoShape 46"/>
          <p:cNvCxnSpPr>
            <a:cxnSpLocks noChangeShapeType="1"/>
            <a:stCxn id="523297" idx="5"/>
            <a:endCxn id="523309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23311" name="AutoShape 47"/>
          <p:cNvCxnSpPr>
            <a:cxnSpLocks noChangeShapeType="1"/>
            <a:stCxn id="523301" idx="6"/>
            <a:endCxn id="523308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3312" name="Oval 48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523313" name="AutoShape 49"/>
          <p:cNvCxnSpPr>
            <a:cxnSpLocks noChangeShapeType="1"/>
            <a:stCxn id="523303" idx="4"/>
            <a:endCxn id="523312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23314" name="AutoShape 50"/>
          <p:cNvCxnSpPr>
            <a:cxnSpLocks noChangeShapeType="1"/>
            <a:stCxn id="523297" idx="4"/>
            <a:endCxn id="523306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23315" name="AutoShape 51"/>
          <p:cNvCxnSpPr>
            <a:cxnSpLocks noChangeShapeType="1"/>
            <a:stCxn id="523304" idx="2"/>
            <a:endCxn id="523308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5E2F60-0382-4E44-B312-BA366CFBD768}" type="slidenum">
              <a:rPr lang="en-US" altLang="en-US" sz="1100"/>
              <a:pPr/>
              <a:t>53</a:t>
            </a:fld>
            <a:endParaRPr lang="en-US" altLang="en-US" sz="1100"/>
          </a:p>
        </p:txBody>
      </p:sp>
      <p:sp>
        <p:nvSpPr>
          <p:cNvPr id="525314" name="Text Box 2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25315" name="Text Box 3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25317" name="Text Box 5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525318" name="Text Box 6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25319" name="Text Box 7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25320" name="Text Box 8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25321" name="Text Box 9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25322" name="Text Box 10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525323" name="Text Box 11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525324" name="Text Box 12"/>
          <p:cNvSpPr txBox="1">
            <a:spLocks noChangeArrowheads="1"/>
          </p:cNvSpPr>
          <p:nvPr/>
        </p:nvSpPr>
        <p:spPr bwMode="auto">
          <a:xfrm>
            <a:off x="495300" y="2093913"/>
            <a:ext cx="2989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2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2</a:t>
            </a:r>
          </a:p>
        </p:txBody>
      </p:sp>
      <p:sp>
        <p:nvSpPr>
          <p:cNvPr id="525325" name="Text Box 13"/>
          <p:cNvSpPr txBox="1">
            <a:spLocks noChangeArrowheads="1"/>
          </p:cNvSpPr>
          <p:nvPr/>
        </p:nvSpPr>
        <p:spPr bwMode="auto">
          <a:xfrm>
            <a:off x="495300" y="1763713"/>
            <a:ext cx="47516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priorityQueue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52532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Uniform-Cost Search (UCS)</a:t>
            </a:r>
          </a:p>
        </p:txBody>
      </p:sp>
      <p:graphicFrame>
        <p:nvGraphicFramePr>
          <p:cNvPr id="525327" name="Group 15"/>
          <p:cNvGraphicFramePr>
            <a:graphicFrameLocks noGrp="1"/>
          </p:cNvGraphicFramePr>
          <p:nvPr/>
        </p:nvGraphicFramePr>
        <p:xfrm>
          <a:off x="571500" y="2525713"/>
          <a:ext cx="3924300" cy="1211644"/>
        </p:xfrm>
        <a:graphic>
          <a:graphicData uri="http://schemas.openxmlformats.org/drawingml/2006/table">
            <a:tbl>
              <a:tblPr/>
              <a:tblGrid>
                <a:gridCol w="1647825"/>
                <a:gridCol w="2276475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čvorova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{B:2,C:4,A:5}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nije 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{C:4,A:5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,G:2+6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5350" name="Oval 38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525351" name="Oval 39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525352" name="AutoShape 40"/>
          <p:cNvCxnSpPr>
            <a:cxnSpLocks noChangeShapeType="1"/>
            <a:stCxn id="525350" idx="3"/>
            <a:endCxn id="525351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25353" name="AutoShape 41"/>
          <p:cNvCxnSpPr>
            <a:cxnSpLocks noChangeShapeType="1"/>
            <a:stCxn id="525351" idx="4"/>
            <a:endCxn id="525354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5354" name="Oval 42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525355" name="AutoShape 43"/>
          <p:cNvCxnSpPr>
            <a:cxnSpLocks noChangeShapeType="1"/>
            <a:stCxn id="525351" idx="3"/>
            <a:endCxn id="525356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5356" name="Oval 44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525357" name="Oval 45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525358" name="AutoShape 46"/>
          <p:cNvCxnSpPr>
            <a:cxnSpLocks noChangeShapeType="1"/>
            <a:stCxn id="525362" idx="4"/>
            <a:endCxn id="525357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5359" name="Oval 47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B</a:t>
            </a:r>
          </a:p>
        </p:txBody>
      </p:sp>
      <p:cxnSp>
        <p:nvCxnSpPr>
          <p:cNvPr id="525360" name="AutoShape 48"/>
          <p:cNvCxnSpPr>
            <a:cxnSpLocks noChangeShapeType="1"/>
            <a:stCxn id="525359" idx="4"/>
            <a:endCxn id="525361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5361" name="Oval 49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525362" name="Oval 50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525363" name="AutoShape 51"/>
          <p:cNvCxnSpPr>
            <a:cxnSpLocks noChangeShapeType="1"/>
            <a:stCxn id="525350" idx="5"/>
            <a:endCxn id="525362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25364" name="AutoShape 52"/>
          <p:cNvCxnSpPr>
            <a:cxnSpLocks noChangeShapeType="1"/>
            <a:stCxn id="525354" idx="6"/>
            <a:endCxn id="525361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5365" name="Oval 53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525366" name="AutoShape 54"/>
          <p:cNvCxnSpPr>
            <a:cxnSpLocks noChangeShapeType="1"/>
            <a:stCxn id="525356" idx="4"/>
            <a:endCxn id="525365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25367" name="AutoShape 55"/>
          <p:cNvCxnSpPr>
            <a:cxnSpLocks noChangeShapeType="1"/>
            <a:stCxn id="525350" idx="4"/>
            <a:endCxn id="525359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rgbClr val="A5002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25368" name="AutoShape 56"/>
          <p:cNvCxnSpPr>
            <a:cxnSpLocks noChangeShapeType="1"/>
            <a:stCxn id="525357" idx="2"/>
            <a:endCxn id="525361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147B44-71A3-417F-BCAC-9CABAE2689B6}" type="slidenum">
              <a:rPr lang="en-US" altLang="en-US" sz="1100"/>
              <a:pPr/>
              <a:t>54</a:t>
            </a:fld>
            <a:endParaRPr lang="en-US" altLang="en-US" sz="1100"/>
          </a:p>
        </p:txBody>
      </p:sp>
      <p:sp>
        <p:nvSpPr>
          <p:cNvPr id="527362" name="Text Box 2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527363" name="Text Box 3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27364" name="Text Box 4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527365" name="Text Box 5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27366" name="Text Box 6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27367" name="Text Box 7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27368" name="Text Box 8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27369" name="Text Box 9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27370" name="Text Box 10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527371" name="Text Box 11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527372" name="Text Box 12"/>
          <p:cNvSpPr txBox="1">
            <a:spLocks noChangeArrowheads="1"/>
          </p:cNvSpPr>
          <p:nvPr/>
        </p:nvSpPr>
        <p:spPr bwMode="auto">
          <a:xfrm>
            <a:off x="495300" y="2093913"/>
            <a:ext cx="2989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3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3</a:t>
            </a:r>
          </a:p>
        </p:txBody>
      </p:sp>
      <p:sp>
        <p:nvSpPr>
          <p:cNvPr id="527373" name="Text Box 13"/>
          <p:cNvSpPr txBox="1">
            <a:spLocks noChangeArrowheads="1"/>
          </p:cNvSpPr>
          <p:nvPr/>
        </p:nvSpPr>
        <p:spPr bwMode="auto">
          <a:xfrm>
            <a:off x="495300" y="1763713"/>
            <a:ext cx="47516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priorityQueue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52737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Uniform-Cost Search (UCS)</a:t>
            </a:r>
          </a:p>
        </p:txBody>
      </p:sp>
      <p:graphicFrame>
        <p:nvGraphicFramePr>
          <p:cNvPr id="527375" name="Group 15"/>
          <p:cNvGraphicFramePr>
            <a:graphicFrameLocks noGrp="1"/>
          </p:cNvGraphicFramePr>
          <p:nvPr/>
        </p:nvGraphicFramePr>
        <p:xfrm>
          <a:off x="571500" y="2525713"/>
          <a:ext cx="3924300" cy="1533907"/>
        </p:xfrm>
        <a:graphic>
          <a:graphicData uri="http://schemas.openxmlformats.org/drawingml/2006/table">
            <a:tbl>
              <a:tblPr/>
              <a:tblGrid>
                <a:gridCol w="1647825"/>
                <a:gridCol w="2276475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čvorova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{B:2,C:4,A:5}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{C:4,A:5,G:8}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nije 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{A:5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,F:4+2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,G:8}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7403" name="Oval 43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527404" name="Oval 44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527405" name="AutoShape 45"/>
          <p:cNvCxnSpPr>
            <a:cxnSpLocks noChangeShapeType="1"/>
            <a:stCxn id="527403" idx="3"/>
            <a:endCxn id="527404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27406" name="AutoShape 46"/>
          <p:cNvCxnSpPr>
            <a:cxnSpLocks noChangeShapeType="1"/>
            <a:stCxn id="527404" idx="4"/>
            <a:endCxn id="527407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7407" name="Oval 47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527408" name="AutoShape 48"/>
          <p:cNvCxnSpPr>
            <a:cxnSpLocks noChangeShapeType="1"/>
            <a:stCxn id="527404" idx="3"/>
            <a:endCxn id="527409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7409" name="Oval 49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527410" name="Oval 50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527411" name="AutoShape 51"/>
          <p:cNvCxnSpPr>
            <a:cxnSpLocks noChangeShapeType="1"/>
            <a:stCxn id="527415" idx="4"/>
            <a:endCxn id="527410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7412" name="Oval 52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527413" name="AutoShape 53"/>
          <p:cNvCxnSpPr>
            <a:cxnSpLocks noChangeShapeType="1"/>
            <a:stCxn id="527412" idx="4"/>
            <a:endCxn id="527414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7414" name="Oval 54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527415" name="Oval 55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C</a:t>
            </a:r>
          </a:p>
        </p:txBody>
      </p:sp>
      <p:cxnSp>
        <p:nvCxnSpPr>
          <p:cNvPr id="527416" name="AutoShape 56"/>
          <p:cNvCxnSpPr>
            <a:cxnSpLocks noChangeShapeType="1"/>
            <a:stCxn id="527403" idx="5"/>
            <a:endCxn id="527415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rgbClr val="A5002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27417" name="AutoShape 57"/>
          <p:cNvCxnSpPr>
            <a:cxnSpLocks noChangeShapeType="1"/>
            <a:stCxn id="527407" idx="6"/>
            <a:endCxn id="527414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7418" name="Oval 58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527419" name="AutoShape 59"/>
          <p:cNvCxnSpPr>
            <a:cxnSpLocks noChangeShapeType="1"/>
            <a:stCxn id="527409" idx="4"/>
            <a:endCxn id="527418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27420" name="AutoShape 60"/>
          <p:cNvCxnSpPr>
            <a:cxnSpLocks noChangeShapeType="1"/>
            <a:stCxn id="527403" idx="4"/>
            <a:endCxn id="527412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27421" name="AutoShape 61"/>
          <p:cNvCxnSpPr>
            <a:cxnSpLocks noChangeShapeType="1"/>
            <a:stCxn id="527410" idx="2"/>
            <a:endCxn id="527414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6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280071-481A-4079-BE58-23F30B8C3B28}" type="slidenum">
              <a:rPr lang="en-US" altLang="en-US" sz="1100"/>
              <a:pPr/>
              <a:t>55</a:t>
            </a:fld>
            <a:endParaRPr lang="en-US" altLang="en-US" sz="1100"/>
          </a:p>
        </p:txBody>
      </p:sp>
      <p:sp>
        <p:nvSpPr>
          <p:cNvPr id="529410" name="Text Box 2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529411" name="Text Box 3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29412" name="Text Box 4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529413" name="Text Box 5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29414" name="Text Box 6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29415" name="Text Box 7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29416" name="Text Box 8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29417" name="Text Box 9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29418" name="Text Box 10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529419" name="Text Box 11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529420" name="Text Box 12"/>
          <p:cNvSpPr txBox="1">
            <a:spLocks noChangeArrowheads="1"/>
          </p:cNvSpPr>
          <p:nvPr/>
        </p:nvSpPr>
        <p:spPr bwMode="auto">
          <a:xfrm>
            <a:off x="495300" y="2093913"/>
            <a:ext cx="2989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4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4</a:t>
            </a:r>
          </a:p>
        </p:txBody>
      </p:sp>
      <p:sp>
        <p:nvSpPr>
          <p:cNvPr id="529421" name="Text Box 13"/>
          <p:cNvSpPr txBox="1">
            <a:spLocks noChangeArrowheads="1"/>
          </p:cNvSpPr>
          <p:nvPr/>
        </p:nvSpPr>
        <p:spPr bwMode="auto">
          <a:xfrm>
            <a:off x="495300" y="1763713"/>
            <a:ext cx="47516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priorityQueue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52942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Uniform-Cost Search (UCS)</a:t>
            </a:r>
          </a:p>
        </p:txBody>
      </p:sp>
      <p:graphicFrame>
        <p:nvGraphicFramePr>
          <p:cNvPr id="529423" name="Group 15"/>
          <p:cNvGraphicFramePr>
            <a:graphicFrameLocks noGrp="1"/>
          </p:cNvGraphicFramePr>
          <p:nvPr/>
        </p:nvGraphicFramePr>
        <p:xfrm>
          <a:off x="571500" y="2525713"/>
          <a:ext cx="3924300" cy="2109979"/>
        </p:xfrm>
        <a:graphic>
          <a:graphicData uri="http://schemas.openxmlformats.org/drawingml/2006/table">
            <a:tbl>
              <a:tblPr/>
              <a:tblGrid>
                <a:gridCol w="1647825"/>
                <a:gridCol w="2276475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čvorova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{B:2,C:4,A:5}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{C:4,A:5,G:8}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{A:5,F:6,G:8}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nije 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{F:6,G:8,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E:5+4,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D:5+9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9456" name="Oval 48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529457" name="Oval 49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A</a:t>
            </a:r>
          </a:p>
        </p:txBody>
      </p:sp>
      <p:cxnSp>
        <p:nvCxnSpPr>
          <p:cNvPr id="529458" name="AutoShape 50"/>
          <p:cNvCxnSpPr>
            <a:cxnSpLocks noChangeShapeType="1"/>
            <a:stCxn id="529456" idx="3"/>
            <a:endCxn id="529457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rgbClr val="A5002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29459" name="AutoShape 51"/>
          <p:cNvCxnSpPr>
            <a:cxnSpLocks noChangeShapeType="1"/>
            <a:stCxn id="529457" idx="4"/>
            <a:endCxn id="529460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9460" name="Oval 52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529461" name="AutoShape 53"/>
          <p:cNvCxnSpPr>
            <a:cxnSpLocks noChangeShapeType="1"/>
            <a:stCxn id="529457" idx="3"/>
            <a:endCxn id="529462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9462" name="Oval 54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529463" name="Oval 55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529464" name="AutoShape 56"/>
          <p:cNvCxnSpPr>
            <a:cxnSpLocks noChangeShapeType="1"/>
            <a:stCxn id="529468" idx="4"/>
            <a:endCxn id="529463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9465" name="Oval 57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529466" name="AutoShape 58"/>
          <p:cNvCxnSpPr>
            <a:cxnSpLocks noChangeShapeType="1"/>
            <a:stCxn id="529465" idx="4"/>
            <a:endCxn id="529467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9467" name="Oval 59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529468" name="Oval 60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529469" name="AutoShape 61"/>
          <p:cNvCxnSpPr>
            <a:cxnSpLocks noChangeShapeType="1"/>
            <a:stCxn id="529456" idx="5"/>
            <a:endCxn id="529468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29470" name="AutoShape 62"/>
          <p:cNvCxnSpPr>
            <a:cxnSpLocks noChangeShapeType="1"/>
            <a:stCxn id="529460" idx="6"/>
            <a:endCxn id="529467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29471" name="Oval 63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529472" name="AutoShape 64"/>
          <p:cNvCxnSpPr>
            <a:cxnSpLocks noChangeShapeType="1"/>
            <a:stCxn id="529462" idx="4"/>
            <a:endCxn id="529471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29473" name="AutoShape 65"/>
          <p:cNvCxnSpPr>
            <a:cxnSpLocks noChangeShapeType="1"/>
            <a:stCxn id="529456" idx="4"/>
            <a:endCxn id="529465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29474" name="AutoShape 66"/>
          <p:cNvCxnSpPr>
            <a:cxnSpLocks noChangeShapeType="1"/>
            <a:stCxn id="529463" idx="2"/>
            <a:endCxn id="529467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7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3196EF-6985-4BE5-B0EE-DC0F7B9809F9}" type="slidenum">
              <a:rPr lang="en-US" altLang="en-US" sz="1100"/>
              <a:pPr/>
              <a:t>56</a:t>
            </a:fld>
            <a:endParaRPr lang="en-US" altLang="en-US" sz="1100"/>
          </a:p>
        </p:txBody>
      </p:sp>
      <p:sp>
        <p:nvSpPr>
          <p:cNvPr id="531458" name="Text Box 2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531461" name="Text Box 5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31462" name="Text Box 6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531463" name="Text Box 7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31464" name="Text Box 8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31465" name="Text Box 9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31466" name="Text Box 10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31467" name="Text Box 11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531468" name="Text Box 12"/>
          <p:cNvSpPr txBox="1">
            <a:spLocks noChangeArrowheads="1"/>
          </p:cNvSpPr>
          <p:nvPr/>
        </p:nvSpPr>
        <p:spPr bwMode="auto">
          <a:xfrm>
            <a:off x="495300" y="2093913"/>
            <a:ext cx="2989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5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5</a:t>
            </a:r>
          </a:p>
        </p:txBody>
      </p:sp>
      <p:sp>
        <p:nvSpPr>
          <p:cNvPr id="531469" name="Text Box 13"/>
          <p:cNvSpPr txBox="1">
            <a:spLocks noChangeArrowheads="1"/>
          </p:cNvSpPr>
          <p:nvPr/>
        </p:nvSpPr>
        <p:spPr bwMode="auto">
          <a:xfrm>
            <a:off x="495300" y="1763713"/>
            <a:ext cx="47516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priorityQueue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53147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Uniform-Cost Search (UCS)</a:t>
            </a:r>
          </a:p>
        </p:txBody>
      </p:sp>
      <p:graphicFrame>
        <p:nvGraphicFramePr>
          <p:cNvPr id="531471" name="Group 15"/>
          <p:cNvGraphicFramePr>
            <a:graphicFrameLocks noGrp="1"/>
          </p:cNvGraphicFramePr>
          <p:nvPr/>
        </p:nvGraphicFramePr>
        <p:xfrm>
          <a:off x="571500" y="2525713"/>
          <a:ext cx="3924300" cy="2432242"/>
        </p:xfrm>
        <a:graphic>
          <a:graphicData uri="http://schemas.openxmlformats.org/drawingml/2006/table">
            <a:tbl>
              <a:tblPr/>
              <a:tblGrid>
                <a:gridCol w="1647825"/>
                <a:gridCol w="2276475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čvorova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{B:2,C:4,A:5}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{C:4,A:5,G:8}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{A:5,F:6,G:8}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{F:6,G:8,E:9,D:14}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nije 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G:4+2+1,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G:8,E:9,D:14}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1509" name="Oval 53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 dirty="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531510" name="Oval 54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531511" name="AutoShape 55"/>
          <p:cNvCxnSpPr>
            <a:cxnSpLocks noChangeShapeType="1"/>
            <a:stCxn id="531509" idx="3"/>
            <a:endCxn id="531510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31512" name="AutoShape 56"/>
          <p:cNvCxnSpPr>
            <a:cxnSpLocks noChangeShapeType="1"/>
            <a:stCxn id="531510" idx="4"/>
            <a:endCxn id="531513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31513" name="Oval 57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531514" name="AutoShape 58"/>
          <p:cNvCxnSpPr>
            <a:cxnSpLocks noChangeShapeType="1"/>
            <a:stCxn id="531510" idx="3"/>
            <a:endCxn id="531515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31515" name="Oval 59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531516" name="Oval 60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F</a:t>
            </a:r>
          </a:p>
        </p:txBody>
      </p:sp>
      <p:cxnSp>
        <p:nvCxnSpPr>
          <p:cNvPr id="531517" name="AutoShape 61"/>
          <p:cNvCxnSpPr>
            <a:cxnSpLocks noChangeShapeType="1"/>
            <a:stCxn id="531521" idx="4"/>
            <a:endCxn id="531516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rgbClr val="A5002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31518" name="Oval 62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531519" name="AutoShape 63"/>
          <p:cNvCxnSpPr>
            <a:cxnSpLocks noChangeShapeType="1"/>
            <a:stCxn id="531518" idx="4"/>
            <a:endCxn id="531520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31520" name="Oval 64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531521" name="Oval 65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531522" name="AutoShape 66"/>
          <p:cNvCxnSpPr>
            <a:cxnSpLocks noChangeShapeType="1"/>
            <a:stCxn id="531509" idx="5"/>
            <a:endCxn id="531521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rgbClr val="A5002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31523" name="AutoShape 67"/>
          <p:cNvCxnSpPr>
            <a:cxnSpLocks noChangeShapeType="1"/>
            <a:stCxn id="531513" idx="6"/>
            <a:endCxn id="531520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31524" name="Oval 68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531525" name="AutoShape 69"/>
          <p:cNvCxnSpPr>
            <a:cxnSpLocks noChangeShapeType="1"/>
            <a:stCxn id="531515" idx="4"/>
            <a:endCxn id="531524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31526" name="AutoShape 70"/>
          <p:cNvCxnSpPr>
            <a:cxnSpLocks noChangeShapeType="1"/>
            <a:stCxn id="531509" idx="4"/>
            <a:endCxn id="531518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31527" name="AutoShape 71"/>
          <p:cNvCxnSpPr>
            <a:cxnSpLocks noChangeShapeType="1"/>
            <a:stCxn id="531516" idx="2"/>
            <a:endCxn id="531520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7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38B13E-F82D-4CB8-8904-2D1153F8940E}" type="slidenum">
              <a:rPr lang="en-US" altLang="en-US" sz="1100"/>
              <a:pPr/>
              <a:t>57</a:t>
            </a:fld>
            <a:endParaRPr lang="en-US" altLang="en-US" sz="1100"/>
          </a:p>
        </p:txBody>
      </p:sp>
      <p:sp>
        <p:nvSpPr>
          <p:cNvPr id="533506" name="Text Box 2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533507" name="Text Box 3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33508" name="Text Box 4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533509" name="Text Box 5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33510" name="Text Box 6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33511" name="Text Box 7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33512" name="Text Box 8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33513" name="Text Box 9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33514" name="Text Box 10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533515" name="Text Box 11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533516" name="Text Box 12"/>
          <p:cNvSpPr txBox="1">
            <a:spLocks noChangeArrowheads="1"/>
          </p:cNvSpPr>
          <p:nvPr/>
        </p:nvSpPr>
        <p:spPr bwMode="auto">
          <a:xfrm>
            <a:off x="495300" y="2093913"/>
            <a:ext cx="2989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6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5</a:t>
            </a:r>
          </a:p>
        </p:txBody>
      </p:sp>
      <p:sp>
        <p:nvSpPr>
          <p:cNvPr id="533517" name="Text Box 13"/>
          <p:cNvSpPr txBox="1">
            <a:spLocks noChangeArrowheads="1"/>
          </p:cNvSpPr>
          <p:nvPr/>
        </p:nvSpPr>
        <p:spPr bwMode="auto">
          <a:xfrm>
            <a:off x="495300" y="1763713"/>
            <a:ext cx="47516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priorityQueue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53351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Uniform-Cost Search (UCS)</a:t>
            </a:r>
          </a:p>
        </p:txBody>
      </p:sp>
      <p:graphicFrame>
        <p:nvGraphicFramePr>
          <p:cNvPr id="533519" name="Group 15"/>
          <p:cNvGraphicFramePr>
            <a:graphicFrameLocks noGrp="1"/>
          </p:cNvGraphicFramePr>
          <p:nvPr/>
        </p:nvGraphicFramePr>
        <p:xfrm>
          <a:off x="571500" y="2525713"/>
          <a:ext cx="3924300" cy="2754505"/>
        </p:xfrm>
        <a:graphic>
          <a:graphicData uri="http://schemas.openxmlformats.org/drawingml/2006/table">
            <a:tbl>
              <a:tblPr/>
              <a:tblGrid>
                <a:gridCol w="1647825"/>
                <a:gridCol w="2276475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čvorova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{B:2,C:4,A:5}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{C:4,A:5,G:8}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{A:5,F:6,G:8}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{F:6,G:8,E:9,D:14}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{G:7,G:8,E:9,D:14}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{G:8,E:9,D:14}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nema razvoja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3560" name="Oval 56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533561" name="Oval 57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533562" name="AutoShape 58"/>
          <p:cNvCxnSpPr>
            <a:cxnSpLocks noChangeShapeType="1"/>
            <a:stCxn id="533560" idx="3"/>
            <a:endCxn id="533561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33563" name="AutoShape 59"/>
          <p:cNvCxnSpPr>
            <a:cxnSpLocks noChangeShapeType="1"/>
            <a:stCxn id="533561" idx="4"/>
            <a:endCxn id="533564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33564" name="Oval 60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533565" name="AutoShape 61"/>
          <p:cNvCxnSpPr>
            <a:cxnSpLocks noChangeShapeType="1"/>
            <a:stCxn id="533561" idx="3"/>
            <a:endCxn id="533566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33566" name="Oval 62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533567" name="Oval 63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533568" name="AutoShape 64"/>
          <p:cNvCxnSpPr>
            <a:cxnSpLocks noChangeShapeType="1"/>
            <a:stCxn id="533572" idx="4"/>
            <a:endCxn id="533567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33569" name="Oval 65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533570" name="AutoShape 66"/>
          <p:cNvCxnSpPr>
            <a:cxnSpLocks noChangeShapeType="1"/>
            <a:stCxn id="533569" idx="4"/>
            <a:endCxn id="533571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33571" name="Oval 67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/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bg1"/>
                </a:solidFill>
              </a:rPr>
              <a:t>cilj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33572" name="Oval 68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533573" name="AutoShape 69"/>
          <p:cNvCxnSpPr>
            <a:cxnSpLocks noChangeShapeType="1"/>
            <a:stCxn id="533560" idx="5"/>
            <a:endCxn id="533572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33574" name="AutoShape 70"/>
          <p:cNvCxnSpPr>
            <a:cxnSpLocks noChangeShapeType="1"/>
            <a:stCxn id="533564" idx="6"/>
            <a:endCxn id="533571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33575" name="Oval 71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533576" name="AutoShape 72"/>
          <p:cNvCxnSpPr>
            <a:cxnSpLocks noChangeShapeType="1"/>
            <a:stCxn id="533566" idx="4"/>
            <a:endCxn id="533575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33577" name="AutoShape 73"/>
          <p:cNvCxnSpPr>
            <a:cxnSpLocks noChangeShapeType="1"/>
            <a:stCxn id="533560" idx="4"/>
            <a:endCxn id="533569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33578" name="AutoShape 74"/>
          <p:cNvCxnSpPr>
            <a:cxnSpLocks noChangeShapeType="1"/>
            <a:stCxn id="533567" idx="2"/>
            <a:endCxn id="533571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7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570795-05F9-4C8C-BE89-5C9F9AB1C220}" type="slidenum">
              <a:rPr lang="en-US" altLang="en-US" sz="1100"/>
              <a:pPr/>
              <a:t>58</a:t>
            </a:fld>
            <a:endParaRPr lang="en-US" altLang="en-US" sz="1100"/>
          </a:p>
        </p:txBody>
      </p:sp>
      <p:sp>
        <p:nvSpPr>
          <p:cNvPr id="535554" name="Text Box 2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535555" name="Text Box 3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35556" name="Text Box 4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535557" name="Text Box 5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35558" name="Text Box 6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35559" name="Text Box 7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35560" name="Text Box 8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35561" name="Text Box 9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35562" name="Text Box 10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535563" name="Text Box 11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535564" name="Text Box 12"/>
          <p:cNvSpPr txBox="1">
            <a:spLocks noChangeArrowheads="1"/>
          </p:cNvSpPr>
          <p:nvPr/>
        </p:nvSpPr>
        <p:spPr bwMode="auto">
          <a:xfrm>
            <a:off x="495300" y="2093913"/>
            <a:ext cx="33377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# </a:t>
            </a:r>
            <a:r>
              <a:rPr lang="sr-Latn-CS" sz="1400">
                <a:solidFill>
                  <a:schemeClr val="tx2"/>
                </a:solidFill>
              </a:rPr>
              <a:t>broj testiranih čvorova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6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5</a:t>
            </a:r>
          </a:p>
        </p:txBody>
      </p:sp>
      <p:sp>
        <p:nvSpPr>
          <p:cNvPr id="535565" name="Text Box 13"/>
          <p:cNvSpPr txBox="1">
            <a:spLocks noChangeArrowheads="1"/>
          </p:cNvSpPr>
          <p:nvPr/>
        </p:nvSpPr>
        <p:spPr bwMode="auto">
          <a:xfrm>
            <a:off x="495300" y="1763713"/>
            <a:ext cx="47516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1600" b="1">
                <a:solidFill>
                  <a:srgbClr val="FF5050"/>
                </a:solidFill>
                <a:latin typeface="Courier New" pitchFamily="49" charset="0"/>
              </a:rPr>
              <a:t>priorityQueue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53556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Uniform-Cost Search (UCS)</a:t>
            </a:r>
          </a:p>
        </p:txBody>
      </p:sp>
      <p:graphicFrame>
        <p:nvGraphicFramePr>
          <p:cNvPr id="535567" name="Group 15"/>
          <p:cNvGraphicFramePr>
            <a:graphicFrameLocks noGrp="1"/>
          </p:cNvGraphicFramePr>
          <p:nvPr/>
        </p:nvGraphicFramePr>
        <p:xfrm>
          <a:off x="571500" y="2525713"/>
          <a:ext cx="3924300" cy="2500696"/>
        </p:xfrm>
        <a:graphic>
          <a:graphicData uri="http://schemas.openxmlformats.org/drawingml/2006/table">
            <a:tbl>
              <a:tblPr/>
              <a:tblGrid>
                <a:gridCol w="1647825"/>
                <a:gridCol w="2276475"/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čvorova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{B:2,C:4,A:5}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{C:4,A:5,G:8}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{A:5,F:6,G:8}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{F:6,G:8,E:9,D:14}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{G:7,G:8,E:9,D:14}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{G:8,E:9,D:14}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5608" name="Oval 56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/>
              <a:t>S</a:t>
            </a:r>
            <a:br>
              <a:rPr lang="en-US" sz="1600" b="1"/>
            </a:br>
            <a:r>
              <a:rPr lang="en-US" sz="140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535609" name="Oval 57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A</a:t>
            </a:r>
          </a:p>
        </p:txBody>
      </p:sp>
      <p:cxnSp>
        <p:nvCxnSpPr>
          <p:cNvPr id="535610" name="AutoShape 58"/>
          <p:cNvCxnSpPr>
            <a:cxnSpLocks noChangeShapeType="1"/>
            <a:stCxn id="535608" idx="3"/>
            <a:endCxn id="535609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35611" name="AutoShape 59"/>
          <p:cNvCxnSpPr>
            <a:cxnSpLocks noChangeShapeType="1"/>
            <a:stCxn id="535609" idx="4"/>
            <a:endCxn id="535612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35612" name="Oval 60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E</a:t>
            </a:r>
          </a:p>
        </p:txBody>
      </p:sp>
      <p:cxnSp>
        <p:nvCxnSpPr>
          <p:cNvPr id="535613" name="AutoShape 61"/>
          <p:cNvCxnSpPr>
            <a:cxnSpLocks noChangeShapeType="1"/>
            <a:stCxn id="535609" idx="3"/>
            <a:endCxn id="535614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35614" name="Oval 62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D</a:t>
            </a:r>
          </a:p>
        </p:txBody>
      </p:sp>
      <p:sp>
        <p:nvSpPr>
          <p:cNvPr id="535615" name="Oval 63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F</a:t>
            </a:r>
          </a:p>
        </p:txBody>
      </p:sp>
      <p:cxnSp>
        <p:nvCxnSpPr>
          <p:cNvPr id="535616" name="AutoShape 64"/>
          <p:cNvCxnSpPr>
            <a:cxnSpLocks noChangeShapeType="1"/>
            <a:stCxn id="535620" idx="4"/>
            <a:endCxn id="535615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35617" name="Oval 65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B</a:t>
            </a:r>
          </a:p>
        </p:txBody>
      </p:sp>
      <p:cxnSp>
        <p:nvCxnSpPr>
          <p:cNvPr id="535618" name="AutoShape 66"/>
          <p:cNvCxnSpPr>
            <a:cxnSpLocks noChangeShapeType="1"/>
            <a:stCxn id="535617" idx="4"/>
            <a:endCxn id="535619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35619" name="Oval 67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/>
              <a:t>G</a:t>
            </a:r>
          </a:p>
          <a:p>
            <a:pPr>
              <a:lnSpc>
                <a:spcPct val="75000"/>
              </a:lnSpc>
            </a:pPr>
            <a:r>
              <a:rPr lang="en-US" sz="1400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535620" name="Oval 68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C</a:t>
            </a:r>
          </a:p>
        </p:txBody>
      </p:sp>
      <p:cxnSp>
        <p:nvCxnSpPr>
          <p:cNvPr id="535621" name="AutoShape 69"/>
          <p:cNvCxnSpPr>
            <a:cxnSpLocks noChangeShapeType="1"/>
            <a:stCxn id="535608" idx="5"/>
            <a:endCxn id="535620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35622" name="AutoShape 70"/>
          <p:cNvCxnSpPr>
            <a:cxnSpLocks noChangeShapeType="1"/>
            <a:stCxn id="535612" idx="6"/>
            <a:endCxn id="535619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35623" name="Oval 71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H</a:t>
            </a:r>
          </a:p>
        </p:txBody>
      </p:sp>
      <p:cxnSp>
        <p:nvCxnSpPr>
          <p:cNvPr id="535624" name="AutoShape 72"/>
          <p:cNvCxnSpPr>
            <a:cxnSpLocks noChangeShapeType="1"/>
            <a:stCxn id="535614" idx="4"/>
            <a:endCxn id="535623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35625" name="AutoShape 73"/>
          <p:cNvCxnSpPr>
            <a:cxnSpLocks noChangeShapeType="1"/>
            <a:stCxn id="535608" idx="4"/>
            <a:endCxn id="535617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35626" name="AutoShape 74"/>
          <p:cNvCxnSpPr>
            <a:cxnSpLocks noChangeShapeType="1"/>
            <a:stCxn id="535615" idx="2"/>
            <a:endCxn id="535619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35627" name="Text Box 75"/>
          <p:cNvSpPr txBox="1">
            <a:spLocks noChangeArrowheads="1"/>
          </p:cNvSpPr>
          <p:nvPr/>
        </p:nvSpPr>
        <p:spPr bwMode="auto">
          <a:xfrm>
            <a:off x="6096000" y="5232400"/>
            <a:ext cx="17600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chemeClr val="tx2"/>
                </a:solidFill>
              </a:rPr>
              <a:t>p</a:t>
            </a:r>
            <a:r>
              <a:rPr lang="sr-Latn-CS" sz="1600" b="1">
                <a:solidFill>
                  <a:schemeClr val="tx2"/>
                </a:solidFill>
              </a:rPr>
              <a:t>utanja</a:t>
            </a:r>
            <a:r>
              <a:rPr lang="en-US" sz="1600" b="1">
                <a:solidFill>
                  <a:schemeClr val="tx2"/>
                </a:solidFill>
              </a:rPr>
              <a:t>: </a:t>
            </a:r>
            <a:r>
              <a:rPr lang="en-US" sz="1600" b="1"/>
              <a:t>S,C,F,G</a:t>
            </a:r>
            <a:r>
              <a:rPr lang="en-US" sz="1600" b="1">
                <a:solidFill>
                  <a:schemeClr val="tx2"/>
                </a:solidFill>
              </a:rPr>
              <a:t/>
            </a:r>
            <a:br>
              <a:rPr lang="en-US" sz="1600" b="1">
                <a:solidFill>
                  <a:schemeClr val="tx2"/>
                </a:solidFill>
              </a:rPr>
            </a:br>
            <a:r>
              <a:rPr lang="en-US" sz="1600" b="1">
                <a:solidFill>
                  <a:schemeClr val="tx2"/>
                </a:solidFill>
              </a:rPr>
              <a:t>c</a:t>
            </a:r>
            <a:r>
              <a:rPr lang="sr-Latn-CS" sz="1600" b="1">
                <a:solidFill>
                  <a:schemeClr val="tx2"/>
                </a:solidFill>
              </a:rPr>
              <a:t>ena</a:t>
            </a:r>
            <a:r>
              <a:rPr lang="en-US" sz="1600" b="1">
                <a:solidFill>
                  <a:schemeClr val="tx2"/>
                </a:solidFill>
              </a:rPr>
              <a:t>:</a:t>
            </a:r>
            <a:r>
              <a:rPr lang="en-US" sz="1600" b="1"/>
              <a:t> 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5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5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627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44736F-A4D6-4CCB-9687-C829C3430B17}" type="slidenum">
              <a:rPr lang="en-US" altLang="en-US" sz="1100"/>
              <a:pPr/>
              <a:t>59</a:t>
            </a:fld>
            <a:endParaRPr lang="en-US" altLang="en-US" sz="1100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Evaluacija strategija pretrage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SzPct val="150000"/>
              <a:buFont typeface="Wingdings" pitchFamily="2" charset="2"/>
              <a:buChar char="F"/>
            </a:pPr>
            <a:r>
              <a:rPr lang="sr-Latn-CS" sz="2400" dirty="0">
                <a:solidFill>
                  <a:schemeClr val="tx2"/>
                </a:solidFill>
              </a:rPr>
              <a:t>Karakteristike </a:t>
            </a:r>
            <a:r>
              <a:rPr lang="en-US" sz="2400" dirty="0">
                <a:solidFill>
                  <a:schemeClr val="tx2"/>
                </a:solidFill>
              </a:rPr>
              <a:t>UCS </a:t>
            </a:r>
            <a:r>
              <a:rPr lang="sr-Latn-CS" sz="2400" dirty="0">
                <a:solidFill>
                  <a:schemeClr val="tx2"/>
                </a:solidFill>
              </a:rPr>
              <a:t>pretrage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  <a:endParaRPr lang="en-US" sz="2400" dirty="0">
              <a:solidFill>
                <a:srgbClr val="CC3300"/>
              </a:solidFill>
            </a:endParaRPr>
          </a:p>
          <a:p>
            <a:pPr lvl="4"/>
            <a:endParaRPr lang="en-US" sz="1600" dirty="0"/>
          </a:p>
          <a:p>
            <a:pPr lvl="1"/>
            <a:r>
              <a:rPr lang="sr-Latn-CS" sz="2000" b="1" dirty="0">
                <a:solidFill>
                  <a:schemeClr val="tx2"/>
                </a:solidFill>
              </a:rPr>
              <a:t>Kompletna </a:t>
            </a:r>
            <a:r>
              <a:rPr lang="en-US" sz="1800" dirty="0"/>
              <a:t>(</a:t>
            </a:r>
            <a:r>
              <a:rPr lang="sr-Latn-CS" sz="1800" dirty="0"/>
              <a:t>ako je</a:t>
            </a:r>
            <a:r>
              <a:rPr lang="en-US" sz="1800" dirty="0"/>
              <a:t> </a:t>
            </a:r>
            <a:r>
              <a:rPr lang="en-US" sz="1800" i="1" dirty="0">
                <a:latin typeface="Palatino" pitchFamily="18" charset="0"/>
              </a:rPr>
              <a:t>b</a:t>
            </a:r>
            <a:r>
              <a:rPr lang="en-US" sz="1800" dirty="0"/>
              <a:t> </a:t>
            </a:r>
            <a:r>
              <a:rPr lang="sr-Latn-CS" sz="1800" dirty="0"/>
              <a:t>konačno</a:t>
            </a:r>
            <a:r>
              <a:rPr lang="en-US" sz="1800" dirty="0"/>
              <a:t>, </a:t>
            </a:r>
            <a:r>
              <a:rPr lang="en-US" sz="1800" i="1" dirty="0">
                <a:latin typeface="Palatino" pitchFamily="18" charset="0"/>
              </a:rPr>
              <a:t>c</a:t>
            </a:r>
            <a:r>
              <a:rPr lang="sr-Latn-CS" sz="1800" i="1" dirty="0">
                <a:latin typeface="Palatino" pitchFamily="18" charset="0"/>
              </a:rPr>
              <a:t>ena</a:t>
            </a:r>
            <a:r>
              <a:rPr lang="en-US" sz="1800" i="1" dirty="0">
                <a:latin typeface="Palatino" pitchFamily="18" charset="0"/>
              </a:rPr>
              <a:t> &gt;= e</a:t>
            </a:r>
            <a:r>
              <a:rPr lang="en-US" sz="1800" dirty="0"/>
              <a:t>)</a:t>
            </a:r>
            <a:endParaRPr lang="en-US" sz="2000" b="1" dirty="0">
              <a:solidFill>
                <a:schemeClr val="tx2"/>
              </a:solidFill>
            </a:endParaRP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Optimal</a:t>
            </a:r>
            <a:r>
              <a:rPr lang="sr-Latn-CS" sz="2000" b="1" dirty="0">
                <a:solidFill>
                  <a:schemeClr val="tx2"/>
                </a:solidFill>
              </a:rPr>
              <a:t>na ali</a:t>
            </a:r>
            <a:endParaRPr lang="en-US" sz="2000" b="1" dirty="0">
              <a:solidFill>
                <a:schemeClr val="tx2"/>
              </a:solidFill>
            </a:endParaRPr>
          </a:p>
          <a:p>
            <a:pPr lvl="2"/>
            <a:r>
              <a:rPr lang="sr-Latn-CS" sz="1800" dirty="0"/>
              <a:t>zahteva primenu ciljnog testa kada se čvor odstranjuje iz liste</a:t>
            </a:r>
            <a:endParaRPr lang="en-US" sz="1800" dirty="0"/>
          </a:p>
          <a:p>
            <a:pPr lvl="2"/>
            <a:r>
              <a:rPr lang="sr-Latn-CS" sz="1800" dirty="0"/>
              <a:t>a ne kada se čvor generiše pri razvoju roditeljskog čvora</a:t>
            </a:r>
            <a:endParaRPr lang="en-US" sz="1800" dirty="0"/>
          </a:p>
          <a:p>
            <a:pPr lvl="1"/>
            <a:r>
              <a:rPr lang="sr-Latn-CS" sz="2000" b="1" dirty="0"/>
              <a:t>Vremenska i prostorna složenost</a:t>
            </a:r>
            <a:r>
              <a:rPr lang="en-US" sz="2000" dirty="0"/>
              <a:t>: </a:t>
            </a:r>
            <a:r>
              <a:rPr lang="en-US" sz="2000" i="1" dirty="0">
                <a:latin typeface="Palatino" pitchFamily="18" charset="0"/>
              </a:rPr>
              <a:t>O(</a:t>
            </a:r>
            <a:r>
              <a:rPr lang="en-US" sz="2000" i="1" dirty="0" err="1">
                <a:latin typeface="Palatino" pitchFamily="18" charset="0"/>
              </a:rPr>
              <a:t>b</a:t>
            </a:r>
            <a:r>
              <a:rPr lang="en-US" sz="2000" i="1" baseline="30000" dirty="0" err="1">
                <a:latin typeface="Palatino" pitchFamily="18" charset="0"/>
              </a:rPr>
              <a:t>d</a:t>
            </a:r>
            <a:r>
              <a:rPr lang="en-US" sz="2000" i="1" dirty="0">
                <a:latin typeface="Palatino" pitchFamily="18" charset="0"/>
              </a:rPr>
              <a:t>) </a:t>
            </a:r>
            <a:r>
              <a:rPr lang="en-US" sz="2000" b="1" dirty="0">
                <a:solidFill>
                  <a:srgbClr val="FF7C80"/>
                </a:solidFill>
              </a:rPr>
              <a:t>E</a:t>
            </a:r>
            <a:r>
              <a:rPr lang="sr-Latn-CS" sz="2000" b="1" dirty="0">
                <a:solidFill>
                  <a:srgbClr val="FF7C80"/>
                </a:solidFill>
              </a:rPr>
              <a:t>ks</a:t>
            </a:r>
            <a:r>
              <a:rPr lang="en-US" sz="2000" b="1" dirty="0" err="1">
                <a:solidFill>
                  <a:srgbClr val="FF7C80"/>
                </a:solidFill>
              </a:rPr>
              <a:t>ponen</a:t>
            </a:r>
            <a:r>
              <a:rPr lang="sr-Latn-CS" sz="2000" b="1" dirty="0">
                <a:solidFill>
                  <a:srgbClr val="FF7C80"/>
                </a:solidFill>
              </a:rPr>
              <a:t>cijalna</a:t>
            </a:r>
            <a:endParaRPr lang="en-US" sz="2000" b="1" dirty="0">
              <a:solidFill>
                <a:srgbClr val="FF7C80"/>
              </a:solidFill>
            </a:endParaRPr>
          </a:p>
          <a:p>
            <a:pPr lvl="2"/>
            <a:r>
              <a:rPr lang="en-US" sz="1800" i="1" dirty="0">
                <a:latin typeface="Palatino" pitchFamily="18" charset="0"/>
              </a:rPr>
              <a:t>d</a:t>
            </a:r>
            <a:r>
              <a:rPr lang="en-US" sz="1800" dirty="0"/>
              <a:t> </a:t>
            </a:r>
            <a:r>
              <a:rPr lang="sr-Latn-CS" sz="1800" dirty="0"/>
              <a:t>je dubina rešenja</a:t>
            </a:r>
            <a:endParaRPr lang="en-US" sz="1800" dirty="0"/>
          </a:p>
          <a:p>
            <a:pPr lvl="2"/>
            <a:r>
              <a:rPr lang="en-US" sz="1800" i="1" dirty="0">
                <a:latin typeface="Palatino" pitchFamily="18" charset="0"/>
              </a:rPr>
              <a:t>b</a:t>
            </a:r>
            <a:r>
              <a:rPr lang="en-US" sz="1800" dirty="0"/>
              <a:t>: </a:t>
            </a:r>
            <a:r>
              <a:rPr lang="sr-Latn-CS" sz="1800" dirty="0"/>
              <a:t>faktor grananja svakog nelisnog čvora i uz pretpostavku iste cene za sve lukove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mic Sans MS" pitchFamily="66" charset="0"/>
              </a:rPr>
              <a:t>Numbrix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828800"/>
            <a:ext cx="54673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F63913-B9A7-4811-AF73-8EE77838F185}" type="slidenum">
              <a:rPr lang="en-US" altLang="en-US" sz="1100"/>
              <a:pPr/>
              <a:t>60</a:t>
            </a:fld>
            <a:endParaRPr lang="en-US" altLang="en-US" sz="1100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600"/>
              <a:t>Slepe strategije pretrage</a:t>
            </a:r>
            <a:endParaRPr lang="en-US" sz="360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4">
              <a:lnSpc>
                <a:spcPct val="80000"/>
              </a:lnSpc>
            </a:pPr>
            <a:endParaRPr lang="en-US" sz="1600">
              <a:solidFill>
                <a:srgbClr val="CC3300"/>
              </a:solidFill>
            </a:endParaRPr>
          </a:p>
          <a:p>
            <a:pPr>
              <a:lnSpc>
                <a:spcPct val="80000"/>
              </a:lnSpc>
            </a:pPr>
            <a:r>
              <a:rPr lang="sr-Latn-CS" sz="2400">
                <a:solidFill>
                  <a:srgbClr val="CC3300"/>
                </a:solidFill>
              </a:rPr>
              <a:t>Iteratvno produbljavanje - </a:t>
            </a:r>
            <a:r>
              <a:rPr lang="en-US" sz="2400">
                <a:solidFill>
                  <a:srgbClr val="CC3300"/>
                </a:solidFill>
              </a:rPr>
              <a:t>IDS</a:t>
            </a:r>
            <a:r>
              <a:rPr lang="en-US" sz="2400"/>
              <a:t>:  depth-first, iterative-deepening search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sr-Latn-CS" sz="2000"/>
              <a:t>Modifikacija algoritma pretrage</a:t>
            </a:r>
            <a:r>
              <a:rPr lang="en-US" sz="2000"/>
              <a:t>:</a:t>
            </a:r>
          </a:p>
          <a:p>
            <a:pPr lvl="1">
              <a:lnSpc>
                <a:spcPct val="80000"/>
              </a:lnSpc>
            </a:pPr>
            <a:r>
              <a:rPr lang="sr-Latn-CS" sz="2000"/>
              <a:t>radi</a:t>
            </a:r>
            <a:r>
              <a:rPr lang="en-US" sz="2000"/>
              <a:t> DFS </a:t>
            </a:r>
            <a:r>
              <a:rPr lang="sr-Latn-CS" sz="2000"/>
              <a:t>do dubine </a:t>
            </a:r>
            <a:r>
              <a:rPr lang="en-US" sz="2000"/>
              <a:t>0</a:t>
            </a:r>
            <a:br>
              <a:rPr lang="en-US" sz="2000"/>
            </a:br>
            <a:r>
              <a:rPr lang="en-US" sz="2000"/>
              <a:t>tre</a:t>
            </a:r>
            <a:r>
              <a:rPr lang="sr-Latn-CS" sz="2000"/>
              <a:t>tira startni čvor kao lisni</a:t>
            </a:r>
            <a:endParaRPr lang="en-US" sz="2000"/>
          </a:p>
          <a:p>
            <a:pPr lvl="1">
              <a:lnSpc>
                <a:spcPct val="80000"/>
              </a:lnSpc>
            </a:pPr>
            <a:r>
              <a:rPr lang="sr-Latn-CS" sz="2000"/>
              <a:t>radi</a:t>
            </a:r>
            <a:r>
              <a:rPr lang="en-US" sz="2000"/>
              <a:t> DFS </a:t>
            </a:r>
            <a:r>
              <a:rPr lang="sr-Latn-CS" sz="2000"/>
              <a:t>do dubine</a:t>
            </a:r>
            <a:r>
              <a:rPr lang="en-US" sz="2000"/>
              <a:t> 1</a:t>
            </a:r>
            <a:br>
              <a:rPr lang="en-US" sz="2000"/>
            </a:br>
            <a:r>
              <a:rPr lang="sr-Latn-CS" sz="2000"/>
              <a:t>tretira sve nasledničke čvorove startnog čvora kao listove</a:t>
            </a:r>
            <a:endParaRPr lang="en-US" sz="2000"/>
          </a:p>
          <a:p>
            <a:pPr lvl="1">
              <a:lnSpc>
                <a:spcPct val="80000"/>
              </a:lnSpc>
            </a:pPr>
            <a:r>
              <a:rPr lang="sr-Latn-CS" sz="2000"/>
              <a:t>Ako rešenje nije nađeno, radi </a:t>
            </a:r>
            <a:r>
              <a:rPr lang="en-US" sz="2000"/>
              <a:t>DFS </a:t>
            </a:r>
            <a:r>
              <a:rPr lang="sr-Latn-CS" sz="2000"/>
              <a:t>do dubine</a:t>
            </a:r>
            <a:r>
              <a:rPr lang="en-US" sz="2000"/>
              <a:t> 2</a:t>
            </a:r>
          </a:p>
          <a:p>
            <a:pPr lvl="1">
              <a:lnSpc>
                <a:spcPct val="80000"/>
              </a:lnSpc>
            </a:pPr>
            <a:r>
              <a:rPr lang="sr-Latn-CS" sz="2000"/>
              <a:t>Ponavlja se sa povećanjem dubine dok ne nađe rešenje</a:t>
            </a:r>
            <a:endParaRPr lang="en-US" sz="2000"/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  <a:buFont typeface="Wingdings 2" pitchFamily="18" charset="2"/>
              <a:buChar char="Þ"/>
            </a:pPr>
            <a:r>
              <a:rPr lang="en-US" sz="2400"/>
              <a:t>Start</a:t>
            </a:r>
            <a:r>
              <a:rPr lang="sr-Latn-CS" sz="2400"/>
              <a:t>ni čvor je na dubini</a:t>
            </a:r>
            <a:r>
              <a:rPr lang="en-US" sz="2400"/>
              <a:t>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E81953-6E26-441B-884F-4616D5A2BF2D}" type="slidenum">
              <a:rPr lang="en-US" altLang="en-US" sz="1100"/>
              <a:pPr/>
              <a:t>61</a:t>
            </a:fld>
            <a:endParaRPr lang="en-US" altLang="en-US" sz="1100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Depth-First, Iterative-</a:t>
            </a:r>
            <a:br>
              <a:rPr lang="en-US" sz="3600"/>
            </a:br>
            <a:r>
              <a:rPr lang="en-US" sz="3600"/>
              <a:t>Deepening Search (IDS)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Node deepeningSearch (Problem problem) {</a:t>
            </a:r>
            <a:endParaRPr lang="en-US" sz="1400">
              <a:solidFill>
                <a:srgbClr val="CC3300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int depth = 0;</a:t>
            </a:r>
          </a:p>
          <a:p>
            <a:pP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Stack DSnodes = new Stack();</a:t>
            </a:r>
          </a:p>
          <a:p>
            <a:pP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while (true) {  </a:t>
            </a:r>
            <a:r>
              <a:rPr lang="en-US" sz="1400">
                <a:solidFill>
                  <a:schemeClr val="accent1"/>
                </a:solidFill>
                <a:latin typeface="Courier New" pitchFamily="49" charset="0"/>
              </a:rPr>
              <a:t>// while not solved</a:t>
            </a:r>
          </a:p>
          <a:p>
            <a:pP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  Node node = DFS_depthBound(problem, DSnodes, depth);</a:t>
            </a:r>
          </a:p>
          <a:p>
            <a:pPr>
              <a:buFont typeface="Wingdings" pitchFamily="2" charset="2"/>
              <a:buNone/>
            </a:pPr>
            <a:r>
              <a:rPr lang="en-US" sz="1400">
                <a:solidFill>
                  <a:schemeClr val="accent1"/>
                </a:solidFill>
                <a:latin typeface="Courier New" pitchFamily="49" charset="0"/>
              </a:rPr>
              <a:t>    // DFS_depthBound limits DFS search to level &lt;= depth</a:t>
            </a:r>
            <a:endParaRPr lang="en-US" sz="140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  if (</a:t>
            </a:r>
            <a:r>
              <a:rPr lang="en-US" sz="1400">
                <a:solidFill>
                  <a:srgbClr val="CC3300"/>
                </a:solidFill>
                <a:latin typeface="Courier New" pitchFamily="49" charset="0"/>
              </a:rPr>
              <a:t>node isn't "failure"</a:t>
            </a:r>
            <a:r>
              <a:rPr lang="en-US" sz="1400">
                <a:latin typeface="Courier New" pitchFamily="49" charset="0"/>
              </a:rPr>
              <a:t>) return node; </a:t>
            </a:r>
            <a:r>
              <a:rPr lang="en-US" sz="1400">
                <a:solidFill>
                  <a:schemeClr val="accent1"/>
                </a:solidFill>
                <a:latin typeface="Courier New" pitchFamily="49" charset="0"/>
              </a:rPr>
              <a:t>// solved</a:t>
            </a:r>
          </a:p>
          <a:p>
            <a:pP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  depth++; </a:t>
            </a:r>
            <a:r>
              <a:rPr lang="en-US" sz="1400">
                <a:solidFill>
                  <a:schemeClr val="accent1"/>
                </a:solidFill>
                <a:latin typeface="Courier New" pitchFamily="49" charset="0"/>
              </a:rPr>
              <a:t>// look deeper</a:t>
            </a:r>
            <a:endParaRPr lang="en-US" sz="140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}</a:t>
            </a:r>
          </a:p>
          <a:p>
            <a:pP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CAAEAB-C453-4AFF-95BE-287E9D3C8AFD}" type="slidenum">
              <a:rPr lang="en-US" altLang="en-US" sz="1100"/>
              <a:pPr/>
              <a:t>62</a:t>
            </a:fld>
            <a:endParaRPr lang="en-US" altLang="en-US" sz="1100"/>
          </a:p>
        </p:txBody>
      </p:sp>
      <p:sp>
        <p:nvSpPr>
          <p:cNvPr id="518146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31470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deepeningSearch(problem)</a:t>
            </a:r>
          </a:p>
        </p:txBody>
      </p:sp>
      <p:sp>
        <p:nvSpPr>
          <p:cNvPr id="518147" name="Text Box 3"/>
          <p:cNvSpPr txBox="1">
            <a:spLocks noChangeArrowheads="1"/>
          </p:cNvSpPr>
          <p:nvPr/>
        </p:nvSpPr>
        <p:spPr bwMode="auto">
          <a:xfrm>
            <a:off x="609600" y="2082800"/>
            <a:ext cx="31486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sr-Latn-CS" sz="1400">
                <a:solidFill>
                  <a:schemeClr val="tx2"/>
                </a:solidFill>
              </a:rPr>
              <a:t>dubina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0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testiranih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0</a:t>
            </a:r>
            <a:r>
              <a:rPr lang="en-US" sz="1400">
                <a:solidFill>
                  <a:schemeClr val="tx2"/>
                </a:solidFill>
              </a:rPr>
              <a:t>,</a:t>
            </a:r>
            <a:r>
              <a:rPr lang="en-US" sz="1400"/>
              <a:t>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0</a:t>
            </a:r>
          </a:p>
        </p:txBody>
      </p:sp>
      <p:sp>
        <p:nvSpPr>
          <p:cNvPr id="518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Depth-First, Iterative-</a:t>
            </a:r>
            <a:br>
              <a:rPr lang="en-US" sz="3600"/>
            </a:br>
            <a:r>
              <a:rPr lang="en-US" sz="3600"/>
              <a:t>Deepening Search (IDS)</a:t>
            </a:r>
          </a:p>
        </p:txBody>
      </p:sp>
      <p:graphicFrame>
        <p:nvGraphicFramePr>
          <p:cNvPr id="518149" name="Group 5"/>
          <p:cNvGraphicFramePr>
            <a:graphicFrameLocks noGrp="1"/>
          </p:cNvGraphicFramePr>
          <p:nvPr/>
        </p:nvGraphicFramePr>
        <p:xfrm>
          <a:off x="685800" y="2438400"/>
          <a:ext cx="3886200" cy="603504"/>
        </p:xfrm>
        <a:graphic>
          <a:graphicData uri="http://schemas.openxmlformats.org/drawingml/2006/table">
            <a:tbl>
              <a:tblPr/>
              <a:tblGrid>
                <a:gridCol w="1631950"/>
                <a:gridCol w="225425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8162" name="Text Box 18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518163" name="Text Box 19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18164" name="Text Box 20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518165" name="Text Box 21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18166" name="Text Box 22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18167" name="Text Box 23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18168" name="Text Box 24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18169" name="Text Box 25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18170" name="Text Box 26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518171" name="Text Box 27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518172" name="Oval 28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518173" name="Oval 29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518174" name="AutoShape 30"/>
          <p:cNvCxnSpPr>
            <a:cxnSpLocks noChangeShapeType="1"/>
            <a:stCxn id="518172" idx="3"/>
            <a:endCxn id="518173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18175" name="AutoShape 31"/>
          <p:cNvCxnSpPr>
            <a:cxnSpLocks noChangeShapeType="1"/>
            <a:stCxn id="518173" idx="4"/>
            <a:endCxn id="518176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18176" name="Oval 32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518177" name="AutoShape 33"/>
          <p:cNvCxnSpPr>
            <a:cxnSpLocks noChangeShapeType="1"/>
            <a:stCxn id="518173" idx="3"/>
            <a:endCxn id="518178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18178" name="Oval 34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518179" name="Oval 35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518180" name="AutoShape 36"/>
          <p:cNvCxnSpPr>
            <a:cxnSpLocks noChangeShapeType="1"/>
            <a:stCxn id="518184" idx="4"/>
            <a:endCxn id="518179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18181" name="Oval 37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518182" name="AutoShape 38"/>
          <p:cNvCxnSpPr>
            <a:cxnSpLocks noChangeShapeType="1"/>
            <a:stCxn id="518181" idx="4"/>
            <a:endCxn id="518183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18183" name="Oval 39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518184" name="Oval 40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518185" name="AutoShape 41"/>
          <p:cNvCxnSpPr>
            <a:cxnSpLocks noChangeShapeType="1"/>
            <a:stCxn id="518172" idx="5"/>
            <a:endCxn id="518184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18186" name="AutoShape 42"/>
          <p:cNvCxnSpPr>
            <a:cxnSpLocks noChangeShapeType="1"/>
            <a:stCxn id="518176" idx="6"/>
            <a:endCxn id="518183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518187" name="Oval 43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518188" name="AutoShape 44"/>
          <p:cNvCxnSpPr>
            <a:cxnSpLocks noChangeShapeType="1"/>
            <a:stCxn id="518178" idx="4"/>
            <a:endCxn id="518187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18189" name="AutoShape 45"/>
          <p:cNvCxnSpPr>
            <a:cxnSpLocks noChangeShapeType="1"/>
            <a:stCxn id="518172" idx="4"/>
            <a:endCxn id="518181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518190" name="AutoShape 46"/>
          <p:cNvCxnSpPr>
            <a:cxnSpLocks noChangeShapeType="1"/>
            <a:stCxn id="518179" idx="2"/>
            <a:endCxn id="518183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F4BEA-F4BD-44DE-BDAD-72CFF8B1C1A2}" type="slidenum">
              <a:rPr lang="en-US" altLang="en-US" sz="1100"/>
              <a:pPr/>
              <a:t>63</a:t>
            </a:fld>
            <a:endParaRPr lang="en-US" altLang="en-US" sz="1100"/>
          </a:p>
        </p:txBody>
      </p:sp>
      <p:sp>
        <p:nvSpPr>
          <p:cNvPr id="301196" name="Text Box 140"/>
          <p:cNvSpPr txBox="1">
            <a:spLocks noChangeArrowheads="1"/>
          </p:cNvSpPr>
          <p:nvPr/>
        </p:nvSpPr>
        <p:spPr bwMode="auto">
          <a:xfrm>
            <a:off x="609600" y="1752600"/>
            <a:ext cx="31470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deepeningSearch(problem)</a:t>
            </a:r>
          </a:p>
        </p:txBody>
      </p:sp>
      <p:sp>
        <p:nvSpPr>
          <p:cNvPr id="301195" name="Text Box 139"/>
          <p:cNvSpPr txBox="1">
            <a:spLocks noChangeArrowheads="1"/>
          </p:cNvSpPr>
          <p:nvPr/>
        </p:nvSpPr>
        <p:spPr bwMode="auto">
          <a:xfrm>
            <a:off x="609600" y="2082800"/>
            <a:ext cx="31486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0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testiranih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</a:t>
            </a:r>
            <a:r>
              <a:rPr lang="en-US" sz="1400"/>
              <a:t>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0</a:t>
            </a: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Depth-First, Iterative-</a:t>
            </a:r>
            <a:br>
              <a:rPr lang="en-US" sz="3600"/>
            </a:br>
            <a:r>
              <a:rPr lang="en-US" sz="3600"/>
              <a:t>Deepening Search (IDS)</a:t>
            </a:r>
          </a:p>
        </p:txBody>
      </p:sp>
      <p:graphicFrame>
        <p:nvGraphicFramePr>
          <p:cNvPr id="301292" name="Group 236"/>
          <p:cNvGraphicFramePr>
            <a:graphicFrameLocks noGrp="1"/>
          </p:cNvGraphicFramePr>
          <p:nvPr/>
        </p:nvGraphicFramePr>
        <p:xfrm>
          <a:off x="685800" y="2438400"/>
          <a:ext cx="3886200" cy="905256"/>
        </p:xfrm>
        <a:graphic>
          <a:graphicData uri="http://schemas.openxmlformats.org/drawingml/2006/table">
            <a:tbl>
              <a:tblPr/>
              <a:tblGrid>
                <a:gridCol w="1631950"/>
                <a:gridCol w="225425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nije ciljni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@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cutoff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</a:rPr>
                        <a:t>FAIL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1249" name="Text Box 193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01250" name="Text Box 194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01251" name="Text Box 195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01252" name="Text Box 196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01253" name="Text Box 197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01254" name="Text Box 198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01255" name="Text Box 199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01256" name="Text Box 200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01257" name="Text Box 201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01258" name="Text Box 202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01259" name="Oval 203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rgbClr val="006600"/>
                </a:solidFill>
              </a:rPr>
              <a:t>S</a:t>
            </a:r>
            <a:br>
              <a:rPr lang="en-US" sz="1600" b="1">
                <a:solidFill>
                  <a:srgbClr val="006600"/>
                </a:solidFill>
              </a:rPr>
            </a:br>
            <a:r>
              <a:rPr lang="en-US" sz="1400">
                <a:solidFill>
                  <a:srgbClr val="006600"/>
                </a:solidFill>
              </a:rPr>
              <a:t>start</a:t>
            </a:r>
          </a:p>
        </p:txBody>
      </p:sp>
      <p:sp>
        <p:nvSpPr>
          <p:cNvPr id="301260" name="Oval 204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01261" name="AutoShape 205"/>
          <p:cNvCxnSpPr>
            <a:cxnSpLocks noChangeShapeType="1"/>
            <a:stCxn id="301259" idx="3"/>
            <a:endCxn id="301260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01262" name="AutoShape 206"/>
          <p:cNvCxnSpPr>
            <a:cxnSpLocks noChangeShapeType="1"/>
            <a:stCxn id="301260" idx="4"/>
            <a:endCxn id="301263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01263" name="Oval 207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01264" name="AutoShape 208"/>
          <p:cNvCxnSpPr>
            <a:cxnSpLocks noChangeShapeType="1"/>
            <a:stCxn id="301260" idx="3"/>
            <a:endCxn id="301265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01265" name="Oval 209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01266" name="Oval 210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01267" name="AutoShape 211"/>
          <p:cNvCxnSpPr>
            <a:cxnSpLocks noChangeShapeType="1"/>
            <a:stCxn id="301271" idx="4"/>
            <a:endCxn id="301266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01268" name="Oval 212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01269" name="AutoShape 213"/>
          <p:cNvCxnSpPr>
            <a:cxnSpLocks noChangeShapeType="1"/>
            <a:stCxn id="301268" idx="4"/>
            <a:endCxn id="301270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01270" name="Oval 214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301271" name="Oval 215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01272" name="AutoShape 216"/>
          <p:cNvCxnSpPr>
            <a:cxnSpLocks noChangeShapeType="1"/>
            <a:stCxn id="301259" idx="5"/>
            <a:endCxn id="301271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01273" name="AutoShape 217"/>
          <p:cNvCxnSpPr>
            <a:cxnSpLocks noChangeShapeType="1"/>
            <a:stCxn id="301263" idx="6"/>
            <a:endCxn id="301270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01274" name="Oval 218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01275" name="AutoShape 219"/>
          <p:cNvCxnSpPr>
            <a:cxnSpLocks noChangeShapeType="1"/>
            <a:stCxn id="301265" idx="4"/>
            <a:endCxn id="301274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01276" name="AutoShape 220"/>
          <p:cNvCxnSpPr>
            <a:cxnSpLocks noChangeShapeType="1"/>
            <a:stCxn id="301259" idx="4"/>
            <a:endCxn id="301268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01277" name="AutoShape 221"/>
          <p:cNvCxnSpPr>
            <a:cxnSpLocks noChangeShapeType="1"/>
            <a:stCxn id="301266" idx="2"/>
            <a:endCxn id="301270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C938E6-35B7-4D56-8F1A-E8FC417590AF}" type="slidenum">
              <a:rPr lang="en-US" altLang="en-US" sz="1100"/>
              <a:pPr/>
              <a:t>64</a:t>
            </a:fld>
            <a:endParaRPr lang="en-US" altLang="en-US" sz="1100"/>
          </a:p>
        </p:txBody>
      </p:sp>
      <p:sp>
        <p:nvSpPr>
          <p:cNvPr id="356360" name="Text Box 8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56361" name="Text Box 9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56368" name="Text Box 16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56369" name="Text Box 17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56370" name="Text Box 18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56376" name="Text Box 24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56382" name="Text Box 30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56383" name="Text Box 31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56384" name="Text Box 32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56385" name="Text Box 33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56354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31470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deepeningSearch(problem)</a:t>
            </a:r>
          </a:p>
        </p:txBody>
      </p:sp>
      <p:sp>
        <p:nvSpPr>
          <p:cNvPr id="356355" name="Text Box 3"/>
          <p:cNvSpPr txBox="1">
            <a:spLocks noChangeArrowheads="1"/>
          </p:cNvSpPr>
          <p:nvPr/>
        </p:nvSpPr>
        <p:spPr bwMode="auto">
          <a:xfrm>
            <a:off x="609600" y="2082800"/>
            <a:ext cx="33666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testiranih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1(1)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</a:p>
        </p:txBody>
      </p:sp>
      <p:sp>
        <p:nvSpPr>
          <p:cNvPr id="356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Depth-First, Iterative-</a:t>
            </a:r>
            <a:br>
              <a:rPr lang="en-US" sz="3600"/>
            </a:br>
            <a:r>
              <a:rPr lang="en-US" sz="3600"/>
              <a:t>Deepening Search (IDS)</a:t>
            </a:r>
          </a:p>
        </p:txBody>
      </p:sp>
      <p:sp>
        <p:nvSpPr>
          <p:cNvPr id="356357" name="Oval 5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/>
              <a:t>S</a:t>
            </a:r>
            <a:br>
              <a:rPr lang="en-US" sz="1600" b="1"/>
            </a:br>
            <a:r>
              <a:rPr lang="en-US" sz="140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356358" name="Oval 6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56359" name="AutoShape 7"/>
          <p:cNvCxnSpPr>
            <a:cxnSpLocks noChangeShapeType="1"/>
            <a:stCxn id="356357" idx="3"/>
            <a:endCxn id="356358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56362" name="AutoShape 10"/>
          <p:cNvCxnSpPr>
            <a:cxnSpLocks noChangeShapeType="1"/>
            <a:stCxn id="356358" idx="4"/>
            <a:endCxn id="356363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56363" name="Oval 11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56364" name="AutoShape 12"/>
          <p:cNvCxnSpPr>
            <a:cxnSpLocks noChangeShapeType="1"/>
            <a:stCxn id="356358" idx="3"/>
            <a:endCxn id="356365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56365" name="Oval 13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56366" name="Oval 14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56367" name="AutoShape 15"/>
          <p:cNvCxnSpPr>
            <a:cxnSpLocks noChangeShapeType="1"/>
            <a:stCxn id="356374" idx="4"/>
            <a:endCxn id="356366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56371" name="Oval 19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56372" name="AutoShape 20"/>
          <p:cNvCxnSpPr>
            <a:cxnSpLocks noChangeShapeType="1"/>
            <a:stCxn id="356371" idx="4"/>
            <a:endCxn id="356373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56373" name="Oval 21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356374" name="Oval 22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56375" name="AutoShape 23"/>
          <p:cNvCxnSpPr>
            <a:cxnSpLocks noChangeShapeType="1"/>
            <a:stCxn id="356357" idx="5"/>
            <a:endCxn id="356374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56377" name="AutoShape 25"/>
          <p:cNvCxnSpPr>
            <a:cxnSpLocks noChangeShapeType="1"/>
            <a:stCxn id="356363" idx="6"/>
            <a:endCxn id="356373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56378" name="Oval 26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56379" name="AutoShape 27"/>
          <p:cNvCxnSpPr>
            <a:cxnSpLocks noChangeShapeType="1"/>
            <a:stCxn id="356365" idx="4"/>
            <a:endCxn id="356378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56380" name="AutoShape 28"/>
          <p:cNvCxnSpPr>
            <a:cxnSpLocks noChangeShapeType="1"/>
            <a:stCxn id="356357" idx="4"/>
            <a:endCxn id="356371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56381" name="AutoShape 29"/>
          <p:cNvCxnSpPr>
            <a:cxnSpLocks noChangeShapeType="1"/>
            <a:stCxn id="356366" idx="2"/>
            <a:endCxn id="356373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graphicFrame>
        <p:nvGraphicFramePr>
          <p:cNvPr id="356475" name="Group 123"/>
          <p:cNvGraphicFramePr>
            <a:graphicFrameLocks noGrp="1"/>
          </p:cNvGraphicFramePr>
          <p:nvPr/>
        </p:nvGraphicFramePr>
        <p:xfrm>
          <a:off x="685800" y="2438400"/>
          <a:ext cx="3886200" cy="1207008"/>
        </p:xfrm>
        <a:graphic>
          <a:graphicData uri="http://schemas.openxmlformats.org/drawingml/2006/table">
            <a:tbl>
              <a:tblPr/>
              <a:tblGrid>
                <a:gridCol w="1631950"/>
                <a:gridCol w="225425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current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nodes list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nema testa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A,B,C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6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0F8A64-927A-4427-881D-968323215C70}" type="slidenum">
              <a:rPr lang="en-US" altLang="en-US" sz="1100"/>
              <a:pPr/>
              <a:t>65</a:t>
            </a:fld>
            <a:endParaRPr lang="en-US" altLang="en-US" sz="1100"/>
          </a:p>
        </p:txBody>
      </p:sp>
      <p:sp>
        <p:nvSpPr>
          <p:cNvPr id="354312" name="Text Box 8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54313" name="Text Box 9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54320" name="Text Box 16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54321" name="Text Box 17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54322" name="Text Box 18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54328" name="Text Box 24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54334" name="Text Box 30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54335" name="Text Box 31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54336" name="Text Box 32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54337" name="Text Box 33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54306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31470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deepeningSearch(problem)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609600" y="2082800"/>
            <a:ext cx="33666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# test</a:t>
            </a:r>
            <a:r>
              <a:rPr lang="sr-Latn-CS" sz="1400">
                <a:solidFill>
                  <a:schemeClr val="tx2"/>
                </a:solidFill>
              </a:rPr>
              <a:t>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2(1)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Depth-First, Iterative-</a:t>
            </a:r>
            <a:br>
              <a:rPr lang="en-US" sz="3600"/>
            </a:br>
            <a:r>
              <a:rPr lang="en-US" sz="3600"/>
              <a:t>Deepening Search (IDS)</a:t>
            </a:r>
          </a:p>
        </p:txBody>
      </p:sp>
      <p:sp>
        <p:nvSpPr>
          <p:cNvPr id="354309" name="Oval 5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 dirty="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354310" name="Oval 6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A</a:t>
            </a:r>
          </a:p>
        </p:txBody>
      </p:sp>
      <p:cxnSp>
        <p:nvCxnSpPr>
          <p:cNvPr id="354311" name="AutoShape 7"/>
          <p:cNvCxnSpPr>
            <a:cxnSpLocks noChangeShapeType="1"/>
            <a:stCxn id="354309" idx="3"/>
            <a:endCxn id="354310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54314" name="AutoShape 10"/>
          <p:cNvCxnSpPr>
            <a:cxnSpLocks noChangeShapeType="1"/>
            <a:stCxn id="354310" idx="4"/>
            <a:endCxn id="354315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54315" name="Oval 11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54316" name="AutoShape 12"/>
          <p:cNvCxnSpPr>
            <a:cxnSpLocks noChangeShapeType="1"/>
            <a:stCxn id="354310" idx="3"/>
            <a:endCxn id="354317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54317" name="Oval 13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54318" name="Oval 14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54319" name="AutoShape 15"/>
          <p:cNvCxnSpPr>
            <a:cxnSpLocks noChangeShapeType="1"/>
            <a:stCxn id="354326" idx="4"/>
            <a:endCxn id="354318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54323" name="Oval 19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54324" name="AutoShape 20"/>
          <p:cNvCxnSpPr>
            <a:cxnSpLocks noChangeShapeType="1"/>
            <a:stCxn id="354323" idx="4"/>
            <a:endCxn id="354325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54325" name="Oval 21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354326" name="Oval 22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54327" name="AutoShape 23"/>
          <p:cNvCxnSpPr>
            <a:cxnSpLocks noChangeShapeType="1"/>
            <a:stCxn id="354309" idx="5"/>
            <a:endCxn id="354326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54329" name="AutoShape 25"/>
          <p:cNvCxnSpPr>
            <a:cxnSpLocks noChangeShapeType="1"/>
            <a:stCxn id="354315" idx="6"/>
            <a:endCxn id="354325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54330" name="Oval 26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54331" name="AutoShape 27"/>
          <p:cNvCxnSpPr>
            <a:cxnSpLocks noChangeShapeType="1"/>
            <a:stCxn id="354317" idx="4"/>
            <a:endCxn id="354330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54332" name="AutoShape 28"/>
          <p:cNvCxnSpPr>
            <a:cxnSpLocks noChangeShapeType="1"/>
            <a:stCxn id="354309" idx="4"/>
            <a:endCxn id="354323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54333" name="AutoShape 29"/>
          <p:cNvCxnSpPr>
            <a:cxnSpLocks noChangeShapeType="1"/>
            <a:stCxn id="354318" idx="2"/>
            <a:endCxn id="354325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graphicFrame>
        <p:nvGraphicFramePr>
          <p:cNvPr id="354417" name="Group 113"/>
          <p:cNvGraphicFramePr>
            <a:graphicFrameLocks noGrp="1"/>
          </p:cNvGraphicFramePr>
          <p:nvPr/>
        </p:nvGraphicFramePr>
        <p:xfrm>
          <a:off x="685800" y="2438400"/>
          <a:ext cx="3886200" cy="1513396"/>
        </p:xfrm>
        <a:graphic>
          <a:graphicData uri="http://schemas.openxmlformats.org/drawingml/2006/table">
            <a:tbl>
              <a:tblPr/>
              <a:tblGrid>
                <a:gridCol w="1631950"/>
                <a:gridCol w="225425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current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nodes list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nije 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{B,C}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@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cutoff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6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F41867-3A36-41F0-8E5A-6C947304A76C}" type="slidenum">
              <a:rPr lang="en-US" altLang="en-US" sz="1100"/>
              <a:pPr/>
              <a:t>66</a:t>
            </a:fld>
            <a:endParaRPr lang="en-US" altLang="en-US" sz="1100"/>
          </a:p>
        </p:txBody>
      </p:sp>
      <p:sp>
        <p:nvSpPr>
          <p:cNvPr id="360456" name="Text Box 8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60457" name="Text Box 9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60464" name="Text Box 16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60465" name="Text Box 17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60466" name="Text Box 18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60472" name="Text Box 24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60478" name="Text Box 30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60479" name="Text Box 31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60480" name="Text Box 32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60481" name="Text Box 33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60450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31470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deepeningSearch(problem)</a:t>
            </a:r>
          </a:p>
        </p:txBody>
      </p:sp>
      <p:sp>
        <p:nvSpPr>
          <p:cNvPr id="360451" name="Text Box 3"/>
          <p:cNvSpPr txBox="1">
            <a:spLocks noChangeArrowheads="1"/>
          </p:cNvSpPr>
          <p:nvPr/>
        </p:nvSpPr>
        <p:spPr bwMode="auto">
          <a:xfrm>
            <a:off x="609600" y="2082800"/>
            <a:ext cx="327685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tetiranih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3(1)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</a:p>
        </p:txBody>
      </p:sp>
      <p:sp>
        <p:nvSpPr>
          <p:cNvPr id="3604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Depth-First, Iterative-</a:t>
            </a:r>
            <a:br>
              <a:rPr lang="en-US" sz="3600"/>
            </a:br>
            <a:r>
              <a:rPr lang="en-US" sz="3600"/>
              <a:t>Deepening Search (IDS)</a:t>
            </a:r>
          </a:p>
        </p:txBody>
      </p:sp>
      <p:sp>
        <p:nvSpPr>
          <p:cNvPr id="360453" name="Oval 5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 dirty="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360454" name="Oval 6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60455" name="AutoShape 7"/>
          <p:cNvCxnSpPr>
            <a:cxnSpLocks noChangeShapeType="1"/>
            <a:stCxn id="360453" idx="3"/>
            <a:endCxn id="360454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60458" name="AutoShape 10"/>
          <p:cNvCxnSpPr>
            <a:cxnSpLocks noChangeShapeType="1"/>
            <a:stCxn id="360454" idx="4"/>
            <a:endCxn id="360459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60459" name="Oval 11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60460" name="AutoShape 12"/>
          <p:cNvCxnSpPr>
            <a:cxnSpLocks noChangeShapeType="1"/>
            <a:stCxn id="360454" idx="3"/>
            <a:endCxn id="360461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60461" name="Oval 13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60462" name="Oval 14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60463" name="AutoShape 15"/>
          <p:cNvCxnSpPr>
            <a:cxnSpLocks noChangeShapeType="1"/>
            <a:stCxn id="360470" idx="4"/>
            <a:endCxn id="360462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60467" name="Oval 19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B</a:t>
            </a:r>
          </a:p>
        </p:txBody>
      </p:sp>
      <p:cxnSp>
        <p:nvCxnSpPr>
          <p:cNvPr id="360468" name="AutoShape 20"/>
          <p:cNvCxnSpPr>
            <a:cxnSpLocks noChangeShapeType="1"/>
            <a:stCxn id="360467" idx="4"/>
            <a:endCxn id="360469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60469" name="Oval 21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360470" name="Oval 22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60471" name="AutoShape 23"/>
          <p:cNvCxnSpPr>
            <a:cxnSpLocks noChangeShapeType="1"/>
            <a:stCxn id="360453" idx="5"/>
            <a:endCxn id="360470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60473" name="AutoShape 25"/>
          <p:cNvCxnSpPr>
            <a:cxnSpLocks noChangeShapeType="1"/>
            <a:stCxn id="360459" idx="6"/>
            <a:endCxn id="360469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60474" name="Oval 26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60475" name="AutoShape 27"/>
          <p:cNvCxnSpPr>
            <a:cxnSpLocks noChangeShapeType="1"/>
            <a:stCxn id="360461" idx="4"/>
            <a:endCxn id="360474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60476" name="AutoShape 28"/>
          <p:cNvCxnSpPr>
            <a:cxnSpLocks noChangeShapeType="1"/>
            <a:stCxn id="360453" idx="4"/>
            <a:endCxn id="360467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60477" name="AutoShape 29"/>
          <p:cNvCxnSpPr>
            <a:cxnSpLocks noChangeShapeType="1"/>
            <a:stCxn id="360462" idx="2"/>
            <a:endCxn id="360469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graphicFrame>
        <p:nvGraphicFramePr>
          <p:cNvPr id="360517" name="Group 69"/>
          <p:cNvGraphicFramePr>
            <a:graphicFrameLocks noGrp="1"/>
          </p:cNvGraphicFramePr>
          <p:nvPr/>
        </p:nvGraphicFramePr>
        <p:xfrm>
          <a:off x="685800" y="2438400"/>
          <a:ext cx="3886200" cy="1819784"/>
        </p:xfrm>
        <a:graphic>
          <a:graphicData uri="http://schemas.openxmlformats.org/drawingml/2006/table">
            <a:tbl>
              <a:tblPr/>
              <a:tblGrid>
                <a:gridCol w="1631950"/>
                <a:gridCol w="225425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{B,C}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nije 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{C}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@cutoff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6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7A656-91B2-4A42-8314-67A32A456289}" type="slidenum">
              <a:rPr lang="en-US" altLang="en-US" sz="1100"/>
              <a:pPr/>
              <a:t>67</a:t>
            </a:fld>
            <a:endParaRPr lang="en-US" altLang="en-US" sz="1100"/>
          </a:p>
        </p:txBody>
      </p:sp>
      <p:sp>
        <p:nvSpPr>
          <p:cNvPr id="362504" name="Text Box 8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62505" name="Text Box 9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62512" name="Text Box 16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62513" name="Text Box 17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62514" name="Text Box 18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62520" name="Text Box 24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62526" name="Text Box 30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62527" name="Text Box 31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62528" name="Text Box 32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62529" name="Text Box 33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62498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31470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deepeningSearch(problem)</a:t>
            </a:r>
          </a:p>
        </p:txBody>
      </p:sp>
      <p:sp>
        <p:nvSpPr>
          <p:cNvPr id="362499" name="Text Box 3"/>
          <p:cNvSpPr txBox="1">
            <a:spLocks noChangeArrowheads="1"/>
          </p:cNvSpPr>
          <p:nvPr/>
        </p:nvSpPr>
        <p:spPr bwMode="auto">
          <a:xfrm>
            <a:off x="609600" y="2082800"/>
            <a:ext cx="33666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testiranih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4(1)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</a:p>
        </p:txBody>
      </p:sp>
      <p:sp>
        <p:nvSpPr>
          <p:cNvPr id="3625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Depth-First, Iterative-</a:t>
            </a:r>
            <a:br>
              <a:rPr lang="en-US" sz="3600"/>
            </a:br>
            <a:r>
              <a:rPr lang="en-US" sz="3600"/>
              <a:t>Deepening Search (IDS)</a:t>
            </a:r>
          </a:p>
        </p:txBody>
      </p:sp>
      <p:sp>
        <p:nvSpPr>
          <p:cNvPr id="362501" name="Oval 5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362502" name="Oval 6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62503" name="AutoShape 7"/>
          <p:cNvCxnSpPr>
            <a:cxnSpLocks noChangeShapeType="1"/>
            <a:stCxn id="362501" idx="3"/>
            <a:endCxn id="362502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62506" name="AutoShape 10"/>
          <p:cNvCxnSpPr>
            <a:cxnSpLocks noChangeShapeType="1"/>
            <a:stCxn id="362502" idx="4"/>
            <a:endCxn id="362507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62507" name="Oval 11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62508" name="AutoShape 12"/>
          <p:cNvCxnSpPr>
            <a:cxnSpLocks noChangeShapeType="1"/>
            <a:stCxn id="362502" idx="3"/>
            <a:endCxn id="362509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62509" name="Oval 13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62510" name="Oval 14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62511" name="AutoShape 15"/>
          <p:cNvCxnSpPr>
            <a:cxnSpLocks noChangeShapeType="1"/>
            <a:stCxn id="362518" idx="4"/>
            <a:endCxn id="362510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62515" name="Oval 19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62516" name="AutoShape 20"/>
          <p:cNvCxnSpPr>
            <a:cxnSpLocks noChangeShapeType="1"/>
            <a:stCxn id="362515" idx="4"/>
            <a:endCxn id="362517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62517" name="Oval 21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goal</a:t>
            </a:r>
          </a:p>
        </p:txBody>
      </p:sp>
      <p:sp>
        <p:nvSpPr>
          <p:cNvPr id="362518" name="Oval 22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C</a:t>
            </a:r>
          </a:p>
        </p:txBody>
      </p:sp>
      <p:cxnSp>
        <p:nvCxnSpPr>
          <p:cNvPr id="362519" name="AutoShape 23"/>
          <p:cNvCxnSpPr>
            <a:cxnSpLocks noChangeShapeType="1"/>
            <a:stCxn id="362501" idx="5"/>
            <a:endCxn id="362518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62521" name="AutoShape 25"/>
          <p:cNvCxnSpPr>
            <a:cxnSpLocks noChangeShapeType="1"/>
            <a:stCxn id="362507" idx="6"/>
            <a:endCxn id="362517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62522" name="Oval 26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H</a:t>
            </a:r>
          </a:p>
        </p:txBody>
      </p:sp>
      <p:cxnSp>
        <p:nvCxnSpPr>
          <p:cNvPr id="362523" name="AutoShape 27"/>
          <p:cNvCxnSpPr>
            <a:cxnSpLocks noChangeShapeType="1"/>
            <a:stCxn id="362509" idx="4"/>
            <a:endCxn id="362522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62524" name="AutoShape 28"/>
          <p:cNvCxnSpPr>
            <a:cxnSpLocks noChangeShapeType="1"/>
            <a:stCxn id="362501" idx="4"/>
            <a:endCxn id="362515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62525" name="AutoShape 29"/>
          <p:cNvCxnSpPr>
            <a:cxnSpLocks noChangeShapeType="1"/>
            <a:stCxn id="362510" idx="2"/>
            <a:endCxn id="362517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graphicFrame>
        <p:nvGraphicFramePr>
          <p:cNvPr id="362574" name="Group 78"/>
          <p:cNvGraphicFramePr>
            <a:graphicFrameLocks noGrp="1"/>
          </p:cNvGraphicFramePr>
          <p:nvPr/>
        </p:nvGraphicFramePr>
        <p:xfrm>
          <a:off x="685800" y="2438400"/>
          <a:ext cx="3886200" cy="2126172"/>
        </p:xfrm>
        <a:graphic>
          <a:graphicData uri="http://schemas.openxmlformats.org/drawingml/2006/table">
            <a:tbl>
              <a:tblPr/>
              <a:tblGrid>
                <a:gridCol w="1631950"/>
                <a:gridCol w="225425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{B,C}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{C}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nije 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@cutoff-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</a:rPr>
                        <a:t>FAIL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7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1CF5E4-EA23-4CAB-B1E8-C23469D2F839}" type="slidenum">
              <a:rPr lang="en-US" altLang="en-US" sz="1100"/>
              <a:pPr/>
              <a:t>68</a:t>
            </a:fld>
            <a:endParaRPr lang="en-US" altLang="en-US" sz="1100"/>
          </a:p>
        </p:txBody>
      </p:sp>
      <p:sp>
        <p:nvSpPr>
          <p:cNvPr id="358418" name="Text Box 18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58408" name="Text Box 8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58409" name="Text Box 9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58416" name="Text Box 16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58417" name="Text Box 17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58424" name="Text Box 24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58430" name="Text Box 30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58431" name="Text Box 31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58432" name="Text Box 32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58433" name="Text Box 33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58402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31470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deepeningSearch(problem)</a:t>
            </a:r>
          </a:p>
        </p:txBody>
      </p:sp>
      <p:sp>
        <p:nvSpPr>
          <p:cNvPr id="358403" name="Text Box 3"/>
          <p:cNvSpPr txBox="1">
            <a:spLocks noChangeArrowheads="1"/>
          </p:cNvSpPr>
          <p:nvPr/>
        </p:nvSpPr>
        <p:spPr bwMode="auto">
          <a:xfrm>
            <a:off x="609600" y="2082800"/>
            <a:ext cx="33265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2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testiranih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4(2)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2</a:t>
            </a:r>
          </a:p>
        </p:txBody>
      </p:sp>
      <p:sp>
        <p:nvSpPr>
          <p:cNvPr id="3584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Depth-First, Iterative-</a:t>
            </a:r>
            <a:br>
              <a:rPr lang="en-US" sz="3600"/>
            </a:br>
            <a:r>
              <a:rPr lang="en-US" sz="3600"/>
              <a:t>Deepening Search (IDS)</a:t>
            </a:r>
          </a:p>
        </p:txBody>
      </p:sp>
      <p:sp>
        <p:nvSpPr>
          <p:cNvPr id="358405" name="Oval 5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 dirty="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358406" name="Oval 6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58407" name="AutoShape 7"/>
          <p:cNvCxnSpPr>
            <a:cxnSpLocks noChangeShapeType="1"/>
            <a:stCxn id="358405" idx="3"/>
            <a:endCxn id="358406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58410" name="AutoShape 10"/>
          <p:cNvCxnSpPr>
            <a:cxnSpLocks noChangeShapeType="1"/>
            <a:stCxn id="358406" idx="4"/>
            <a:endCxn id="358411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58411" name="Oval 11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58412" name="AutoShape 12"/>
          <p:cNvCxnSpPr>
            <a:cxnSpLocks noChangeShapeType="1"/>
            <a:stCxn id="358406" idx="3"/>
            <a:endCxn id="358413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58413" name="Oval 13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58414" name="Oval 14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58415" name="AutoShape 15"/>
          <p:cNvCxnSpPr>
            <a:cxnSpLocks noChangeShapeType="1"/>
            <a:stCxn id="358422" idx="4"/>
            <a:endCxn id="358414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58419" name="Oval 19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58420" name="AutoShape 20"/>
          <p:cNvCxnSpPr>
            <a:cxnSpLocks noChangeShapeType="1"/>
            <a:stCxn id="358419" idx="4"/>
            <a:endCxn id="358421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58421" name="Oval 21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358422" name="Oval 22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58423" name="AutoShape 23"/>
          <p:cNvCxnSpPr>
            <a:cxnSpLocks noChangeShapeType="1"/>
            <a:stCxn id="358405" idx="5"/>
            <a:endCxn id="358422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58425" name="AutoShape 25"/>
          <p:cNvCxnSpPr>
            <a:cxnSpLocks noChangeShapeType="1"/>
            <a:stCxn id="358411" idx="6"/>
            <a:endCxn id="358421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58426" name="Oval 26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58427" name="AutoShape 27"/>
          <p:cNvCxnSpPr>
            <a:cxnSpLocks noChangeShapeType="1"/>
            <a:stCxn id="358413" idx="4"/>
            <a:endCxn id="358426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58428" name="AutoShape 28"/>
          <p:cNvCxnSpPr>
            <a:cxnSpLocks noChangeShapeType="1"/>
            <a:stCxn id="358405" idx="4"/>
            <a:endCxn id="358419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58429" name="AutoShape 29"/>
          <p:cNvCxnSpPr>
            <a:cxnSpLocks noChangeShapeType="1"/>
            <a:stCxn id="358414" idx="2"/>
            <a:endCxn id="358421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graphicFrame>
        <p:nvGraphicFramePr>
          <p:cNvPr id="358517" name="Group 117"/>
          <p:cNvGraphicFramePr>
            <a:graphicFrameLocks noGrp="1"/>
          </p:cNvGraphicFramePr>
          <p:nvPr/>
        </p:nvGraphicFramePr>
        <p:xfrm>
          <a:off x="685800" y="2438400"/>
          <a:ext cx="3886200" cy="2480185"/>
        </p:xfrm>
        <a:graphic>
          <a:graphicData uri="http://schemas.openxmlformats.org/drawingml/2006/table">
            <a:tbl>
              <a:tblPr/>
              <a:tblGrid>
                <a:gridCol w="1631950"/>
                <a:gridCol w="225425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nema testa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A,B,C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7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56A2A4-5550-4A47-98A4-288A88494168}" type="slidenum">
              <a:rPr lang="en-US" altLang="en-US" sz="1100"/>
              <a:pPr/>
              <a:t>69</a:t>
            </a:fld>
            <a:endParaRPr lang="en-US" altLang="en-US" sz="1100"/>
          </a:p>
        </p:txBody>
      </p:sp>
      <p:sp>
        <p:nvSpPr>
          <p:cNvPr id="376834" name="Text Box 2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76841" name="Text Box 9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76842" name="Text Box 10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76849" name="Text Box 17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76850" name="Text Box 18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76856" name="Text Box 24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76862" name="Text Box 30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76863" name="Text Box 31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76864" name="Text Box 32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76865" name="Text Box 33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76835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31470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deepeningSearch(problem)</a:t>
            </a:r>
          </a:p>
        </p:txBody>
      </p:sp>
      <p:sp>
        <p:nvSpPr>
          <p:cNvPr id="376836" name="Text Box 4"/>
          <p:cNvSpPr txBox="1">
            <a:spLocks noChangeArrowheads="1"/>
          </p:cNvSpPr>
          <p:nvPr/>
        </p:nvSpPr>
        <p:spPr bwMode="auto">
          <a:xfrm>
            <a:off x="609600" y="2082800"/>
            <a:ext cx="33666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2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testiranih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4(3)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3</a:t>
            </a:r>
          </a:p>
        </p:txBody>
      </p:sp>
      <p:sp>
        <p:nvSpPr>
          <p:cNvPr id="3768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Depth-First, Iterative-</a:t>
            </a:r>
            <a:br>
              <a:rPr lang="en-US" sz="3600"/>
            </a:br>
            <a:r>
              <a:rPr lang="en-US" sz="3600"/>
              <a:t>Deepening Search (IDS)</a:t>
            </a:r>
          </a:p>
        </p:txBody>
      </p:sp>
      <p:sp>
        <p:nvSpPr>
          <p:cNvPr id="376838" name="Oval 6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376839" name="Oval 7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76840" name="AutoShape 8"/>
          <p:cNvCxnSpPr>
            <a:cxnSpLocks noChangeShapeType="1"/>
            <a:stCxn id="376838" idx="3"/>
            <a:endCxn id="376839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76843" name="AutoShape 11"/>
          <p:cNvCxnSpPr>
            <a:cxnSpLocks noChangeShapeType="1"/>
            <a:stCxn id="376839" idx="4"/>
            <a:endCxn id="376844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76844" name="Oval 12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76845" name="AutoShape 13"/>
          <p:cNvCxnSpPr>
            <a:cxnSpLocks noChangeShapeType="1"/>
            <a:stCxn id="376839" idx="3"/>
            <a:endCxn id="376846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76846" name="Oval 14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76847" name="Oval 15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76848" name="AutoShape 16"/>
          <p:cNvCxnSpPr>
            <a:cxnSpLocks noChangeShapeType="1"/>
            <a:stCxn id="376854" idx="4"/>
            <a:endCxn id="376847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76851" name="Oval 19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76852" name="AutoShape 20"/>
          <p:cNvCxnSpPr>
            <a:cxnSpLocks noChangeShapeType="1"/>
            <a:stCxn id="376851" idx="4"/>
            <a:endCxn id="376853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76853" name="Oval 21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376854" name="Oval 22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76855" name="AutoShape 23"/>
          <p:cNvCxnSpPr>
            <a:cxnSpLocks noChangeShapeType="1"/>
            <a:stCxn id="376838" idx="5"/>
            <a:endCxn id="376854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76857" name="AutoShape 25"/>
          <p:cNvCxnSpPr>
            <a:cxnSpLocks noChangeShapeType="1"/>
            <a:stCxn id="376844" idx="6"/>
            <a:endCxn id="376853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76858" name="Oval 26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76859" name="AutoShape 27"/>
          <p:cNvCxnSpPr>
            <a:cxnSpLocks noChangeShapeType="1"/>
            <a:stCxn id="376846" idx="4"/>
            <a:endCxn id="376858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76860" name="AutoShape 28"/>
          <p:cNvCxnSpPr>
            <a:cxnSpLocks noChangeShapeType="1"/>
            <a:stCxn id="376838" idx="4"/>
            <a:endCxn id="376851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76861" name="AutoShape 29"/>
          <p:cNvCxnSpPr>
            <a:cxnSpLocks noChangeShapeType="1"/>
            <a:stCxn id="376847" idx="2"/>
            <a:endCxn id="376853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graphicFrame>
        <p:nvGraphicFramePr>
          <p:cNvPr id="376914" name="Group 82"/>
          <p:cNvGraphicFramePr>
            <a:graphicFrameLocks noGrp="1"/>
          </p:cNvGraphicFramePr>
          <p:nvPr/>
        </p:nvGraphicFramePr>
        <p:xfrm>
          <a:off x="685800" y="2438400"/>
          <a:ext cx="3886200" cy="2802448"/>
        </p:xfrm>
        <a:graphic>
          <a:graphicData uri="http://schemas.openxmlformats.org/drawingml/2006/table">
            <a:tbl>
              <a:tblPr/>
              <a:tblGrid>
                <a:gridCol w="1631950"/>
                <a:gridCol w="225425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nema testa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D,E,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mic Sans MS" pitchFamily="66" charset="0"/>
              </a:rPr>
              <a:t>Problem sa dve posude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49149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CS" sz="2400" dirty="0">
                <a:latin typeface="Comic Sans MS" pitchFamily="66" charset="0"/>
              </a:rPr>
              <a:t>Imate dve posude</a:t>
            </a:r>
            <a:r>
              <a:rPr lang="en-US" sz="2400" dirty="0">
                <a:latin typeface="Comic Sans MS" pitchFamily="66" charset="0"/>
              </a:rPr>
              <a:t>,</a:t>
            </a:r>
            <a:r>
              <a:rPr lang="sr-Latn-CS" sz="2400" dirty="0">
                <a:latin typeface="Comic Sans MS" pitchFamily="66" charset="0"/>
              </a:rPr>
              <a:t> jednu od </a:t>
            </a:r>
            <a:r>
              <a:rPr lang="en-US" sz="2400" dirty="0">
                <a:latin typeface="Comic Sans MS" pitchFamily="66" charset="0"/>
              </a:rPr>
              <a:t>4</a:t>
            </a:r>
            <a:r>
              <a:rPr lang="sr-Latn-CS" sz="2400" dirty="0">
                <a:latin typeface="Comic Sans MS" pitchFamily="66" charset="0"/>
              </a:rPr>
              <a:t> litre i jednu od </a:t>
            </a:r>
            <a:r>
              <a:rPr lang="en-US" sz="2400" dirty="0">
                <a:latin typeface="Comic Sans MS" pitchFamily="66" charset="0"/>
              </a:rPr>
              <a:t>3</a:t>
            </a:r>
            <a:r>
              <a:rPr lang="sr-Latn-CS" sz="2400" dirty="0">
                <a:latin typeface="Comic Sans MS" pitchFamily="66" charset="0"/>
              </a:rPr>
              <a:t> litre.</a:t>
            </a:r>
            <a:endParaRPr lang="en-US" sz="2400" dirty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sr-Latn-CS" sz="2400" dirty="0">
                <a:latin typeface="Comic Sans MS" pitchFamily="66" charset="0"/>
              </a:rPr>
              <a:t>Ni na jednoj nema nikakvih mernih oznaka. Imate</a:t>
            </a:r>
            <a:endParaRPr lang="en-US" sz="2400" dirty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sr-Latn-CS" sz="2400" dirty="0">
                <a:latin typeface="Comic Sans MS" pitchFamily="66" charset="0"/>
              </a:rPr>
              <a:t>česmu sa koje možete da punite vodu u posude.</a:t>
            </a:r>
            <a:endParaRPr lang="en-US" sz="2400" dirty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sr-Latn-CS" sz="2400" dirty="0">
                <a:latin typeface="Comic Sans MS" pitchFamily="66" charset="0"/>
              </a:rPr>
              <a:t>Možete i da prosipate vodu. </a:t>
            </a:r>
            <a:endParaRPr lang="en-US" sz="2400" dirty="0">
              <a:latin typeface="Comic Sans MS" pitchFamily="66" charset="0"/>
            </a:endParaRPr>
          </a:p>
          <a:p>
            <a:pPr>
              <a:buClr>
                <a:schemeClr val="accent2"/>
              </a:buClr>
              <a:buSzPct val="150000"/>
              <a:buFont typeface="Wingdings" pitchFamily="2" charset="2"/>
              <a:buChar char="F"/>
            </a:pPr>
            <a:r>
              <a:rPr lang="sr-Latn-CS" sz="2400" dirty="0">
                <a:latin typeface="Comic Sans MS" pitchFamily="66" charset="0"/>
              </a:rPr>
              <a:t>Zadatak je da definišete niz akcija tako da na kraju imate tačno 2 litre vode u posudi od 4 litre.</a:t>
            </a:r>
            <a:endParaRPr lang="en-US" sz="2400" dirty="0">
              <a:latin typeface="Comic Sans MS" pitchFamily="66" charset="0"/>
            </a:endParaRPr>
          </a:p>
          <a:p>
            <a:pPr lvl="4"/>
            <a:endParaRPr lang="en-US" sz="1600" dirty="0">
              <a:latin typeface="Comic Sans MS" pitchFamily="66" charset="0"/>
            </a:endParaRPr>
          </a:p>
          <a:p>
            <a:pPr>
              <a:buClr>
                <a:schemeClr val="accent2"/>
              </a:buClr>
              <a:buSzPct val="150000"/>
              <a:buFont typeface="Wingdings" pitchFamily="2" charset="2"/>
              <a:buChar char="F"/>
            </a:pPr>
            <a:r>
              <a:rPr lang="sr-Latn-CS" sz="2400" dirty="0">
                <a:latin typeface="Comic Sans MS" pitchFamily="66" charset="0"/>
              </a:rPr>
              <a:t>Ključna pitanja da biste rešili problem</a:t>
            </a:r>
            <a:endParaRPr lang="en-US" sz="2400" dirty="0">
              <a:solidFill>
                <a:srgbClr val="CC3300"/>
              </a:solidFill>
              <a:latin typeface="Comic Sans MS" pitchFamily="66" charset="0"/>
            </a:endParaRPr>
          </a:p>
          <a:p>
            <a:pPr lvl="1"/>
            <a:r>
              <a:rPr lang="sr-Latn-CS" sz="2000" dirty="0">
                <a:latin typeface="Comic Sans MS" pitchFamily="66" charset="0"/>
              </a:rPr>
              <a:t>Šta je </a:t>
            </a:r>
            <a:r>
              <a:rPr lang="sr-Latn-CS" sz="2000" dirty="0">
                <a:solidFill>
                  <a:srgbClr val="CC3300"/>
                </a:solidFill>
                <a:latin typeface="Comic Sans MS" pitchFamily="66" charset="0"/>
              </a:rPr>
              <a:t>cilj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sr-Latn-CS" sz="2000" dirty="0">
                <a:latin typeface="Comic Sans MS" pitchFamily="66" charset="0"/>
              </a:rPr>
              <a:t>koji treba postići</a:t>
            </a:r>
            <a:r>
              <a:rPr lang="en-US" sz="2000" dirty="0">
                <a:latin typeface="Comic Sans MS" pitchFamily="66" charset="0"/>
              </a:rPr>
              <a:t>?</a:t>
            </a:r>
          </a:p>
          <a:p>
            <a:pPr lvl="1"/>
            <a:r>
              <a:rPr lang="sr-Latn-CS" sz="2000" dirty="0">
                <a:latin typeface="Comic Sans MS" pitchFamily="66" charset="0"/>
              </a:rPr>
              <a:t>Koje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>
                <a:solidFill>
                  <a:srgbClr val="CC3300"/>
                </a:solidFill>
                <a:latin typeface="Comic Sans MS" pitchFamily="66" charset="0"/>
              </a:rPr>
              <a:t>a</a:t>
            </a:r>
            <a:r>
              <a:rPr lang="sr-Latn-CS" sz="2000" dirty="0">
                <a:solidFill>
                  <a:srgbClr val="CC3300"/>
                </a:solidFill>
                <a:latin typeface="Comic Sans MS" pitchFamily="66" charset="0"/>
              </a:rPr>
              <a:t>k</a:t>
            </a:r>
            <a:r>
              <a:rPr lang="en-US" sz="2000" dirty="0">
                <a:solidFill>
                  <a:srgbClr val="CC3300"/>
                </a:solidFill>
                <a:latin typeface="Comic Sans MS" pitchFamily="66" charset="0"/>
              </a:rPr>
              <a:t>c</a:t>
            </a:r>
            <a:r>
              <a:rPr lang="sr-Latn-CS" sz="2000" dirty="0">
                <a:solidFill>
                  <a:srgbClr val="CC3300"/>
                </a:solidFill>
                <a:latin typeface="Comic Sans MS" pitchFamily="66" charset="0"/>
              </a:rPr>
              <a:t>ije</a:t>
            </a:r>
            <a:r>
              <a:rPr lang="en-US" sz="2000" dirty="0">
                <a:latin typeface="Comic Sans MS" pitchFamily="66" charset="0"/>
              </a:rPr>
              <a:t> m</a:t>
            </a:r>
            <a:r>
              <a:rPr lang="sr-Latn-CS" sz="2000" dirty="0">
                <a:latin typeface="Comic Sans MS" pitchFamily="66" charset="0"/>
              </a:rPr>
              <a:t>oramo biti u stanju da izvršimo</a:t>
            </a:r>
            <a:r>
              <a:rPr lang="en-US" sz="2000" dirty="0">
                <a:latin typeface="Comic Sans MS" pitchFamily="66" charset="0"/>
              </a:rPr>
              <a:t>?</a:t>
            </a:r>
          </a:p>
          <a:p>
            <a:pPr lvl="1"/>
            <a:r>
              <a:rPr lang="sr-Latn-CS" sz="2000" dirty="0">
                <a:latin typeface="Comic Sans MS" pitchFamily="66" charset="0"/>
              </a:rPr>
              <a:t>Koje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sr-Latn-CS" sz="2000" dirty="0">
                <a:solidFill>
                  <a:srgbClr val="CC3300"/>
                </a:solidFill>
                <a:latin typeface="Comic Sans MS" pitchFamily="66" charset="0"/>
              </a:rPr>
              <a:t>z</a:t>
            </a:r>
            <a:r>
              <a:rPr lang="en-US" sz="2000" dirty="0">
                <a:solidFill>
                  <a:srgbClr val="CC3300"/>
                </a:solidFill>
                <a:latin typeface="Comic Sans MS" pitchFamily="66" charset="0"/>
              </a:rPr>
              <a:t>n</a:t>
            </a:r>
            <a:r>
              <a:rPr lang="sr-Latn-CS" sz="2000" dirty="0">
                <a:solidFill>
                  <a:srgbClr val="CC3300"/>
                </a:solidFill>
                <a:latin typeface="Comic Sans MS" pitchFamily="66" charset="0"/>
              </a:rPr>
              <a:t>anje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sr-Latn-CS" sz="2000" dirty="0">
                <a:latin typeface="Comic Sans MS" pitchFamily="66" charset="0"/>
              </a:rPr>
              <a:t>je potrebno</a:t>
            </a:r>
            <a:r>
              <a:rPr lang="en-US" sz="2000" dirty="0">
                <a:latin typeface="Comic Sans MS" pitchFamily="66" charset="0"/>
              </a:rPr>
              <a:t>?</a:t>
            </a:r>
          </a:p>
        </p:txBody>
      </p:sp>
      <p:pic>
        <p:nvPicPr>
          <p:cNvPr id="10" name="Picture 5" descr="j02900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162800" y="5410200"/>
            <a:ext cx="1244600" cy="1152525"/>
          </a:xfrm>
          <a:prstGeom prst="rect">
            <a:avLst/>
          </a:prstGeom>
          <a:noFill/>
        </p:spPr>
      </p:pic>
      <p:pic>
        <p:nvPicPr>
          <p:cNvPr id="11" name="Picture 11" descr="j02900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943600" y="5486400"/>
            <a:ext cx="990600" cy="917575"/>
          </a:xfrm>
          <a:prstGeom prst="rect">
            <a:avLst/>
          </a:prstGeom>
          <a:noFill/>
        </p:spPr>
      </p:pic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8600" y="6400800"/>
            <a:ext cx="7086600" cy="457200"/>
          </a:xfrm>
        </p:spPr>
        <p:txBody>
          <a:bodyPr/>
          <a:lstStyle/>
          <a:p>
            <a:r>
              <a:rPr lang="en-US" altLang="en-US" dirty="0" err="1"/>
              <a:t>Korišćeni</a:t>
            </a:r>
            <a:r>
              <a:rPr lang="en-US" altLang="en-US" dirty="0"/>
              <a:t> </a:t>
            </a:r>
            <a:r>
              <a:rPr lang="en-US" altLang="en-US" dirty="0" err="1"/>
              <a:t>slajdovi</a:t>
            </a:r>
            <a:r>
              <a:rPr lang="en-US" altLang="en-US" dirty="0"/>
              <a:t>: ©2001-2004 James D. </a:t>
            </a:r>
            <a:r>
              <a:rPr lang="en-US" altLang="en-US" dirty="0" err="1"/>
              <a:t>Skrentny</a:t>
            </a:r>
            <a:r>
              <a:rPr lang="en-US" altLang="en-US" dirty="0"/>
              <a:t> from notes by C. Dyer, et. 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8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7A9224-61DE-409C-B93C-6A809E815667}" type="slidenum">
              <a:rPr lang="en-US" altLang="en-US" sz="1100"/>
              <a:pPr/>
              <a:t>70</a:t>
            </a:fld>
            <a:endParaRPr lang="en-US" altLang="en-US" sz="1100"/>
          </a:p>
        </p:txBody>
      </p:sp>
      <p:sp>
        <p:nvSpPr>
          <p:cNvPr id="366594" name="Text Box 2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66601" name="Text Box 9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66602" name="Text Box 10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66609" name="Text Box 17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66610" name="Text Box 18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66616" name="Text Box 24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66622" name="Text Box 30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66623" name="Text Box 31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66624" name="Text Box 32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66625" name="Text Box 33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66595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31470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deepeningSearch(problem)</a:t>
            </a:r>
          </a:p>
        </p:txBody>
      </p:sp>
      <p:sp>
        <p:nvSpPr>
          <p:cNvPr id="366596" name="Text Box 4"/>
          <p:cNvSpPr txBox="1">
            <a:spLocks noChangeArrowheads="1"/>
          </p:cNvSpPr>
          <p:nvPr/>
        </p:nvSpPr>
        <p:spPr bwMode="auto">
          <a:xfrm>
            <a:off x="609600" y="2082800"/>
            <a:ext cx="33666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2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testiranih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5(3)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3</a:t>
            </a:r>
          </a:p>
        </p:txBody>
      </p:sp>
      <p:sp>
        <p:nvSpPr>
          <p:cNvPr id="3665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Depth-First, Iterative-</a:t>
            </a:r>
            <a:br>
              <a:rPr lang="en-US" sz="3600"/>
            </a:br>
            <a:r>
              <a:rPr lang="en-US" sz="3600"/>
              <a:t>Deepening Search (IDS)</a:t>
            </a:r>
          </a:p>
        </p:txBody>
      </p:sp>
      <p:sp>
        <p:nvSpPr>
          <p:cNvPr id="366598" name="Oval 6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366599" name="Oval 7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66600" name="AutoShape 8"/>
          <p:cNvCxnSpPr>
            <a:cxnSpLocks noChangeShapeType="1"/>
            <a:stCxn id="366598" idx="3"/>
            <a:endCxn id="366599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66603" name="AutoShape 11"/>
          <p:cNvCxnSpPr>
            <a:cxnSpLocks noChangeShapeType="1"/>
            <a:stCxn id="366599" idx="4"/>
            <a:endCxn id="366604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66604" name="Oval 12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66605" name="AutoShape 13"/>
          <p:cNvCxnSpPr>
            <a:cxnSpLocks noChangeShapeType="1"/>
            <a:stCxn id="366599" idx="3"/>
            <a:endCxn id="366606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66606" name="Oval 14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D</a:t>
            </a:r>
          </a:p>
        </p:txBody>
      </p:sp>
      <p:sp>
        <p:nvSpPr>
          <p:cNvPr id="366607" name="Oval 15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66608" name="AutoShape 16"/>
          <p:cNvCxnSpPr>
            <a:cxnSpLocks noChangeShapeType="1"/>
            <a:stCxn id="366614" idx="4"/>
            <a:endCxn id="366607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66611" name="Oval 19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66612" name="AutoShape 20"/>
          <p:cNvCxnSpPr>
            <a:cxnSpLocks noChangeShapeType="1"/>
            <a:stCxn id="366611" idx="4"/>
            <a:endCxn id="366613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66613" name="Oval 21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366614" name="Oval 22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66615" name="AutoShape 23"/>
          <p:cNvCxnSpPr>
            <a:cxnSpLocks noChangeShapeType="1"/>
            <a:stCxn id="366598" idx="5"/>
            <a:endCxn id="366614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66617" name="AutoShape 25"/>
          <p:cNvCxnSpPr>
            <a:cxnSpLocks noChangeShapeType="1"/>
            <a:stCxn id="366604" idx="6"/>
            <a:endCxn id="366613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66618" name="Oval 26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66619" name="AutoShape 27"/>
          <p:cNvCxnSpPr>
            <a:cxnSpLocks noChangeShapeType="1"/>
            <a:stCxn id="366606" idx="4"/>
            <a:endCxn id="366618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66620" name="AutoShape 28"/>
          <p:cNvCxnSpPr>
            <a:cxnSpLocks noChangeShapeType="1"/>
            <a:stCxn id="366598" idx="4"/>
            <a:endCxn id="366611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66621" name="AutoShape 29"/>
          <p:cNvCxnSpPr>
            <a:cxnSpLocks noChangeShapeType="1"/>
            <a:stCxn id="366607" idx="2"/>
            <a:endCxn id="366613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graphicFrame>
        <p:nvGraphicFramePr>
          <p:cNvPr id="366687" name="Group 95"/>
          <p:cNvGraphicFramePr>
            <a:graphicFrameLocks noGrp="1"/>
          </p:cNvGraphicFramePr>
          <p:nvPr/>
        </p:nvGraphicFramePr>
        <p:xfrm>
          <a:off x="685800" y="2438400"/>
          <a:ext cx="3886200" cy="3124711"/>
        </p:xfrm>
        <a:graphic>
          <a:graphicData uri="http://schemas.openxmlformats.org/drawingml/2006/table">
            <a:tbl>
              <a:tblPr/>
              <a:tblGrid>
                <a:gridCol w="1631950"/>
                <a:gridCol w="225425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current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nodes list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{D,E,B,C}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nije 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{E,B,C}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@cutoff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8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4BC991-D90C-45C7-BEF5-33C6BF06E620}" type="slidenum">
              <a:rPr lang="en-US" altLang="en-US" sz="1100"/>
              <a:pPr/>
              <a:t>71</a:t>
            </a:fld>
            <a:endParaRPr lang="en-US" altLang="en-US" sz="1100"/>
          </a:p>
        </p:txBody>
      </p:sp>
      <p:sp>
        <p:nvSpPr>
          <p:cNvPr id="368642" name="Text Box 2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68649" name="Text Box 9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68657" name="Text Box 17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68658" name="Text Box 18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68664" name="Text Box 24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68670" name="Text Box 30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68671" name="Text Box 31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68672" name="Text Box 32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68673" name="Text Box 33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68643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31470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deepeningSearch(problem)</a:t>
            </a:r>
          </a:p>
        </p:txBody>
      </p:sp>
      <p:sp>
        <p:nvSpPr>
          <p:cNvPr id="368644" name="Text Box 4"/>
          <p:cNvSpPr txBox="1">
            <a:spLocks noChangeArrowheads="1"/>
          </p:cNvSpPr>
          <p:nvPr/>
        </p:nvSpPr>
        <p:spPr bwMode="auto">
          <a:xfrm>
            <a:off x="609600" y="2082800"/>
            <a:ext cx="33666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2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testiranih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6(3)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3</a:t>
            </a:r>
          </a:p>
        </p:txBody>
      </p:sp>
      <p:sp>
        <p:nvSpPr>
          <p:cNvPr id="3686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Depth-First, Iterative-</a:t>
            </a:r>
            <a:br>
              <a:rPr lang="en-US" sz="3600"/>
            </a:br>
            <a:r>
              <a:rPr lang="en-US" sz="3600"/>
              <a:t>Deepening Search (IDS)</a:t>
            </a:r>
          </a:p>
        </p:txBody>
      </p:sp>
      <p:sp>
        <p:nvSpPr>
          <p:cNvPr id="368646" name="Oval 6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 dirty="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368647" name="Oval 7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68648" name="AutoShape 8"/>
          <p:cNvCxnSpPr>
            <a:cxnSpLocks noChangeShapeType="1"/>
            <a:stCxn id="368646" idx="3"/>
            <a:endCxn id="368647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68651" name="AutoShape 11"/>
          <p:cNvCxnSpPr>
            <a:cxnSpLocks noChangeShapeType="1"/>
            <a:stCxn id="368647" idx="4"/>
            <a:endCxn id="368652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68652" name="Oval 12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E</a:t>
            </a:r>
          </a:p>
        </p:txBody>
      </p:sp>
      <p:cxnSp>
        <p:nvCxnSpPr>
          <p:cNvPr id="368653" name="AutoShape 13"/>
          <p:cNvCxnSpPr>
            <a:cxnSpLocks noChangeShapeType="1"/>
            <a:stCxn id="368647" idx="3"/>
            <a:endCxn id="368654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68654" name="Oval 14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68655" name="Oval 15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68656" name="AutoShape 16"/>
          <p:cNvCxnSpPr>
            <a:cxnSpLocks noChangeShapeType="1"/>
            <a:stCxn id="368662" idx="4"/>
            <a:endCxn id="368655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68659" name="Oval 19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68660" name="AutoShape 20"/>
          <p:cNvCxnSpPr>
            <a:cxnSpLocks noChangeShapeType="1"/>
            <a:stCxn id="368659" idx="4"/>
            <a:endCxn id="368661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68661" name="Oval 21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368662" name="Oval 22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68663" name="AutoShape 23"/>
          <p:cNvCxnSpPr>
            <a:cxnSpLocks noChangeShapeType="1"/>
            <a:stCxn id="368646" idx="5"/>
            <a:endCxn id="368662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68665" name="AutoShape 25"/>
          <p:cNvCxnSpPr>
            <a:cxnSpLocks noChangeShapeType="1"/>
            <a:stCxn id="368652" idx="6"/>
            <a:endCxn id="368661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68666" name="Oval 26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68667" name="AutoShape 27"/>
          <p:cNvCxnSpPr>
            <a:cxnSpLocks noChangeShapeType="1"/>
            <a:stCxn id="368654" idx="4"/>
            <a:endCxn id="368666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68668" name="AutoShape 28"/>
          <p:cNvCxnSpPr>
            <a:cxnSpLocks noChangeShapeType="1"/>
            <a:stCxn id="368646" idx="4"/>
            <a:endCxn id="368659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68669" name="AutoShape 29"/>
          <p:cNvCxnSpPr>
            <a:cxnSpLocks noChangeShapeType="1"/>
            <a:stCxn id="368655" idx="2"/>
            <a:endCxn id="368661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graphicFrame>
        <p:nvGraphicFramePr>
          <p:cNvPr id="368734" name="Group 94"/>
          <p:cNvGraphicFramePr>
            <a:graphicFrameLocks noGrp="1"/>
          </p:cNvGraphicFramePr>
          <p:nvPr/>
        </p:nvGraphicFramePr>
        <p:xfrm>
          <a:off x="685800" y="2438400"/>
          <a:ext cx="3886200" cy="3446974"/>
        </p:xfrm>
        <a:graphic>
          <a:graphicData uri="http://schemas.openxmlformats.org/drawingml/2006/table">
            <a:tbl>
              <a:tblPr/>
              <a:tblGrid>
                <a:gridCol w="1631950"/>
                <a:gridCol w="225425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{D,E,B,C}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nije 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{B,C}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@cutoff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8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59E4EC-0B78-4149-B60E-BEB0C790EBD3}" type="slidenum">
              <a:rPr lang="en-US" altLang="en-US" sz="1100"/>
              <a:pPr/>
              <a:t>72</a:t>
            </a:fld>
            <a:endParaRPr lang="en-US" altLang="en-US" sz="1100"/>
          </a:p>
        </p:txBody>
      </p:sp>
      <p:sp>
        <p:nvSpPr>
          <p:cNvPr id="370718" name="Text Box 30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70690" name="Text Box 2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70697" name="Text Box 9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70698" name="Text Box 10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70705" name="Text Box 17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70706" name="Text Box 18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70712" name="Text Box 24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70719" name="Text Box 31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70720" name="Text Box 32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70721" name="Text Box 33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70691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31470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deepeningSearch(problem)</a:t>
            </a:r>
          </a:p>
        </p:txBody>
      </p:sp>
      <p:sp>
        <p:nvSpPr>
          <p:cNvPr id="370692" name="Text Box 4"/>
          <p:cNvSpPr txBox="1">
            <a:spLocks noChangeArrowheads="1"/>
          </p:cNvSpPr>
          <p:nvPr/>
        </p:nvSpPr>
        <p:spPr bwMode="auto">
          <a:xfrm>
            <a:off x="609600" y="2082800"/>
            <a:ext cx="33666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2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testiranih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6(4)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4</a:t>
            </a:r>
          </a:p>
        </p:txBody>
      </p:sp>
      <p:sp>
        <p:nvSpPr>
          <p:cNvPr id="3706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Depth-First, Iterative-</a:t>
            </a:r>
            <a:br>
              <a:rPr lang="en-US" sz="3600"/>
            </a:br>
            <a:r>
              <a:rPr lang="en-US" sz="3600"/>
              <a:t>Deepening Search (IDS)</a:t>
            </a:r>
          </a:p>
        </p:txBody>
      </p:sp>
      <p:sp>
        <p:nvSpPr>
          <p:cNvPr id="370694" name="Oval 6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 dirty="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370695" name="Oval 7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70696" name="AutoShape 8"/>
          <p:cNvCxnSpPr>
            <a:cxnSpLocks noChangeShapeType="1"/>
            <a:stCxn id="370694" idx="3"/>
            <a:endCxn id="370695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70699" name="AutoShape 11"/>
          <p:cNvCxnSpPr>
            <a:cxnSpLocks noChangeShapeType="1"/>
            <a:stCxn id="370695" idx="4"/>
            <a:endCxn id="370700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70700" name="Oval 12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70701" name="AutoShape 13"/>
          <p:cNvCxnSpPr>
            <a:cxnSpLocks noChangeShapeType="1"/>
            <a:stCxn id="370695" idx="3"/>
            <a:endCxn id="370702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70702" name="Oval 14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70703" name="Oval 15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70704" name="AutoShape 16"/>
          <p:cNvCxnSpPr>
            <a:cxnSpLocks noChangeShapeType="1"/>
            <a:stCxn id="370710" idx="4"/>
            <a:endCxn id="370703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70707" name="Oval 19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70708" name="AutoShape 20"/>
          <p:cNvCxnSpPr>
            <a:cxnSpLocks noChangeShapeType="1"/>
            <a:stCxn id="370707" idx="4"/>
            <a:endCxn id="370709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70709" name="Oval 21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370710" name="Oval 22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70711" name="AutoShape 23"/>
          <p:cNvCxnSpPr>
            <a:cxnSpLocks noChangeShapeType="1"/>
            <a:stCxn id="370694" idx="5"/>
            <a:endCxn id="370710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70713" name="AutoShape 25"/>
          <p:cNvCxnSpPr>
            <a:cxnSpLocks noChangeShapeType="1"/>
            <a:stCxn id="370700" idx="6"/>
            <a:endCxn id="370709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70714" name="Oval 26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70715" name="AutoShape 27"/>
          <p:cNvCxnSpPr>
            <a:cxnSpLocks noChangeShapeType="1"/>
            <a:stCxn id="370702" idx="4"/>
            <a:endCxn id="370714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70716" name="AutoShape 28"/>
          <p:cNvCxnSpPr>
            <a:cxnSpLocks noChangeShapeType="1"/>
            <a:stCxn id="370694" idx="4"/>
            <a:endCxn id="370707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70717" name="AutoShape 29"/>
          <p:cNvCxnSpPr>
            <a:cxnSpLocks noChangeShapeType="1"/>
            <a:stCxn id="370703" idx="2"/>
            <a:endCxn id="370709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graphicFrame>
        <p:nvGraphicFramePr>
          <p:cNvPr id="370783" name="Group 95"/>
          <p:cNvGraphicFramePr>
            <a:graphicFrameLocks noGrp="1"/>
          </p:cNvGraphicFramePr>
          <p:nvPr/>
        </p:nvGraphicFramePr>
        <p:xfrm>
          <a:off x="685800" y="2438400"/>
          <a:ext cx="3886200" cy="3769237"/>
        </p:xfrm>
        <a:graphic>
          <a:graphicData uri="http://schemas.openxmlformats.org/drawingml/2006/table">
            <a:tbl>
              <a:tblPr/>
              <a:tblGrid>
                <a:gridCol w="1631950"/>
                <a:gridCol w="225425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current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nodes list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{D,E,B,C}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nema testa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G,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2C093B-D1EC-4A73-97CF-805EC4554F45}" type="slidenum">
              <a:rPr lang="en-US" altLang="en-US" sz="1100"/>
              <a:pPr/>
              <a:t>73</a:t>
            </a:fld>
            <a:endParaRPr lang="en-US" altLang="en-US" sz="1100"/>
          </a:p>
        </p:txBody>
      </p:sp>
      <p:sp>
        <p:nvSpPr>
          <p:cNvPr id="372738" name="Text Box 2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72739" name="Text Box 3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72746" name="Text Box 10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72747" name="Text Box 11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72754" name="Text Box 18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72755" name="Text Box 19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72761" name="Text Box 25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72767" name="Text Box 31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72768" name="Text Box 32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72769" name="Text Box 33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72740" name="Text Box 4"/>
          <p:cNvSpPr txBox="1">
            <a:spLocks noChangeArrowheads="1"/>
          </p:cNvSpPr>
          <p:nvPr/>
        </p:nvSpPr>
        <p:spPr bwMode="auto">
          <a:xfrm>
            <a:off x="609600" y="1752600"/>
            <a:ext cx="31470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deepeningSearch(problem)</a:t>
            </a:r>
          </a:p>
        </p:txBody>
      </p:sp>
      <p:sp>
        <p:nvSpPr>
          <p:cNvPr id="372741" name="Text Box 5"/>
          <p:cNvSpPr txBox="1">
            <a:spLocks noChangeArrowheads="1"/>
          </p:cNvSpPr>
          <p:nvPr/>
        </p:nvSpPr>
        <p:spPr bwMode="auto">
          <a:xfrm>
            <a:off x="609600" y="2082800"/>
            <a:ext cx="33666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2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testiranih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7(4)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4</a:t>
            </a:r>
          </a:p>
        </p:txBody>
      </p:sp>
      <p:sp>
        <p:nvSpPr>
          <p:cNvPr id="3727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Depth-First, Iterative-</a:t>
            </a:r>
            <a:br>
              <a:rPr lang="en-US" sz="3600"/>
            </a:br>
            <a:r>
              <a:rPr lang="en-US" sz="3600"/>
              <a:t>Deepening Search (IDS)</a:t>
            </a:r>
          </a:p>
        </p:txBody>
      </p:sp>
      <p:sp>
        <p:nvSpPr>
          <p:cNvPr id="372743" name="Oval 7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372744" name="Oval 8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72745" name="AutoShape 9"/>
          <p:cNvCxnSpPr>
            <a:cxnSpLocks noChangeShapeType="1"/>
            <a:stCxn id="372743" idx="3"/>
            <a:endCxn id="372744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72748" name="AutoShape 12"/>
          <p:cNvCxnSpPr>
            <a:cxnSpLocks noChangeShapeType="1"/>
            <a:stCxn id="372744" idx="4"/>
            <a:endCxn id="372749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72749" name="Oval 13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72750" name="AutoShape 14"/>
          <p:cNvCxnSpPr>
            <a:cxnSpLocks noChangeShapeType="1"/>
            <a:stCxn id="372744" idx="3"/>
            <a:endCxn id="372751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72751" name="Oval 15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72752" name="Oval 16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72753" name="AutoShape 17"/>
          <p:cNvCxnSpPr>
            <a:cxnSpLocks noChangeShapeType="1"/>
            <a:stCxn id="372759" idx="4"/>
            <a:endCxn id="372752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72756" name="Oval 20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372757" name="AutoShape 21"/>
          <p:cNvCxnSpPr>
            <a:cxnSpLocks noChangeShapeType="1"/>
            <a:stCxn id="372756" idx="4"/>
            <a:endCxn id="372758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72758" name="Oval 22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/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bg1"/>
                </a:solidFill>
              </a:rPr>
              <a:t>cilj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72759" name="Oval 23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72760" name="AutoShape 24"/>
          <p:cNvCxnSpPr>
            <a:cxnSpLocks noChangeShapeType="1"/>
            <a:stCxn id="372743" idx="5"/>
            <a:endCxn id="372759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72762" name="AutoShape 26"/>
          <p:cNvCxnSpPr>
            <a:cxnSpLocks noChangeShapeType="1"/>
            <a:stCxn id="372749" idx="6"/>
            <a:endCxn id="372758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72763" name="Oval 27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72764" name="AutoShape 28"/>
          <p:cNvCxnSpPr>
            <a:cxnSpLocks noChangeShapeType="1"/>
            <a:stCxn id="372751" idx="4"/>
            <a:endCxn id="372763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72765" name="AutoShape 29"/>
          <p:cNvCxnSpPr>
            <a:cxnSpLocks noChangeShapeType="1"/>
            <a:stCxn id="372743" idx="4"/>
            <a:endCxn id="372756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72766" name="AutoShape 30"/>
          <p:cNvCxnSpPr>
            <a:cxnSpLocks noChangeShapeType="1"/>
            <a:stCxn id="372752" idx="2"/>
            <a:endCxn id="372758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graphicFrame>
        <p:nvGraphicFramePr>
          <p:cNvPr id="372855" name="Group 119"/>
          <p:cNvGraphicFramePr>
            <a:graphicFrameLocks noGrp="1"/>
          </p:cNvGraphicFramePr>
          <p:nvPr/>
        </p:nvGraphicFramePr>
        <p:xfrm>
          <a:off x="685800" y="2438400"/>
          <a:ext cx="3886200" cy="4091500"/>
        </p:xfrm>
        <a:graphic>
          <a:graphicData uri="http://schemas.openxmlformats.org/drawingml/2006/table">
            <a:tbl>
              <a:tblPr/>
              <a:tblGrid>
                <a:gridCol w="1631950"/>
                <a:gridCol w="225425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{D,E,B,C}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{G,C}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{C} 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nema razvoja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B08952-238E-475A-843F-E125BC2DFF13}" type="slidenum">
              <a:rPr lang="en-US" altLang="en-US" sz="1100"/>
              <a:pPr/>
              <a:t>74</a:t>
            </a:fld>
            <a:endParaRPr lang="en-US" altLang="en-US" sz="1100"/>
          </a:p>
        </p:txBody>
      </p:sp>
      <p:sp>
        <p:nvSpPr>
          <p:cNvPr id="378882" name="Text Box 2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78883" name="Text Box 3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78890" name="Text Box 10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378891" name="Text Box 11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78898" name="Text Box 18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378899" name="Text Box 19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378905" name="Text Box 25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378911" name="Text Box 31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378912" name="Text Box 32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378913" name="Text Box 33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609600" y="1752600"/>
            <a:ext cx="31470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deepeningSearch(problem)</a:t>
            </a:r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609600" y="2082800"/>
            <a:ext cx="33666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2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testiranih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7(4)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4</a:t>
            </a:r>
          </a:p>
        </p:txBody>
      </p:sp>
      <p:sp>
        <p:nvSpPr>
          <p:cNvPr id="3788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Depth-First, Iterative-</a:t>
            </a:r>
            <a:br>
              <a:rPr lang="en-US" sz="3600"/>
            </a:br>
            <a:r>
              <a:rPr lang="en-US" sz="3600"/>
              <a:t>Deepening Search (IDS)</a:t>
            </a:r>
          </a:p>
        </p:txBody>
      </p:sp>
      <p:sp>
        <p:nvSpPr>
          <p:cNvPr id="378887" name="Oval 7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/>
              <a:t>S</a:t>
            </a:r>
            <a:br>
              <a:rPr lang="en-US" sz="1600" b="1"/>
            </a:br>
            <a:r>
              <a:rPr lang="en-US" sz="140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378888" name="Oval 8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378889" name="AutoShape 9"/>
          <p:cNvCxnSpPr>
            <a:cxnSpLocks noChangeShapeType="1"/>
            <a:stCxn id="378887" idx="3"/>
            <a:endCxn id="378888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78892" name="AutoShape 12"/>
          <p:cNvCxnSpPr>
            <a:cxnSpLocks noChangeShapeType="1"/>
            <a:stCxn id="378888" idx="4"/>
            <a:endCxn id="378893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78893" name="Oval 13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378894" name="AutoShape 14"/>
          <p:cNvCxnSpPr>
            <a:cxnSpLocks noChangeShapeType="1"/>
            <a:stCxn id="378888" idx="3"/>
            <a:endCxn id="378895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78895" name="Oval 15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78896" name="Oval 16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378897" name="AutoShape 17"/>
          <p:cNvCxnSpPr>
            <a:cxnSpLocks noChangeShapeType="1"/>
            <a:stCxn id="378903" idx="4"/>
            <a:endCxn id="378896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78900" name="Oval 20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B</a:t>
            </a:r>
          </a:p>
        </p:txBody>
      </p:sp>
      <p:cxnSp>
        <p:nvCxnSpPr>
          <p:cNvPr id="378901" name="AutoShape 21"/>
          <p:cNvCxnSpPr>
            <a:cxnSpLocks noChangeShapeType="1"/>
            <a:stCxn id="378900" idx="4"/>
            <a:endCxn id="378902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78902" name="Oval 22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/>
              <a:t>G</a:t>
            </a:r>
          </a:p>
          <a:p>
            <a:pPr>
              <a:lnSpc>
                <a:spcPct val="75000"/>
              </a:lnSpc>
            </a:pPr>
            <a:r>
              <a:rPr lang="en-US" sz="1400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378903" name="Oval 23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378904" name="AutoShape 24"/>
          <p:cNvCxnSpPr>
            <a:cxnSpLocks noChangeShapeType="1"/>
            <a:stCxn id="378887" idx="5"/>
            <a:endCxn id="378903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78906" name="AutoShape 26"/>
          <p:cNvCxnSpPr>
            <a:cxnSpLocks noChangeShapeType="1"/>
            <a:stCxn id="378893" idx="6"/>
            <a:endCxn id="378902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sp>
        <p:nvSpPr>
          <p:cNvPr id="378907" name="Oval 27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378908" name="AutoShape 28"/>
          <p:cNvCxnSpPr>
            <a:cxnSpLocks noChangeShapeType="1"/>
            <a:stCxn id="378895" idx="4"/>
            <a:endCxn id="378907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78909" name="AutoShape 29"/>
          <p:cNvCxnSpPr>
            <a:cxnSpLocks noChangeShapeType="1"/>
            <a:stCxn id="378887" idx="4"/>
            <a:endCxn id="378900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ffectLst/>
        </p:spPr>
      </p:cxnSp>
      <p:cxnSp>
        <p:nvCxnSpPr>
          <p:cNvPr id="378910" name="AutoShape 30"/>
          <p:cNvCxnSpPr>
            <a:cxnSpLocks noChangeShapeType="1"/>
            <a:stCxn id="378896" idx="2"/>
            <a:endCxn id="378902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</p:spPr>
      </p:cxnSp>
      <p:graphicFrame>
        <p:nvGraphicFramePr>
          <p:cNvPr id="378975" name="Group 95"/>
          <p:cNvGraphicFramePr>
            <a:graphicFrameLocks noGrp="1"/>
          </p:cNvGraphicFramePr>
          <p:nvPr/>
        </p:nvGraphicFramePr>
        <p:xfrm>
          <a:off x="685800" y="2438400"/>
          <a:ext cx="3886200" cy="4091500"/>
        </p:xfrm>
        <a:graphic>
          <a:graphicData uri="http://schemas.openxmlformats.org/drawingml/2006/table">
            <a:tbl>
              <a:tblPr/>
              <a:tblGrid>
                <a:gridCol w="1631950"/>
                <a:gridCol w="225425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tekući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Lista 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{D,E,B,C}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{E,B,C}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{G,C}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{C}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8967" name="Text Box 87"/>
          <p:cNvSpPr txBox="1">
            <a:spLocks noChangeArrowheads="1"/>
          </p:cNvSpPr>
          <p:nvPr/>
        </p:nvSpPr>
        <p:spPr bwMode="auto">
          <a:xfrm>
            <a:off x="6096000" y="5232400"/>
            <a:ext cx="160011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chemeClr val="tx2"/>
                </a:solidFill>
              </a:rPr>
              <a:t>p</a:t>
            </a:r>
            <a:r>
              <a:rPr lang="sr-Latn-CS" sz="1600" b="1">
                <a:solidFill>
                  <a:schemeClr val="tx2"/>
                </a:solidFill>
              </a:rPr>
              <a:t>utanja</a:t>
            </a:r>
            <a:r>
              <a:rPr lang="en-US" sz="1600" b="1">
                <a:solidFill>
                  <a:schemeClr val="tx2"/>
                </a:solidFill>
              </a:rPr>
              <a:t>: </a:t>
            </a:r>
            <a:r>
              <a:rPr lang="en-US" sz="1600" b="1"/>
              <a:t>S,B,G</a:t>
            </a:r>
            <a:r>
              <a:rPr lang="en-US" sz="1600" b="1">
                <a:solidFill>
                  <a:schemeClr val="tx2"/>
                </a:solidFill>
              </a:rPr>
              <a:t/>
            </a:r>
            <a:br>
              <a:rPr lang="en-US" sz="1600" b="1">
                <a:solidFill>
                  <a:schemeClr val="tx2"/>
                </a:solidFill>
              </a:rPr>
            </a:br>
            <a:r>
              <a:rPr lang="en-US" sz="1600" b="1">
                <a:solidFill>
                  <a:schemeClr val="tx2"/>
                </a:solidFill>
              </a:rPr>
              <a:t>c</a:t>
            </a:r>
            <a:r>
              <a:rPr lang="sr-Latn-CS" sz="1600" b="1">
                <a:solidFill>
                  <a:schemeClr val="tx2"/>
                </a:solidFill>
              </a:rPr>
              <a:t>ena</a:t>
            </a:r>
            <a:r>
              <a:rPr lang="en-US" sz="1600" b="1">
                <a:solidFill>
                  <a:schemeClr val="tx2"/>
                </a:solidFill>
              </a:rPr>
              <a:t>:</a:t>
            </a:r>
            <a:r>
              <a:rPr lang="en-US" sz="1600" b="1"/>
              <a:t> 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7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2B05C-2A1D-4DA9-8DA7-D1067296C9C9}" type="slidenum">
              <a:rPr lang="en-US" altLang="en-US" sz="1100"/>
              <a:pPr/>
              <a:t>75</a:t>
            </a:fld>
            <a:endParaRPr lang="en-US" altLang="en-US" sz="1100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Depth-First, Iterative-</a:t>
            </a:r>
            <a:br>
              <a:rPr lang="en-US" sz="3600"/>
            </a:br>
            <a:r>
              <a:rPr lang="en-US" sz="3600"/>
              <a:t>Deepening Search (IDS)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4"/>
            <a:endParaRPr lang="en-US" sz="1600"/>
          </a:p>
          <a:p>
            <a:r>
              <a:rPr lang="sr-Latn-CS" sz="2400"/>
              <a:t>Prednosti od </a:t>
            </a:r>
            <a:r>
              <a:rPr lang="en-US" sz="2400"/>
              <a:t> BFS</a:t>
            </a:r>
          </a:p>
          <a:p>
            <a:pPr lvl="1"/>
            <a:r>
              <a:rPr lang="sr-Latn-CS" sz="2000">
                <a:solidFill>
                  <a:schemeClr val="tx2"/>
                </a:solidFill>
              </a:rPr>
              <a:t>kompletnost</a:t>
            </a:r>
            <a:endParaRPr lang="en-US" sz="2000">
              <a:solidFill>
                <a:schemeClr val="tx2"/>
              </a:solidFill>
            </a:endParaRPr>
          </a:p>
          <a:p>
            <a:pPr lvl="1"/>
            <a:r>
              <a:rPr lang="en-US" sz="2000">
                <a:solidFill>
                  <a:schemeClr val="tx2"/>
                </a:solidFill>
              </a:rPr>
              <a:t>optimal</a:t>
            </a:r>
            <a:r>
              <a:rPr lang="sr-Latn-CS" sz="2000">
                <a:solidFill>
                  <a:schemeClr val="tx2"/>
                </a:solidFill>
              </a:rPr>
              <a:t>nost</a:t>
            </a:r>
            <a:r>
              <a:rPr lang="en-US" sz="2000"/>
              <a:t> </a:t>
            </a:r>
            <a:r>
              <a:rPr lang="sr-Latn-CS" sz="2000"/>
              <a:t>kao i kod</a:t>
            </a:r>
            <a:r>
              <a:rPr lang="en-US" sz="2000"/>
              <a:t> BFS</a:t>
            </a:r>
          </a:p>
          <a:p>
            <a:pPr lvl="4"/>
            <a:endParaRPr lang="en-US" sz="1600"/>
          </a:p>
          <a:p>
            <a:r>
              <a:rPr lang="sr-Latn-CS" sz="2400"/>
              <a:t>Prednosti od </a:t>
            </a:r>
            <a:r>
              <a:rPr lang="en-US" sz="2400"/>
              <a:t>DFS</a:t>
            </a:r>
          </a:p>
          <a:p>
            <a:pPr lvl="1"/>
            <a:r>
              <a:rPr lang="sr-Latn-CS" sz="2000">
                <a:solidFill>
                  <a:schemeClr val="tx2"/>
                </a:solidFill>
              </a:rPr>
              <a:t>Ograničen prostor</a:t>
            </a:r>
            <a:endParaRPr lang="en-US" sz="2000">
              <a:solidFill>
                <a:schemeClr val="tx2"/>
              </a:solidFill>
            </a:endParaRPr>
          </a:p>
          <a:p>
            <a:pPr lvl="1"/>
            <a:r>
              <a:rPr lang="sr-Latn-CS" sz="2000"/>
              <a:t>U praksi, čak i u redundatnim slučajevima, nalazi duže putanje </a:t>
            </a:r>
            <a:r>
              <a:rPr lang="sr-Latn-CS" sz="2000">
                <a:solidFill>
                  <a:srgbClr val="CC3300"/>
                </a:solidFill>
              </a:rPr>
              <a:t>brže </a:t>
            </a:r>
            <a:r>
              <a:rPr lang="sr-Latn-CS" sz="2000"/>
              <a:t>nego</a:t>
            </a:r>
            <a:r>
              <a:rPr lang="en-US" sz="2000"/>
              <a:t> BFS!</a:t>
            </a:r>
          </a:p>
          <a:p>
            <a:pPr lvl="4"/>
            <a:endParaRPr lang="en-US" sz="1600"/>
          </a:p>
          <a:p>
            <a:pPr>
              <a:buFont typeface="Wingdings 2" pitchFamily="18" charset="2"/>
              <a:buChar char="Þ"/>
            </a:pPr>
            <a:r>
              <a:rPr lang="sr-Latn-CS" sz="2400" i="1"/>
              <a:t>Generalno</a:t>
            </a:r>
            <a:r>
              <a:rPr lang="en-US" sz="2400" i="1"/>
              <a:t>, IDS </a:t>
            </a:r>
            <a:r>
              <a:rPr lang="sr-Latn-CS" sz="2400" i="1"/>
              <a:t>je najbolja slepa strategija za velike prostore pretrage kda se ne zna dubina rešenja</a:t>
            </a:r>
            <a:r>
              <a:rPr lang="en-US" sz="2400" i="1"/>
              <a:t>.</a:t>
            </a:r>
            <a:endParaRPr lang="en-US" sz="2400" b="0" i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 build="p" bldLvl="2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FC11A2-16AD-4A1E-BC12-668EC7A24F63}" type="slidenum">
              <a:rPr lang="en-US" altLang="en-US" sz="1100"/>
              <a:pPr/>
              <a:t>76</a:t>
            </a:fld>
            <a:endParaRPr lang="en-US" altLang="en-US" sz="110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Depth-First, Iterative-</a:t>
            </a:r>
            <a:br>
              <a:rPr lang="en-US" sz="3600"/>
            </a:br>
            <a:r>
              <a:rPr lang="en-US" sz="3600"/>
              <a:t>Deepening Search (IDS)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4"/>
            <a:endParaRPr lang="en-US" sz="1600"/>
          </a:p>
          <a:p>
            <a:r>
              <a:rPr lang="sr-Latn-CS" sz="2400"/>
              <a:t>Prostorna složenost</a:t>
            </a:r>
            <a:r>
              <a:rPr lang="en-US" sz="2400"/>
              <a:t>:</a:t>
            </a:r>
            <a:r>
              <a:rPr lang="en-US" sz="2400" i="1">
                <a:latin typeface="Palatino" pitchFamily="18" charset="0"/>
              </a:rPr>
              <a:t> O(bd)</a:t>
            </a:r>
            <a:r>
              <a:rPr lang="en-US" sz="2400"/>
              <a:t> </a:t>
            </a:r>
            <a:r>
              <a:rPr lang="en-US" sz="2400">
                <a:solidFill>
                  <a:schemeClr val="tx2"/>
                </a:solidFill>
              </a:rPr>
              <a:t>linear</a:t>
            </a:r>
            <a:r>
              <a:rPr lang="sr-Latn-CS" sz="2400">
                <a:solidFill>
                  <a:schemeClr val="tx2"/>
                </a:solidFill>
              </a:rPr>
              <a:t>na</a:t>
            </a:r>
            <a:r>
              <a:rPr lang="en-US" sz="2400"/>
              <a:t> </a:t>
            </a:r>
            <a:r>
              <a:rPr lang="sr-Latn-CS" sz="2400"/>
              <a:t>kao</a:t>
            </a:r>
            <a:r>
              <a:rPr lang="en-US" sz="2400"/>
              <a:t> DFS</a:t>
            </a:r>
          </a:p>
          <a:p>
            <a:pPr lvl="4"/>
            <a:endParaRPr lang="en-US" sz="1600"/>
          </a:p>
          <a:p>
            <a:r>
              <a:rPr lang="sr-Latn-CS" sz="2400"/>
              <a:t>Vremenska složenost</a:t>
            </a:r>
            <a:r>
              <a:rPr lang="en-US" sz="2400"/>
              <a:t/>
            </a:r>
            <a:br>
              <a:rPr lang="en-US" sz="2400"/>
            </a:br>
            <a:r>
              <a:rPr lang="sr-Latn-CS" sz="2000" b="0"/>
              <a:t>zavisi od faktora grananja; za najgori slučaj</a:t>
            </a:r>
            <a:r>
              <a:rPr lang="sr-Latn-CS" sz="2400"/>
              <a:t> </a:t>
            </a:r>
            <a:r>
              <a:rPr lang="en-US" sz="2000" b="0"/>
              <a:t>: </a:t>
            </a:r>
            <a:r>
              <a:rPr lang="en-US" sz="2000" b="0" i="1">
                <a:latin typeface="Palatino" pitchFamily="18" charset="0"/>
              </a:rPr>
              <a:t>O(b</a:t>
            </a:r>
            <a:r>
              <a:rPr lang="en-US" sz="2000" b="0" i="1" baseline="30000">
                <a:latin typeface="Palatino" pitchFamily="18" charset="0"/>
              </a:rPr>
              <a:t>d</a:t>
            </a:r>
            <a:r>
              <a:rPr lang="en-US" sz="2000" b="0" i="1">
                <a:latin typeface="Palatino" pitchFamily="18" charset="0"/>
              </a:rPr>
              <a:t>) </a:t>
            </a:r>
            <a:r>
              <a:rPr lang="en-US" sz="2000" b="0"/>
              <a:t>e</a:t>
            </a:r>
            <a:r>
              <a:rPr lang="sr-Latn-CS" sz="2000" b="0"/>
              <a:t>ks</a:t>
            </a:r>
            <a:r>
              <a:rPr lang="en-US" sz="2000" b="0"/>
              <a:t>ponen</a:t>
            </a:r>
            <a:r>
              <a:rPr lang="sr-Latn-CS" sz="2000" b="0"/>
              <a:t>cijalna</a:t>
            </a:r>
            <a:endParaRPr lang="en-US" sz="2000" b="0"/>
          </a:p>
          <a:p>
            <a:pPr lvl="1"/>
            <a:r>
              <a:rPr lang="sr-Latn-CS" sz="2000"/>
              <a:t>Ima redundatnog posla jer se čvorovi pri vrhu stabla generišu više puta</a:t>
            </a:r>
            <a:endParaRPr lang="en-US" sz="2000"/>
          </a:p>
          <a:p>
            <a:pPr lvl="1"/>
            <a:r>
              <a:rPr lang="sr-Latn-CS" sz="2000"/>
              <a:t>Ali se većina čvorova nalazi pri dnu stabla za veliki faktor grananja</a:t>
            </a:r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build="p" bldLvl="2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202699-BB3C-4011-81F3-CFD7AE8D07D0}" type="slidenum">
              <a:rPr lang="en-US" altLang="en-US" sz="1100"/>
              <a:pPr/>
              <a:t>77</a:t>
            </a:fld>
            <a:endParaRPr lang="en-US" altLang="en-US" sz="1100"/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Depth-First, Iterative-</a:t>
            </a:r>
            <a:br>
              <a:rPr lang="en-US" sz="3600"/>
            </a:br>
            <a:r>
              <a:rPr lang="en-US" sz="3600"/>
              <a:t>Deepening Search (IDS)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4">
              <a:lnSpc>
                <a:spcPct val="80000"/>
              </a:lnSpc>
            </a:pPr>
            <a:endParaRPr 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r-Latn-CS" sz="2400"/>
              <a:t>Koliko je redundantnog posla</a:t>
            </a:r>
            <a:r>
              <a:rPr lang="en-US" sz="2400"/>
              <a:t>?</a:t>
            </a:r>
          </a:p>
          <a:p>
            <a:pPr lvl="4">
              <a:lnSpc>
                <a:spcPct val="80000"/>
              </a:lnSpc>
            </a:pPr>
            <a:endParaRPr lang="en-US" sz="1600"/>
          </a:p>
          <a:p>
            <a:pPr>
              <a:lnSpc>
                <a:spcPct val="80000"/>
              </a:lnSpc>
            </a:pPr>
            <a:r>
              <a:rPr lang="sr-Latn-CS" sz="2400"/>
              <a:t>Broj ciljnih testova</a:t>
            </a:r>
            <a:r>
              <a:rPr lang="en-US" sz="2400"/>
              <a:t>:</a:t>
            </a:r>
            <a:br>
              <a:rPr lang="en-US" sz="2400"/>
            </a:br>
            <a:r>
              <a:rPr lang="en-US" sz="2400"/>
              <a:t> </a:t>
            </a:r>
            <a:r>
              <a:rPr lang="en-US" sz="1800" i="1">
                <a:latin typeface="Palatino" pitchFamily="18" charset="0"/>
              </a:rPr>
              <a:t>d*b</a:t>
            </a:r>
            <a:r>
              <a:rPr lang="en-US" sz="1800"/>
              <a:t> </a:t>
            </a:r>
            <a:r>
              <a:rPr lang="en-US" sz="1800" i="1">
                <a:latin typeface="Palatino" pitchFamily="18" charset="0"/>
              </a:rPr>
              <a:t>+ (d-1)*b</a:t>
            </a:r>
            <a:r>
              <a:rPr lang="en-US" sz="1800" i="1" baseline="30000">
                <a:latin typeface="Palatino" pitchFamily="18" charset="0"/>
              </a:rPr>
              <a:t>2</a:t>
            </a:r>
            <a:r>
              <a:rPr lang="en-US" sz="1800" i="1">
                <a:latin typeface="Palatino" pitchFamily="18" charset="0"/>
              </a:rPr>
              <a:t> + ... + 2*b</a:t>
            </a:r>
            <a:r>
              <a:rPr lang="en-US" sz="1800" i="1" baseline="30000">
                <a:latin typeface="Palatino" pitchFamily="18" charset="0"/>
              </a:rPr>
              <a:t>(d-1)</a:t>
            </a:r>
            <a:r>
              <a:rPr lang="en-US" sz="1800" i="1">
                <a:latin typeface="Palatino" pitchFamily="18" charset="0"/>
              </a:rPr>
              <a:t> + 1*b</a:t>
            </a:r>
            <a:r>
              <a:rPr lang="en-US" sz="1800" i="1" baseline="30000">
                <a:latin typeface="Palatino" pitchFamily="18" charset="0"/>
              </a:rPr>
              <a:t>d</a:t>
            </a:r>
            <a:r>
              <a:rPr lang="en-US" sz="1800" i="1">
                <a:latin typeface="Palatino" pitchFamily="18" charset="0"/>
              </a:rPr>
              <a:t> &lt;=  b</a:t>
            </a:r>
            <a:r>
              <a:rPr lang="en-US" sz="1800" i="1" baseline="30000">
                <a:latin typeface="Palatino" pitchFamily="18" charset="0"/>
              </a:rPr>
              <a:t>d</a:t>
            </a:r>
            <a:r>
              <a:rPr lang="en-US" sz="1800" i="1">
                <a:latin typeface="Palatino" pitchFamily="18" charset="0"/>
              </a:rPr>
              <a:t> / (1 – 1/b)</a:t>
            </a:r>
            <a:r>
              <a:rPr lang="en-US" sz="1800" i="1" baseline="30000">
                <a:latin typeface="Palatino" pitchFamily="18" charset="0"/>
              </a:rPr>
              <a:t>2</a:t>
            </a:r>
            <a:r>
              <a:rPr lang="en-US" sz="1800" i="1">
                <a:latin typeface="Palatino" pitchFamily="18" charset="0"/>
              </a:rPr>
              <a:t> = O(b</a:t>
            </a:r>
            <a:r>
              <a:rPr lang="en-US" sz="1800" i="1" baseline="30000">
                <a:latin typeface="Palatino" pitchFamily="18" charset="0"/>
              </a:rPr>
              <a:t>d</a:t>
            </a:r>
            <a:r>
              <a:rPr lang="en-US" sz="1800" i="1">
                <a:latin typeface="Palatino" pitchFamily="18" charset="0"/>
              </a:rPr>
              <a:t>)</a:t>
            </a:r>
            <a:endParaRPr lang="en-US" sz="1800" i="1" baseline="30000">
              <a:latin typeface="Palatino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sz="1800" i="1">
                <a:latin typeface="Palatino" pitchFamily="18" charset="0"/>
              </a:rPr>
              <a:t>d</a:t>
            </a:r>
            <a:r>
              <a:rPr lang="en-US" sz="1800"/>
              <a:t>: </a:t>
            </a:r>
            <a:r>
              <a:rPr lang="sr-Latn-CS" sz="1800"/>
              <a:t>dubina rešenja</a:t>
            </a:r>
            <a:endParaRPr lang="en-US" sz="1800"/>
          </a:p>
          <a:p>
            <a:pPr lvl="1">
              <a:lnSpc>
                <a:spcPct val="80000"/>
              </a:lnSpc>
            </a:pPr>
            <a:r>
              <a:rPr lang="en-US" sz="1800" i="1">
                <a:latin typeface="Palatino" pitchFamily="18" charset="0"/>
              </a:rPr>
              <a:t>b</a:t>
            </a:r>
            <a:r>
              <a:rPr lang="en-US" sz="1800"/>
              <a:t>: </a:t>
            </a:r>
            <a:r>
              <a:rPr lang="sr-Latn-CS" sz="1800"/>
              <a:t>faktor grananja za svaki nelisni čvor</a:t>
            </a:r>
            <a:endParaRPr lang="en-US" sz="1800"/>
          </a:p>
          <a:p>
            <a:pPr lvl="4"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sr-Latn-CS" sz="2400"/>
              <a:t>Primer</a:t>
            </a:r>
            <a:r>
              <a:rPr lang="en-US" sz="2400"/>
              <a:t>: </a:t>
            </a:r>
            <a:r>
              <a:rPr lang="en-US" sz="2400" i="1">
                <a:latin typeface="Palatino" pitchFamily="18" charset="0"/>
              </a:rPr>
              <a:t>b = 4</a:t>
            </a:r>
            <a:endParaRPr lang="en-US" sz="240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i="1">
                <a:latin typeface="Palatino" pitchFamily="18" charset="0"/>
              </a:rPr>
              <a:t>4</a:t>
            </a:r>
            <a:r>
              <a:rPr lang="en-US" sz="1800" b="1" i="1" baseline="30000">
                <a:latin typeface="Palatino" pitchFamily="18" charset="0"/>
              </a:rPr>
              <a:t>d</a:t>
            </a:r>
            <a:r>
              <a:rPr lang="en-US" sz="1800" b="1" i="1">
                <a:latin typeface="Palatino" pitchFamily="18" charset="0"/>
              </a:rPr>
              <a:t> / (1 – ¼)</a:t>
            </a:r>
            <a:r>
              <a:rPr lang="en-US" sz="1800" b="1" i="1" baseline="30000">
                <a:latin typeface="Palatino" pitchFamily="18" charset="0"/>
              </a:rPr>
              <a:t>2</a:t>
            </a:r>
            <a:r>
              <a:rPr lang="en-US" sz="1800" b="1" i="1">
                <a:latin typeface="Palatino" pitchFamily="18" charset="0"/>
              </a:rPr>
              <a:t>  =  4</a:t>
            </a:r>
            <a:r>
              <a:rPr lang="en-US" sz="1800" b="1" i="1" baseline="30000">
                <a:latin typeface="Palatino" pitchFamily="18" charset="0"/>
              </a:rPr>
              <a:t>d</a:t>
            </a:r>
            <a:r>
              <a:rPr lang="en-US" sz="1800" b="1" i="1">
                <a:latin typeface="Palatino" pitchFamily="18" charset="0"/>
              </a:rPr>
              <a:t> / (.75)</a:t>
            </a:r>
            <a:r>
              <a:rPr lang="en-US" sz="1800" b="1" i="1" baseline="30000">
                <a:latin typeface="Palatino" pitchFamily="18" charset="0"/>
              </a:rPr>
              <a:t>2</a:t>
            </a:r>
            <a:r>
              <a:rPr lang="en-US" sz="1800" b="1" i="1">
                <a:latin typeface="Palatino" pitchFamily="18" charset="0"/>
              </a:rPr>
              <a:t>  =  1.78 * 4</a:t>
            </a:r>
            <a:r>
              <a:rPr lang="en-US" sz="1800" b="1" i="1" baseline="30000">
                <a:latin typeface="Palatino" pitchFamily="18" charset="0"/>
              </a:rPr>
              <a:t>d</a:t>
            </a:r>
            <a:endParaRPr lang="en-US" sz="1800" b="1"/>
          </a:p>
          <a:p>
            <a:pPr lvl="1">
              <a:lnSpc>
                <a:spcPct val="80000"/>
              </a:lnSpc>
            </a:pPr>
            <a:r>
              <a:rPr lang="sr-Latn-CS" sz="1800"/>
              <a:t>U najgorem slučaju</a:t>
            </a:r>
            <a:r>
              <a:rPr lang="en-US" sz="1800"/>
              <a:t>, </a:t>
            </a:r>
            <a:r>
              <a:rPr lang="sr-Latn-CS" sz="1800"/>
              <a:t>testira se </a:t>
            </a:r>
            <a:r>
              <a:rPr lang="en-US" sz="1800"/>
              <a:t>78% </a:t>
            </a:r>
            <a:r>
              <a:rPr lang="sr-Latn-CS" sz="1800"/>
              <a:t>više čvorova</a:t>
            </a:r>
            <a:r>
              <a:rPr lang="en-US" sz="1800"/>
              <a:t> (redundant</a:t>
            </a:r>
            <a:r>
              <a:rPr lang="sr-Latn-CS" sz="1800"/>
              <a:t>an napor</a:t>
            </a:r>
            <a:r>
              <a:rPr lang="en-US" sz="1800"/>
              <a:t>) </a:t>
            </a:r>
            <a:r>
              <a:rPr lang="sr-Latn-CS" sz="1800"/>
              <a:t>nego što ih je na dubini</a:t>
            </a:r>
            <a:r>
              <a:rPr lang="en-US" sz="1800"/>
              <a:t> </a:t>
            </a:r>
            <a:r>
              <a:rPr lang="en-US" sz="1800" i="1">
                <a:latin typeface="Palatino" pitchFamily="18" charset="0"/>
              </a:rPr>
              <a:t>d</a:t>
            </a:r>
          </a:p>
          <a:p>
            <a:pPr lvl="1">
              <a:lnSpc>
                <a:spcPct val="80000"/>
              </a:lnSpc>
            </a:pPr>
            <a:r>
              <a:rPr lang="sr-Latn-CS" sz="1800"/>
              <a:t>kako</a:t>
            </a:r>
            <a:r>
              <a:rPr lang="en-US" sz="1800"/>
              <a:t> </a:t>
            </a:r>
            <a:r>
              <a:rPr lang="en-US" sz="1800" i="1">
                <a:latin typeface="Palatino" pitchFamily="18" charset="0"/>
              </a:rPr>
              <a:t>b</a:t>
            </a:r>
            <a:r>
              <a:rPr lang="en-US" sz="1800"/>
              <a:t> </a:t>
            </a:r>
            <a:r>
              <a:rPr lang="sr-Latn-CS" sz="1800"/>
              <a:t>raste</a:t>
            </a:r>
            <a:r>
              <a:rPr lang="en-US" sz="1800"/>
              <a:t>, </a:t>
            </a:r>
            <a:r>
              <a:rPr lang="sr-Latn-CS" sz="1800"/>
              <a:t>ovaj</a:t>
            </a:r>
            <a:r>
              <a:rPr lang="en-US" sz="1800"/>
              <a:t> % </a:t>
            </a:r>
            <a:r>
              <a:rPr lang="sr-Latn-CS" sz="1800"/>
              <a:t>opada</a:t>
            </a:r>
            <a:r>
              <a:rPr lang="en-US" sz="1800"/>
              <a:t/>
            </a:r>
            <a:br>
              <a:rPr lang="en-US" sz="1800"/>
            </a:br>
            <a:r>
              <a:rPr lang="sr-Latn-CS" sz="1800"/>
              <a:t>za </a:t>
            </a:r>
            <a:r>
              <a:rPr lang="en-US" sz="1800" i="1">
                <a:latin typeface="Palatino" pitchFamily="18" charset="0"/>
              </a:rPr>
              <a:t>b</a:t>
            </a:r>
            <a:r>
              <a:rPr lang="en-US" sz="1800"/>
              <a:t> </a:t>
            </a:r>
            <a:r>
              <a:rPr lang="sr-Latn-CS" sz="1800"/>
              <a:t>od</a:t>
            </a:r>
            <a:r>
              <a:rPr lang="en-US" sz="1800"/>
              <a:t> 10 </a:t>
            </a:r>
            <a:r>
              <a:rPr lang="sr-Latn-CS" sz="1800"/>
              <a:t>je</a:t>
            </a:r>
            <a:r>
              <a:rPr lang="en-US" sz="1800"/>
              <a:t> ~23% </a:t>
            </a:r>
            <a:r>
              <a:rPr lang="sr-Latn-CS" sz="1800"/>
              <a:t>više testova</a:t>
            </a:r>
            <a:r>
              <a:rPr lang="en-US" sz="1800"/>
              <a:t>, </a:t>
            </a:r>
            <a:r>
              <a:rPr lang="sr-Latn-CS" sz="1800"/>
              <a:t>za </a:t>
            </a:r>
            <a:r>
              <a:rPr lang="en-US" sz="1800"/>
              <a:t>100 </a:t>
            </a:r>
            <a:r>
              <a:rPr lang="sr-Latn-CS" sz="1800"/>
              <a:t>je</a:t>
            </a:r>
            <a:r>
              <a:rPr lang="en-US" sz="1800"/>
              <a:t> ~2%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charRg st="37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charRg st="148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charRg st="172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charRg st="219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charRg st="238" end="2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charRg st="282" end="3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charRg st="368" end="4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FB459B-D340-4B7A-9EA0-12D0E05A3DCE}" type="slidenum">
              <a:rPr lang="en-US" altLang="en-US" sz="1100"/>
              <a:pPr/>
              <a:t>78</a:t>
            </a:fld>
            <a:endParaRPr lang="en-US" altLang="en-US" sz="1100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Depth-First, Iterative-</a:t>
            </a:r>
            <a:br>
              <a:rPr lang="en-US" sz="3600"/>
            </a:br>
            <a:r>
              <a:rPr lang="en-US" sz="3600"/>
              <a:t>Deepening Search (IDS)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4">
              <a:lnSpc>
                <a:spcPct val="80000"/>
              </a:lnSpc>
            </a:pPr>
            <a:endParaRPr 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r-Latn-CS" sz="2400"/>
              <a:t>Koliko je redundantnog posla</a:t>
            </a:r>
            <a:r>
              <a:rPr lang="en-US" sz="2400"/>
              <a:t>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sr-Latn-CS" sz="2400"/>
              <a:t>Broj generisanih čvorova</a:t>
            </a:r>
            <a:r>
              <a:rPr lang="en-US" sz="2400"/>
              <a:t>:</a:t>
            </a:r>
            <a:br>
              <a:rPr lang="en-US" sz="2400"/>
            </a:br>
            <a:r>
              <a:rPr lang="en-US" sz="2000" i="1">
                <a:latin typeface="Palatino" pitchFamily="18" charset="0"/>
              </a:rPr>
              <a:t>N(IDS) = d*b + (d-1)*b</a:t>
            </a:r>
            <a:r>
              <a:rPr lang="en-US" sz="2000" i="1" baseline="30000">
                <a:latin typeface="Palatino" pitchFamily="18" charset="0"/>
              </a:rPr>
              <a:t>2</a:t>
            </a:r>
            <a:r>
              <a:rPr lang="en-US" sz="2000" i="1">
                <a:latin typeface="Palatino" pitchFamily="18" charset="0"/>
              </a:rPr>
              <a:t> + ... + 2*b</a:t>
            </a:r>
            <a:r>
              <a:rPr lang="en-US" sz="2000" i="1" baseline="30000">
                <a:latin typeface="Palatino" pitchFamily="18" charset="0"/>
              </a:rPr>
              <a:t>(d-1)</a:t>
            </a:r>
            <a:r>
              <a:rPr lang="en-US" sz="2000" i="1">
                <a:latin typeface="Palatino" pitchFamily="18" charset="0"/>
              </a:rPr>
              <a:t> + 1*b</a:t>
            </a:r>
            <a:r>
              <a:rPr lang="en-US" sz="2000" i="1" baseline="30000">
                <a:latin typeface="Palatino" pitchFamily="18" charset="0"/>
              </a:rPr>
              <a:t>d</a:t>
            </a:r>
            <a:br>
              <a:rPr lang="en-US" sz="2000" i="1" baseline="30000">
                <a:latin typeface="Palatino" pitchFamily="18" charset="0"/>
              </a:rPr>
            </a:br>
            <a:r>
              <a:rPr lang="en-US" sz="2000" i="1">
                <a:latin typeface="Palatino" pitchFamily="18" charset="0"/>
              </a:rPr>
              <a:t>N(BFS) = b + b</a:t>
            </a:r>
            <a:r>
              <a:rPr lang="en-US" sz="2000" i="1" baseline="30000">
                <a:latin typeface="Palatino" pitchFamily="18" charset="0"/>
              </a:rPr>
              <a:t>2 </a:t>
            </a:r>
            <a:r>
              <a:rPr lang="en-US" sz="2000" i="1">
                <a:latin typeface="Palatino" pitchFamily="18" charset="0"/>
              </a:rPr>
              <a:t>+ ... + b</a:t>
            </a:r>
            <a:r>
              <a:rPr lang="en-US" sz="2000" i="1" baseline="30000">
                <a:latin typeface="Palatino" pitchFamily="18" charset="0"/>
              </a:rPr>
              <a:t>(d-1)</a:t>
            </a:r>
            <a:r>
              <a:rPr lang="en-US" sz="2000" i="1">
                <a:latin typeface="Palatino" pitchFamily="18" charset="0"/>
              </a:rPr>
              <a:t> + *b</a:t>
            </a:r>
            <a:r>
              <a:rPr lang="en-US" sz="2000" i="1" baseline="30000">
                <a:latin typeface="Palatino" pitchFamily="18" charset="0"/>
              </a:rPr>
              <a:t>d </a:t>
            </a:r>
            <a:r>
              <a:rPr lang="en-US" sz="2000" i="1">
                <a:latin typeface="Palatino" pitchFamily="18" charset="0"/>
              </a:rPr>
              <a:t>+ </a:t>
            </a:r>
            <a:r>
              <a:rPr lang="en-US" sz="2000" i="1" u="sng">
                <a:latin typeface="Palatino" pitchFamily="18" charset="0"/>
              </a:rPr>
              <a:t>(b</a:t>
            </a:r>
            <a:r>
              <a:rPr lang="en-US" sz="2000" i="1" u="sng" baseline="30000">
                <a:latin typeface="Palatino" pitchFamily="18" charset="0"/>
              </a:rPr>
              <a:t>d+1 </a:t>
            </a:r>
            <a:r>
              <a:rPr lang="en-US" sz="2000" i="1" u="sng">
                <a:latin typeface="Palatino" pitchFamily="18" charset="0"/>
              </a:rPr>
              <a:t>– b)</a:t>
            </a:r>
            <a:endParaRPr lang="en-US" sz="2000" i="1" u="sng" baseline="30000">
              <a:latin typeface="Palatino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sz="2000" i="1">
                <a:latin typeface="Palatino" pitchFamily="18" charset="0"/>
              </a:rPr>
              <a:t>d</a:t>
            </a:r>
            <a:r>
              <a:rPr lang="en-US" sz="2000"/>
              <a:t>: </a:t>
            </a:r>
            <a:r>
              <a:rPr lang="sr-Latn-CS" sz="2000"/>
              <a:t>dubina rešenja</a:t>
            </a:r>
            <a:endParaRPr lang="en-US" sz="2000"/>
          </a:p>
          <a:p>
            <a:pPr lvl="1">
              <a:lnSpc>
                <a:spcPct val="80000"/>
              </a:lnSpc>
            </a:pPr>
            <a:r>
              <a:rPr lang="en-US" sz="2000" i="1">
                <a:latin typeface="Palatino" pitchFamily="18" charset="0"/>
              </a:rPr>
              <a:t>b</a:t>
            </a:r>
            <a:r>
              <a:rPr lang="en-US" sz="2000"/>
              <a:t>: </a:t>
            </a:r>
            <a:r>
              <a:rPr lang="sr-Latn-CS" sz="2000"/>
              <a:t>faktor grananja za svaki nelisni čvor</a:t>
            </a:r>
            <a:endParaRPr lang="en-US" sz="2000"/>
          </a:p>
          <a:p>
            <a:pPr lvl="4">
              <a:lnSpc>
                <a:spcPct val="80000"/>
              </a:lnSpc>
            </a:pPr>
            <a:endParaRPr lang="en-US" sz="1600"/>
          </a:p>
          <a:p>
            <a:pPr>
              <a:lnSpc>
                <a:spcPct val="80000"/>
              </a:lnSpc>
            </a:pPr>
            <a:r>
              <a:rPr lang="sr-Latn-CS" sz="2400"/>
              <a:t>Primer</a:t>
            </a:r>
            <a:r>
              <a:rPr lang="en-US" sz="2400"/>
              <a:t>: </a:t>
            </a:r>
            <a:r>
              <a:rPr lang="en-US" sz="2400" i="1">
                <a:latin typeface="Palatino" pitchFamily="18" charset="0"/>
              </a:rPr>
              <a:t>b = 10</a:t>
            </a:r>
            <a:r>
              <a:rPr lang="en-US" sz="2400" b="0"/>
              <a:t>, </a:t>
            </a:r>
            <a:r>
              <a:rPr lang="en-US" sz="2400" i="1">
                <a:latin typeface="Palatino" pitchFamily="18" charset="0"/>
              </a:rPr>
              <a:t>d= 5</a:t>
            </a:r>
            <a:r>
              <a:rPr lang="en-US" sz="2400" b="0"/>
              <a:t>, </a:t>
            </a:r>
            <a:r>
              <a:rPr lang="sr-Latn-CS" sz="2400" b="0"/>
              <a:t>cilj skroz desno</a:t>
            </a:r>
            <a:endParaRPr lang="en-US" sz="2400" b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>
                <a:latin typeface="Palatino" pitchFamily="18" charset="0"/>
              </a:rPr>
              <a:t>	</a:t>
            </a:r>
            <a:r>
              <a:rPr lang="en-US" sz="1800" i="1">
                <a:latin typeface="Palatino" pitchFamily="18" charset="0"/>
              </a:rPr>
              <a:t>N(IDS) = 50 + 400 + 3000 + 20000 + 100000 = 123,450</a:t>
            </a:r>
            <a:r>
              <a:rPr lang="en-US" sz="1800" i="1" baseline="30000">
                <a:latin typeface="Palatino" pitchFamily="18" charset="0"/>
              </a:rPr>
              <a:t/>
            </a:r>
            <a:br>
              <a:rPr lang="en-US" sz="1800" i="1" baseline="30000">
                <a:latin typeface="Palatino" pitchFamily="18" charset="0"/>
              </a:rPr>
            </a:br>
            <a:r>
              <a:rPr lang="en-US" sz="1800" i="1">
                <a:latin typeface="Palatino" pitchFamily="18" charset="0"/>
              </a:rPr>
              <a:t>N(BFS) = 10 + 100 + 1000 + 10000 + 100000 + </a:t>
            </a:r>
            <a:r>
              <a:rPr lang="en-US" sz="1800" i="1" u="sng">
                <a:latin typeface="Palatino" pitchFamily="18" charset="0"/>
              </a:rPr>
              <a:t>999,990</a:t>
            </a:r>
            <a:r>
              <a:rPr lang="en-US" sz="1800" i="1">
                <a:latin typeface="Palatino" pitchFamily="18" charset="0"/>
              </a:rPr>
              <a:t> = 1,111,100</a:t>
            </a:r>
            <a:endParaRPr lang="en-US" sz="1800" i="1" u="sng" baseline="30000">
              <a:latin typeface="Palatino" pitchFamily="18" charset="0"/>
            </a:endParaRPr>
          </a:p>
          <a:p>
            <a:pPr lvl="1">
              <a:lnSpc>
                <a:spcPct val="80000"/>
              </a:lnSpc>
            </a:pPr>
            <a:r>
              <a:rPr lang="sr-Latn-CS" sz="2000"/>
              <a:t>I za najgori slučaj </a:t>
            </a:r>
            <a:r>
              <a:rPr lang="en-US" sz="2000"/>
              <a:t>IDS </a:t>
            </a:r>
            <a:r>
              <a:rPr lang="sr-Latn-CS" sz="2000"/>
              <a:t>je suštinski brži od </a:t>
            </a:r>
            <a:r>
              <a:rPr lang="en-US" sz="2000"/>
              <a:t>BFS!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charRg st="37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charRg st="162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charRg st="186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charRg st="233" end="2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charRg st="397" end="4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charRg st="280" end="3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2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76D8E-8529-4852-9563-6FDF38D059EC}" type="slidenum">
              <a:rPr lang="en-US" altLang="en-US" sz="1200"/>
              <a:pPr/>
              <a:t>79</a:t>
            </a:fld>
            <a:endParaRPr lang="en-US" altLang="en-US" sz="1200"/>
          </a:p>
        </p:txBody>
      </p:sp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Cyclic State-Space Search</a:t>
            </a:r>
            <a:br>
              <a:rPr lang="en-US" sz="3200"/>
            </a:br>
            <a:r>
              <a:rPr lang="en-US" sz="3200"/>
              <a:t> </a:t>
            </a:r>
            <a:r>
              <a:rPr lang="sr-Latn-CS" sz="3200"/>
              <a:t>uz korišćenje</a:t>
            </a:r>
            <a:r>
              <a:rPr lang="en-US" sz="3200"/>
              <a:t> Open </a:t>
            </a:r>
            <a:r>
              <a:rPr lang="sr-Latn-CS" sz="3200"/>
              <a:t>i</a:t>
            </a:r>
            <a:r>
              <a:rPr lang="en-US" sz="3200"/>
              <a:t> Closed</a:t>
            </a:r>
            <a:r>
              <a:rPr lang="sr-Latn-CS" sz="3200"/>
              <a:t> struktura</a:t>
            </a:r>
            <a:endParaRPr lang="en-US" sz="3200"/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>//Napomena: algoritam </a:t>
            </a:r>
            <a:r>
              <a:rPr lang="en-US" sz="1600">
                <a:solidFill>
                  <a:srgbClr val="FF5050"/>
                </a:solidFill>
                <a:latin typeface="Courier New" pitchFamily="49" charset="0"/>
              </a:rPr>
              <a:t>detektuje</a:t>
            </a: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> petlje u prostoru stanja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>//      </a:t>
            </a:r>
            <a:r>
              <a:rPr lang="en-US" sz="1600">
                <a:solidFill>
                  <a:schemeClr val="tx2"/>
                </a:solidFill>
                <a:latin typeface="Courier New" pitchFamily="49" charset="0"/>
              </a:rPr>
              <a:t>i omogu</a:t>
            </a:r>
            <a:r>
              <a:rPr lang="sr-Latn-CS" sz="1600">
                <a:solidFill>
                  <a:schemeClr val="tx2"/>
                </a:solidFill>
                <a:latin typeface="Courier New" pitchFamily="49" charset="0"/>
              </a:rPr>
              <a:t>ć</a:t>
            </a:r>
            <a:r>
              <a:rPr lang="en-US" sz="1600">
                <a:solidFill>
                  <a:schemeClr val="tx2"/>
                </a:solidFill>
                <a:latin typeface="Courier New" pitchFamily="49" charset="0"/>
              </a:rPr>
              <a:t>uje rekunstrukciju putanje re</a:t>
            </a:r>
            <a:r>
              <a:rPr lang="sr-Latn-CS" sz="1600">
                <a:solidFill>
                  <a:schemeClr val="tx2"/>
                </a:solidFill>
                <a:latin typeface="Courier New" pitchFamily="49" charset="0"/>
              </a:rPr>
              <a:t>š</a:t>
            </a:r>
            <a:r>
              <a:rPr lang="en-US" sz="1600">
                <a:solidFill>
                  <a:schemeClr val="tx2"/>
                </a:solidFill>
                <a:latin typeface="Courier New" pitchFamily="49" charset="0"/>
              </a:rPr>
              <a:t>enja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Node generalCyclicSearch (Problem problem, List OPEN)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OPEN.add(new Node(problem.getStartState()));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Hashtable CLOSED = new Hashtable(); </a:t>
            </a: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>//inicijalno pra</a:t>
            </a:r>
            <a:r>
              <a:rPr lang="sr-Latn-CS" sz="1600">
                <a:solidFill>
                  <a:schemeClr val="accent1"/>
                </a:solidFill>
                <a:latin typeface="Courier New" pitchFamily="49" charset="0"/>
              </a:rPr>
              <a:t>z</a:t>
            </a: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>na</a:t>
            </a:r>
            <a:endParaRPr lang="en-US" sz="16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while (true)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  if (OPEN.isEmpty()) return new Node("failure");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  Node node = OPEN.remove(); </a:t>
            </a: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>//</a:t>
            </a:r>
            <a:r>
              <a:rPr lang="sr-Latn-CS" sz="1600">
                <a:solidFill>
                  <a:schemeClr val="accent1"/>
                </a:solidFill>
                <a:latin typeface="Courier New" pitchFamily="49" charset="0"/>
              </a:rPr>
              <a:t>uklanja frontalni čvor</a:t>
            </a:r>
            <a:endParaRPr lang="en-US" sz="160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  if (problem.isGoal(node.getState())) return node;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  if (CLOSED.notFound(node.getState()))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    CLOSED.add(node); </a:t>
            </a: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>//</a:t>
            </a:r>
            <a:r>
              <a:rPr lang="sr-Latn-CS" sz="1600">
                <a:solidFill>
                  <a:schemeClr val="accent1"/>
                </a:solidFill>
                <a:latin typeface="Courier New" pitchFamily="49" charset="0"/>
              </a:rPr>
              <a:t>zapamti da je ovaj razvijen</a:t>
            </a:r>
            <a:endParaRPr lang="en-US" sz="160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    OPEN.add(</a:t>
            </a:r>
            <a:r>
              <a:rPr lang="en-US" sz="1600">
                <a:solidFill>
                  <a:srgbClr val="CC3300"/>
                </a:solidFill>
                <a:latin typeface="Courier New" pitchFamily="49" charset="0"/>
              </a:rPr>
              <a:t>expand node given problem operators</a:t>
            </a:r>
            <a:r>
              <a:rPr lang="en-US" sz="160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>      //expand: </a:t>
            </a:r>
            <a:r>
              <a:rPr lang="sr-Latn-CS" sz="1600">
                <a:solidFill>
                  <a:schemeClr val="accent1"/>
                </a:solidFill>
                <a:latin typeface="Courier New" pitchFamily="49" charset="0"/>
              </a:rPr>
              <a:t>isto kao pre </a:t>
            </a:r>
            <a:r>
              <a:rPr lang="en-US" sz="1600">
                <a:solidFill>
                  <a:schemeClr val="tx2"/>
                </a:solidFill>
                <a:latin typeface="Courier New" pitchFamily="49" charset="0"/>
              </a:rPr>
              <a:t>plus </a:t>
            </a:r>
            <a:r>
              <a:rPr lang="sr-Latn-CS" sz="1600">
                <a:solidFill>
                  <a:schemeClr val="tx2"/>
                </a:solidFill>
                <a:latin typeface="Courier New" pitchFamily="49" charset="0"/>
              </a:rPr>
              <a:t>pamćenje roditelja</a:t>
            </a: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en-US" sz="160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>     </a:t>
            </a:r>
            <a:r>
              <a:rPr lang="sr-Latn-CS" sz="1600">
                <a:solidFill>
                  <a:schemeClr val="accent1"/>
                </a:solidFill>
                <a:latin typeface="Courier New" pitchFamily="49" charset="0"/>
              </a:rPr>
              <a:t>takođe</a:t>
            </a: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sr-Latn-CS" sz="1600">
                <a:solidFill>
                  <a:schemeClr val="accent1"/>
                </a:solidFill>
                <a:latin typeface="Courier New" pitchFamily="49" charset="0"/>
              </a:rPr>
              <a:t>napomena</a:t>
            </a: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> OPEN </a:t>
            </a:r>
            <a:r>
              <a:rPr lang="sr-Latn-CS" sz="1600">
                <a:solidFill>
                  <a:schemeClr val="accent1"/>
                </a:solidFill>
                <a:latin typeface="Courier New" pitchFamily="49" charset="0"/>
              </a:rPr>
              <a:t>može da ima duplikata</a:t>
            </a:r>
            <a:endParaRPr lang="en-US" sz="160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mic Sans MS" pitchFamily="66" charset="0"/>
              </a:rPr>
              <a:t>Slepe pretrage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79219"/>
          </a:xfrm>
        </p:spPr>
        <p:txBody>
          <a:bodyPr/>
          <a:lstStyle/>
          <a:p>
            <a:r>
              <a:rPr lang="sr-Latn-RS" sz="2400" dirty="0" smtClean="0">
                <a:latin typeface="Comic Sans MS" pitchFamily="66" charset="0"/>
              </a:rPr>
              <a:t>Formalizacija pretrage u prostoru stanja</a:t>
            </a:r>
          </a:p>
          <a:p>
            <a:r>
              <a:rPr lang="sr-Latn-RS" sz="2400" dirty="0" smtClean="0">
                <a:latin typeface="Comic Sans MS" pitchFamily="66" charset="0"/>
              </a:rPr>
              <a:t>Algoritmi pretrage u prostoru stanja</a:t>
            </a:r>
          </a:p>
          <a:p>
            <a:r>
              <a:rPr lang="sr-Latn-RS" sz="2400" dirty="0" smtClean="0">
                <a:latin typeface="Comic Sans MS" pitchFamily="66" charset="0"/>
              </a:rPr>
              <a:t>Reprezentacija stanja </a:t>
            </a:r>
          </a:p>
          <a:p>
            <a:r>
              <a:rPr lang="sr-Latn-RS" sz="2400" dirty="0" smtClean="0">
                <a:latin typeface="Comic Sans MS" pitchFamily="66" charset="0"/>
              </a:rPr>
              <a:t>Evaluacija strategije pretrage</a:t>
            </a:r>
          </a:p>
          <a:p>
            <a:r>
              <a:rPr lang="sr-Latn-RS" sz="2400" dirty="0" smtClean="0">
                <a:latin typeface="Comic Sans MS" pitchFamily="66" charset="0"/>
              </a:rPr>
              <a:t>BFS, DFS, UCS, IDS</a:t>
            </a:r>
          </a:p>
          <a:p>
            <a:r>
              <a:rPr lang="sr-Latn-RS" sz="2400" dirty="0" smtClean="0">
                <a:latin typeface="Comic Sans MS" pitchFamily="66" charset="0"/>
              </a:rPr>
              <a:t>Ciklusi</a:t>
            </a:r>
            <a:endParaRPr lang="sr-Latn-RS" sz="3200" dirty="0">
              <a:latin typeface="Comic Sans MS" pitchFamily="66" charset="0"/>
            </a:endParaRPr>
          </a:p>
          <a:p>
            <a:endParaRPr lang="sr-Latn-RS" dirty="0" smtClean="0">
              <a:latin typeface="Comic Sans MS" pitchFamily="66" charset="0"/>
            </a:endParaRPr>
          </a:p>
          <a:p>
            <a:endParaRPr lang="sr-Latn-RS" dirty="0">
              <a:latin typeface="Comic Sans MS" pitchFamily="66" charset="0"/>
            </a:endParaRPr>
          </a:p>
          <a:p>
            <a:pPr lvl="1">
              <a:buNone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2F1D3B-C3B9-4760-B06C-C37B6BF43811}" type="slidenum">
              <a:rPr lang="en-US" altLang="en-US" sz="1100"/>
              <a:pPr/>
              <a:t>80</a:t>
            </a:fld>
            <a:endParaRPr lang="en-US" altLang="en-US" sz="110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79488"/>
          </a:xfrm>
        </p:spPr>
        <p:txBody>
          <a:bodyPr/>
          <a:lstStyle/>
          <a:p>
            <a:pPr algn="ctr"/>
            <a:r>
              <a:rPr lang="en-US" sz="2800" dirty="0"/>
              <a:t>Cyclic State-Space Search</a:t>
            </a:r>
            <a:r>
              <a:rPr lang="sr-Latn-CS" sz="2800" dirty="0"/>
              <a:t> uz </a:t>
            </a:r>
            <a:r>
              <a:rPr lang="sr-Latn-CS" sz="2800" dirty="0" smtClean="0"/>
              <a:t/>
            </a:r>
            <a:br>
              <a:rPr lang="sr-Latn-CS" sz="2800" dirty="0" smtClean="0"/>
            </a:br>
            <a:r>
              <a:rPr lang="sr-Latn-CS" sz="2800" dirty="0" smtClean="0"/>
              <a:t>korišćenje</a:t>
            </a:r>
            <a:r>
              <a:rPr lang="en-US" sz="2800" dirty="0" smtClean="0"/>
              <a:t> </a:t>
            </a:r>
            <a:r>
              <a:rPr lang="en-US" sz="2800" dirty="0"/>
              <a:t>Open </a:t>
            </a:r>
            <a:r>
              <a:rPr lang="sr-Latn-CS" sz="2800" dirty="0"/>
              <a:t>i</a:t>
            </a:r>
            <a:r>
              <a:rPr lang="en-US" sz="2800" dirty="0"/>
              <a:t> Closed</a:t>
            </a:r>
            <a:r>
              <a:rPr lang="sr-Latn-CS" sz="2800" dirty="0"/>
              <a:t> struktura</a:t>
            </a:r>
            <a:endParaRPr lang="en-US" sz="2800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458200" cy="42291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 dirty="0"/>
              <a:t>BFS: </a:t>
            </a:r>
            <a:r>
              <a:rPr lang="en-US" sz="1800" b="0" dirty="0"/>
              <a:t>OPEN </a:t>
            </a:r>
            <a:r>
              <a:rPr lang="sr-Latn-CS" sz="1800" b="0" dirty="0"/>
              <a:t>je red</a:t>
            </a:r>
            <a:endParaRPr lang="en-US" sz="1800" b="0" dirty="0"/>
          </a:p>
          <a:p>
            <a:pPr lvl="1">
              <a:lnSpc>
                <a:spcPct val="80000"/>
              </a:lnSpc>
            </a:pPr>
            <a:r>
              <a:rPr lang="en-US" sz="1800" dirty="0"/>
              <a:t>Optimal</a:t>
            </a:r>
            <a:r>
              <a:rPr lang="sr-Latn-CS" sz="1800" dirty="0"/>
              <a:t>an za konstantnu cenu luka</a:t>
            </a:r>
            <a:endParaRPr lang="en-US" sz="18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 dirty="0"/>
              <a:t>DFS: </a:t>
            </a:r>
            <a:r>
              <a:rPr lang="en-US" sz="1800" b="0" dirty="0"/>
              <a:t>OPEN </a:t>
            </a:r>
            <a:r>
              <a:rPr lang="sr-Latn-CS" sz="1800" b="0" dirty="0"/>
              <a:t>je stek</a:t>
            </a:r>
            <a:endParaRPr lang="en-US" sz="1800" b="0" dirty="0"/>
          </a:p>
          <a:p>
            <a:pPr lvl="1">
              <a:lnSpc>
                <a:spcPct val="80000"/>
              </a:lnSpc>
            </a:pPr>
            <a:r>
              <a:rPr lang="sr-Latn-CS" sz="1800" dirty="0"/>
              <a:t>Nema više linearnu prostorni složenost kada se uvede </a:t>
            </a:r>
            <a:r>
              <a:rPr lang="en-US" sz="1800" dirty="0"/>
              <a:t>CLOSED</a:t>
            </a:r>
            <a:endParaRPr lang="en-US" sz="1800" b="1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 dirty="0"/>
              <a:t>UCS: </a:t>
            </a:r>
            <a:r>
              <a:rPr lang="en-US" sz="1800" b="0" dirty="0"/>
              <a:t>OPEN </a:t>
            </a:r>
            <a:r>
              <a:rPr lang="sr-Latn-CS" sz="1800" b="0" dirty="0"/>
              <a:t>je prioritetni red</a:t>
            </a:r>
            <a:endParaRPr lang="en-US" sz="1800" b="0" dirty="0"/>
          </a:p>
          <a:p>
            <a:pPr lvl="1">
              <a:lnSpc>
                <a:spcPct val="80000"/>
              </a:lnSpc>
            </a:pPr>
            <a:r>
              <a:rPr lang="en-US" sz="1800" dirty="0"/>
              <a:t>Optimal</a:t>
            </a:r>
            <a:r>
              <a:rPr lang="sr-Latn-CS" sz="1800" dirty="0"/>
              <a:t>an za konstantne cene lukova</a:t>
            </a:r>
            <a:r>
              <a:rPr lang="en-US" sz="1800" dirty="0"/>
              <a:t> - BFS</a:t>
            </a:r>
          </a:p>
          <a:p>
            <a:pPr lvl="1">
              <a:lnSpc>
                <a:spcPct val="80000"/>
              </a:lnSpc>
            </a:pPr>
            <a:r>
              <a:rPr lang="sr-Latn-CS" sz="1800" dirty="0"/>
              <a:t>Optimalnost nije očigledna za cene lukova koje nisu konstantne</a:t>
            </a:r>
            <a:r>
              <a:rPr lang="en-US" sz="1800" dirty="0"/>
              <a:t> -</a:t>
            </a:r>
            <a:r>
              <a:rPr lang="sr-Latn-CS" sz="1800" dirty="0"/>
              <a:t> mora se vršiti provera da li je nova putanja kraća</a:t>
            </a:r>
            <a:endParaRPr lang="en-US" sz="18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 dirty="0"/>
              <a:t>IDS: </a:t>
            </a:r>
            <a:r>
              <a:rPr lang="en-US" sz="1800" b="0" dirty="0"/>
              <a:t>OPEN </a:t>
            </a:r>
            <a:r>
              <a:rPr lang="sr-Latn-CS" sz="1800" b="0" dirty="0"/>
              <a:t>je stek</a:t>
            </a:r>
            <a:r>
              <a:rPr lang="en-US" sz="1800" b="0" dirty="0"/>
              <a:t> + </a:t>
            </a:r>
            <a:r>
              <a:rPr lang="sr-Latn-CS" sz="1800" b="0" dirty="0"/>
              <a:t>dubina</a:t>
            </a:r>
            <a:endParaRPr lang="en-US" sz="1800" b="0" dirty="0"/>
          </a:p>
          <a:p>
            <a:pPr lvl="1">
              <a:lnSpc>
                <a:spcPct val="80000"/>
              </a:lnSpc>
            </a:pPr>
            <a:r>
              <a:rPr lang="sr-Latn-CS" sz="1800" dirty="0"/>
              <a:t>nema više linearne prostorne složenosti sa </a:t>
            </a:r>
            <a:r>
              <a:rPr lang="en-US" sz="1800" dirty="0"/>
              <a:t>CLOSED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Optimal</a:t>
            </a:r>
            <a:r>
              <a:rPr lang="sr-Latn-CS" sz="1800" dirty="0"/>
              <a:t>nost nije očigledna za cene lukova koje nisu konstantne</a:t>
            </a:r>
            <a:r>
              <a:rPr lang="en-US" sz="1800" dirty="0"/>
              <a:t> -</a:t>
            </a:r>
            <a:r>
              <a:rPr lang="sr-Latn-CS" sz="1800" dirty="0"/>
              <a:t> mora se vršiti provera da li je nova putanja kraća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74AD90-A65E-47AA-8671-2D7B30B9A5D0}" type="slidenum">
              <a:rPr lang="en-US" altLang="en-US" sz="1100"/>
              <a:pPr/>
              <a:t>81</a:t>
            </a:fld>
            <a:endParaRPr lang="en-US" altLang="en-US" sz="1100"/>
          </a:p>
        </p:txBody>
      </p:sp>
      <p:sp>
        <p:nvSpPr>
          <p:cNvPr id="483330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4381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generalCyclicSearch(problem, OPEN)</a:t>
            </a:r>
          </a:p>
        </p:txBody>
      </p:sp>
      <p:sp>
        <p:nvSpPr>
          <p:cNvPr id="483331" name="Text Box 3"/>
          <p:cNvSpPr txBox="1">
            <a:spLocks noChangeArrowheads="1"/>
          </p:cNvSpPr>
          <p:nvPr/>
        </p:nvSpPr>
        <p:spPr bwMode="auto">
          <a:xfrm>
            <a:off x="609600" y="2082800"/>
            <a:ext cx="31486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0</a:t>
            </a:r>
            <a:r>
              <a:rPr lang="en-US" sz="1400">
                <a:solidFill>
                  <a:schemeClr val="tx2"/>
                </a:solidFill>
              </a:rPr>
              <a:t>, test</a:t>
            </a:r>
            <a:r>
              <a:rPr lang="sr-Latn-CS" sz="1400">
                <a:solidFill>
                  <a:schemeClr val="tx2"/>
                </a:solidFill>
              </a:rPr>
              <a:t>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0</a:t>
            </a:r>
          </a:p>
        </p:txBody>
      </p:sp>
      <p:sp>
        <p:nvSpPr>
          <p:cNvPr id="4833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BFS </a:t>
            </a:r>
            <a:r>
              <a:rPr lang="sr-Latn-CS" sz="3600"/>
              <a:t>sa detekcijom ciklusa</a:t>
            </a:r>
            <a:endParaRPr lang="en-US" sz="3600"/>
          </a:p>
        </p:txBody>
      </p:sp>
      <p:graphicFrame>
        <p:nvGraphicFramePr>
          <p:cNvPr id="483398" name="Group 70"/>
          <p:cNvGraphicFramePr>
            <a:graphicFrameLocks noGrp="1"/>
          </p:cNvGraphicFramePr>
          <p:nvPr/>
        </p:nvGraphicFramePr>
        <p:xfrm>
          <a:off x="685800" y="2438400"/>
          <a:ext cx="3886200" cy="606552"/>
        </p:xfrm>
        <a:graphic>
          <a:graphicData uri="http://schemas.openxmlformats.org/drawingml/2006/table">
            <a:tbl>
              <a:tblPr/>
              <a:tblGrid>
                <a:gridCol w="700088"/>
                <a:gridCol w="1662112"/>
                <a:gridCol w="1524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CLOSED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3346" name="Text Box 18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483347" name="Text Box 19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483348" name="Text Box 20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483349" name="Text Box 21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483350" name="Text Box 22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483351" name="Text Box 23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483352" name="Text Box 24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483353" name="Text Box 25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483354" name="Text Box 26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483355" name="Text Box 27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483356" name="Oval 28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483357" name="Oval 29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483358" name="AutoShape 30"/>
          <p:cNvCxnSpPr>
            <a:cxnSpLocks noChangeShapeType="1"/>
            <a:stCxn id="483356" idx="3"/>
            <a:endCxn id="483357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83359" name="AutoShape 31"/>
          <p:cNvCxnSpPr>
            <a:cxnSpLocks noChangeShapeType="1"/>
            <a:stCxn id="483357" idx="4"/>
            <a:endCxn id="483360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83360" name="Oval 32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483361" name="AutoShape 33"/>
          <p:cNvCxnSpPr>
            <a:cxnSpLocks noChangeShapeType="1"/>
            <a:stCxn id="483357" idx="3"/>
            <a:endCxn id="483362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83362" name="Oval 34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483363" name="Oval 35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483364" name="AutoShape 36"/>
          <p:cNvCxnSpPr>
            <a:cxnSpLocks noChangeShapeType="1"/>
            <a:stCxn id="483368" idx="4"/>
            <a:endCxn id="483363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83365" name="Oval 37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483366" name="AutoShape 38"/>
          <p:cNvCxnSpPr>
            <a:cxnSpLocks noChangeShapeType="1"/>
            <a:stCxn id="483365" idx="4"/>
            <a:endCxn id="483367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83367" name="Oval 39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483368" name="Oval 40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483369" name="AutoShape 41"/>
          <p:cNvCxnSpPr>
            <a:cxnSpLocks noChangeShapeType="1"/>
            <a:stCxn id="483356" idx="5"/>
            <a:endCxn id="483368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83370" name="AutoShape 42"/>
          <p:cNvCxnSpPr>
            <a:cxnSpLocks noChangeShapeType="1"/>
            <a:stCxn id="483360" idx="6"/>
            <a:endCxn id="483367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83371" name="Oval 43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483372" name="AutoShape 44"/>
          <p:cNvCxnSpPr>
            <a:cxnSpLocks noChangeShapeType="1"/>
            <a:stCxn id="483362" idx="4"/>
            <a:endCxn id="483371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83373" name="AutoShape 45"/>
          <p:cNvCxnSpPr>
            <a:cxnSpLocks noChangeShapeType="1"/>
            <a:stCxn id="483356" idx="4"/>
            <a:endCxn id="483365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83374" name="AutoShape 46"/>
          <p:cNvCxnSpPr>
            <a:cxnSpLocks noChangeShapeType="1"/>
            <a:stCxn id="483363" idx="2"/>
            <a:endCxn id="483367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6337300" y="3047996"/>
            <a:ext cx="431800" cy="342900"/>
            <a:chOff x="3992" y="1920"/>
            <a:chExt cx="272" cy="216"/>
          </a:xfrm>
        </p:grpSpPr>
        <p:sp>
          <p:nvSpPr>
            <p:cNvPr id="483376" name="Text Box 48"/>
            <p:cNvSpPr txBox="1">
              <a:spLocks noChangeArrowheads="1"/>
            </p:cNvSpPr>
            <p:nvPr/>
          </p:nvSpPr>
          <p:spPr bwMode="auto">
            <a:xfrm>
              <a:off x="4032" y="192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b="1">
                  <a:solidFill>
                    <a:srgbClr val="CC3300"/>
                  </a:solidFill>
                </a:rPr>
                <a:t>6</a:t>
              </a:r>
            </a:p>
          </p:txBody>
        </p:sp>
        <p:cxnSp>
          <p:nvCxnSpPr>
            <p:cNvPr id="483377" name="AutoShape 49"/>
            <p:cNvCxnSpPr>
              <a:cxnSpLocks noChangeShapeType="1"/>
              <a:stCxn id="483357" idx="6"/>
              <a:endCxn id="483365" idx="2"/>
            </p:cNvCxnSpPr>
            <p:nvPr/>
          </p:nvCxnSpPr>
          <p:spPr bwMode="auto">
            <a:xfrm>
              <a:off x="3992" y="2136"/>
              <a:ext cx="272" cy="0"/>
            </a:xfrm>
            <a:prstGeom prst="straightConnector1">
              <a:avLst/>
            </a:prstGeom>
            <a:noFill/>
            <a:ln w="25400">
              <a:solidFill>
                <a:srgbClr val="CC3300"/>
              </a:solidFill>
              <a:miter lim="800000"/>
              <a:headEnd/>
              <a:tailEnd type="none" w="med" len="sm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9E15A-7400-4D78-B237-ABA814E83865}" type="slidenum">
              <a:rPr lang="en-US" altLang="en-US" sz="1100"/>
              <a:pPr/>
              <a:t>82</a:t>
            </a:fld>
            <a:endParaRPr lang="en-US" altLang="en-US" sz="1100"/>
          </a:p>
        </p:txBody>
      </p:sp>
      <p:sp>
        <p:nvSpPr>
          <p:cNvPr id="486402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4381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generalCyclicSearch(problem, OPEN)</a:t>
            </a:r>
          </a:p>
        </p:txBody>
      </p:sp>
      <p:sp>
        <p:nvSpPr>
          <p:cNvPr id="486403" name="Text Box 3"/>
          <p:cNvSpPr txBox="1">
            <a:spLocks noChangeArrowheads="1"/>
          </p:cNvSpPr>
          <p:nvPr/>
        </p:nvSpPr>
        <p:spPr bwMode="auto">
          <a:xfrm>
            <a:off x="609600" y="2082800"/>
            <a:ext cx="31486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test</a:t>
            </a:r>
            <a:r>
              <a:rPr lang="sr-Latn-CS" sz="1400">
                <a:solidFill>
                  <a:schemeClr val="tx2"/>
                </a:solidFill>
              </a:rPr>
              <a:t>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</a:p>
        </p:txBody>
      </p:sp>
      <p:sp>
        <p:nvSpPr>
          <p:cNvPr id="4864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BFS </a:t>
            </a:r>
            <a:r>
              <a:rPr lang="sr-Latn-CS" sz="3600"/>
              <a:t>sa detekcijom ciklusa</a:t>
            </a:r>
            <a:endParaRPr lang="en-US" sz="3600"/>
          </a:p>
        </p:txBody>
      </p:sp>
      <p:graphicFrame>
        <p:nvGraphicFramePr>
          <p:cNvPr id="486467" name="Group 67"/>
          <p:cNvGraphicFramePr>
            <a:graphicFrameLocks noGrp="1"/>
          </p:cNvGraphicFramePr>
          <p:nvPr/>
        </p:nvGraphicFramePr>
        <p:xfrm>
          <a:off x="685800" y="2438400"/>
          <a:ext cx="3886200" cy="908304"/>
        </p:xfrm>
        <a:graphic>
          <a:graphicData uri="http://schemas.openxmlformats.org/drawingml/2006/table">
            <a:tbl>
              <a:tblPr/>
              <a:tblGrid>
                <a:gridCol w="700088"/>
                <a:gridCol w="1662112"/>
                <a:gridCol w="1524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CLOSED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6421" name="Text Box 21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486422" name="Text Box 22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486423" name="Text Box 23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486424" name="Text Box 24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486425" name="Text Box 25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486426" name="Text Box 26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486427" name="Text Box 27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486428" name="Text Box 28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486429" name="Text Box 29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486430" name="Text Box 30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486431" name="Oval 31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/>
              <a:t>S</a:t>
            </a:r>
            <a:br>
              <a:rPr lang="en-US" sz="1600" b="1"/>
            </a:br>
            <a:r>
              <a:rPr lang="en-US" sz="140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86432" name="Oval 32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486433" name="AutoShape 33"/>
          <p:cNvCxnSpPr>
            <a:cxnSpLocks noChangeShapeType="1"/>
            <a:stCxn id="486431" idx="3"/>
            <a:endCxn id="486432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86434" name="AutoShape 34"/>
          <p:cNvCxnSpPr>
            <a:cxnSpLocks noChangeShapeType="1"/>
            <a:stCxn id="486432" idx="4"/>
            <a:endCxn id="486435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86435" name="Oval 35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486436" name="AutoShape 36"/>
          <p:cNvCxnSpPr>
            <a:cxnSpLocks noChangeShapeType="1"/>
            <a:stCxn id="486432" idx="3"/>
            <a:endCxn id="486437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86437" name="Oval 37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486438" name="Oval 38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486439" name="AutoShape 39"/>
          <p:cNvCxnSpPr>
            <a:cxnSpLocks noChangeShapeType="1"/>
            <a:stCxn id="486443" idx="4"/>
            <a:endCxn id="486438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86440" name="Oval 40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486441" name="AutoShape 41"/>
          <p:cNvCxnSpPr>
            <a:cxnSpLocks noChangeShapeType="1"/>
            <a:stCxn id="486440" idx="4"/>
            <a:endCxn id="486442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86442" name="Oval 42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486443" name="Oval 43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486444" name="AutoShape 44"/>
          <p:cNvCxnSpPr>
            <a:cxnSpLocks noChangeShapeType="1"/>
            <a:stCxn id="486431" idx="5"/>
            <a:endCxn id="486443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86445" name="AutoShape 45"/>
          <p:cNvCxnSpPr>
            <a:cxnSpLocks noChangeShapeType="1"/>
            <a:stCxn id="486435" idx="6"/>
            <a:endCxn id="486442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86446" name="Oval 46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486447" name="AutoShape 47"/>
          <p:cNvCxnSpPr>
            <a:cxnSpLocks noChangeShapeType="1"/>
            <a:stCxn id="486437" idx="4"/>
            <a:endCxn id="486446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86448" name="AutoShape 48"/>
          <p:cNvCxnSpPr>
            <a:cxnSpLocks noChangeShapeType="1"/>
            <a:stCxn id="486431" idx="4"/>
            <a:endCxn id="486440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86449" name="AutoShape 49"/>
          <p:cNvCxnSpPr>
            <a:cxnSpLocks noChangeShapeType="1"/>
            <a:stCxn id="486438" idx="2"/>
            <a:endCxn id="486442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86451" name="Text Box 51"/>
          <p:cNvSpPr txBox="1">
            <a:spLocks noChangeArrowheads="1"/>
          </p:cNvSpPr>
          <p:nvPr/>
        </p:nvSpPr>
        <p:spPr bwMode="auto">
          <a:xfrm>
            <a:off x="6400800" y="3048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cxnSp>
        <p:nvCxnSpPr>
          <p:cNvPr id="486452" name="AutoShape 52"/>
          <p:cNvCxnSpPr>
            <a:cxnSpLocks noChangeShapeType="1"/>
            <a:stCxn id="486432" idx="6"/>
            <a:endCxn id="486440" idx="2"/>
          </p:cNvCxnSpPr>
          <p:nvPr/>
        </p:nvCxnSpPr>
        <p:spPr bwMode="auto">
          <a:xfrm>
            <a:off x="6337300" y="3390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6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9FA007-D028-428A-BF50-3417AF19CF80}" type="slidenum">
              <a:rPr lang="en-US" altLang="en-US" sz="1100"/>
              <a:pPr/>
              <a:t>83</a:t>
            </a:fld>
            <a:endParaRPr lang="en-US" altLang="en-US" sz="1100"/>
          </a:p>
        </p:txBody>
      </p:sp>
      <p:sp>
        <p:nvSpPr>
          <p:cNvPr id="489474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4381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generalCyclicSearch(problem, OPEN)</a:t>
            </a:r>
          </a:p>
        </p:txBody>
      </p:sp>
      <p:sp>
        <p:nvSpPr>
          <p:cNvPr id="489475" name="Text Box 3"/>
          <p:cNvSpPr txBox="1">
            <a:spLocks noChangeArrowheads="1"/>
          </p:cNvSpPr>
          <p:nvPr/>
        </p:nvSpPr>
        <p:spPr bwMode="auto">
          <a:xfrm>
            <a:off x="609600" y="2082800"/>
            <a:ext cx="31486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2</a:t>
            </a:r>
            <a:r>
              <a:rPr lang="en-US" sz="1400">
                <a:solidFill>
                  <a:schemeClr val="tx2"/>
                </a:solidFill>
              </a:rPr>
              <a:t>, tes</a:t>
            </a:r>
            <a:r>
              <a:rPr lang="sr-Latn-CS" sz="1400">
                <a:solidFill>
                  <a:schemeClr val="tx2"/>
                </a:solidFill>
              </a:rPr>
              <a:t>tiranih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2</a:t>
            </a:r>
          </a:p>
        </p:txBody>
      </p:sp>
      <p:sp>
        <p:nvSpPr>
          <p:cNvPr id="489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BFS </a:t>
            </a:r>
            <a:r>
              <a:rPr lang="sr-Latn-CS" sz="3600"/>
              <a:t>sa detekcijom ciklusa</a:t>
            </a:r>
            <a:endParaRPr lang="en-US" sz="3600"/>
          </a:p>
        </p:txBody>
      </p:sp>
      <p:graphicFrame>
        <p:nvGraphicFramePr>
          <p:cNvPr id="489550" name="Group 78"/>
          <p:cNvGraphicFramePr>
            <a:graphicFrameLocks noGrp="1"/>
          </p:cNvGraphicFramePr>
          <p:nvPr/>
        </p:nvGraphicFramePr>
        <p:xfrm>
          <a:off x="685800" y="2438400"/>
          <a:ext cx="3886200" cy="1484376"/>
        </p:xfrm>
        <a:graphic>
          <a:graphicData uri="http://schemas.openxmlformats.org/drawingml/2006/table">
            <a:tbl>
              <a:tblPr/>
              <a:tblGrid>
                <a:gridCol w="700088"/>
                <a:gridCol w="1662112"/>
                <a:gridCol w="1524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CLOSED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A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9497" name="Text Box 25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489498" name="Text Box 26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489499" name="Text Box 27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489500" name="Text Box 28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489501" name="Text Box 29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489502" name="Text Box 30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489503" name="Text Box 31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489504" name="Text Box 32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489505" name="Text Box 33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489506" name="Text Box 34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489507" name="Oval 35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489508" name="Oval 36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A</a:t>
            </a:r>
          </a:p>
        </p:txBody>
      </p:sp>
      <p:cxnSp>
        <p:nvCxnSpPr>
          <p:cNvPr id="489509" name="AutoShape 37"/>
          <p:cNvCxnSpPr>
            <a:cxnSpLocks noChangeShapeType="1"/>
            <a:stCxn id="489507" idx="3"/>
            <a:endCxn id="489508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89510" name="AutoShape 38"/>
          <p:cNvCxnSpPr>
            <a:cxnSpLocks noChangeShapeType="1"/>
            <a:stCxn id="489508" idx="4"/>
            <a:endCxn id="489511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89511" name="Oval 39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489512" name="AutoShape 40"/>
          <p:cNvCxnSpPr>
            <a:cxnSpLocks noChangeShapeType="1"/>
            <a:stCxn id="489508" idx="3"/>
            <a:endCxn id="489513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89513" name="Oval 41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489514" name="Oval 42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489515" name="AutoShape 43"/>
          <p:cNvCxnSpPr>
            <a:cxnSpLocks noChangeShapeType="1"/>
            <a:stCxn id="489519" idx="4"/>
            <a:endCxn id="489514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89516" name="Oval 44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489517" name="AutoShape 45"/>
          <p:cNvCxnSpPr>
            <a:cxnSpLocks noChangeShapeType="1"/>
            <a:stCxn id="489516" idx="4"/>
            <a:endCxn id="489518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89518" name="Oval 46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489519" name="Oval 47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489520" name="AutoShape 48"/>
          <p:cNvCxnSpPr>
            <a:cxnSpLocks noChangeShapeType="1"/>
            <a:stCxn id="489507" idx="5"/>
            <a:endCxn id="489519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89521" name="AutoShape 49"/>
          <p:cNvCxnSpPr>
            <a:cxnSpLocks noChangeShapeType="1"/>
            <a:stCxn id="489511" idx="6"/>
            <a:endCxn id="489518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89522" name="Oval 50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489523" name="AutoShape 51"/>
          <p:cNvCxnSpPr>
            <a:cxnSpLocks noChangeShapeType="1"/>
            <a:stCxn id="489513" idx="4"/>
            <a:endCxn id="489522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89524" name="AutoShape 52"/>
          <p:cNvCxnSpPr>
            <a:cxnSpLocks noChangeShapeType="1"/>
            <a:stCxn id="489507" idx="4"/>
            <a:endCxn id="489516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89525" name="AutoShape 53"/>
          <p:cNvCxnSpPr>
            <a:cxnSpLocks noChangeShapeType="1"/>
            <a:stCxn id="489514" idx="2"/>
            <a:endCxn id="489518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89526" name="Text Box 54"/>
          <p:cNvSpPr txBox="1">
            <a:spLocks noChangeArrowheads="1"/>
          </p:cNvSpPr>
          <p:nvPr/>
        </p:nvSpPr>
        <p:spPr bwMode="auto">
          <a:xfrm>
            <a:off x="6400800" y="3048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cxnSp>
        <p:nvCxnSpPr>
          <p:cNvPr id="489527" name="AutoShape 55"/>
          <p:cNvCxnSpPr>
            <a:cxnSpLocks noChangeShapeType="1"/>
            <a:stCxn id="489508" idx="6"/>
            <a:endCxn id="489516" idx="2"/>
          </p:cNvCxnSpPr>
          <p:nvPr/>
        </p:nvCxnSpPr>
        <p:spPr bwMode="auto">
          <a:xfrm>
            <a:off x="6337300" y="3390900"/>
            <a:ext cx="431800" cy="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none" w="med" len="sm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6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CFFDDC-89E2-4A18-8F19-E991DDD06D06}" type="slidenum">
              <a:rPr lang="en-US" altLang="en-US" sz="1100"/>
              <a:pPr/>
              <a:t>84</a:t>
            </a:fld>
            <a:endParaRPr lang="en-US" altLang="en-US" sz="1100"/>
          </a:p>
        </p:txBody>
      </p:sp>
      <p:sp>
        <p:nvSpPr>
          <p:cNvPr id="491522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4381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generalCyclicSearch(problem, OPEN)</a:t>
            </a:r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609600" y="2082800"/>
            <a:ext cx="31486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3</a:t>
            </a:r>
            <a:r>
              <a:rPr lang="en-US" sz="1400">
                <a:solidFill>
                  <a:schemeClr val="tx2"/>
                </a:solidFill>
              </a:rPr>
              <a:t>, tes</a:t>
            </a:r>
            <a:r>
              <a:rPr lang="sr-Latn-CS" sz="1400">
                <a:solidFill>
                  <a:schemeClr val="tx2"/>
                </a:solidFill>
              </a:rPr>
              <a:t>tiranih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3</a:t>
            </a:r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BFS </a:t>
            </a:r>
            <a:r>
              <a:rPr lang="sr-Latn-CS" sz="3600"/>
              <a:t>sa detekcijom ciklusa</a:t>
            </a:r>
            <a:endParaRPr lang="en-US" sz="3600"/>
          </a:p>
        </p:txBody>
      </p:sp>
      <p:graphicFrame>
        <p:nvGraphicFramePr>
          <p:cNvPr id="491601" name="Group 81"/>
          <p:cNvGraphicFramePr>
            <a:graphicFrameLocks noGrp="1"/>
          </p:cNvGraphicFramePr>
          <p:nvPr/>
        </p:nvGraphicFramePr>
        <p:xfrm>
          <a:off x="685800" y="2438400"/>
          <a:ext cx="3886200" cy="2060448"/>
        </p:xfrm>
        <a:graphic>
          <a:graphicData uri="http://schemas.openxmlformats.org/drawingml/2006/table">
            <a:tbl>
              <a:tblPr/>
              <a:tblGrid>
                <a:gridCol w="700088"/>
                <a:gridCol w="1662112"/>
                <a:gridCol w="1524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CLOSED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553" name="Text Box 33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491554" name="Text Box 34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491555" name="Text Box 35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491556" name="Text Box 36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491557" name="Text Box 37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491558" name="Text Box 38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491559" name="Text Box 39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491560" name="Text Box 40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491561" name="Text Box 41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491562" name="Text Box 42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491563" name="Oval 43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491564" name="Oval 44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491565" name="AutoShape 45"/>
          <p:cNvCxnSpPr>
            <a:cxnSpLocks noChangeShapeType="1"/>
            <a:stCxn id="491563" idx="3"/>
            <a:endCxn id="491564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91566" name="AutoShape 46"/>
          <p:cNvCxnSpPr>
            <a:cxnSpLocks noChangeShapeType="1"/>
            <a:stCxn id="491564" idx="4"/>
            <a:endCxn id="491567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1567" name="Oval 47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491568" name="AutoShape 48"/>
          <p:cNvCxnSpPr>
            <a:cxnSpLocks noChangeShapeType="1"/>
            <a:stCxn id="491564" idx="3"/>
            <a:endCxn id="491569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1569" name="Oval 49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491570" name="Oval 50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491571" name="AutoShape 51"/>
          <p:cNvCxnSpPr>
            <a:cxnSpLocks noChangeShapeType="1"/>
            <a:stCxn id="491575" idx="4"/>
            <a:endCxn id="491570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1572" name="Oval 52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B</a:t>
            </a:r>
          </a:p>
        </p:txBody>
      </p:sp>
      <p:cxnSp>
        <p:nvCxnSpPr>
          <p:cNvPr id="491573" name="AutoShape 53"/>
          <p:cNvCxnSpPr>
            <a:cxnSpLocks noChangeShapeType="1"/>
            <a:stCxn id="491572" idx="4"/>
            <a:endCxn id="491574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1574" name="Oval 54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491575" name="Oval 55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491576" name="AutoShape 56"/>
          <p:cNvCxnSpPr>
            <a:cxnSpLocks noChangeShapeType="1"/>
            <a:stCxn id="491563" idx="5"/>
            <a:endCxn id="491575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91577" name="AutoShape 57"/>
          <p:cNvCxnSpPr>
            <a:cxnSpLocks noChangeShapeType="1"/>
            <a:stCxn id="491567" idx="6"/>
            <a:endCxn id="491574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1578" name="Oval 58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491579" name="AutoShape 59"/>
          <p:cNvCxnSpPr>
            <a:cxnSpLocks noChangeShapeType="1"/>
            <a:stCxn id="491569" idx="4"/>
            <a:endCxn id="491578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91580" name="AutoShape 60"/>
          <p:cNvCxnSpPr>
            <a:cxnSpLocks noChangeShapeType="1"/>
            <a:stCxn id="491563" idx="4"/>
            <a:endCxn id="491572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91581" name="AutoShape 61"/>
          <p:cNvCxnSpPr>
            <a:cxnSpLocks noChangeShapeType="1"/>
            <a:stCxn id="491570" idx="2"/>
            <a:endCxn id="491574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1582" name="Text Box 62"/>
          <p:cNvSpPr txBox="1">
            <a:spLocks noChangeArrowheads="1"/>
          </p:cNvSpPr>
          <p:nvPr/>
        </p:nvSpPr>
        <p:spPr bwMode="auto">
          <a:xfrm>
            <a:off x="6400800" y="3048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cxnSp>
        <p:nvCxnSpPr>
          <p:cNvPr id="491583" name="AutoShape 63"/>
          <p:cNvCxnSpPr>
            <a:cxnSpLocks noChangeShapeType="1"/>
            <a:stCxn id="491564" idx="6"/>
            <a:endCxn id="491572" idx="2"/>
          </p:cNvCxnSpPr>
          <p:nvPr/>
        </p:nvCxnSpPr>
        <p:spPr bwMode="auto">
          <a:xfrm>
            <a:off x="6337300" y="3390900"/>
            <a:ext cx="431800" cy="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none" w="med" len="sm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7F8AD1-9CC8-4ACF-8081-D38A28D73879}" type="slidenum">
              <a:rPr lang="en-US" altLang="en-US" sz="1100"/>
              <a:pPr/>
              <a:t>85</a:t>
            </a:fld>
            <a:endParaRPr lang="en-US" altLang="en-US" sz="1100"/>
          </a:p>
        </p:txBody>
      </p:sp>
      <p:sp>
        <p:nvSpPr>
          <p:cNvPr id="495618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4381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generalCyclicSearch(problem, OPEN)</a:t>
            </a:r>
          </a:p>
        </p:txBody>
      </p:sp>
      <p:sp>
        <p:nvSpPr>
          <p:cNvPr id="495619" name="Text Box 3"/>
          <p:cNvSpPr txBox="1">
            <a:spLocks noChangeArrowheads="1"/>
          </p:cNvSpPr>
          <p:nvPr/>
        </p:nvSpPr>
        <p:spPr bwMode="auto">
          <a:xfrm>
            <a:off x="609600" y="2082800"/>
            <a:ext cx="31486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4</a:t>
            </a:r>
            <a:r>
              <a:rPr lang="en-US" sz="1400">
                <a:solidFill>
                  <a:schemeClr val="tx2"/>
                </a:solidFill>
              </a:rPr>
              <a:t>, test</a:t>
            </a:r>
            <a:r>
              <a:rPr lang="sr-Latn-CS" sz="1400">
                <a:solidFill>
                  <a:schemeClr val="tx2"/>
                </a:solidFill>
              </a:rPr>
              <a:t>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4</a:t>
            </a:r>
          </a:p>
        </p:txBody>
      </p:sp>
      <p:sp>
        <p:nvSpPr>
          <p:cNvPr id="4956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BFS </a:t>
            </a:r>
            <a:r>
              <a:rPr lang="sr-Latn-CS" sz="3600"/>
              <a:t>sa detekcijom ciklusa</a:t>
            </a:r>
            <a:endParaRPr lang="en-US" sz="3600"/>
          </a:p>
        </p:txBody>
      </p:sp>
      <p:graphicFrame>
        <p:nvGraphicFramePr>
          <p:cNvPr id="495700" name="Group 84"/>
          <p:cNvGraphicFramePr>
            <a:graphicFrameLocks noGrp="1"/>
          </p:cNvGraphicFramePr>
          <p:nvPr/>
        </p:nvGraphicFramePr>
        <p:xfrm>
          <a:off x="685800" y="2438400"/>
          <a:ext cx="3886200" cy="2910840"/>
        </p:xfrm>
        <a:graphic>
          <a:graphicData uri="http://schemas.openxmlformats.org/drawingml/2006/table">
            <a:tbl>
              <a:tblPr/>
              <a:tblGrid>
                <a:gridCol w="700088"/>
                <a:gridCol w="1662112"/>
                <a:gridCol w="1524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CLOSED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20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5653" name="Text Box 37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495654" name="Text Box 38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495655" name="Text Box 39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495656" name="Text Box 40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495657" name="Text Box 41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495658" name="Text Box 42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495659" name="Text Box 43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495660" name="Text Box 44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495661" name="Text Box 45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495662" name="Text Box 46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495663" name="Oval 47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495664" name="Oval 48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495665" name="AutoShape 49"/>
          <p:cNvCxnSpPr>
            <a:cxnSpLocks noChangeShapeType="1"/>
            <a:stCxn id="495663" idx="3"/>
            <a:endCxn id="495664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95666" name="AutoShape 50"/>
          <p:cNvCxnSpPr>
            <a:cxnSpLocks noChangeShapeType="1"/>
            <a:stCxn id="495664" idx="4"/>
            <a:endCxn id="495667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5667" name="Oval 51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495668" name="AutoShape 52"/>
          <p:cNvCxnSpPr>
            <a:cxnSpLocks noChangeShapeType="1"/>
            <a:stCxn id="495664" idx="3"/>
            <a:endCxn id="495669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5669" name="Oval 53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495670" name="Oval 54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495671" name="AutoShape 55"/>
          <p:cNvCxnSpPr>
            <a:cxnSpLocks noChangeShapeType="1"/>
            <a:stCxn id="495675" idx="4"/>
            <a:endCxn id="495670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5672" name="Oval 56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495673" name="AutoShape 57"/>
          <p:cNvCxnSpPr>
            <a:cxnSpLocks noChangeShapeType="1"/>
            <a:stCxn id="495672" idx="4"/>
            <a:endCxn id="495674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5674" name="Oval 58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495675" name="Oval 59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C</a:t>
            </a:r>
          </a:p>
        </p:txBody>
      </p:sp>
      <p:cxnSp>
        <p:nvCxnSpPr>
          <p:cNvPr id="495676" name="AutoShape 60"/>
          <p:cNvCxnSpPr>
            <a:cxnSpLocks noChangeShapeType="1"/>
            <a:stCxn id="495663" idx="5"/>
            <a:endCxn id="495675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95677" name="AutoShape 61"/>
          <p:cNvCxnSpPr>
            <a:cxnSpLocks noChangeShapeType="1"/>
            <a:stCxn id="495667" idx="6"/>
            <a:endCxn id="495674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5678" name="Oval 62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495679" name="AutoShape 63"/>
          <p:cNvCxnSpPr>
            <a:cxnSpLocks noChangeShapeType="1"/>
            <a:stCxn id="495669" idx="4"/>
            <a:endCxn id="495678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95680" name="AutoShape 64"/>
          <p:cNvCxnSpPr>
            <a:cxnSpLocks noChangeShapeType="1"/>
            <a:stCxn id="495663" idx="4"/>
            <a:endCxn id="495672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95681" name="AutoShape 65"/>
          <p:cNvCxnSpPr>
            <a:cxnSpLocks noChangeShapeType="1"/>
            <a:stCxn id="495670" idx="2"/>
            <a:endCxn id="495674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5682" name="Text Box 66"/>
          <p:cNvSpPr txBox="1">
            <a:spLocks noChangeArrowheads="1"/>
          </p:cNvSpPr>
          <p:nvPr/>
        </p:nvSpPr>
        <p:spPr bwMode="auto">
          <a:xfrm>
            <a:off x="6400800" y="3048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cxnSp>
        <p:nvCxnSpPr>
          <p:cNvPr id="495683" name="AutoShape 67"/>
          <p:cNvCxnSpPr>
            <a:cxnSpLocks noChangeShapeType="1"/>
            <a:stCxn id="495664" idx="6"/>
            <a:endCxn id="495672" idx="2"/>
          </p:cNvCxnSpPr>
          <p:nvPr/>
        </p:nvCxnSpPr>
        <p:spPr bwMode="auto">
          <a:xfrm>
            <a:off x="6337300" y="3390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7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618A4F-352E-4936-BC38-ED67D0A3547E}" type="slidenum">
              <a:rPr lang="en-US" altLang="en-US" sz="1100"/>
              <a:pPr/>
              <a:t>86</a:t>
            </a:fld>
            <a:endParaRPr lang="en-US" altLang="en-US" sz="1100"/>
          </a:p>
        </p:txBody>
      </p:sp>
      <p:sp>
        <p:nvSpPr>
          <p:cNvPr id="497666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4381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generalCyclicSearch(problem, OPEN)</a:t>
            </a:r>
          </a:p>
        </p:txBody>
      </p:sp>
      <p:sp>
        <p:nvSpPr>
          <p:cNvPr id="497667" name="Text Box 3"/>
          <p:cNvSpPr txBox="1">
            <a:spLocks noChangeArrowheads="1"/>
          </p:cNvSpPr>
          <p:nvPr/>
        </p:nvSpPr>
        <p:spPr bwMode="auto">
          <a:xfrm>
            <a:off x="609600" y="2082800"/>
            <a:ext cx="31486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4</a:t>
            </a:r>
            <a:r>
              <a:rPr lang="en-US" sz="1400">
                <a:solidFill>
                  <a:schemeClr val="tx2"/>
                </a:solidFill>
              </a:rPr>
              <a:t>, tes</a:t>
            </a:r>
            <a:r>
              <a:rPr lang="sr-Latn-CS" sz="1400">
                <a:solidFill>
                  <a:schemeClr val="tx2"/>
                </a:solidFill>
              </a:rPr>
              <a:t>tiranih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5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BFS </a:t>
            </a:r>
            <a:r>
              <a:rPr lang="sr-Latn-CS" sz="3600"/>
              <a:t>sa detekcijom ciklusa</a:t>
            </a:r>
            <a:endParaRPr lang="en-US" sz="3600"/>
          </a:p>
        </p:txBody>
      </p:sp>
      <p:graphicFrame>
        <p:nvGraphicFramePr>
          <p:cNvPr id="497747" name="Group 83"/>
          <p:cNvGraphicFramePr>
            <a:graphicFrameLocks noGrp="1"/>
          </p:cNvGraphicFramePr>
          <p:nvPr/>
        </p:nvGraphicFramePr>
        <p:xfrm>
          <a:off x="685800" y="2438400"/>
          <a:ext cx="3886200" cy="3486912"/>
        </p:xfrm>
        <a:graphic>
          <a:graphicData uri="http://schemas.openxmlformats.org/drawingml/2006/table">
            <a:tbl>
              <a:tblPr/>
              <a:tblGrid>
                <a:gridCol w="700088"/>
                <a:gridCol w="1662112"/>
                <a:gridCol w="1524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CLOSED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20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7705" name="Text Box 41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497706" name="Text Box 42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497707" name="Text Box 43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497708" name="Text Box 44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497709" name="Text Box 45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497710" name="Text Box 46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497711" name="Text Box 47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497712" name="Text Box 48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497713" name="Text Box 49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497714" name="Text Box 50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497715" name="Oval 51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497716" name="Oval 52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497717" name="AutoShape 53"/>
          <p:cNvCxnSpPr>
            <a:cxnSpLocks noChangeShapeType="1"/>
            <a:stCxn id="497715" idx="3"/>
            <a:endCxn id="497716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97718" name="AutoShape 54"/>
          <p:cNvCxnSpPr>
            <a:cxnSpLocks noChangeShapeType="1"/>
            <a:stCxn id="497716" idx="4"/>
            <a:endCxn id="497719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7719" name="Oval 55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497720" name="AutoShape 56"/>
          <p:cNvCxnSpPr>
            <a:cxnSpLocks noChangeShapeType="1"/>
            <a:stCxn id="497716" idx="3"/>
            <a:endCxn id="497721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7721" name="Oval 57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497722" name="Oval 58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497723" name="AutoShape 59"/>
          <p:cNvCxnSpPr>
            <a:cxnSpLocks noChangeShapeType="1"/>
            <a:stCxn id="497727" idx="4"/>
            <a:endCxn id="497722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7724" name="Oval 60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rgbClr val="FF5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B</a:t>
            </a:r>
          </a:p>
        </p:txBody>
      </p:sp>
      <p:cxnSp>
        <p:nvCxnSpPr>
          <p:cNvPr id="497725" name="AutoShape 61"/>
          <p:cNvCxnSpPr>
            <a:cxnSpLocks noChangeShapeType="1"/>
            <a:stCxn id="497724" idx="4"/>
            <a:endCxn id="497726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7726" name="Oval 62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497727" name="Oval 63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497728" name="AutoShape 64"/>
          <p:cNvCxnSpPr>
            <a:cxnSpLocks noChangeShapeType="1"/>
            <a:stCxn id="497715" idx="5"/>
            <a:endCxn id="497727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97729" name="AutoShape 65"/>
          <p:cNvCxnSpPr>
            <a:cxnSpLocks noChangeShapeType="1"/>
            <a:stCxn id="497719" idx="6"/>
            <a:endCxn id="497726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7730" name="Oval 66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497731" name="AutoShape 67"/>
          <p:cNvCxnSpPr>
            <a:cxnSpLocks noChangeShapeType="1"/>
            <a:stCxn id="497721" idx="4"/>
            <a:endCxn id="497730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97732" name="AutoShape 68"/>
          <p:cNvCxnSpPr>
            <a:cxnSpLocks noChangeShapeType="1"/>
            <a:stCxn id="497715" idx="4"/>
            <a:endCxn id="497724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97733" name="AutoShape 69"/>
          <p:cNvCxnSpPr>
            <a:cxnSpLocks noChangeShapeType="1"/>
            <a:stCxn id="497722" idx="2"/>
            <a:endCxn id="497726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7734" name="Text Box 70"/>
          <p:cNvSpPr txBox="1">
            <a:spLocks noChangeArrowheads="1"/>
          </p:cNvSpPr>
          <p:nvPr/>
        </p:nvSpPr>
        <p:spPr bwMode="auto">
          <a:xfrm>
            <a:off x="6400800" y="3048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cxnSp>
        <p:nvCxnSpPr>
          <p:cNvPr id="497735" name="AutoShape 71"/>
          <p:cNvCxnSpPr>
            <a:cxnSpLocks noChangeShapeType="1"/>
            <a:stCxn id="497716" idx="6"/>
            <a:endCxn id="497724" idx="2"/>
          </p:cNvCxnSpPr>
          <p:nvPr/>
        </p:nvCxnSpPr>
        <p:spPr bwMode="auto">
          <a:xfrm>
            <a:off x="6337300" y="3390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22CE9-9B4C-4C98-A788-8EAA95808652}" type="slidenum">
              <a:rPr lang="en-US" altLang="en-US" sz="1100"/>
              <a:pPr/>
              <a:t>87</a:t>
            </a:fld>
            <a:endParaRPr lang="en-US" altLang="en-US" sz="1100"/>
          </a:p>
        </p:txBody>
      </p:sp>
      <p:sp>
        <p:nvSpPr>
          <p:cNvPr id="499714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4381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generalCyclicSearch(problem, OPEN)</a:t>
            </a:r>
          </a:p>
        </p:txBody>
      </p:sp>
      <p:sp>
        <p:nvSpPr>
          <p:cNvPr id="499715" name="Text Box 3"/>
          <p:cNvSpPr txBox="1">
            <a:spLocks noChangeArrowheads="1"/>
          </p:cNvSpPr>
          <p:nvPr/>
        </p:nvSpPr>
        <p:spPr bwMode="auto">
          <a:xfrm>
            <a:off x="609600" y="2082800"/>
            <a:ext cx="31486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5</a:t>
            </a:r>
            <a:r>
              <a:rPr lang="en-US" sz="1400">
                <a:solidFill>
                  <a:schemeClr val="tx2"/>
                </a:solidFill>
              </a:rPr>
              <a:t>, test</a:t>
            </a:r>
            <a:r>
              <a:rPr lang="sr-Latn-CS" sz="1400">
                <a:solidFill>
                  <a:schemeClr val="tx2"/>
                </a:solidFill>
              </a:rPr>
              <a:t>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6</a:t>
            </a:r>
          </a:p>
        </p:txBody>
      </p:sp>
      <p:sp>
        <p:nvSpPr>
          <p:cNvPr id="4997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BFS </a:t>
            </a:r>
            <a:r>
              <a:rPr lang="sr-Latn-CS" sz="3600"/>
              <a:t>sa detekcijom ciklusa</a:t>
            </a:r>
            <a:endParaRPr lang="en-US" sz="3600"/>
          </a:p>
        </p:txBody>
      </p:sp>
      <p:graphicFrame>
        <p:nvGraphicFramePr>
          <p:cNvPr id="499791" name="Group 79"/>
          <p:cNvGraphicFramePr>
            <a:graphicFrameLocks noGrp="1"/>
          </p:cNvGraphicFramePr>
          <p:nvPr/>
        </p:nvGraphicFramePr>
        <p:xfrm>
          <a:off x="685800" y="2438400"/>
          <a:ext cx="3886200" cy="3459480"/>
        </p:xfrm>
        <a:graphic>
          <a:graphicData uri="http://schemas.openxmlformats.org/drawingml/2006/table">
            <a:tbl>
              <a:tblPr/>
              <a:tblGrid>
                <a:gridCol w="700088"/>
                <a:gridCol w="1662112"/>
                <a:gridCol w="1524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CLOSED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9757" name="Text Box 45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499758" name="Text Box 46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499759" name="Text Box 47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499760" name="Text Box 48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499761" name="Text Box 49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499762" name="Text Box 50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499763" name="Text Box 51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499764" name="Text Box 52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499765" name="Text Box 53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499766" name="Text Box 54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499767" name="Oval 55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 dirty="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499768" name="Oval 56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499769" name="AutoShape 57"/>
          <p:cNvCxnSpPr>
            <a:cxnSpLocks noChangeShapeType="1"/>
            <a:stCxn id="499767" idx="3"/>
            <a:endCxn id="499768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99770" name="AutoShape 58"/>
          <p:cNvCxnSpPr>
            <a:cxnSpLocks noChangeShapeType="1"/>
            <a:stCxn id="499768" idx="4"/>
            <a:endCxn id="499771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9771" name="Oval 59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499772" name="AutoShape 60"/>
          <p:cNvCxnSpPr>
            <a:cxnSpLocks noChangeShapeType="1"/>
            <a:stCxn id="499768" idx="3"/>
            <a:endCxn id="499773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9773" name="Oval 61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D</a:t>
            </a:r>
          </a:p>
        </p:txBody>
      </p:sp>
      <p:sp>
        <p:nvSpPr>
          <p:cNvPr id="499774" name="Oval 62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499775" name="AutoShape 63"/>
          <p:cNvCxnSpPr>
            <a:cxnSpLocks noChangeShapeType="1"/>
            <a:stCxn id="499779" idx="4"/>
            <a:endCxn id="499774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9776" name="Oval 64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499777" name="AutoShape 65"/>
          <p:cNvCxnSpPr>
            <a:cxnSpLocks noChangeShapeType="1"/>
            <a:stCxn id="499776" idx="4"/>
            <a:endCxn id="499778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9778" name="Oval 66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499779" name="Oval 67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499780" name="AutoShape 68"/>
          <p:cNvCxnSpPr>
            <a:cxnSpLocks noChangeShapeType="1"/>
            <a:stCxn id="499767" idx="5"/>
            <a:endCxn id="499779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99781" name="AutoShape 69"/>
          <p:cNvCxnSpPr>
            <a:cxnSpLocks noChangeShapeType="1"/>
            <a:stCxn id="499771" idx="6"/>
            <a:endCxn id="499778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9782" name="Oval 70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499783" name="AutoShape 71"/>
          <p:cNvCxnSpPr>
            <a:cxnSpLocks noChangeShapeType="1"/>
            <a:stCxn id="499773" idx="4"/>
            <a:endCxn id="499782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99784" name="AutoShape 72"/>
          <p:cNvCxnSpPr>
            <a:cxnSpLocks noChangeShapeType="1"/>
            <a:stCxn id="499767" idx="4"/>
            <a:endCxn id="499776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499785" name="AutoShape 73"/>
          <p:cNvCxnSpPr>
            <a:cxnSpLocks noChangeShapeType="1"/>
            <a:stCxn id="499774" idx="2"/>
            <a:endCxn id="499778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499786" name="Text Box 74"/>
          <p:cNvSpPr txBox="1">
            <a:spLocks noChangeArrowheads="1"/>
          </p:cNvSpPr>
          <p:nvPr/>
        </p:nvSpPr>
        <p:spPr bwMode="auto">
          <a:xfrm>
            <a:off x="6400800" y="3048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cxnSp>
        <p:nvCxnSpPr>
          <p:cNvPr id="499787" name="AutoShape 75"/>
          <p:cNvCxnSpPr>
            <a:cxnSpLocks noChangeShapeType="1"/>
            <a:stCxn id="499768" idx="6"/>
            <a:endCxn id="499776" idx="2"/>
          </p:cNvCxnSpPr>
          <p:nvPr/>
        </p:nvCxnSpPr>
        <p:spPr bwMode="auto">
          <a:xfrm>
            <a:off x="6337300" y="3390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2CCD4-C537-489D-9607-20CA738759E2}" type="slidenum">
              <a:rPr lang="en-US" altLang="en-US" sz="1100"/>
              <a:pPr/>
              <a:t>88</a:t>
            </a:fld>
            <a:endParaRPr lang="en-US" altLang="en-US" sz="1100"/>
          </a:p>
        </p:txBody>
      </p:sp>
      <p:sp>
        <p:nvSpPr>
          <p:cNvPr id="501762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4381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generalCyclicSearch(problem, OPEN)</a:t>
            </a:r>
          </a:p>
        </p:txBody>
      </p:sp>
      <p:sp>
        <p:nvSpPr>
          <p:cNvPr id="501763" name="Text Box 3"/>
          <p:cNvSpPr txBox="1">
            <a:spLocks noChangeArrowheads="1"/>
          </p:cNvSpPr>
          <p:nvPr/>
        </p:nvSpPr>
        <p:spPr bwMode="auto">
          <a:xfrm>
            <a:off x="609600" y="2082800"/>
            <a:ext cx="31486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6</a:t>
            </a:r>
            <a:r>
              <a:rPr lang="en-US" sz="1400">
                <a:solidFill>
                  <a:schemeClr val="tx2"/>
                </a:solidFill>
              </a:rPr>
              <a:t>, </a:t>
            </a:r>
            <a:r>
              <a:rPr lang="sr-Latn-CS" sz="1400">
                <a:solidFill>
                  <a:schemeClr val="tx2"/>
                </a:solidFill>
              </a:rPr>
              <a:t>testiranih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7</a:t>
            </a:r>
          </a:p>
        </p:txBody>
      </p:sp>
      <p:sp>
        <p:nvSpPr>
          <p:cNvPr id="5017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BFS </a:t>
            </a:r>
            <a:r>
              <a:rPr lang="sr-Latn-CS" sz="3600"/>
              <a:t>sa detekcijom ciklusa</a:t>
            </a:r>
            <a:endParaRPr lang="en-US" sz="3600"/>
          </a:p>
        </p:txBody>
      </p:sp>
      <p:graphicFrame>
        <p:nvGraphicFramePr>
          <p:cNvPr id="501842" name="Group 82"/>
          <p:cNvGraphicFramePr>
            <a:graphicFrameLocks noGrp="1"/>
          </p:cNvGraphicFramePr>
          <p:nvPr/>
        </p:nvGraphicFramePr>
        <p:xfrm>
          <a:off x="685800" y="2438400"/>
          <a:ext cx="3886200" cy="3733800"/>
        </p:xfrm>
        <a:graphic>
          <a:graphicData uri="http://schemas.openxmlformats.org/drawingml/2006/table">
            <a:tbl>
              <a:tblPr/>
              <a:tblGrid>
                <a:gridCol w="700088"/>
                <a:gridCol w="1662112"/>
                <a:gridCol w="1524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CLOSED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1797" name="Text Box 37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501798" name="Text Box 38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01799" name="Text Box 39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501800" name="Text Box 40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01801" name="Text Box 41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01802" name="Text Box 42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01803" name="Text Box 43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01804" name="Text Box 44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01805" name="Text Box 45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501806" name="Text Box 46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501807" name="Oval 47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 dirty="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501808" name="Oval 48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501809" name="AutoShape 49"/>
          <p:cNvCxnSpPr>
            <a:cxnSpLocks noChangeShapeType="1"/>
            <a:stCxn id="501807" idx="3"/>
            <a:endCxn id="501808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01810" name="AutoShape 50"/>
          <p:cNvCxnSpPr>
            <a:cxnSpLocks noChangeShapeType="1"/>
            <a:stCxn id="501808" idx="4"/>
            <a:endCxn id="501811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1811" name="Oval 51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E</a:t>
            </a:r>
          </a:p>
        </p:txBody>
      </p:sp>
      <p:cxnSp>
        <p:nvCxnSpPr>
          <p:cNvPr id="501812" name="AutoShape 52"/>
          <p:cNvCxnSpPr>
            <a:cxnSpLocks noChangeShapeType="1"/>
            <a:stCxn id="501808" idx="3"/>
            <a:endCxn id="501813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1813" name="Oval 53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501814" name="Oval 54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501815" name="AutoShape 55"/>
          <p:cNvCxnSpPr>
            <a:cxnSpLocks noChangeShapeType="1"/>
            <a:stCxn id="501819" idx="4"/>
            <a:endCxn id="501814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1816" name="Oval 56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501817" name="AutoShape 57"/>
          <p:cNvCxnSpPr>
            <a:cxnSpLocks noChangeShapeType="1"/>
            <a:stCxn id="501816" idx="4"/>
            <a:endCxn id="501818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1818" name="Oval 58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501819" name="Oval 59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501820" name="AutoShape 60"/>
          <p:cNvCxnSpPr>
            <a:cxnSpLocks noChangeShapeType="1"/>
            <a:stCxn id="501807" idx="5"/>
            <a:endCxn id="501819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01821" name="AutoShape 61"/>
          <p:cNvCxnSpPr>
            <a:cxnSpLocks noChangeShapeType="1"/>
            <a:stCxn id="501811" idx="6"/>
            <a:endCxn id="501818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1822" name="Oval 62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501823" name="AutoShape 63"/>
          <p:cNvCxnSpPr>
            <a:cxnSpLocks noChangeShapeType="1"/>
            <a:stCxn id="501813" idx="4"/>
            <a:endCxn id="501822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01824" name="AutoShape 64"/>
          <p:cNvCxnSpPr>
            <a:cxnSpLocks noChangeShapeType="1"/>
            <a:stCxn id="501807" idx="4"/>
            <a:endCxn id="501816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01825" name="AutoShape 65"/>
          <p:cNvCxnSpPr>
            <a:cxnSpLocks noChangeShapeType="1"/>
            <a:stCxn id="501814" idx="2"/>
            <a:endCxn id="501818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1826" name="Text Box 66"/>
          <p:cNvSpPr txBox="1">
            <a:spLocks noChangeArrowheads="1"/>
          </p:cNvSpPr>
          <p:nvPr/>
        </p:nvSpPr>
        <p:spPr bwMode="auto">
          <a:xfrm>
            <a:off x="6400800" y="3048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cxnSp>
        <p:nvCxnSpPr>
          <p:cNvPr id="501827" name="AutoShape 67"/>
          <p:cNvCxnSpPr>
            <a:cxnSpLocks noChangeShapeType="1"/>
            <a:stCxn id="501808" idx="6"/>
            <a:endCxn id="501816" idx="2"/>
          </p:cNvCxnSpPr>
          <p:nvPr/>
        </p:nvCxnSpPr>
        <p:spPr bwMode="auto">
          <a:xfrm>
            <a:off x="6337300" y="3390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801E8A-D95B-4D63-8574-C00F1C577C95}" type="slidenum">
              <a:rPr lang="en-US" altLang="en-US" sz="1100"/>
              <a:pPr/>
              <a:t>89</a:t>
            </a:fld>
            <a:endParaRPr lang="en-US" altLang="en-US" sz="1100"/>
          </a:p>
        </p:txBody>
      </p:sp>
      <p:sp>
        <p:nvSpPr>
          <p:cNvPr id="503810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4381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generalCyclicSearch(problem, OPEN)</a:t>
            </a:r>
          </a:p>
        </p:txBody>
      </p:sp>
      <p:sp>
        <p:nvSpPr>
          <p:cNvPr id="503811" name="Text Box 3"/>
          <p:cNvSpPr txBox="1">
            <a:spLocks noChangeArrowheads="1"/>
          </p:cNvSpPr>
          <p:nvPr/>
        </p:nvSpPr>
        <p:spPr bwMode="auto">
          <a:xfrm>
            <a:off x="609600" y="2082800"/>
            <a:ext cx="31486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6</a:t>
            </a:r>
            <a:r>
              <a:rPr lang="en-US" sz="1400">
                <a:solidFill>
                  <a:schemeClr val="tx2"/>
                </a:solidFill>
              </a:rPr>
              <a:t>, test</a:t>
            </a:r>
            <a:r>
              <a:rPr lang="sr-Latn-CS" sz="1400">
                <a:solidFill>
                  <a:schemeClr val="tx2"/>
                </a:solidFill>
              </a:rPr>
              <a:t>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8</a:t>
            </a:r>
          </a:p>
        </p:txBody>
      </p:sp>
      <p:sp>
        <p:nvSpPr>
          <p:cNvPr id="5038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BFS </a:t>
            </a:r>
            <a:r>
              <a:rPr lang="sr-Latn-CS" sz="3600"/>
              <a:t>sa detekcijom ciklusa</a:t>
            </a:r>
            <a:endParaRPr lang="en-US" sz="3600"/>
          </a:p>
        </p:txBody>
      </p:sp>
      <p:graphicFrame>
        <p:nvGraphicFramePr>
          <p:cNvPr id="503889" name="Group 81"/>
          <p:cNvGraphicFramePr>
            <a:graphicFrameLocks noGrp="1"/>
          </p:cNvGraphicFramePr>
          <p:nvPr/>
        </p:nvGraphicFramePr>
        <p:xfrm>
          <a:off x="685800" y="2438400"/>
          <a:ext cx="3886200" cy="3733800"/>
        </p:xfrm>
        <a:graphic>
          <a:graphicData uri="http://schemas.openxmlformats.org/drawingml/2006/table">
            <a:tbl>
              <a:tblPr/>
              <a:tblGrid>
                <a:gridCol w="700088"/>
                <a:gridCol w="1662112"/>
                <a:gridCol w="1524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CLOSED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3845" name="Text Box 37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503846" name="Text Box 38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03847" name="Text Box 39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503848" name="Text Box 40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03849" name="Text Box 41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03850" name="Text Box 42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03851" name="Text Box 43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03852" name="Text Box 44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03853" name="Text Box 45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503854" name="Text Box 46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503855" name="Oval 47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rgbClr val="FF5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/>
              <a:t>S</a:t>
            </a:r>
            <a:br>
              <a:rPr lang="en-US" sz="1600" b="1"/>
            </a:br>
            <a:r>
              <a:rPr lang="en-US" sz="140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503856" name="Oval 48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503857" name="AutoShape 49"/>
          <p:cNvCxnSpPr>
            <a:cxnSpLocks noChangeShapeType="1"/>
            <a:stCxn id="503855" idx="3"/>
            <a:endCxn id="503856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03858" name="AutoShape 50"/>
          <p:cNvCxnSpPr>
            <a:cxnSpLocks noChangeShapeType="1"/>
            <a:stCxn id="503856" idx="4"/>
            <a:endCxn id="503859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3859" name="Oval 51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503860" name="AutoShape 52"/>
          <p:cNvCxnSpPr>
            <a:cxnSpLocks noChangeShapeType="1"/>
            <a:stCxn id="503856" idx="3"/>
            <a:endCxn id="503861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3861" name="Oval 53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503862" name="Oval 54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503863" name="AutoShape 55"/>
          <p:cNvCxnSpPr>
            <a:cxnSpLocks noChangeShapeType="1"/>
            <a:stCxn id="503867" idx="4"/>
            <a:endCxn id="503862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3864" name="Oval 56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503865" name="AutoShape 57"/>
          <p:cNvCxnSpPr>
            <a:cxnSpLocks noChangeShapeType="1"/>
            <a:stCxn id="503864" idx="4"/>
            <a:endCxn id="503866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3866" name="Oval 58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</a:t>
            </a: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l</a:t>
            </a: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503867" name="Oval 59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503868" name="AutoShape 60"/>
          <p:cNvCxnSpPr>
            <a:cxnSpLocks noChangeShapeType="1"/>
            <a:stCxn id="503855" idx="5"/>
            <a:endCxn id="503867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03869" name="AutoShape 61"/>
          <p:cNvCxnSpPr>
            <a:cxnSpLocks noChangeShapeType="1"/>
            <a:stCxn id="503859" idx="6"/>
            <a:endCxn id="503866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3870" name="Oval 62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503871" name="AutoShape 63"/>
          <p:cNvCxnSpPr>
            <a:cxnSpLocks noChangeShapeType="1"/>
            <a:stCxn id="503861" idx="4"/>
            <a:endCxn id="503870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03872" name="AutoShape 64"/>
          <p:cNvCxnSpPr>
            <a:cxnSpLocks noChangeShapeType="1"/>
            <a:stCxn id="503855" idx="4"/>
            <a:endCxn id="503864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03873" name="AutoShape 65"/>
          <p:cNvCxnSpPr>
            <a:cxnSpLocks noChangeShapeType="1"/>
            <a:stCxn id="503862" idx="2"/>
            <a:endCxn id="503866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3874" name="Text Box 66"/>
          <p:cNvSpPr txBox="1">
            <a:spLocks noChangeArrowheads="1"/>
          </p:cNvSpPr>
          <p:nvPr/>
        </p:nvSpPr>
        <p:spPr bwMode="auto">
          <a:xfrm>
            <a:off x="6400800" y="3048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cxnSp>
        <p:nvCxnSpPr>
          <p:cNvPr id="503875" name="AutoShape 67"/>
          <p:cNvCxnSpPr>
            <a:cxnSpLocks noChangeShapeType="1"/>
            <a:stCxn id="503856" idx="6"/>
            <a:endCxn id="503864" idx="2"/>
          </p:cNvCxnSpPr>
          <p:nvPr/>
        </p:nvCxnSpPr>
        <p:spPr bwMode="auto">
          <a:xfrm>
            <a:off x="6337300" y="3390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00200" y="6245225"/>
            <a:ext cx="4419600" cy="476250"/>
          </a:xfrm>
        </p:spPr>
        <p:txBody>
          <a:bodyPr/>
          <a:lstStyle/>
          <a:p>
            <a:r>
              <a:rPr lang="en-US" altLang="en-US" sz="1100">
                <a:latin typeface="Comic Sans MS" pitchFamily="66" charset="0"/>
              </a:rPr>
              <a:t>Korišćeni slajdovi: ©2001-2004 James D. Skrentny from notes by C. Dyer, et. al.</a:t>
            </a:r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600">
                <a:latin typeface="Comic Sans MS" pitchFamily="66" charset="0"/>
              </a:rPr>
              <a:t>Problem sa posudama</a:t>
            </a:r>
            <a:endParaRPr lang="en-US" sz="3600">
              <a:latin typeface="Comic Sans MS" pitchFamily="66" charset="0"/>
            </a:endParaRP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r-Latn-CS" sz="2400" dirty="0">
                <a:solidFill>
                  <a:srgbClr val="CC3300"/>
                </a:solidFill>
                <a:latin typeface="Comic Sans MS" pitchFamily="66" charset="0"/>
              </a:rPr>
              <a:t>Koje znanje je potrebno</a:t>
            </a:r>
            <a:r>
              <a:rPr lang="en-US" sz="2400" dirty="0">
                <a:solidFill>
                  <a:srgbClr val="CC3300"/>
                </a:solidFill>
                <a:latin typeface="Comic Sans MS" pitchFamily="66" charset="0"/>
              </a:rPr>
              <a:t>?</a:t>
            </a:r>
          </a:p>
          <a:p>
            <a:pPr lvl="4">
              <a:lnSpc>
                <a:spcPct val="80000"/>
              </a:lnSpc>
            </a:pPr>
            <a:endParaRPr lang="en-US" sz="1600" dirty="0"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sr-Latn-CS" sz="2400" dirty="0">
                <a:latin typeface="Comic Sans MS" pitchFamily="66" charset="0"/>
              </a:rPr>
              <a:t>Informacije treba da budu</a:t>
            </a:r>
            <a:r>
              <a:rPr lang="en-US" sz="2400" dirty="0">
                <a:latin typeface="Comic Sans MS" pitchFamily="66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sr-Latn-CS" sz="2000" dirty="0">
                <a:latin typeface="Comic Sans MS" pitchFamily="66" charset="0"/>
              </a:rPr>
              <a:t>Dovoljne da opišu releventne aspekte dostizanja cilja</a:t>
            </a:r>
            <a:endParaRPr lang="en-US" sz="2000" dirty="0">
              <a:latin typeface="Comic Sans MS" pitchFamily="66" charset="0"/>
            </a:endParaRPr>
          </a:p>
          <a:p>
            <a:pPr lvl="1">
              <a:lnSpc>
                <a:spcPct val="80000"/>
              </a:lnSpc>
            </a:pPr>
            <a:r>
              <a:rPr lang="sr-Latn-CS" sz="2000" dirty="0">
                <a:latin typeface="Comic Sans MS" pitchFamily="66" charset="0"/>
              </a:rPr>
              <a:t>Adekvatne da opišu stanje/situaciju sveta koji posmatramo</a:t>
            </a:r>
            <a:endParaRPr lang="en-US" sz="2000" dirty="0">
              <a:latin typeface="Comic Sans MS" pitchFamily="66" charset="0"/>
            </a:endParaRPr>
          </a:p>
          <a:p>
            <a:pPr lvl="4">
              <a:lnSpc>
                <a:spcPct val="80000"/>
              </a:lnSpc>
            </a:pPr>
            <a:endParaRPr lang="en-US" sz="1600" dirty="0"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sr-Latn-CS" sz="2400" dirty="0">
                <a:latin typeface="Comic Sans MS" pitchFamily="66" charset="0"/>
              </a:rPr>
              <a:t>Koristićemo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sr-Latn-CS" sz="2400" dirty="0">
                <a:solidFill>
                  <a:srgbClr val="CC3300"/>
                </a:solidFill>
                <a:latin typeface="Comic Sans MS" pitchFamily="66" charset="0"/>
              </a:rPr>
              <a:t>pretpostavku zatvorenog sveta</a:t>
            </a:r>
            <a:endParaRPr lang="en-US" sz="2400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0" i="1" dirty="0">
                <a:latin typeface="Comic Sans MS" pitchFamily="66" charset="0"/>
              </a:rPr>
              <a:t>	</a:t>
            </a:r>
            <a:r>
              <a:rPr lang="sr-Latn-CS" sz="2400" b="0" i="1" dirty="0">
                <a:latin typeface="Comic Sans MS" pitchFamily="66" charset="0"/>
              </a:rPr>
              <a:t>Sve potrebne informacije o problemskom domenu dostupne su u svakoj percepciji tako da je svako stanje kompletna deskripcija sveta</a:t>
            </a:r>
            <a:r>
              <a:rPr lang="en-US" sz="2000" b="0" i="1" dirty="0">
                <a:latin typeface="Comic Sans MS" pitchFamily="66" charset="0"/>
              </a:rPr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0" i="1" dirty="0">
                <a:latin typeface="Comic Sans MS" pitchFamily="66" charset="0"/>
              </a:rPr>
              <a:t>	</a:t>
            </a:r>
            <a:r>
              <a:rPr lang="sr-Latn-CS" sz="2000" b="0" dirty="0">
                <a:latin typeface="Comic Sans MS" pitchFamily="66" charset="0"/>
              </a:rPr>
              <a:t>Nema nekompletnih informacija</a:t>
            </a:r>
            <a:r>
              <a:rPr lang="en-US" sz="2000" b="0" dirty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7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37612-01DE-48FC-826E-204F2E011A09}" type="slidenum">
              <a:rPr lang="en-US" altLang="en-US" sz="1100"/>
              <a:pPr/>
              <a:t>90</a:t>
            </a:fld>
            <a:endParaRPr lang="en-US" altLang="en-US" sz="1100"/>
          </a:p>
        </p:txBody>
      </p:sp>
      <p:sp>
        <p:nvSpPr>
          <p:cNvPr id="505858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4381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generalCyclicSearch(problem, OPEN)</a:t>
            </a:r>
          </a:p>
        </p:txBody>
      </p:sp>
      <p:sp>
        <p:nvSpPr>
          <p:cNvPr id="505859" name="Text Box 3"/>
          <p:cNvSpPr txBox="1">
            <a:spLocks noChangeArrowheads="1"/>
          </p:cNvSpPr>
          <p:nvPr/>
        </p:nvSpPr>
        <p:spPr bwMode="auto">
          <a:xfrm>
            <a:off x="609600" y="2082800"/>
            <a:ext cx="31582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rauvijenih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6</a:t>
            </a:r>
            <a:r>
              <a:rPr lang="en-US" sz="1400">
                <a:solidFill>
                  <a:schemeClr val="tx2"/>
                </a:solidFill>
              </a:rPr>
              <a:t>, test</a:t>
            </a:r>
            <a:r>
              <a:rPr lang="sr-Latn-CS" sz="1400">
                <a:solidFill>
                  <a:schemeClr val="tx2"/>
                </a:solidFill>
              </a:rPr>
              <a:t>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9</a:t>
            </a:r>
          </a:p>
        </p:txBody>
      </p:sp>
      <p:sp>
        <p:nvSpPr>
          <p:cNvPr id="5058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BFS </a:t>
            </a:r>
            <a:r>
              <a:rPr lang="sr-Latn-CS" sz="3600"/>
              <a:t>sa detekcijom ciklusa</a:t>
            </a:r>
            <a:endParaRPr lang="en-US" sz="3600"/>
          </a:p>
        </p:txBody>
      </p:sp>
      <p:graphicFrame>
        <p:nvGraphicFramePr>
          <p:cNvPr id="505936" name="Group 80"/>
          <p:cNvGraphicFramePr>
            <a:graphicFrameLocks noGrp="1"/>
          </p:cNvGraphicFramePr>
          <p:nvPr/>
        </p:nvGraphicFramePr>
        <p:xfrm>
          <a:off x="685800" y="2438400"/>
          <a:ext cx="3886200" cy="3733800"/>
        </p:xfrm>
        <a:graphic>
          <a:graphicData uri="http://schemas.openxmlformats.org/drawingml/2006/table">
            <a:tbl>
              <a:tblPr/>
              <a:tblGrid>
                <a:gridCol w="700088"/>
                <a:gridCol w="1662112"/>
                <a:gridCol w="1524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CLOSED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5893" name="Text Box 37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505894" name="Text Box 38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05895" name="Text Box 39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505896" name="Text Box 40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05897" name="Text Box 41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05898" name="Text Box 42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05899" name="Text Box 43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05900" name="Text Box 44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05901" name="Text Box 45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505902" name="Text Box 46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505903" name="Oval 47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 dirty="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505904" name="Oval 48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rgbClr val="FF5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A</a:t>
            </a:r>
          </a:p>
        </p:txBody>
      </p:sp>
      <p:cxnSp>
        <p:nvCxnSpPr>
          <p:cNvPr id="505905" name="AutoShape 49"/>
          <p:cNvCxnSpPr>
            <a:cxnSpLocks noChangeShapeType="1"/>
            <a:stCxn id="505903" idx="3"/>
            <a:endCxn id="505904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05906" name="AutoShape 50"/>
          <p:cNvCxnSpPr>
            <a:cxnSpLocks noChangeShapeType="1"/>
            <a:stCxn id="505904" idx="4"/>
            <a:endCxn id="505907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5907" name="Oval 51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505908" name="AutoShape 52"/>
          <p:cNvCxnSpPr>
            <a:cxnSpLocks noChangeShapeType="1"/>
            <a:stCxn id="505904" idx="3"/>
            <a:endCxn id="505909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5909" name="Oval 53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505910" name="Oval 54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505911" name="AutoShape 55"/>
          <p:cNvCxnSpPr>
            <a:cxnSpLocks noChangeShapeType="1"/>
            <a:stCxn id="505915" idx="4"/>
            <a:endCxn id="505910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5912" name="Oval 56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 dirty="0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505913" name="AutoShape 57"/>
          <p:cNvCxnSpPr>
            <a:cxnSpLocks noChangeShapeType="1"/>
            <a:stCxn id="505912" idx="4"/>
            <a:endCxn id="505914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5914" name="Oval 58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accent3">
                    <a:lumMod val="95000"/>
                  </a:schemeClr>
                </a:solidFill>
              </a:rPr>
              <a:t>cilj</a:t>
            </a:r>
            <a:endParaRPr lang="en-US" sz="140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505915" name="Oval 59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505916" name="AutoShape 60"/>
          <p:cNvCxnSpPr>
            <a:cxnSpLocks noChangeShapeType="1"/>
            <a:stCxn id="505903" idx="5"/>
            <a:endCxn id="505915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05917" name="AutoShape 61"/>
          <p:cNvCxnSpPr>
            <a:cxnSpLocks noChangeShapeType="1"/>
            <a:stCxn id="505907" idx="6"/>
            <a:endCxn id="505914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5918" name="Oval 62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505919" name="AutoShape 63"/>
          <p:cNvCxnSpPr>
            <a:cxnSpLocks noChangeShapeType="1"/>
            <a:stCxn id="505909" idx="4"/>
            <a:endCxn id="505918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05920" name="AutoShape 64"/>
          <p:cNvCxnSpPr>
            <a:cxnSpLocks noChangeShapeType="1"/>
            <a:stCxn id="505903" idx="4"/>
            <a:endCxn id="505912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05921" name="AutoShape 65"/>
          <p:cNvCxnSpPr>
            <a:cxnSpLocks noChangeShapeType="1"/>
            <a:stCxn id="505910" idx="2"/>
            <a:endCxn id="505914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5922" name="Text Box 66"/>
          <p:cNvSpPr txBox="1">
            <a:spLocks noChangeArrowheads="1"/>
          </p:cNvSpPr>
          <p:nvPr/>
        </p:nvSpPr>
        <p:spPr bwMode="auto">
          <a:xfrm>
            <a:off x="6400800" y="3048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cxnSp>
        <p:nvCxnSpPr>
          <p:cNvPr id="505923" name="AutoShape 67"/>
          <p:cNvCxnSpPr>
            <a:cxnSpLocks noChangeShapeType="1"/>
            <a:stCxn id="505904" idx="6"/>
            <a:endCxn id="505912" idx="2"/>
          </p:cNvCxnSpPr>
          <p:nvPr/>
        </p:nvCxnSpPr>
        <p:spPr bwMode="auto">
          <a:xfrm>
            <a:off x="6337300" y="3390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ACDF31-F584-45B7-8757-802DC2A1625A}" type="slidenum">
              <a:rPr lang="en-US" altLang="en-US" sz="1100"/>
              <a:pPr/>
              <a:t>91</a:t>
            </a:fld>
            <a:endParaRPr lang="en-US" altLang="en-US" sz="1100"/>
          </a:p>
        </p:txBody>
      </p:sp>
      <p:sp>
        <p:nvSpPr>
          <p:cNvPr id="507906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4381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generalCyclicSearch(problem, OPEN)</a:t>
            </a:r>
          </a:p>
        </p:txBody>
      </p:sp>
      <p:sp>
        <p:nvSpPr>
          <p:cNvPr id="507907" name="Text Box 3"/>
          <p:cNvSpPr txBox="1">
            <a:spLocks noChangeArrowheads="1"/>
          </p:cNvSpPr>
          <p:nvPr/>
        </p:nvSpPr>
        <p:spPr bwMode="auto">
          <a:xfrm>
            <a:off x="609600" y="2082800"/>
            <a:ext cx="32480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6</a:t>
            </a:r>
            <a:r>
              <a:rPr lang="en-US" sz="1400">
                <a:solidFill>
                  <a:schemeClr val="tx2"/>
                </a:solidFill>
              </a:rPr>
              <a:t>, test</a:t>
            </a:r>
            <a:r>
              <a:rPr lang="sr-Latn-CS" sz="1400">
                <a:solidFill>
                  <a:schemeClr val="tx2"/>
                </a:solidFill>
              </a:rPr>
              <a:t>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10</a:t>
            </a:r>
          </a:p>
        </p:txBody>
      </p:sp>
      <p:sp>
        <p:nvSpPr>
          <p:cNvPr id="5079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BFS </a:t>
            </a:r>
            <a:r>
              <a:rPr lang="sr-Latn-CS" sz="3600"/>
              <a:t>sa detekcijom ciklusa</a:t>
            </a:r>
            <a:endParaRPr lang="en-US" sz="3600"/>
          </a:p>
        </p:txBody>
      </p:sp>
      <p:graphicFrame>
        <p:nvGraphicFramePr>
          <p:cNvPr id="507987" name="Group 83"/>
          <p:cNvGraphicFramePr>
            <a:graphicFrameLocks noGrp="1"/>
          </p:cNvGraphicFramePr>
          <p:nvPr/>
        </p:nvGraphicFramePr>
        <p:xfrm>
          <a:off x="685800" y="2438400"/>
          <a:ext cx="3886200" cy="3489960"/>
        </p:xfrm>
        <a:graphic>
          <a:graphicData uri="http://schemas.openxmlformats.org/drawingml/2006/table">
            <a:tbl>
              <a:tblPr/>
              <a:tblGrid>
                <a:gridCol w="700088"/>
                <a:gridCol w="1662112"/>
                <a:gridCol w="1524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CLOSED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7941" name="Text Box 37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507942" name="Text Box 38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07943" name="Text Box 39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507944" name="Text Box 40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07945" name="Text Box 41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07946" name="Text Box 42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07947" name="Text Box 43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07948" name="Text Box 44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07949" name="Text Box 45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507950" name="Text Box 46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507951" name="Oval 47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507952" name="Oval 48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507953" name="AutoShape 49"/>
          <p:cNvCxnSpPr>
            <a:cxnSpLocks noChangeShapeType="1"/>
            <a:stCxn id="507951" idx="3"/>
            <a:endCxn id="507952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07954" name="AutoShape 50"/>
          <p:cNvCxnSpPr>
            <a:cxnSpLocks noChangeShapeType="1"/>
            <a:stCxn id="507952" idx="4"/>
            <a:endCxn id="507955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7955" name="Oval 51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507956" name="AutoShape 52"/>
          <p:cNvCxnSpPr>
            <a:cxnSpLocks noChangeShapeType="1"/>
            <a:stCxn id="507952" idx="3"/>
            <a:endCxn id="507957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7957" name="Oval 53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507958" name="Oval 54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507959" name="AutoShape 55"/>
          <p:cNvCxnSpPr>
            <a:cxnSpLocks noChangeShapeType="1"/>
            <a:stCxn id="507963" idx="4"/>
            <a:endCxn id="507958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7960" name="Oval 56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507961" name="AutoShape 57"/>
          <p:cNvCxnSpPr>
            <a:cxnSpLocks noChangeShapeType="1"/>
            <a:stCxn id="507960" idx="4"/>
            <a:endCxn id="507962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7962" name="Oval 58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/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bg1"/>
                </a:solidFill>
              </a:rPr>
              <a:t>cilj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07963" name="Oval 59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507964" name="AutoShape 60"/>
          <p:cNvCxnSpPr>
            <a:cxnSpLocks noChangeShapeType="1"/>
            <a:stCxn id="507951" idx="5"/>
            <a:endCxn id="507963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07965" name="AutoShape 61"/>
          <p:cNvCxnSpPr>
            <a:cxnSpLocks noChangeShapeType="1"/>
            <a:stCxn id="507955" idx="6"/>
            <a:endCxn id="507962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7966" name="Oval 62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507967" name="AutoShape 63"/>
          <p:cNvCxnSpPr>
            <a:cxnSpLocks noChangeShapeType="1"/>
            <a:stCxn id="507957" idx="4"/>
            <a:endCxn id="507966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07968" name="AutoShape 64"/>
          <p:cNvCxnSpPr>
            <a:cxnSpLocks noChangeShapeType="1"/>
            <a:stCxn id="507951" idx="4"/>
            <a:endCxn id="507960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07969" name="AutoShape 65"/>
          <p:cNvCxnSpPr>
            <a:cxnSpLocks noChangeShapeType="1"/>
            <a:stCxn id="507958" idx="2"/>
            <a:endCxn id="507962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07970" name="Text Box 66"/>
          <p:cNvSpPr txBox="1">
            <a:spLocks noChangeArrowheads="1"/>
          </p:cNvSpPr>
          <p:nvPr/>
        </p:nvSpPr>
        <p:spPr bwMode="auto">
          <a:xfrm>
            <a:off x="6400800" y="3048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cxnSp>
        <p:nvCxnSpPr>
          <p:cNvPr id="507971" name="AutoShape 67"/>
          <p:cNvCxnSpPr>
            <a:cxnSpLocks noChangeShapeType="1"/>
            <a:stCxn id="507952" idx="6"/>
            <a:endCxn id="507960" idx="2"/>
          </p:cNvCxnSpPr>
          <p:nvPr/>
        </p:nvCxnSpPr>
        <p:spPr bwMode="auto">
          <a:xfrm>
            <a:off x="6337300" y="3390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7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201448-94DE-46A1-BA8C-C0EE4BEF09F1}" type="slidenum">
              <a:rPr lang="en-US" altLang="en-US" sz="1100"/>
              <a:pPr/>
              <a:t>92</a:t>
            </a:fld>
            <a:endParaRPr lang="en-US" altLang="en-US" sz="1100"/>
          </a:p>
        </p:txBody>
      </p:sp>
      <p:sp>
        <p:nvSpPr>
          <p:cNvPr id="509954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4381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generalCyclicSearch(problem, OPEN)</a:t>
            </a:r>
          </a:p>
        </p:txBody>
      </p:sp>
      <p:sp>
        <p:nvSpPr>
          <p:cNvPr id="509955" name="Text Box 3"/>
          <p:cNvSpPr txBox="1">
            <a:spLocks noChangeArrowheads="1"/>
          </p:cNvSpPr>
          <p:nvPr/>
        </p:nvSpPr>
        <p:spPr bwMode="auto">
          <a:xfrm>
            <a:off x="609600" y="2082800"/>
            <a:ext cx="32480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6</a:t>
            </a:r>
            <a:r>
              <a:rPr lang="en-US" sz="1400">
                <a:solidFill>
                  <a:schemeClr val="tx2"/>
                </a:solidFill>
              </a:rPr>
              <a:t>, test</a:t>
            </a:r>
            <a:r>
              <a:rPr lang="sr-Latn-CS" sz="1400">
                <a:solidFill>
                  <a:schemeClr val="tx2"/>
                </a:solidFill>
              </a:rPr>
              <a:t>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10</a:t>
            </a:r>
          </a:p>
        </p:txBody>
      </p:sp>
      <p:sp>
        <p:nvSpPr>
          <p:cNvPr id="5099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BFS </a:t>
            </a:r>
            <a:r>
              <a:rPr lang="sr-Latn-CS" sz="3600"/>
              <a:t>sa detekcijom ciklusa</a:t>
            </a:r>
            <a:r>
              <a:rPr lang="en-US" sz="3600"/>
              <a:t> :</a:t>
            </a:r>
            <a:br>
              <a:rPr lang="en-US" sz="3600"/>
            </a:br>
            <a:r>
              <a:rPr lang="sr-Latn-CS" sz="3600"/>
              <a:t>Rekonstrukcija putanje rešenja</a:t>
            </a:r>
            <a:endParaRPr lang="en-US" sz="3600"/>
          </a:p>
        </p:txBody>
      </p:sp>
      <p:graphicFrame>
        <p:nvGraphicFramePr>
          <p:cNvPr id="509957" name="Group 5"/>
          <p:cNvGraphicFramePr>
            <a:graphicFrameLocks noGrp="1"/>
          </p:cNvGraphicFramePr>
          <p:nvPr/>
        </p:nvGraphicFramePr>
        <p:xfrm>
          <a:off x="685800" y="2438400"/>
          <a:ext cx="3886200" cy="3489960"/>
        </p:xfrm>
        <a:graphic>
          <a:graphicData uri="http://schemas.openxmlformats.org/drawingml/2006/table">
            <a:tbl>
              <a:tblPr/>
              <a:tblGrid>
                <a:gridCol w="700088"/>
                <a:gridCol w="1662112"/>
                <a:gridCol w="1524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CLOSED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9989" name="Text Box 37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509990" name="Text Box 38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09991" name="Text Box 39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509992" name="Text Box 40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09993" name="Text Box 41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09994" name="Text Box 42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09995" name="Text Box 43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09996" name="Text Box 44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09997" name="Text Box 45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509998" name="Text Box 46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509999" name="Oval 47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510000" name="Oval 48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510001" name="AutoShape 49"/>
          <p:cNvCxnSpPr>
            <a:cxnSpLocks noChangeShapeType="1"/>
            <a:stCxn id="509999" idx="3"/>
            <a:endCxn id="510000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10002" name="AutoShape 50"/>
          <p:cNvCxnSpPr>
            <a:cxnSpLocks noChangeShapeType="1"/>
            <a:stCxn id="510000" idx="4"/>
            <a:endCxn id="510003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10003" name="Oval 51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510004" name="AutoShape 52"/>
          <p:cNvCxnSpPr>
            <a:cxnSpLocks noChangeShapeType="1"/>
            <a:stCxn id="510000" idx="3"/>
            <a:endCxn id="510005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10005" name="Oval 53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510006" name="Oval 54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510007" name="AutoShape 55"/>
          <p:cNvCxnSpPr>
            <a:cxnSpLocks noChangeShapeType="1"/>
            <a:stCxn id="510011" idx="4"/>
            <a:endCxn id="510006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10008" name="Oval 56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510009" name="AutoShape 57"/>
          <p:cNvCxnSpPr>
            <a:cxnSpLocks noChangeShapeType="1"/>
            <a:stCxn id="510008" idx="4"/>
            <a:endCxn id="510010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10010" name="Oval 58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/>
              <a:t>G</a:t>
            </a:r>
          </a:p>
          <a:p>
            <a:pPr>
              <a:lnSpc>
                <a:spcPct val="75000"/>
              </a:lnSpc>
            </a:pPr>
            <a:r>
              <a:rPr lang="sr-Latn-CS" sz="1400">
                <a:solidFill>
                  <a:schemeClr val="bg1"/>
                </a:solidFill>
              </a:rPr>
              <a:t>cilj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10011" name="Oval 59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510012" name="AutoShape 60"/>
          <p:cNvCxnSpPr>
            <a:cxnSpLocks noChangeShapeType="1"/>
            <a:stCxn id="509999" idx="5"/>
            <a:endCxn id="510011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10013" name="AutoShape 61"/>
          <p:cNvCxnSpPr>
            <a:cxnSpLocks noChangeShapeType="1"/>
            <a:stCxn id="510003" idx="6"/>
            <a:endCxn id="510010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10014" name="Oval 62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510015" name="AutoShape 63"/>
          <p:cNvCxnSpPr>
            <a:cxnSpLocks noChangeShapeType="1"/>
            <a:stCxn id="510005" idx="4"/>
            <a:endCxn id="510014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10016" name="AutoShape 64"/>
          <p:cNvCxnSpPr>
            <a:cxnSpLocks noChangeShapeType="1"/>
            <a:stCxn id="509999" idx="4"/>
            <a:endCxn id="510008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10017" name="AutoShape 65"/>
          <p:cNvCxnSpPr>
            <a:cxnSpLocks noChangeShapeType="1"/>
            <a:stCxn id="510006" idx="2"/>
            <a:endCxn id="510010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10018" name="Text Box 66"/>
          <p:cNvSpPr txBox="1">
            <a:spLocks noChangeArrowheads="1"/>
          </p:cNvSpPr>
          <p:nvPr/>
        </p:nvSpPr>
        <p:spPr bwMode="auto">
          <a:xfrm>
            <a:off x="6400800" y="3048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cxnSp>
        <p:nvCxnSpPr>
          <p:cNvPr id="510019" name="AutoShape 67"/>
          <p:cNvCxnSpPr>
            <a:cxnSpLocks noChangeShapeType="1"/>
            <a:stCxn id="510000" idx="6"/>
            <a:endCxn id="510008" idx="2"/>
          </p:cNvCxnSpPr>
          <p:nvPr/>
        </p:nvCxnSpPr>
        <p:spPr bwMode="auto">
          <a:xfrm>
            <a:off x="6337300" y="3390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10020" name="Text Box 68"/>
          <p:cNvSpPr txBox="1">
            <a:spLocks noChangeArrowheads="1"/>
          </p:cNvSpPr>
          <p:nvPr/>
        </p:nvSpPr>
        <p:spPr bwMode="auto">
          <a:xfrm>
            <a:off x="5475288" y="5410200"/>
            <a:ext cx="1165704" cy="307777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med" len="sm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tx2"/>
                </a:solidFill>
              </a:rPr>
              <a:t>P</a:t>
            </a:r>
            <a:r>
              <a:rPr lang="sr-Latn-CS" sz="1400" b="1">
                <a:solidFill>
                  <a:schemeClr val="tx2"/>
                </a:solidFill>
              </a:rPr>
              <a:t>utanja</a:t>
            </a:r>
            <a:r>
              <a:rPr lang="en-US" sz="1400" b="1">
                <a:solidFill>
                  <a:schemeClr val="tx2"/>
                </a:solidFill>
              </a:rPr>
              <a:t>:</a:t>
            </a:r>
            <a:r>
              <a:rPr lang="en-US" sz="1400" b="1"/>
              <a:t> G</a:t>
            </a:r>
            <a:r>
              <a:rPr lang="en-US" sz="1400" b="1" baseline="30000"/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7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FD9CBE-D86F-4E3E-9F18-4C63EA2F4980}" type="slidenum">
              <a:rPr lang="en-US" altLang="en-US" sz="1100"/>
              <a:pPr/>
              <a:t>93</a:t>
            </a:fld>
            <a:endParaRPr lang="en-US" altLang="en-US" sz="1100"/>
          </a:p>
        </p:txBody>
      </p:sp>
      <p:sp>
        <p:nvSpPr>
          <p:cNvPr id="512002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4381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generalCyclicSearch(problem, OPEN)</a:t>
            </a:r>
          </a:p>
        </p:txBody>
      </p:sp>
      <p:sp>
        <p:nvSpPr>
          <p:cNvPr id="512003" name="Text Box 3"/>
          <p:cNvSpPr txBox="1">
            <a:spLocks noChangeArrowheads="1"/>
          </p:cNvSpPr>
          <p:nvPr/>
        </p:nvSpPr>
        <p:spPr bwMode="auto">
          <a:xfrm>
            <a:off x="609600" y="2082800"/>
            <a:ext cx="32480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6</a:t>
            </a:r>
            <a:r>
              <a:rPr lang="en-US" sz="1400">
                <a:solidFill>
                  <a:schemeClr val="tx2"/>
                </a:solidFill>
              </a:rPr>
              <a:t>, test</a:t>
            </a:r>
            <a:r>
              <a:rPr lang="sr-Latn-CS" sz="1400">
                <a:solidFill>
                  <a:schemeClr val="tx2"/>
                </a:solidFill>
              </a:rPr>
              <a:t>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10</a:t>
            </a:r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BFS </a:t>
            </a:r>
            <a:r>
              <a:rPr lang="sr-Latn-CS" sz="3600"/>
              <a:t>sa detekcijom ciklusa</a:t>
            </a:r>
            <a:r>
              <a:rPr lang="en-US" sz="3600"/>
              <a:t> :</a:t>
            </a:r>
            <a:br>
              <a:rPr lang="en-US" sz="3600"/>
            </a:br>
            <a:r>
              <a:rPr lang="en-US" sz="3600"/>
              <a:t> </a:t>
            </a:r>
            <a:r>
              <a:rPr lang="sr-Latn-CS" sz="3600"/>
              <a:t>Rekonstrukcija putanje rešenja</a:t>
            </a:r>
            <a:endParaRPr lang="en-US" sz="3600"/>
          </a:p>
        </p:txBody>
      </p:sp>
      <p:graphicFrame>
        <p:nvGraphicFramePr>
          <p:cNvPr id="512005" name="Group 5"/>
          <p:cNvGraphicFramePr>
            <a:graphicFrameLocks noGrp="1"/>
          </p:cNvGraphicFramePr>
          <p:nvPr/>
        </p:nvGraphicFramePr>
        <p:xfrm>
          <a:off x="685800" y="2438400"/>
          <a:ext cx="3886200" cy="3489960"/>
        </p:xfrm>
        <a:graphic>
          <a:graphicData uri="http://schemas.openxmlformats.org/drawingml/2006/table">
            <a:tbl>
              <a:tblPr/>
              <a:tblGrid>
                <a:gridCol w="700088"/>
                <a:gridCol w="1662112"/>
                <a:gridCol w="1524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CLOSED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037" name="Text Box 37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512038" name="Text Box 38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12039" name="Text Box 39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512040" name="Text Box 40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12041" name="Text Box 41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12042" name="Text Box 42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12043" name="Text Box 43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12044" name="Text Box 44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12045" name="Text Box 45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512046" name="Text Box 46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512047" name="Oval 47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S</a:t>
            </a:r>
            <a:br>
              <a:rPr lang="en-US" sz="1600" b="1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1400">
                <a:solidFill>
                  <a:schemeClr val="accent3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512048" name="Oval 48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512049" name="AutoShape 49"/>
          <p:cNvCxnSpPr>
            <a:cxnSpLocks noChangeShapeType="1"/>
            <a:stCxn id="512047" idx="3"/>
            <a:endCxn id="512048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12050" name="AutoShape 50"/>
          <p:cNvCxnSpPr>
            <a:cxnSpLocks noChangeShapeType="1"/>
            <a:stCxn id="512048" idx="4"/>
            <a:endCxn id="512051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12051" name="Oval 51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512052" name="AutoShape 52"/>
          <p:cNvCxnSpPr>
            <a:cxnSpLocks noChangeShapeType="1"/>
            <a:stCxn id="512048" idx="3"/>
            <a:endCxn id="512053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12053" name="Oval 53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512054" name="Oval 54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512055" name="AutoShape 55"/>
          <p:cNvCxnSpPr>
            <a:cxnSpLocks noChangeShapeType="1"/>
            <a:stCxn id="512059" idx="4"/>
            <a:endCxn id="512054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12056" name="Oval 56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B</a:t>
            </a:r>
          </a:p>
        </p:txBody>
      </p:sp>
      <p:cxnSp>
        <p:nvCxnSpPr>
          <p:cNvPr id="512057" name="AutoShape 57"/>
          <p:cNvCxnSpPr>
            <a:cxnSpLocks noChangeShapeType="1"/>
            <a:stCxn id="512056" idx="4"/>
            <a:endCxn id="512058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12058" name="Oval 58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/>
              <a:t>G</a:t>
            </a:r>
          </a:p>
          <a:p>
            <a:pPr>
              <a:lnSpc>
                <a:spcPct val="75000"/>
              </a:lnSpc>
            </a:pPr>
            <a:r>
              <a:rPr lang="en-US" sz="1400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512059" name="Oval 59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512060" name="AutoShape 60"/>
          <p:cNvCxnSpPr>
            <a:cxnSpLocks noChangeShapeType="1"/>
            <a:stCxn id="512047" idx="5"/>
            <a:endCxn id="512059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12061" name="AutoShape 61"/>
          <p:cNvCxnSpPr>
            <a:cxnSpLocks noChangeShapeType="1"/>
            <a:stCxn id="512051" idx="6"/>
            <a:endCxn id="512058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12062" name="Oval 62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512063" name="AutoShape 63"/>
          <p:cNvCxnSpPr>
            <a:cxnSpLocks noChangeShapeType="1"/>
            <a:stCxn id="512053" idx="4"/>
            <a:endCxn id="512062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12064" name="AutoShape 64"/>
          <p:cNvCxnSpPr>
            <a:cxnSpLocks noChangeShapeType="1"/>
            <a:stCxn id="512047" idx="4"/>
            <a:endCxn id="512056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12065" name="AutoShape 65"/>
          <p:cNvCxnSpPr>
            <a:cxnSpLocks noChangeShapeType="1"/>
            <a:stCxn id="512054" idx="2"/>
            <a:endCxn id="512058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12066" name="Text Box 66"/>
          <p:cNvSpPr txBox="1">
            <a:spLocks noChangeArrowheads="1"/>
          </p:cNvSpPr>
          <p:nvPr/>
        </p:nvSpPr>
        <p:spPr bwMode="auto">
          <a:xfrm>
            <a:off x="6400800" y="3048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cxnSp>
        <p:nvCxnSpPr>
          <p:cNvPr id="512067" name="AutoShape 67"/>
          <p:cNvCxnSpPr>
            <a:cxnSpLocks noChangeShapeType="1"/>
            <a:stCxn id="512048" idx="6"/>
            <a:endCxn id="512056" idx="2"/>
          </p:cNvCxnSpPr>
          <p:nvPr/>
        </p:nvCxnSpPr>
        <p:spPr bwMode="auto">
          <a:xfrm>
            <a:off x="6337300" y="3390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12069" name="Text Box 69"/>
          <p:cNvSpPr txBox="1">
            <a:spLocks noChangeArrowheads="1"/>
          </p:cNvSpPr>
          <p:nvPr/>
        </p:nvSpPr>
        <p:spPr bwMode="auto">
          <a:xfrm>
            <a:off x="5640388" y="5410200"/>
            <a:ext cx="2263761" cy="307777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med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>
                <a:solidFill>
                  <a:schemeClr val="tx2"/>
                </a:solidFill>
              </a:rPr>
              <a:t>P</a:t>
            </a:r>
            <a:r>
              <a:rPr lang="sr-Latn-CS" sz="1400" b="1">
                <a:solidFill>
                  <a:schemeClr val="tx2"/>
                </a:solidFill>
              </a:rPr>
              <a:t>utanja</a:t>
            </a:r>
            <a:r>
              <a:rPr lang="en-US" sz="1400" b="1">
                <a:solidFill>
                  <a:schemeClr val="tx2"/>
                </a:solidFill>
              </a:rPr>
              <a:t>:</a:t>
            </a:r>
            <a:r>
              <a:rPr lang="en-US" sz="1400" b="1"/>
              <a:t> G</a:t>
            </a:r>
            <a:r>
              <a:rPr lang="en-US" sz="1400" b="1" baseline="30000"/>
              <a:t>B </a:t>
            </a:r>
            <a:r>
              <a:rPr lang="sr-Latn-CS" sz="1400" b="1"/>
              <a:t>natrag na</a:t>
            </a:r>
            <a:r>
              <a:rPr lang="en-US" sz="1400" b="1"/>
              <a:t> B</a:t>
            </a:r>
            <a:r>
              <a:rPr lang="en-US" sz="1400" b="1" baseline="30000"/>
              <a:t>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7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AFF3E0-4374-4D26-A430-166EB74A8D3C}" type="slidenum">
              <a:rPr lang="en-US" altLang="en-US" sz="1100"/>
              <a:pPr/>
              <a:t>94</a:t>
            </a:fld>
            <a:endParaRPr lang="en-US" altLang="en-US" sz="1100"/>
          </a:p>
        </p:txBody>
      </p:sp>
      <p:sp>
        <p:nvSpPr>
          <p:cNvPr id="514050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4381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generalCyclicSearch(problem, OPEN)</a:t>
            </a:r>
          </a:p>
        </p:txBody>
      </p:sp>
      <p:sp>
        <p:nvSpPr>
          <p:cNvPr id="514051" name="Text Box 3"/>
          <p:cNvSpPr txBox="1">
            <a:spLocks noChangeArrowheads="1"/>
          </p:cNvSpPr>
          <p:nvPr/>
        </p:nvSpPr>
        <p:spPr bwMode="auto">
          <a:xfrm>
            <a:off x="609600" y="2082800"/>
            <a:ext cx="32480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d</a:t>
            </a:r>
            <a:r>
              <a:rPr lang="sr-Latn-CS" sz="1400">
                <a:solidFill>
                  <a:schemeClr val="tx2"/>
                </a:solidFill>
              </a:rPr>
              <a:t>ubina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</a:t>
            </a:r>
            <a:r>
              <a:rPr lang="en-US" sz="1400">
                <a:solidFill>
                  <a:schemeClr val="tx2"/>
                </a:solidFill>
              </a:rPr>
              <a:t>, # </a:t>
            </a:r>
            <a:r>
              <a:rPr lang="sr-Latn-CS" sz="1400">
                <a:solidFill>
                  <a:schemeClr val="tx2"/>
                </a:solidFill>
              </a:rPr>
              <a:t>razvijenih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6</a:t>
            </a:r>
            <a:r>
              <a:rPr lang="en-US" sz="1400">
                <a:solidFill>
                  <a:schemeClr val="tx2"/>
                </a:solidFill>
              </a:rPr>
              <a:t>, test</a:t>
            </a:r>
            <a:r>
              <a:rPr lang="sr-Latn-CS" sz="1400">
                <a:solidFill>
                  <a:schemeClr val="tx2"/>
                </a:solidFill>
              </a:rPr>
              <a:t>iranih</a:t>
            </a:r>
            <a:r>
              <a:rPr lang="en-US" sz="1400">
                <a:solidFill>
                  <a:schemeClr val="tx2"/>
                </a:solidFill>
              </a:rPr>
              <a:t>:</a:t>
            </a:r>
            <a:r>
              <a:rPr lang="en-US" sz="1400"/>
              <a:t> 10</a:t>
            </a:r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BFS </a:t>
            </a:r>
            <a:r>
              <a:rPr lang="sr-Latn-CS" sz="3600"/>
              <a:t>sa detekcijom ciklusa</a:t>
            </a:r>
            <a:r>
              <a:rPr lang="en-US" sz="3600"/>
              <a:t> :</a:t>
            </a:r>
            <a:br>
              <a:rPr lang="en-US" sz="3600"/>
            </a:br>
            <a:r>
              <a:rPr lang="en-US" sz="3600"/>
              <a:t> </a:t>
            </a:r>
            <a:r>
              <a:rPr lang="sr-Latn-CS" sz="3600"/>
              <a:t>Rekonstrukcija putanje rešenja</a:t>
            </a:r>
            <a:endParaRPr lang="en-US" sz="3600"/>
          </a:p>
        </p:txBody>
      </p:sp>
      <p:graphicFrame>
        <p:nvGraphicFramePr>
          <p:cNvPr id="514053" name="Group 5"/>
          <p:cNvGraphicFramePr>
            <a:graphicFrameLocks noGrp="1"/>
          </p:cNvGraphicFramePr>
          <p:nvPr/>
        </p:nvGraphicFramePr>
        <p:xfrm>
          <a:off x="685800" y="2438400"/>
          <a:ext cx="3886200" cy="3489960"/>
        </p:xfrm>
        <a:graphic>
          <a:graphicData uri="http://schemas.openxmlformats.org/drawingml/2006/table">
            <a:tbl>
              <a:tblPr/>
              <a:tblGrid>
                <a:gridCol w="700088"/>
                <a:gridCol w="1662112"/>
                <a:gridCol w="1524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CLOSED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cilj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4" marB="1828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,A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4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4085" name="Text Box 37"/>
          <p:cNvSpPr txBox="1">
            <a:spLocks noChangeArrowheads="1"/>
          </p:cNvSpPr>
          <p:nvPr/>
        </p:nvSpPr>
        <p:spPr bwMode="auto">
          <a:xfrm>
            <a:off x="58674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5</a:t>
            </a:r>
          </a:p>
        </p:txBody>
      </p:sp>
      <p:sp>
        <p:nvSpPr>
          <p:cNvPr id="514086" name="Text Box 38"/>
          <p:cNvSpPr txBox="1">
            <a:spLocks noChangeArrowheads="1"/>
          </p:cNvSpPr>
          <p:nvPr/>
        </p:nvSpPr>
        <p:spPr bwMode="auto">
          <a:xfrm>
            <a:off x="68580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14087" name="Text Box 39"/>
          <p:cNvSpPr txBox="1">
            <a:spLocks noChangeArrowheads="1"/>
          </p:cNvSpPr>
          <p:nvPr/>
        </p:nvSpPr>
        <p:spPr bwMode="auto">
          <a:xfrm>
            <a:off x="4953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9</a:t>
            </a:r>
          </a:p>
        </p:txBody>
      </p:sp>
      <p:sp>
        <p:nvSpPr>
          <p:cNvPr id="514088" name="Text Box 40"/>
          <p:cNvSpPr txBox="1">
            <a:spLocks noChangeArrowheads="1"/>
          </p:cNvSpPr>
          <p:nvPr/>
        </p:nvSpPr>
        <p:spPr bwMode="auto">
          <a:xfrm>
            <a:off x="6400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14089" name="Text Box 41"/>
          <p:cNvSpPr txBox="1">
            <a:spLocks noChangeArrowheads="1"/>
          </p:cNvSpPr>
          <p:nvPr/>
        </p:nvSpPr>
        <p:spPr bwMode="auto">
          <a:xfrm>
            <a:off x="5715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14090" name="Text Box 42"/>
          <p:cNvSpPr txBox="1">
            <a:spLocks noChangeArrowheads="1"/>
          </p:cNvSpPr>
          <p:nvPr/>
        </p:nvSpPr>
        <p:spPr bwMode="auto">
          <a:xfrm>
            <a:off x="7543800" y="2667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4</a:t>
            </a:r>
          </a:p>
        </p:txBody>
      </p:sp>
      <p:sp>
        <p:nvSpPr>
          <p:cNvPr id="514091" name="Text Box 43"/>
          <p:cNvSpPr txBox="1">
            <a:spLocks noChangeArrowheads="1"/>
          </p:cNvSpPr>
          <p:nvPr/>
        </p:nvSpPr>
        <p:spPr bwMode="auto">
          <a:xfrm>
            <a:off x="6858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sp>
        <p:nvSpPr>
          <p:cNvPr id="514092" name="Text Box 44"/>
          <p:cNvSpPr txBox="1">
            <a:spLocks noChangeArrowheads="1"/>
          </p:cNvSpPr>
          <p:nvPr/>
        </p:nvSpPr>
        <p:spPr bwMode="auto">
          <a:xfrm>
            <a:off x="8001000" y="3810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2</a:t>
            </a:r>
          </a:p>
        </p:txBody>
      </p:sp>
      <p:sp>
        <p:nvSpPr>
          <p:cNvPr id="514093" name="Text Box 45"/>
          <p:cNvSpPr txBox="1">
            <a:spLocks noChangeArrowheads="1"/>
          </p:cNvSpPr>
          <p:nvPr/>
        </p:nvSpPr>
        <p:spPr bwMode="auto">
          <a:xfrm>
            <a:off x="7543800" y="4191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1</a:t>
            </a:r>
          </a:p>
        </p:txBody>
      </p:sp>
      <p:sp>
        <p:nvSpPr>
          <p:cNvPr id="514094" name="Text Box 46"/>
          <p:cNvSpPr txBox="1">
            <a:spLocks noChangeArrowheads="1"/>
          </p:cNvSpPr>
          <p:nvPr/>
        </p:nvSpPr>
        <p:spPr bwMode="auto">
          <a:xfrm>
            <a:off x="4800600" y="4953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7</a:t>
            </a:r>
          </a:p>
        </p:txBody>
      </p:sp>
      <p:sp>
        <p:nvSpPr>
          <p:cNvPr id="514095" name="Oval 47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sz="1600" b="1"/>
              <a:t>S</a:t>
            </a:r>
            <a:br>
              <a:rPr lang="en-US" sz="1600" b="1"/>
            </a:br>
            <a:r>
              <a:rPr lang="en-US" sz="140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514096" name="Oval 48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A</a:t>
            </a:r>
          </a:p>
        </p:txBody>
      </p:sp>
      <p:cxnSp>
        <p:nvCxnSpPr>
          <p:cNvPr id="514097" name="AutoShape 49"/>
          <p:cNvCxnSpPr>
            <a:cxnSpLocks noChangeShapeType="1"/>
            <a:stCxn id="514095" idx="3"/>
            <a:endCxn id="514096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14098" name="AutoShape 50"/>
          <p:cNvCxnSpPr>
            <a:cxnSpLocks noChangeShapeType="1"/>
            <a:stCxn id="514096" idx="4"/>
            <a:endCxn id="514099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14099" name="Oval 51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E</a:t>
            </a:r>
          </a:p>
        </p:txBody>
      </p:sp>
      <p:cxnSp>
        <p:nvCxnSpPr>
          <p:cNvPr id="514100" name="AutoShape 52"/>
          <p:cNvCxnSpPr>
            <a:cxnSpLocks noChangeShapeType="1"/>
            <a:stCxn id="514096" idx="3"/>
            <a:endCxn id="514101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14101" name="Oval 53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514102" name="Oval 54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F</a:t>
            </a:r>
          </a:p>
        </p:txBody>
      </p:sp>
      <p:cxnSp>
        <p:nvCxnSpPr>
          <p:cNvPr id="514103" name="AutoShape 55"/>
          <p:cNvCxnSpPr>
            <a:cxnSpLocks noChangeShapeType="1"/>
            <a:stCxn id="514107" idx="4"/>
            <a:endCxn id="514102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14104" name="Oval 56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/>
              <a:t>B</a:t>
            </a:r>
          </a:p>
        </p:txBody>
      </p:sp>
      <p:cxnSp>
        <p:nvCxnSpPr>
          <p:cNvPr id="514105" name="AutoShape 57"/>
          <p:cNvCxnSpPr>
            <a:cxnSpLocks noChangeShapeType="1"/>
            <a:stCxn id="514104" idx="4"/>
            <a:endCxn id="514106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14106" name="Oval 58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5000"/>
              </a:lnSpc>
            </a:pPr>
            <a:r>
              <a:rPr lang="en-US" sz="1600" b="1"/>
              <a:t>G</a:t>
            </a:r>
          </a:p>
          <a:p>
            <a:pPr>
              <a:lnSpc>
                <a:spcPct val="75000"/>
              </a:lnSpc>
            </a:pPr>
            <a:r>
              <a:rPr lang="en-US" sz="1400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514107" name="Oval 59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C</a:t>
            </a:r>
          </a:p>
        </p:txBody>
      </p:sp>
      <p:cxnSp>
        <p:nvCxnSpPr>
          <p:cNvPr id="514108" name="AutoShape 60"/>
          <p:cNvCxnSpPr>
            <a:cxnSpLocks noChangeShapeType="1"/>
            <a:stCxn id="514095" idx="5"/>
            <a:endCxn id="514107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14109" name="AutoShape 61"/>
          <p:cNvCxnSpPr>
            <a:cxnSpLocks noChangeShapeType="1"/>
            <a:stCxn id="514099" idx="6"/>
            <a:endCxn id="514106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14110" name="Oval 62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accent3">
                    <a:lumMod val="95000"/>
                  </a:schemeClr>
                </a:solidFill>
              </a:rPr>
              <a:t>H</a:t>
            </a:r>
          </a:p>
        </p:txBody>
      </p:sp>
      <p:cxnSp>
        <p:nvCxnSpPr>
          <p:cNvPr id="514111" name="AutoShape 63"/>
          <p:cNvCxnSpPr>
            <a:cxnSpLocks noChangeShapeType="1"/>
            <a:stCxn id="514101" idx="4"/>
            <a:endCxn id="514110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14112" name="AutoShape 64"/>
          <p:cNvCxnSpPr>
            <a:cxnSpLocks noChangeShapeType="1"/>
            <a:stCxn id="514095" idx="4"/>
            <a:endCxn id="514104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none" w="med" len="sm"/>
          </a:ln>
          <a:effectLst/>
        </p:spPr>
      </p:cxnSp>
      <p:cxnSp>
        <p:nvCxnSpPr>
          <p:cNvPr id="514113" name="AutoShape 65"/>
          <p:cNvCxnSpPr>
            <a:cxnSpLocks noChangeShapeType="1"/>
            <a:stCxn id="514102" idx="2"/>
            <a:endCxn id="514106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14114" name="Text Box 66"/>
          <p:cNvSpPr txBox="1">
            <a:spLocks noChangeArrowheads="1"/>
          </p:cNvSpPr>
          <p:nvPr/>
        </p:nvSpPr>
        <p:spPr bwMode="auto">
          <a:xfrm>
            <a:off x="6400800" y="3048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/>
              <a:t>6</a:t>
            </a:r>
          </a:p>
        </p:txBody>
      </p:sp>
      <p:cxnSp>
        <p:nvCxnSpPr>
          <p:cNvPr id="514115" name="AutoShape 67"/>
          <p:cNvCxnSpPr>
            <a:cxnSpLocks noChangeShapeType="1"/>
            <a:stCxn id="514096" idx="6"/>
            <a:endCxn id="514104" idx="2"/>
          </p:cNvCxnSpPr>
          <p:nvPr/>
        </p:nvCxnSpPr>
        <p:spPr bwMode="auto">
          <a:xfrm>
            <a:off x="6337300" y="3390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med" len="sm"/>
          </a:ln>
          <a:effectLst/>
        </p:spPr>
      </p:cxnSp>
      <p:sp>
        <p:nvSpPr>
          <p:cNvPr id="514116" name="Text Box 68"/>
          <p:cNvSpPr txBox="1">
            <a:spLocks noChangeArrowheads="1"/>
          </p:cNvSpPr>
          <p:nvPr/>
        </p:nvSpPr>
        <p:spPr bwMode="auto">
          <a:xfrm>
            <a:off x="5640388" y="5410200"/>
            <a:ext cx="2523448" cy="307777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med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>
                <a:solidFill>
                  <a:schemeClr val="tx2"/>
                </a:solidFill>
              </a:rPr>
              <a:t>P</a:t>
            </a:r>
            <a:r>
              <a:rPr lang="sr-Latn-CS" sz="1400" b="1">
                <a:solidFill>
                  <a:schemeClr val="tx2"/>
                </a:solidFill>
              </a:rPr>
              <a:t>utanja</a:t>
            </a:r>
            <a:r>
              <a:rPr lang="en-US" sz="1400" b="1">
                <a:solidFill>
                  <a:schemeClr val="tx2"/>
                </a:solidFill>
              </a:rPr>
              <a:t>:</a:t>
            </a:r>
            <a:r>
              <a:rPr lang="en-US" sz="1400" b="1"/>
              <a:t> G</a:t>
            </a:r>
            <a:r>
              <a:rPr lang="en-US" sz="1400" b="1" baseline="30000"/>
              <a:t>B</a:t>
            </a:r>
            <a:r>
              <a:rPr lang="en-US" sz="1400" b="1"/>
              <a:t>, B</a:t>
            </a:r>
            <a:r>
              <a:rPr lang="en-US" sz="1400" b="1" baseline="30000"/>
              <a:t>S </a:t>
            </a:r>
            <a:r>
              <a:rPr lang="sr-Latn-CS" sz="1400" b="1"/>
              <a:t>natrag na</a:t>
            </a:r>
            <a:r>
              <a:rPr lang="en-US" sz="1400" b="1"/>
              <a:t> S</a:t>
            </a:r>
            <a:r>
              <a:rPr lang="en-US" sz="1400" b="1" baseline="30000"/>
              <a:t>-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z="1100"/>
              <a:t>Korišćeni slajdovi: ©2001-2004 James D. Skrentny from notes by C. Dyer, et.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0DB9FE-A0EA-4988-AEA5-BA8244743EB3}" type="slidenum">
              <a:rPr lang="en-US" altLang="en-US" sz="1100"/>
              <a:pPr/>
              <a:t>95</a:t>
            </a:fld>
            <a:endParaRPr lang="en-US" altLang="en-US" sz="110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600"/>
              <a:t>Sažetak</a:t>
            </a:r>
            <a:endParaRPr lang="en-US" sz="360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</a:t>
            </a:r>
            <a:r>
              <a:rPr lang="sr-Latn-CS" sz="2400"/>
              <a:t>Ako je graf povezan, faktor grananja konačan i dubina rešenja nepoznata</a:t>
            </a:r>
            <a:r>
              <a:rPr lang="en-US" sz="2400"/>
              <a:t>:</a:t>
            </a:r>
          </a:p>
          <a:p>
            <a:pPr lvl="4">
              <a:lnSpc>
                <a:spcPct val="80000"/>
              </a:lnSpc>
            </a:pPr>
            <a:endParaRPr lang="en-US" sz="1600"/>
          </a:p>
          <a:p>
            <a:pPr>
              <a:lnSpc>
                <a:spcPct val="80000"/>
              </a:lnSpc>
            </a:pPr>
            <a:r>
              <a:rPr lang="en-US" sz="2400"/>
              <a:t>BFS: </a:t>
            </a:r>
            <a:r>
              <a:rPr lang="sr-Latn-CS" sz="2400" b="0">
                <a:solidFill>
                  <a:schemeClr val="tx2"/>
                </a:solidFill>
              </a:rPr>
              <a:t>Ko</a:t>
            </a:r>
            <a:r>
              <a:rPr lang="en-US" sz="2400" b="0">
                <a:solidFill>
                  <a:schemeClr val="tx2"/>
                </a:solidFill>
              </a:rPr>
              <a:t>mplet</a:t>
            </a:r>
            <a:r>
              <a:rPr lang="sr-Latn-CS" sz="2400" b="0">
                <a:solidFill>
                  <a:schemeClr val="tx2"/>
                </a:solidFill>
              </a:rPr>
              <a:t>an</a:t>
            </a:r>
            <a:r>
              <a:rPr lang="en-US" sz="2400" b="0"/>
              <a:t>, </a:t>
            </a:r>
            <a:r>
              <a:rPr lang="en-US" sz="2400" b="0">
                <a:solidFill>
                  <a:schemeClr val="folHlink"/>
                </a:solidFill>
              </a:rPr>
              <a:t>optimal</a:t>
            </a:r>
            <a:r>
              <a:rPr lang="sr-Latn-CS" sz="2400" b="0">
                <a:solidFill>
                  <a:schemeClr val="folHlink"/>
                </a:solidFill>
              </a:rPr>
              <a:t>an</a:t>
            </a:r>
            <a:r>
              <a:rPr lang="en-US" sz="2400" b="0">
                <a:solidFill>
                  <a:schemeClr val="folHlink"/>
                </a:solidFill>
              </a:rPr>
              <a:t>*</a:t>
            </a:r>
            <a:r>
              <a:rPr lang="en-US" sz="2400" b="0"/>
              <a:t>, </a:t>
            </a:r>
            <a:r>
              <a:rPr lang="sr-Latn-CS" sz="2400" b="0"/>
              <a:t>kompleksnost ga ograničava na nalaženje rešenja za male, trivijalne probleme</a:t>
            </a:r>
            <a:endParaRPr lang="en-US" sz="2400" b="0"/>
          </a:p>
          <a:p>
            <a:pPr lvl="4">
              <a:lnSpc>
                <a:spcPct val="80000"/>
              </a:lnSpc>
            </a:pPr>
            <a:endParaRPr lang="en-US" sz="1600" b="1"/>
          </a:p>
          <a:p>
            <a:pPr>
              <a:lnSpc>
                <a:spcPct val="80000"/>
              </a:lnSpc>
            </a:pPr>
            <a:r>
              <a:rPr lang="en-US" sz="2400"/>
              <a:t>DFS: </a:t>
            </a:r>
            <a:r>
              <a:rPr lang="en-US" sz="2400" b="0">
                <a:solidFill>
                  <a:srgbClr val="FF7C80"/>
                </a:solidFill>
              </a:rPr>
              <a:t>n</a:t>
            </a:r>
            <a:r>
              <a:rPr lang="sr-Latn-CS" sz="2400" b="0">
                <a:solidFill>
                  <a:srgbClr val="FF7C80"/>
                </a:solidFill>
              </a:rPr>
              <a:t>ije kompletan</a:t>
            </a:r>
            <a:r>
              <a:rPr lang="en-US" sz="2400" b="0"/>
              <a:t>, </a:t>
            </a:r>
            <a:r>
              <a:rPr lang="en-US" sz="2400" b="0">
                <a:solidFill>
                  <a:srgbClr val="FF7C80"/>
                </a:solidFill>
              </a:rPr>
              <a:t>n</a:t>
            </a:r>
            <a:r>
              <a:rPr lang="sr-Latn-CS" sz="2400" b="0">
                <a:solidFill>
                  <a:srgbClr val="FF7C80"/>
                </a:solidFill>
              </a:rPr>
              <a:t>ije optimalan</a:t>
            </a:r>
            <a:r>
              <a:rPr lang="en-US" sz="2400" b="0"/>
              <a:t>, </a:t>
            </a:r>
            <a:r>
              <a:rPr lang="sr-Latn-CS" sz="2400" b="0"/>
              <a:t>ponekad uz sreću rešava i netrivijalne probleme</a:t>
            </a:r>
            <a:endParaRPr lang="en-US" sz="2400" b="0"/>
          </a:p>
          <a:p>
            <a:pPr>
              <a:lnSpc>
                <a:spcPct val="80000"/>
              </a:lnSpc>
            </a:pPr>
            <a:r>
              <a:rPr lang="en-US" sz="2400"/>
              <a:t>UCS: </a:t>
            </a:r>
            <a:r>
              <a:rPr lang="sr-Latn-CS" sz="2400" b="0">
                <a:solidFill>
                  <a:schemeClr val="folHlink"/>
                </a:solidFill>
              </a:rPr>
              <a:t>K</a:t>
            </a:r>
            <a:r>
              <a:rPr lang="en-US" sz="2400" b="0">
                <a:solidFill>
                  <a:schemeClr val="folHlink"/>
                </a:solidFill>
              </a:rPr>
              <a:t>omplet</a:t>
            </a:r>
            <a:r>
              <a:rPr lang="sr-Latn-CS" sz="2400" b="0">
                <a:solidFill>
                  <a:schemeClr val="folHlink"/>
                </a:solidFill>
              </a:rPr>
              <a:t>an</a:t>
            </a:r>
            <a:r>
              <a:rPr lang="en-US" sz="2400" b="0">
                <a:solidFill>
                  <a:schemeClr val="folHlink"/>
                </a:solidFill>
              </a:rPr>
              <a:t>*</a:t>
            </a:r>
            <a:r>
              <a:rPr lang="en-US" sz="2400" b="0"/>
              <a:t>, </a:t>
            </a:r>
            <a:r>
              <a:rPr lang="en-US" sz="2400" b="0">
                <a:solidFill>
                  <a:schemeClr val="folHlink"/>
                </a:solidFill>
              </a:rPr>
              <a:t>optimal</a:t>
            </a:r>
            <a:r>
              <a:rPr lang="sr-Latn-CS" sz="2400" b="0">
                <a:solidFill>
                  <a:schemeClr val="folHlink"/>
                </a:solidFill>
              </a:rPr>
              <a:t>an</a:t>
            </a:r>
            <a:r>
              <a:rPr lang="en-US" sz="2400" b="0">
                <a:solidFill>
                  <a:schemeClr val="folHlink"/>
                </a:solidFill>
              </a:rPr>
              <a:t>*</a:t>
            </a:r>
            <a:r>
              <a:rPr lang="en-US" sz="2400" b="0"/>
              <a:t>, </a:t>
            </a:r>
            <a:r>
              <a:rPr lang="sr-Latn-CS" sz="2400" b="0"/>
              <a:t>vrsta vođene pretrage (heuristika je cena)</a:t>
            </a:r>
            <a:endParaRPr lang="en-US" sz="2400" b="0"/>
          </a:p>
          <a:p>
            <a:pPr>
              <a:lnSpc>
                <a:spcPct val="80000"/>
              </a:lnSpc>
            </a:pPr>
            <a:r>
              <a:rPr lang="en-US" sz="2400"/>
              <a:t>IDS: </a:t>
            </a:r>
            <a:r>
              <a:rPr lang="sr-Latn-CS" sz="2400" b="0">
                <a:solidFill>
                  <a:schemeClr val="tx2"/>
                </a:solidFill>
              </a:rPr>
              <a:t>K</a:t>
            </a:r>
            <a:r>
              <a:rPr lang="en-US" sz="2400" b="0">
                <a:solidFill>
                  <a:schemeClr val="tx2"/>
                </a:solidFill>
              </a:rPr>
              <a:t>omplet</a:t>
            </a:r>
            <a:r>
              <a:rPr lang="sr-Latn-CS" sz="2400" b="0">
                <a:solidFill>
                  <a:schemeClr val="tx2"/>
                </a:solidFill>
              </a:rPr>
              <a:t>an</a:t>
            </a:r>
            <a:r>
              <a:rPr lang="en-US" sz="2400" b="0"/>
              <a:t>, </a:t>
            </a:r>
            <a:r>
              <a:rPr lang="en-US" sz="2400" b="0">
                <a:solidFill>
                  <a:schemeClr val="folHlink"/>
                </a:solidFill>
              </a:rPr>
              <a:t>optimal</a:t>
            </a:r>
            <a:r>
              <a:rPr lang="sr-Latn-CS" sz="2400" b="0">
                <a:solidFill>
                  <a:schemeClr val="folHlink"/>
                </a:solidFill>
              </a:rPr>
              <a:t>an</a:t>
            </a:r>
            <a:r>
              <a:rPr lang="en-US" sz="2400" b="0">
                <a:solidFill>
                  <a:schemeClr val="folHlink"/>
                </a:solidFill>
              </a:rPr>
              <a:t>*</a:t>
            </a:r>
            <a:r>
              <a:rPr lang="en-US" sz="2400" b="0"/>
              <a:t>, </a:t>
            </a:r>
            <a:r>
              <a:rPr lang="sr-Latn-CS" sz="2400" b="0"/>
              <a:t>u opštem slučaju najbolji od svih slepih pretraga</a:t>
            </a:r>
            <a:endParaRPr lang="en-US" sz="24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4106</TotalTime>
  <Words>7736</Words>
  <Application>Microsoft Office PowerPoint</Application>
  <PresentationFormat>On-screen Show (4:3)</PresentationFormat>
  <Paragraphs>2657</Paragraphs>
  <Slides>95</Slides>
  <Notes>88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96" baseType="lpstr">
      <vt:lpstr>Default Design</vt:lpstr>
      <vt:lpstr>Obradović Đorđe</vt:lpstr>
      <vt:lpstr>Slepe pretrage</vt:lpstr>
      <vt:lpstr>Lavirint</vt:lpstr>
      <vt:lpstr>Slagalica</vt:lpstr>
      <vt:lpstr>Šah</vt:lpstr>
      <vt:lpstr>Numbrix</vt:lpstr>
      <vt:lpstr>Problem sa dve posude</vt:lpstr>
      <vt:lpstr>Slepe pretrage</vt:lpstr>
      <vt:lpstr>Problem sa posudama</vt:lpstr>
      <vt:lpstr>Problem sa posudama</vt:lpstr>
      <vt:lpstr>Problem sa posudama</vt:lpstr>
      <vt:lpstr>Problem sa posudama</vt:lpstr>
      <vt:lpstr>Problem sa posudama</vt:lpstr>
      <vt:lpstr>Problem sa posudama</vt:lpstr>
      <vt:lpstr>Problem sa posudama</vt:lpstr>
      <vt:lpstr>Formalizacija pretrage u  prostoru stanja</vt:lpstr>
      <vt:lpstr>Formalizacija pretrage u  prostoru stanja</vt:lpstr>
      <vt:lpstr>Formalizacija pretrage u  prostoru stanja</vt:lpstr>
      <vt:lpstr>Formalizacija pretrage u  prostoru stanja</vt:lpstr>
      <vt:lpstr>Formalizacija pretrage u  prostoru stanja</vt:lpstr>
      <vt:lpstr>Formalizacija pretrage u  prostoru stanja</vt:lpstr>
      <vt:lpstr>Formalizacija pretrage u  prostoru stanja</vt:lpstr>
      <vt:lpstr>Aciklički State-Space  Search Algorithm</vt:lpstr>
      <vt:lpstr>Algoritam pretrage na  acikličkom prostoru stanja</vt:lpstr>
      <vt:lpstr>Algoritam pretrage na  acikličkom prostoru stanja</vt:lpstr>
      <vt:lpstr>Slepe pretrage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Evaluacija strategija pretrage</vt:lpstr>
      <vt:lpstr>Evaluacija strategija pretrage</vt:lpstr>
      <vt:lpstr>Evaluacija strategija pretrage</vt:lpstr>
      <vt:lpstr>Evaluacija strategija pretrage</vt:lpstr>
      <vt:lpstr>Evaluacija strategija pretrage</vt:lpstr>
      <vt:lpstr>Evaluacija strategija pretrage</vt:lpstr>
      <vt:lpstr>Slepe strategije pretrage</vt:lpstr>
      <vt:lpstr>Uniform-Cost Search (UCS)</vt:lpstr>
      <vt:lpstr>Uniform-Cost Search (UCS)</vt:lpstr>
      <vt:lpstr>Uniform-Cost Search (UCS)</vt:lpstr>
      <vt:lpstr>Uniform-Cost Search (UCS)</vt:lpstr>
      <vt:lpstr>Uniform-Cost Search (UCS)</vt:lpstr>
      <vt:lpstr>Uniform-Cost Search (UCS)</vt:lpstr>
      <vt:lpstr>Uniform-Cost Search (UCS)</vt:lpstr>
      <vt:lpstr>Uniform-Cost Search (UCS)</vt:lpstr>
      <vt:lpstr>Evaluacija strategija pretrage</vt:lpstr>
      <vt:lpstr>Slepe strategije pretrage</vt:lpstr>
      <vt:lpstr>Depth-First, Iterative- Deepening Search (IDS)</vt:lpstr>
      <vt:lpstr>Depth-First, Iterative- Deepening Search (IDS)</vt:lpstr>
      <vt:lpstr>Depth-First, Iterative- Deepening Search (IDS)</vt:lpstr>
      <vt:lpstr>Depth-First, Iterative- Deepening Search (IDS)</vt:lpstr>
      <vt:lpstr>Depth-First, Iterative- Deepening Search (IDS)</vt:lpstr>
      <vt:lpstr>Depth-First, Iterative- Deepening Search (IDS)</vt:lpstr>
      <vt:lpstr>Depth-First, Iterative- Deepening Search (IDS)</vt:lpstr>
      <vt:lpstr>Depth-First, Iterative- Deepening Search (IDS)</vt:lpstr>
      <vt:lpstr>Depth-First, Iterative- Deepening Search (IDS)</vt:lpstr>
      <vt:lpstr>Depth-First, Iterative- Deepening Search (IDS)</vt:lpstr>
      <vt:lpstr>Depth-First, Iterative- Deepening Search (IDS)</vt:lpstr>
      <vt:lpstr>Depth-First, Iterative- Deepening Search (IDS)</vt:lpstr>
      <vt:lpstr>Depth-First, Iterative- Deepening Search (IDS)</vt:lpstr>
      <vt:lpstr>Depth-First, Iterative- Deepening Search (IDS)</vt:lpstr>
      <vt:lpstr>Depth-First, Iterative- Deepening Search (IDS)</vt:lpstr>
      <vt:lpstr>Depth-First, Iterative- Deepening Search (IDS)</vt:lpstr>
      <vt:lpstr>Depth-First, Iterative- Deepening Search (IDS)</vt:lpstr>
      <vt:lpstr>Depth-First, Iterative- Deepening Search (IDS)</vt:lpstr>
      <vt:lpstr>Cyclic State-Space Search  uz korišćenje Open i Closed struktura</vt:lpstr>
      <vt:lpstr>Cyclic State-Space Search uz  korišćenje Open i Closed struktura</vt:lpstr>
      <vt:lpstr>BFS sa detekcijom ciklusa</vt:lpstr>
      <vt:lpstr>BFS sa detekcijom ciklusa</vt:lpstr>
      <vt:lpstr>BFS sa detekcijom ciklusa</vt:lpstr>
      <vt:lpstr>BFS sa detekcijom ciklusa</vt:lpstr>
      <vt:lpstr>BFS sa detekcijom ciklusa</vt:lpstr>
      <vt:lpstr>BFS sa detekcijom ciklusa</vt:lpstr>
      <vt:lpstr>BFS sa detekcijom ciklusa</vt:lpstr>
      <vt:lpstr>BFS sa detekcijom ciklusa</vt:lpstr>
      <vt:lpstr>BFS sa detekcijom ciklusa</vt:lpstr>
      <vt:lpstr>BFS sa detekcijom ciklusa</vt:lpstr>
      <vt:lpstr>BFS sa detekcijom ciklusa</vt:lpstr>
      <vt:lpstr>BFS sa detekcijom ciklusa : Rekonstrukcija putanje rešenja</vt:lpstr>
      <vt:lpstr>BFS sa detekcijom ciklusa :  Rekonstrukcija putanje rešenja</vt:lpstr>
      <vt:lpstr>BFS sa detekcijom ciklusa :  Rekonstrukcija putanje rešenja</vt:lpstr>
      <vt:lpstr>Sažetak</vt:lpstr>
    </vt:vector>
  </TitlesOfParts>
  <Company>none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Primene različitih vrsta aproksimacija funkcija</dc:title>
  <dc:creator>djordje</dc:creator>
  <cp:lastModifiedBy>djordje</cp:lastModifiedBy>
  <cp:revision>327</cp:revision>
  <dcterms:created xsi:type="dcterms:W3CDTF">2005-12-27T21:54:02Z</dcterms:created>
  <dcterms:modified xsi:type="dcterms:W3CDTF">2014-03-13T10:59:11Z</dcterms:modified>
</cp:coreProperties>
</file>