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7"/>
  </p:notesMasterIdLst>
  <p:sldIdLst>
    <p:sldId id="256" r:id="rId2"/>
    <p:sldId id="257" r:id="rId3"/>
    <p:sldId id="338" r:id="rId4"/>
    <p:sldId id="339" r:id="rId5"/>
    <p:sldId id="340" r:id="rId6"/>
    <p:sldId id="342" r:id="rId7"/>
    <p:sldId id="343" r:id="rId8"/>
    <p:sldId id="341" r:id="rId9"/>
    <p:sldId id="344" r:id="rId10"/>
    <p:sldId id="345" r:id="rId11"/>
    <p:sldId id="346" r:id="rId12"/>
    <p:sldId id="347" r:id="rId13"/>
    <p:sldId id="348" r:id="rId14"/>
    <p:sldId id="429" r:id="rId15"/>
    <p:sldId id="430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2" r:id="rId80"/>
    <p:sldId id="413" r:id="rId81"/>
    <p:sldId id="414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28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ordje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5050"/>
    <a:srgbClr val="FFFF66"/>
    <a:srgbClr val="6699FF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2738" autoAdjust="0"/>
  </p:normalViewPr>
  <p:slideViewPr>
    <p:cSldViewPr>
      <p:cViewPr varScale="1">
        <p:scale>
          <a:sx n="123" d="100"/>
          <a:sy n="12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13T15:50:33.914" idx="1">
    <p:pos x="1554" y="1033"/>
    <p:text>Popraviti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6B9252-20A3-4EE6-AE8E-E9284F439C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E10F3-F86C-4DC0-BCD7-7251A8D99BC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0C86C-65AD-441D-9D82-A8E24B072B81}" type="slidenum">
              <a:rPr lang="en-US"/>
              <a:pPr/>
              <a:t>17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9F16C-B54E-45F8-A78E-5C54B7E6F195}" type="slidenum">
              <a:rPr lang="en-US"/>
              <a:pPr/>
              <a:t>18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DE637-4E79-4B2C-AC20-F6EE54AF5952}" type="slidenum">
              <a:rPr lang="en-US"/>
              <a:pPr/>
              <a:t>19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FBB8A-AA09-4D58-897A-0E79F0B10B17}" type="slidenum">
              <a:rPr lang="en-US"/>
              <a:pPr/>
              <a:t>20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5DD-62F5-41DE-90BA-3CCD2A751614}" type="slidenum">
              <a:rPr lang="en-US"/>
              <a:pPr/>
              <a:t>21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AE05E-577C-445C-B86B-065A1F0FD601}" type="slidenum">
              <a:rPr lang="en-US"/>
              <a:pPr/>
              <a:t>22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A8A7B-9B82-4E54-9792-71317CC69A26}" type="slidenum">
              <a:rPr lang="en-US"/>
              <a:pPr/>
              <a:t>23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968AA-FB2E-401C-9696-53991D0890D4}" type="slidenum">
              <a:rPr lang="en-US"/>
              <a:pPr/>
              <a:t>24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FE23-F2CF-4236-8984-D48F76C202F8}" type="slidenum">
              <a:rPr lang="en-US"/>
              <a:pPr/>
              <a:t>25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BE3CB-EABB-4855-9B2B-582AF0E9B312}" type="slidenum">
              <a:rPr lang="en-US"/>
              <a:pPr/>
              <a:t>26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8EA96-808C-4343-89B4-14761A2A8634}" type="slidenum">
              <a:rPr lang="en-US"/>
              <a:pPr/>
              <a:t>9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environment is </a:t>
            </a:r>
            <a:r>
              <a:rPr lang="en-US" b="1"/>
              <a:t>fully observable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85D40-B123-4E66-A493-95183C697E15}" type="slidenum">
              <a:rPr lang="en-US"/>
              <a:pPr/>
              <a:t>27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52F72-ECA0-4124-AFE9-FF74F5C7CC02}" type="slidenum">
              <a:rPr lang="en-US"/>
              <a:pPr/>
              <a:t>28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DE9A0-D663-4BE9-B84E-6EDB7DF780BA}" type="slidenum">
              <a:rPr lang="en-US"/>
              <a:pPr/>
              <a:t>29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292D7-D991-4CBE-95AB-F2D9186AD567}" type="slidenum">
              <a:rPr lang="en-US"/>
              <a:pPr/>
              <a:t>30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0BFA1-8B2C-4729-AAD5-7B18FFB398C0}" type="slidenum">
              <a:rPr lang="en-US"/>
              <a:pPr/>
              <a:t>31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4B45D-5249-41E4-BE91-A8FD81B036D2}" type="slidenum">
              <a:rPr lang="en-US"/>
              <a:pPr/>
              <a:t>32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5D5F1-5C7D-458F-897B-8CDCB5453FCD}" type="slidenum">
              <a:rPr lang="en-US"/>
              <a:pPr/>
              <a:t>33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409AA-161E-4B07-8720-8825B5CA4F99}" type="slidenum">
              <a:rPr lang="en-US"/>
              <a:pPr/>
              <a:t>34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F6396-C39E-48FE-88A8-14B8FCC5FFFD}" type="slidenum">
              <a:rPr lang="en-US"/>
              <a:pPr/>
              <a:t>35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D951E-86BD-4EC4-BC89-0B846C6A7C62}" type="slidenum">
              <a:rPr lang="en-US"/>
              <a:pPr/>
              <a:t>36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4031B-EECB-49B9-A5CA-06441B58C348}" type="slidenum">
              <a:rPr lang="en-US"/>
              <a:pPr/>
              <a:t>10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1A308-4D28-45E1-9C3D-54C9AFE44D78}" type="slidenum">
              <a:rPr lang="en-US"/>
              <a:pPr/>
              <a:t>37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E96AC-1979-4374-9E83-5B845D4D105A}" type="slidenum">
              <a:rPr lang="en-US"/>
              <a:pPr/>
              <a:t>38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4B699-80C5-40BF-9F6F-9713F11533C8}" type="slidenum">
              <a:rPr lang="en-US"/>
              <a:pPr/>
              <a:t>39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1F248-299D-4580-A9C5-04EA7009647C}" type="slidenum">
              <a:rPr lang="en-US"/>
              <a:pPr/>
              <a:t>40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171B1-3135-4563-86A5-304371830F6E}" type="slidenum">
              <a:rPr lang="en-US"/>
              <a:pPr/>
              <a:t>41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E8C67-E51C-46F0-804F-7C1157FF1AD6}" type="slidenum">
              <a:rPr lang="en-US"/>
              <a:pPr/>
              <a:t>42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BF70-9C37-41DF-9E18-B1A5EADE4D3F}" type="slidenum">
              <a:rPr lang="en-US"/>
              <a:pPr/>
              <a:t>43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65339-B0BF-49E5-B199-70756B536A09}" type="slidenum">
              <a:rPr lang="en-US"/>
              <a:pPr/>
              <a:t>44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Problems arise when state space graph is disconnected:</a:t>
            </a:r>
          </a:p>
          <a:p>
            <a:r>
              <a:rPr lang="en-US"/>
              <a:t>  1. if all start nodes are in different connected parts than all goals, BFS won’t be able to find a solution since none exists</a:t>
            </a:r>
          </a:p>
          <a:p>
            <a:r>
              <a:rPr lang="en-US"/>
              <a:t>  2. a start node may be in a connected part where one or more goal exists so a solution exists</a:t>
            </a:r>
            <a:br>
              <a:rPr lang="en-US"/>
            </a:br>
            <a:r>
              <a:rPr lang="en-US"/>
              <a:t>     but BFS starts at a node that isn’t connected to a goal</a:t>
            </a:r>
          </a:p>
          <a:p>
            <a:r>
              <a:rPr lang="en-US" b="1"/>
              <a:t>A disconnected graph usually means that there is an insufficient set of actions.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8FE0D-2DAD-44B5-8165-F41428CD22BD}" type="slidenum">
              <a:rPr lang="en-US"/>
              <a:pPr/>
              <a:t>45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0F546-706A-4747-B6F5-DA8BE589D449}" type="slidenum">
              <a:rPr lang="en-US"/>
              <a:pPr/>
              <a:t>46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technically optimal when edge costs are non-decreasing function of the depth of the node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1D9D9-4520-4B8A-ACF1-7A52ED292EC1}" type="slidenum">
              <a:rPr lang="en-US"/>
              <a:pPr/>
              <a:t>11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the environment is </a:t>
            </a:r>
            <a:r>
              <a:rPr lang="en-US" b="1"/>
              <a:t>single agent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6CA3D-9035-4D4D-97E0-559E1C5E7222}" type="slidenum">
              <a:rPr lang="en-US"/>
              <a:pPr/>
              <a:t>47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DB756-C09D-4402-A912-281E3FDAFFED}" type="slidenum">
              <a:rPr lang="en-US"/>
              <a:pPr/>
              <a:t>48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CDF79-7920-4E11-A345-B487D91BB2A9}" type="slidenum">
              <a:rPr lang="en-US"/>
              <a:pPr/>
              <a:t>49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Why not complete?</a:t>
            </a:r>
          </a:p>
          <a:p>
            <a:r>
              <a:rPr lang="en-US" b="1"/>
              <a:t>Even with cycle detection the state-space graph could have an infinite depth:</a:t>
            </a:r>
          </a:p>
          <a:p>
            <a:r>
              <a:rPr lang="en-US"/>
              <a:t>goal: count to 11</a:t>
            </a:r>
          </a:p>
          <a:p>
            <a:r>
              <a:rPr lang="en-US"/>
              <a:t>start state: count starts at 12</a:t>
            </a:r>
          </a:p>
          <a:p>
            <a:r>
              <a:rPr lang="en-US"/>
              <a:t>problem: keep counting forever…</a:t>
            </a:r>
          </a:p>
          <a:p>
            <a:r>
              <a:rPr lang="en-US" b="1"/>
              <a:t>Even with depth limit the state-space graph could have a cycle:</a:t>
            </a:r>
          </a:p>
          <a:p>
            <a:r>
              <a:rPr lang="en-US"/>
              <a:t>goal: go to Chicago</a:t>
            </a:r>
          </a:p>
          <a:p>
            <a:r>
              <a:rPr lang="en-US"/>
              <a:t>start state: in Madison</a:t>
            </a:r>
          </a:p>
          <a:p>
            <a:r>
              <a:rPr lang="en-US"/>
              <a:t>problem: go to Milwaukee, go to Madison, go to Milwaukee …</a:t>
            </a:r>
          </a:p>
          <a:p>
            <a:r>
              <a:rPr lang="en-US" b="1"/>
              <a:t>With both depth limit and cycle detection (and depth of solution is not known) the state-space graph could have a solution just below the depth limit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B5FB8-F0ED-45D2-BE20-9B2D7A561A65}" type="slidenum">
              <a:rPr lang="en-US"/>
              <a:pPr/>
              <a:t>50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8AFA5-1D6D-4047-8B1B-5D851DA3F554}" type="slidenum">
              <a:rPr lang="en-US"/>
              <a:pPr/>
              <a:t>51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55AB-03FB-4A53-B044-2A56DEC8A79E}" type="slidenum">
              <a:rPr lang="en-US"/>
              <a:pPr/>
              <a:t>52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94911-0089-4931-838C-772356868E64}" type="slidenum">
              <a:rPr lang="en-US"/>
              <a:pPr/>
              <a:t>53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B068-00E9-49DC-9C03-E4A34A561575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E1BB0-F5B7-4FA8-ACC0-E464BC080852}" type="slidenum">
              <a:rPr lang="en-US"/>
              <a:pPr/>
              <a:t>55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213E6-62D1-4BF9-B605-C66D793D1E37}" type="slidenum">
              <a:rPr lang="en-US"/>
              <a:pPr/>
              <a:t>56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6670D-96FA-46DE-9CC3-CE01FB068DEF}" type="slidenum">
              <a:rPr lang="en-US"/>
              <a:pPr/>
              <a:t>12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 is </a:t>
            </a:r>
            <a:r>
              <a:rPr lang="en-US" b="1"/>
              <a:t>discrete</a:t>
            </a:r>
          </a:p>
          <a:p>
            <a:endParaRPr lang="en-US" b="1"/>
          </a:p>
          <a:p>
            <a:r>
              <a:rPr lang="en-US" b="1"/>
              <a:t>Discrete</a:t>
            </a:r>
            <a:r>
              <a:rPr lang="en-US"/>
              <a:t>: e.g., if "Kelly is in class" and then performs the action "go home," then in the next situation Kelly is "at home."</a:t>
            </a:r>
            <a:br>
              <a:rPr lang="en-US"/>
            </a:br>
            <a:r>
              <a:rPr lang="en-US"/>
              <a:t>There is no representation of a point in time where Kelly is neither in class nor at home (i.e., in the state of "going home").</a:t>
            </a:r>
          </a:p>
          <a:p>
            <a:r>
              <a:rPr lang="en-US" b="1" i="1"/>
              <a:t>Number of actions</a:t>
            </a:r>
            <a:r>
              <a:rPr lang="en-US"/>
              <a:t>: e.g., in the 8-puzzle, we could specify 4 possible moves for each of the 8 tiles, resulting in a total of 4*8=32 operators.</a:t>
            </a:r>
            <a:br>
              <a:rPr lang="en-US"/>
            </a:br>
            <a:r>
              <a:rPr lang="en-US"/>
              <a:t>On the other hand, we could specify four moves for the "blank" square and there would need to be only 4 operators.</a:t>
            </a:r>
          </a:p>
          <a:p>
            <a:r>
              <a:rPr lang="en-US"/>
              <a:t>http://sciris.shu.edu/~borowski/Puzzle/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C435A-5D05-401D-89A6-287456C14F9C}" type="slidenum">
              <a:rPr lang="en-US"/>
              <a:pPr/>
              <a:t>57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01049-60D0-40CC-829D-F3D701B90E82}" type="slidenum">
              <a:rPr lang="en-US"/>
              <a:pPr/>
              <a:t>58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1525A-97A6-47BF-B286-0433DE23EB58}" type="slidenum">
              <a:rPr lang="en-US"/>
              <a:pPr/>
              <a:t>59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500A8-7F66-428F-A980-D83AD4E9E855}" type="slidenum">
              <a:rPr lang="en-US"/>
              <a:pPr/>
              <a:t>60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A9FDD-87BA-4E12-8538-04AAAECA4E55}" type="slidenum">
              <a:rPr lang="en-US"/>
              <a:pPr/>
              <a:t>61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4C839-F6CB-484C-843D-500B280BA3A3}" type="slidenum">
              <a:rPr lang="en-US"/>
              <a:pPr/>
              <a:t>62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6D5D4-3A4B-4873-9D70-86B6B4A959D3}" type="slidenum">
              <a:rPr lang="en-US"/>
              <a:pPr/>
              <a:t>63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7D13F-67B0-4ED6-BA86-EF103569D801}" type="slidenum">
              <a:rPr lang="en-US"/>
              <a:pPr/>
              <a:t>64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D5D84-AE20-44DF-83DC-CF8FA592CCC4}" type="slidenum">
              <a:rPr lang="en-US"/>
              <a:pPr/>
              <a:t>65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93B96-351F-41DA-924A-CA3CF2BBCAC7}" type="slidenum">
              <a:rPr lang="en-US"/>
              <a:pPr/>
              <a:t>66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CAB06-2757-41AE-A83E-752551294B4E}" type="slidenum">
              <a:rPr lang="en-US"/>
              <a:pPr/>
              <a:t>13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 is </a:t>
            </a:r>
            <a:r>
              <a:rPr lang="en-US" b="1"/>
              <a:t>deterministic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219CC-9FFC-4AC2-A7B9-BFFB8E33592D}" type="slidenum">
              <a:rPr lang="en-US"/>
              <a:pPr/>
              <a:t>67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8A414-EA41-4DB0-B637-445D9F65BE93}" type="slidenum">
              <a:rPr lang="en-US"/>
              <a:pPr/>
              <a:t>68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89DA-A8F1-4C66-AA3E-9D73B24AF621}" type="slidenum">
              <a:rPr lang="en-US"/>
              <a:pPr/>
              <a:t>69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90179-B629-4B40-B1AE-0F642CCC40C0}" type="slidenum">
              <a:rPr lang="en-US"/>
              <a:pPr/>
              <a:t>70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5F84C-804B-4766-8B04-B289D3A037BE}" type="slidenum">
              <a:rPr lang="en-US"/>
              <a:pPr/>
              <a:t>71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D82D6-A8C7-40E7-BAE1-394C214D6998}" type="slidenum">
              <a:rPr lang="en-US"/>
              <a:pPr/>
              <a:t>72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7C594-80ED-4995-A0FB-0CFBF6422218}" type="slidenum">
              <a:rPr lang="en-US"/>
              <a:pPr/>
              <a:t>73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842A7-6E8D-4FF8-B539-66E042A374EF}" type="slidenum">
              <a:rPr lang="en-US"/>
              <a:pPr/>
              <a:t>74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6BFCB-A49F-45A1-A4A3-3639CC12B5B6}" type="slidenum">
              <a:rPr lang="en-US"/>
              <a:pPr/>
              <a:t>75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i="1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18CCC-BD9C-4CE9-80C0-B03A3B27A9AD}" type="slidenum">
              <a:rPr lang="en-US"/>
              <a:pPr/>
              <a:t>76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CAB06-2757-41AE-A83E-752551294B4E}" type="slidenum">
              <a:rPr lang="en-US"/>
              <a:pPr/>
              <a:t>14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 is </a:t>
            </a:r>
            <a:r>
              <a:rPr lang="en-US" b="1"/>
              <a:t>deterministic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314E5-DD26-4A8C-B6EC-14C6DF7B7DFD}" type="slidenum">
              <a:rPr lang="en-US"/>
              <a:pPr/>
              <a:t>77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D2F82-B845-4B6B-88B7-D433F8293824}" type="slidenum">
              <a:rPr lang="en-US"/>
              <a:pPr/>
              <a:t>78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IDS generally expands fewer nodes than BFS on the same search space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AE6EE-D5B1-4AB9-B15C-D82D2E5B0F3F}" type="slidenum">
              <a:rPr lang="en-US"/>
              <a:pPr/>
              <a:t>79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BBEC2-76B2-4AC0-9155-8CFFFC1757DB}" type="slidenum">
              <a:rPr lang="en-US"/>
              <a:pPr/>
              <a:t>80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edge costs means edges are all the same value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3F991-8B0E-45B0-803F-EA1F66BDB109}" type="slidenum">
              <a:rPr lang="en-US"/>
              <a:pPr/>
              <a:t>81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CB95C-7C4F-46C0-A451-B9F0827402F0}" type="slidenum">
              <a:rPr lang="en-US"/>
              <a:pPr/>
              <a:t>82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FBFA2-1C59-4191-892E-12503FC74DE1}" type="slidenum">
              <a:rPr lang="en-US"/>
              <a:pPr/>
              <a:t>83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228E5-2E8E-46CF-847A-E7817F298778}" type="slidenum">
              <a:rPr lang="en-US"/>
              <a:pPr/>
              <a:t>84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BF7ED-7DBF-4293-8E66-89B0E7289C99}" type="slidenum">
              <a:rPr lang="en-US"/>
              <a:pPr/>
              <a:t>85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991FA-4DFD-4428-B8F1-CCA35DBD245E}" type="slidenum">
              <a:rPr lang="en-US"/>
              <a:pPr/>
              <a:t>86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goal tested but not expanded since in CLOSE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CAB06-2757-41AE-A83E-752551294B4E}" type="slidenum">
              <a:rPr lang="en-US"/>
              <a:pPr/>
              <a:t>15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 is </a:t>
            </a:r>
            <a:r>
              <a:rPr lang="en-US" b="1"/>
              <a:t>deterministic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7E647-CD54-4B64-A9C6-96B2C96D376C}" type="slidenum">
              <a:rPr lang="en-US"/>
              <a:pPr/>
              <a:t>87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94D2F-9EE2-4C1C-9902-1C8655A4E42B}" type="slidenum">
              <a:rPr lang="en-US"/>
              <a:pPr/>
              <a:t>88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1382B-5DD9-4649-8668-51B14CAD0B57}" type="slidenum">
              <a:rPr lang="en-US"/>
              <a:pPr/>
              <a:t>89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B118-9EA8-42E6-963F-25D36C5C6186}" type="slidenum">
              <a:rPr lang="en-US"/>
              <a:pPr/>
              <a:t>90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747A5-D3E6-4F06-9032-6B7FF2ED0BDD}" type="slidenum">
              <a:rPr lang="en-US"/>
              <a:pPr/>
              <a:t>91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74CE2-3F03-4DBE-A4E1-66FE6B650C18}" type="slidenum">
              <a:rPr lang="en-US"/>
              <a:pPr/>
              <a:t>92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034B5-7D8F-4D96-AF1B-B66CED191100}" type="slidenum">
              <a:rPr lang="en-US"/>
              <a:pPr/>
              <a:t>93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C16FA-3159-45B0-91AA-640AB7C4AC6C}" type="slidenum">
              <a:rPr lang="en-US"/>
              <a:pPr/>
              <a:t>94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FBC4B-3FC8-4161-82B9-EC13A8B86061}" type="slidenum">
              <a:rPr lang="en-US"/>
              <a:pPr/>
              <a:t>95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BFS, UCS, and IDS are optimal when edge cost are non-decreasing function of depth</a:t>
            </a:r>
          </a:p>
          <a:p>
            <a:r>
              <a:rPr lang="en-US"/>
              <a:t>UCS is complete if edge costs are &gt;= e for some positive 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07CA7-709C-45A3-9E9C-8B61E964B334}" type="slidenum">
              <a:rPr lang="en-US"/>
              <a:pPr/>
              <a:t>16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AFA19-9C24-4644-97E0-80293C75A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18C5C-414F-4381-8C7A-FE72502C5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19DD8-8926-4492-9C6A-8C9CBD745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CD863C-23B6-4E90-A679-974DB73468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2B6195-C59C-4714-A319-CE60022A70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18892-E033-4B12-94F5-E36D3B136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810ED-D49A-4941-A572-07BD00D869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DD3CC-B462-4D51-9CD4-95BB110B10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8FC81-4C11-45E7-B773-727E92440D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475C3-B290-4B30-8F79-BDAF7202A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3965B-A827-42DA-885A-FD901D404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74993-54C1-459C-B070-9A822D043A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E856FC-954B-4621-BC83-7929BBF700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867400"/>
            <a:ext cx="7772400" cy="403225"/>
          </a:xfrm>
        </p:spPr>
        <p:txBody>
          <a:bodyPr/>
          <a:lstStyle/>
          <a:p>
            <a:pPr algn="r"/>
            <a:r>
              <a:rPr lang="en-US" sz="1050" dirty="0" err="1" smtClean="0">
                <a:latin typeface="Comic Sans MS" pitchFamily="66" charset="0"/>
              </a:rPr>
              <a:t>Obradovi</a:t>
            </a:r>
            <a:r>
              <a:rPr lang="sr-Latn-RS" sz="1050" dirty="0" smtClean="0">
                <a:latin typeface="Comic Sans MS" pitchFamily="66" charset="0"/>
              </a:rPr>
              <a:t>ć Đorđe</a:t>
            </a:r>
            <a:endParaRPr lang="en-US" sz="700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685800"/>
          </a:xfrm>
        </p:spPr>
        <p:txBody>
          <a:bodyPr/>
          <a:lstStyle/>
          <a:p>
            <a:r>
              <a:rPr lang="en-US" sz="2800" dirty="0" err="1" smtClean="0">
                <a:latin typeface="Comic Sans MS" pitchFamily="66" charset="0"/>
              </a:rPr>
              <a:t>Pretrage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8382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Katedra za informatiku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sr-Latn-RS" sz="1600" dirty="0" smtClean="0">
                <a:latin typeface="Comic Sans MS" pitchFamily="66" charset="0"/>
              </a:rPr>
              <a:t>Fakultet tehničkih nauka Novi Sad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88620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ORI</a:t>
            </a:r>
            <a:endParaRPr lang="sr-Latn-R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CS" sz="2400" dirty="0">
                <a:solidFill>
                  <a:srgbClr val="CC3300"/>
                </a:solidFill>
              </a:rPr>
              <a:t>Kako je reprezentovano znanje</a:t>
            </a:r>
            <a:r>
              <a:rPr lang="en-US" sz="2400" dirty="0">
                <a:solidFill>
                  <a:srgbClr val="CC3300"/>
                </a:solidFill>
              </a:rPr>
              <a:t>?</a:t>
            </a:r>
          </a:p>
          <a:p>
            <a:pPr lvl="4"/>
            <a:endParaRPr lang="en-US" sz="1600" dirty="0">
              <a:solidFill>
                <a:srgbClr val="CC33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sr-Latn-CS" sz="2400" dirty="0"/>
              <a:t>Problem reprezentacije znanja</a:t>
            </a:r>
            <a:endParaRPr lang="en-US" sz="2400" dirty="0"/>
          </a:p>
          <a:p>
            <a:pPr lvl="1"/>
            <a:r>
              <a:rPr lang="sr-Latn-CS" sz="2000" dirty="0"/>
              <a:t>Koji je deo sirove informacije relev</a:t>
            </a:r>
            <a:r>
              <a:rPr lang="en-US" sz="2000" dirty="0"/>
              <a:t>a</a:t>
            </a:r>
            <a:r>
              <a:rPr lang="sr-Latn-CS" sz="2000" dirty="0"/>
              <a:t>ntan</a:t>
            </a:r>
            <a:r>
              <a:rPr lang="en-US" sz="2000" dirty="0"/>
              <a:t>?</a:t>
            </a:r>
          </a:p>
          <a:p>
            <a:pPr lvl="1"/>
            <a:r>
              <a:rPr lang="sr-Latn-CS" sz="2000" dirty="0"/>
              <a:t>Reprezentacija domenskog znanja je poseban problem u VI</a:t>
            </a:r>
            <a:r>
              <a:rPr lang="en-US" sz="2000" dirty="0"/>
              <a:t>…</a:t>
            </a:r>
          </a:p>
          <a:p>
            <a:pPr lvl="4"/>
            <a:endParaRPr lang="en-US" sz="1600" dirty="0"/>
          </a:p>
          <a:p>
            <a:pPr>
              <a:buFont typeface="Wingdings 2" pitchFamily="18" charset="2"/>
              <a:buChar char="Þ"/>
            </a:pPr>
            <a:r>
              <a:rPr lang="sr-Latn-CS" sz="2400" i="1" dirty="0"/>
              <a:t>Obično se ostavlja dizajnerima sistema da odrede šta reprezentovati</a:t>
            </a:r>
            <a:r>
              <a:rPr lang="en-US" sz="2400" i="1" dirty="0"/>
              <a:t>.</a:t>
            </a:r>
          </a:p>
          <a:p>
            <a:pPr lvl="1"/>
            <a:endParaRPr lang="en-US" sz="2000" i="1" dirty="0"/>
          </a:p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000" dirty="0">
                <a:solidFill>
                  <a:schemeClr val="tx2"/>
                </a:solidFill>
              </a:rPr>
              <a:t>Šta biste vi uradili za problem posuda</a:t>
            </a:r>
            <a:r>
              <a:rPr lang="en-US" sz="2000" dirty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CS" sz="2400" dirty="0">
                <a:solidFill>
                  <a:srgbClr val="CC3300"/>
                </a:solidFill>
              </a:rPr>
              <a:t>Šta je cilj koji treba postići</a:t>
            </a:r>
            <a:r>
              <a:rPr lang="en-US" sz="2400" dirty="0">
                <a:solidFill>
                  <a:srgbClr val="CC3300"/>
                </a:solidFill>
              </a:rPr>
              <a:t>?</a:t>
            </a:r>
          </a:p>
          <a:p>
            <a:r>
              <a:rPr lang="sr-Latn-CS" sz="2400" dirty="0"/>
              <a:t>Kako je opisan cilj</a:t>
            </a:r>
            <a:r>
              <a:rPr lang="en-US" sz="2400" dirty="0"/>
              <a:t>?</a:t>
            </a:r>
          </a:p>
          <a:p>
            <a:pPr lvl="1"/>
            <a:r>
              <a:rPr lang="sr-Latn-CS" sz="2000" dirty="0"/>
              <a:t>Kao situacija koju treba dostići</a:t>
            </a:r>
            <a:endParaRPr lang="en-US" sz="2000" dirty="0"/>
          </a:p>
          <a:p>
            <a:pPr lvl="1"/>
            <a:r>
              <a:rPr lang="sr-Latn-CS" sz="2000" dirty="0"/>
              <a:t>Kao skup osobina koje treba prikupiti</a:t>
            </a:r>
            <a:r>
              <a:rPr lang="en-US" sz="2000" dirty="0"/>
              <a:t>…</a:t>
            </a:r>
          </a:p>
          <a:p>
            <a:r>
              <a:rPr lang="sr-Latn-CS" sz="2400" dirty="0"/>
              <a:t>Kako se </a:t>
            </a:r>
            <a:r>
              <a:rPr lang="sr-Latn-CS" sz="2400" dirty="0" smtClean="0"/>
              <a:t>zna</a:t>
            </a:r>
            <a:r>
              <a:rPr lang="en-US" sz="2400" smtClean="0"/>
              <a:t> </a:t>
            </a:r>
            <a:r>
              <a:rPr lang="sr-Latn-CS" sz="2400" smtClean="0"/>
              <a:t>kada </a:t>
            </a:r>
            <a:r>
              <a:rPr lang="sr-Latn-CS" sz="2400" dirty="0"/>
              <a:t>je cilj postignut</a:t>
            </a:r>
            <a:r>
              <a:rPr lang="en-US" sz="2400" dirty="0"/>
              <a:t>?</a:t>
            </a:r>
          </a:p>
          <a:p>
            <a:pPr lvl="1"/>
            <a:r>
              <a:rPr lang="sr-Latn-CS" sz="2000" dirty="0"/>
              <a:t>pomoću</a:t>
            </a:r>
            <a:r>
              <a:rPr lang="en-US" sz="2000" dirty="0"/>
              <a:t> </a:t>
            </a:r>
            <a:r>
              <a:rPr lang="sr-Latn-CS" sz="2000" dirty="0">
                <a:solidFill>
                  <a:srgbClr val="CC3300"/>
                </a:solidFill>
              </a:rPr>
              <a:t>ciljnog</a:t>
            </a:r>
            <a:r>
              <a:rPr lang="en-US" sz="2000" dirty="0">
                <a:solidFill>
                  <a:srgbClr val="CC3300"/>
                </a:solidFill>
              </a:rPr>
              <a:t> test</a:t>
            </a:r>
            <a:r>
              <a:rPr lang="sr-Latn-CS" sz="2000" dirty="0">
                <a:solidFill>
                  <a:srgbClr val="CC3300"/>
                </a:solidFill>
              </a:rPr>
              <a:t>a</a:t>
            </a:r>
            <a:r>
              <a:rPr lang="en-US" sz="2000" dirty="0"/>
              <a:t> </a:t>
            </a:r>
            <a:r>
              <a:rPr lang="sr-Latn-CS" sz="2000" dirty="0"/>
              <a:t>koji definiše šta znači imati dostignut/zadovoljen cilj</a:t>
            </a:r>
            <a:endParaRPr lang="en-US" sz="2000" dirty="0"/>
          </a:p>
          <a:p>
            <a:pPr lvl="4"/>
            <a:endParaRPr lang="en-US" sz="1600" dirty="0"/>
          </a:p>
          <a:p>
            <a:pPr>
              <a:buFont typeface="Wingdings 2" pitchFamily="18" charset="2"/>
              <a:buChar char="Þ"/>
            </a:pPr>
            <a:r>
              <a:rPr lang="sr-Latn-CS" sz="2400" i="1" dirty="0"/>
              <a:t>Određivanje cilja je teško i obično ga specificiraju dizajner ili korisnik</a:t>
            </a:r>
            <a:r>
              <a:rPr lang="en-US" sz="2400" i="1" dirty="0"/>
              <a:t>.</a:t>
            </a:r>
          </a:p>
          <a:p>
            <a:pPr lvl="4"/>
            <a:endParaRPr lang="en-US" sz="1600" i="1" dirty="0"/>
          </a:p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000" dirty="0">
                <a:solidFill>
                  <a:schemeClr val="tx2"/>
                </a:solidFill>
              </a:rPr>
              <a:t>Šta biste vi uradili za problem posuda sa vodom</a:t>
            </a:r>
            <a:r>
              <a:rPr lang="en-US" sz="2000" dirty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2400" dirty="0">
                <a:solidFill>
                  <a:srgbClr val="CC3300"/>
                </a:solidFill>
              </a:rPr>
              <a:t>Koje su akcije na raspolaganju</a:t>
            </a:r>
            <a:r>
              <a:rPr lang="en-US" sz="2400" dirty="0">
                <a:solidFill>
                  <a:srgbClr val="CC3300"/>
                </a:solidFill>
              </a:rPr>
              <a:t>?</a:t>
            </a:r>
          </a:p>
          <a:p>
            <a:pPr>
              <a:lnSpc>
                <a:spcPct val="80000"/>
              </a:lnSpc>
            </a:pPr>
            <a:r>
              <a:rPr lang="sr-Latn-CS" sz="2400" dirty="0"/>
              <a:t>Skup</a:t>
            </a:r>
            <a:r>
              <a:rPr lang="en-US" sz="2400" dirty="0"/>
              <a:t> </a:t>
            </a:r>
            <a:r>
              <a:rPr lang="sr-Latn-CS" sz="2400" dirty="0"/>
              <a:t>akcija</a:t>
            </a:r>
            <a:r>
              <a:rPr lang="en-US" sz="2400" dirty="0"/>
              <a:t>/</a:t>
            </a:r>
            <a:r>
              <a:rPr lang="sr-Latn-CS" sz="2400" dirty="0"/>
              <a:t>događaja</a:t>
            </a:r>
            <a:r>
              <a:rPr lang="en-US" sz="2400" dirty="0"/>
              <a:t> </a:t>
            </a:r>
            <a:r>
              <a:rPr lang="sr-Latn-CS" sz="2400" dirty="0"/>
              <a:t>treba da bude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sr-Latn-CS" sz="2000" dirty="0"/>
              <a:t>Dekomponovan u primitivne, diskretne akcije koje se mogu tretirati kao </a:t>
            </a:r>
            <a:r>
              <a:rPr lang="en-US" sz="2000" dirty="0"/>
              <a:t>“atom</a:t>
            </a:r>
            <a:r>
              <a:rPr lang="sr-Latn-CS" sz="2000" dirty="0"/>
              <a:t>ske</a:t>
            </a:r>
            <a:r>
              <a:rPr lang="en-US" sz="2000" dirty="0"/>
              <a:t>”</a:t>
            </a:r>
          </a:p>
          <a:p>
            <a:pPr lvl="1">
              <a:lnSpc>
                <a:spcPct val="80000"/>
              </a:lnSpc>
            </a:pPr>
            <a:r>
              <a:rPr lang="sr-Latn-CS" sz="2000" dirty="0"/>
              <a:t>Dovoljan da opiše sve potrebne promene za dostizanje cilja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Kompletno opisan, bez neodređenosti u odnosu na to šta određena akcija čini sa bilo kojim određenim stanjem sveta</a:t>
            </a:r>
            <a:endParaRPr lang="en-US" sz="2000" dirty="0"/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  <a:buFont typeface="Wingdings 2" pitchFamily="18" charset="2"/>
              <a:buChar char="Þ"/>
            </a:pPr>
            <a:r>
              <a:rPr lang="sr-Latn-CS" sz="2400" i="1" dirty="0"/>
              <a:t>Broj primitivnih akcija zavisi od načina reprezentacije stanja sveta</a:t>
            </a:r>
            <a:r>
              <a:rPr lang="en-US" sz="2400" i="1" dirty="0"/>
              <a:t>.</a:t>
            </a:r>
          </a:p>
          <a:p>
            <a:pPr lvl="4">
              <a:lnSpc>
                <a:spcPct val="80000"/>
              </a:lnSpc>
            </a:pPr>
            <a:endParaRPr lang="en-US" sz="1600" i="1" dirty="0"/>
          </a:p>
          <a:p>
            <a:pPr>
              <a:lnSpc>
                <a:spcPct val="80000"/>
              </a:lnSpc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000" dirty="0">
                <a:solidFill>
                  <a:schemeClr val="tx2"/>
                </a:solidFill>
              </a:rPr>
              <a:t>Šta biste vi uradili za problem posuda sa vodom</a:t>
            </a:r>
            <a:r>
              <a:rPr lang="en-US" sz="2000" dirty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sr-Latn-CS" sz="2400" dirty="0">
                <a:solidFill>
                  <a:srgbClr val="CC3300"/>
                </a:solidFill>
              </a:rPr>
              <a:t>Koje akcije treba biti sposoban uraditi</a:t>
            </a:r>
            <a:r>
              <a:rPr lang="en-US" sz="2400" dirty="0">
                <a:solidFill>
                  <a:srgbClr val="CC3300"/>
                </a:solidFill>
              </a:rPr>
              <a:t>?</a:t>
            </a:r>
            <a:endParaRPr lang="en-US" sz="2400" dirty="0"/>
          </a:p>
          <a:p>
            <a:pPr lvl="4"/>
            <a:endParaRPr lang="en-US" sz="1600" dirty="0"/>
          </a:p>
          <a:p>
            <a:r>
              <a:rPr lang="sr-Latn-CS" sz="2400" dirty="0"/>
              <a:t>Dato</a:t>
            </a:r>
            <a:r>
              <a:rPr lang="en-US" sz="2400" dirty="0"/>
              <a:t>:</a:t>
            </a:r>
          </a:p>
          <a:p>
            <a:pPr lvl="1"/>
            <a:r>
              <a:rPr lang="sr-Latn-CS" sz="2000" dirty="0"/>
              <a:t>akcija</a:t>
            </a:r>
            <a:r>
              <a:rPr lang="en-US" sz="2000" dirty="0"/>
              <a:t> (operator/</a:t>
            </a:r>
            <a:r>
              <a:rPr lang="sr-Latn-CS" sz="2000" dirty="0"/>
              <a:t>potez</a:t>
            </a:r>
            <a:r>
              <a:rPr lang="en-US" sz="2000" dirty="0"/>
              <a:t>)</a:t>
            </a:r>
          </a:p>
          <a:p>
            <a:pPr lvl="1"/>
            <a:r>
              <a:rPr lang="sr-Latn-CS" sz="2000" dirty="0"/>
              <a:t>Opis tekućeg stanja sveta</a:t>
            </a:r>
            <a:endParaRPr lang="en-US" sz="2000" dirty="0"/>
          </a:p>
          <a:p>
            <a:pPr lvl="4"/>
            <a:endParaRPr lang="en-US" sz="1600" dirty="0"/>
          </a:p>
          <a:p>
            <a:r>
              <a:rPr lang="sr-Latn-CS" sz="2400" dirty="0"/>
              <a:t>Akcija potpuno specificira</a:t>
            </a:r>
            <a:r>
              <a:rPr lang="en-US" sz="2400" dirty="0"/>
              <a:t>:</a:t>
            </a:r>
          </a:p>
          <a:p>
            <a:pPr lvl="1"/>
            <a:r>
              <a:rPr lang="sr-Latn-CS" sz="2000" dirty="0"/>
              <a:t>Da li je legalna</a:t>
            </a:r>
            <a:r>
              <a:rPr lang="en-US" sz="2000" dirty="0"/>
              <a:t>, </a:t>
            </a:r>
            <a:r>
              <a:rPr lang="sr-Latn-CS" sz="2000" dirty="0"/>
              <a:t>t</a:t>
            </a:r>
            <a:r>
              <a:rPr lang="en-US" sz="2000" dirty="0"/>
              <a:t>.</a:t>
            </a:r>
            <a:r>
              <a:rPr lang="sr-Latn-CS" sz="2000" dirty="0"/>
              <a:t>j</a:t>
            </a:r>
            <a:r>
              <a:rPr lang="en-US" sz="2000" dirty="0"/>
              <a:t>. </a:t>
            </a:r>
            <a:r>
              <a:rPr lang="sr-Latn-CS" sz="2000" dirty="0"/>
              <a:t>da li može da se primeni</a:t>
            </a:r>
            <a:r>
              <a:rPr lang="en-US" sz="2000" dirty="0"/>
              <a:t>?</a:t>
            </a:r>
          </a:p>
          <a:p>
            <a:pPr lvl="1"/>
            <a:r>
              <a:rPr lang="sr-Latn-CS" sz="2000" dirty="0"/>
              <a:t>Koje će tačno stanje sveta da bude nakon primene te akcije na tekuće stanje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219200"/>
            <a:ext cx="2819400" cy="129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sz="2000" dirty="0" err="1" smtClean="0"/>
              <a:t>reprezentacija</a:t>
            </a:r>
            <a:r>
              <a:rPr lang="en-US" sz="2000" dirty="0" smtClean="0"/>
              <a:t> </a:t>
            </a:r>
            <a:r>
              <a:rPr lang="en-US" sz="2000" dirty="0" err="1" smtClean="0"/>
              <a:t>stanja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sz="2000" dirty="0" err="1" smtClean="0"/>
              <a:t>mogu</a:t>
            </a:r>
            <a:r>
              <a:rPr lang="sr-Latn-RS" sz="2000" dirty="0" smtClean="0"/>
              <a:t>će akcije</a:t>
            </a: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2057400"/>
            <a:ext cx="1371600" cy="1938010"/>
            <a:chOff x="457200" y="2057400"/>
            <a:chExt cx="1371600" cy="1938010"/>
          </a:xfrm>
        </p:grpSpPr>
        <p:sp>
          <p:nvSpPr>
            <p:cNvPr id="5" name="Rectangle 4"/>
            <p:cNvSpPr/>
            <p:nvPr/>
          </p:nvSpPr>
          <p:spPr>
            <a:xfrm>
              <a:off x="457200" y="20574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90800"/>
              <a:ext cx="457200" cy="1143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2971800"/>
              <a:ext cx="457200" cy="762000"/>
            </a:xfrm>
            <a:prstGeom prst="rect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800" y="37338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37338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2860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0/4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6670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0/3</a:t>
              </a:r>
              <a:endParaRPr lang="en-US" sz="105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57600" y="1676400"/>
            <a:ext cx="1371600" cy="1938010"/>
            <a:chOff x="3657600" y="1676400"/>
            <a:chExt cx="1371600" cy="1938010"/>
          </a:xfrm>
        </p:grpSpPr>
        <p:sp>
          <p:nvSpPr>
            <p:cNvPr id="14" name="Rectangle 13"/>
            <p:cNvSpPr/>
            <p:nvPr/>
          </p:nvSpPr>
          <p:spPr>
            <a:xfrm>
              <a:off x="3657600" y="16764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0" y="2209800"/>
              <a:ext cx="457200" cy="1143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2590800"/>
              <a:ext cx="457200" cy="762000"/>
            </a:xfrm>
            <a:prstGeom prst="rect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86200" y="33528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19600" y="33528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6200" y="19050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4</a:t>
              </a:r>
              <a:r>
                <a:rPr lang="en-US" sz="1050" dirty="0" smtClean="0"/>
                <a:t>/4</a:t>
              </a:r>
              <a:endParaRPr 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19600" y="22860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0/3</a:t>
              </a:r>
              <a:endParaRPr lang="en-US" sz="105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828800" y="2514600"/>
            <a:ext cx="1828800" cy="495300"/>
            <a:chOff x="1828800" y="2514600"/>
            <a:chExt cx="1828800" cy="495300"/>
          </a:xfrm>
        </p:grpSpPr>
        <p:cxnSp>
          <p:nvCxnSpPr>
            <p:cNvPr id="13" name="Straight Arrow Connector 12"/>
            <p:cNvCxnSpPr>
              <a:stCxn id="5" idx="3"/>
              <a:endCxn id="14" idx="1"/>
            </p:cNvCxnSpPr>
            <p:nvPr/>
          </p:nvCxnSpPr>
          <p:spPr>
            <a:xfrm flipV="1">
              <a:off x="1828800" y="2628900"/>
              <a:ext cx="18288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133600" y="251460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napuni vodom 1</a:t>
              </a:r>
              <a:endParaRPr lang="en-US" sz="105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657600" y="3886200"/>
            <a:ext cx="1371600" cy="1938010"/>
            <a:chOff x="3657600" y="3886200"/>
            <a:chExt cx="1371600" cy="1938010"/>
          </a:xfrm>
        </p:grpSpPr>
        <p:sp>
          <p:nvSpPr>
            <p:cNvPr id="23" name="Rectangle 22"/>
            <p:cNvSpPr/>
            <p:nvPr/>
          </p:nvSpPr>
          <p:spPr>
            <a:xfrm>
              <a:off x="3657600" y="38862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10000" y="4419600"/>
              <a:ext cx="457200" cy="1143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43400" y="4800600"/>
              <a:ext cx="457200" cy="762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6200" y="55626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19600" y="55626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6200" y="41148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0</a:t>
              </a:r>
              <a:r>
                <a:rPr lang="en-US" sz="1050" dirty="0" smtClean="0"/>
                <a:t>/4</a:t>
              </a:r>
              <a:endParaRPr lang="en-US" sz="105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19600" y="44958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050" dirty="0" smtClean="0"/>
                <a:t>3</a:t>
              </a:r>
              <a:r>
                <a:rPr lang="en-US" sz="1050" dirty="0" smtClean="0"/>
                <a:t>/3</a:t>
              </a:r>
              <a:endParaRPr lang="en-US" sz="105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828800" y="3009900"/>
            <a:ext cx="1828800" cy="1828800"/>
            <a:chOff x="1828800" y="3009900"/>
            <a:chExt cx="1828800" cy="1828800"/>
          </a:xfrm>
        </p:grpSpPr>
        <p:cxnSp>
          <p:nvCxnSpPr>
            <p:cNvPr id="30" name="Straight Arrow Connector 29"/>
            <p:cNvCxnSpPr>
              <a:stCxn id="5" idx="3"/>
              <a:endCxn id="23" idx="1"/>
            </p:cNvCxnSpPr>
            <p:nvPr/>
          </p:nvCxnSpPr>
          <p:spPr>
            <a:xfrm>
              <a:off x="1828800" y="3009900"/>
              <a:ext cx="182880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57400" y="426720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napuni vodom 2</a:t>
              </a:r>
              <a:endParaRPr lang="en-US" sz="105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543800" y="4724400"/>
            <a:ext cx="1371600" cy="1938010"/>
            <a:chOff x="7543800" y="4724400"/>
            <a:chExt cx="1371600" cy="1938010"/>
          </a:xfrm>
        </p:grpSpPr>
        <p:sp>
          <p:nvSpPr>
            <p:cNvPr id="34" name="Rectangle 33"/>
            <p:cNvSpPr/>
            <p:nvPr/>
          </p:nvSpPr>
          <p:spPr>
            <a:xfrm>
              <a:off x="7543800" y="47244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96200" y="5257800"/>
              <a:ext cx="457200" cy="1143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29600" y="5638800"/>
              <a:ext cx="457200" cy="762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72400" y="64008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05800" y="64008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2400" y="49530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4</a:t>
              </a:r>
              <a:r>
                <a:rPr lang="en-US" sz="1050" dirty="0" smtClean="0"/>
                <a:t>/4</a:t>
              </a:r>
              <a:endParaRPr 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05800" y="53340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050" dirty="0" smtClean="0"/>
                <a:t>3</a:t>
              </a:r>
              <a:r>
                <a:rPr lang="en-US" sz="1050" dirty="0" smtClean="0"/>
                <a:t>/3</a:t>
              </a:r>
              <a:endParaRPr lang="en-US" sz="105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29200" y="4838700"/>
            <a:ext cx="2514600" cy="901616"/>
            <a:chOff x="5029200" y="4838700"/>
            <a:chExt cx="2514600" cy="901616"/>
          </a:xfrm>
        </p:grpSpPr>
        <p:cxnSp>
          <p:nvCxnSpPr>
            <p:cNvPr id="41" name="Straight Arrow Connector 40"/>
            <p:cNvCxnSpPr>
              <a:stCxn id="23" idx="3"/>
              <a:endCxn id="34" idx="1"/>
            </p:cNvCxnSpPr>
            <p:nvPr/>
          </p:nvCxnSpPr>
          <p:spPr>
            <a:xfrm>
              <a:off x="5029200" y="4838700"/>
              <a:ext cx="2514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638800" y="548640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napuni vodom 1</a:t>
              </a:r>
              <a:endParaRPr lang="en-US" sz="105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200" y="2667000"/>
            <a:ext cx="2133600" cy="647700"/>
            <a:chOff x="5029200" y="2667000"/>
            <a:chExt cx="2133600" cy="647700"/>
          </a:xfrm>
        </p:grpSpPr>
        <p:cxnSp>
          <p:nvCxnSpPr>
            <p:cNvPr id="53" name="Straight Arrow Connector 52"/>
            <p:cNvCxnSpPr>
              <a:endCxn id="46" idx="1"/>
            </p:cNvCxnSpPr>
            <p:nvPr/>
          </p:nvCxnSpPr>
          <p:spPr>
            <a:xfrm>
              <a:off x="5029200" y="2743200"/>
              <a:ext cx="21336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486400" y="2667000"/>
              <a:ext cx="9348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sipaj iz 1 u 2</a:t>
              </a:r>
              <a:endParaRPr lang="en-US" sz="105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62800" y="2362200"/>
            <a:ext cx="1371600" cy="1938010"/>
            <a:chOff x="7162800" y="2362200"/>
            <a:chExt cx="1371600" cy="1938010"/>
          </a:xfrm>
        </p:grpSpPr>
        <p:sp>
          <p:nvSpPr>
            <p:cNvPr id="46" name="Rectangle 45"/>
            <p:cNvSpPr/>
            <p:nvPr/>
          </p:nvSpPr>
          <p:spPr>
            <a:xfrm>
              <a:off x="7162800" y="23622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15200" y="2895600"/>
              <a:ext cx="457200" cy="1143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48600" y="3276600"/>
              <a:ext cx="457200" cy="762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91400" y="40386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924800" y="40386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1400" y="25908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1</a:t>
              </a:r>
              <a:r>
                <a:rPr lang="en-US" sz="1050" dirty="0" smtClean="0"/>
                <a:t>/4</a:t>
              </a:r>
              <a:endParaRPr 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24800" y="29718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050" dirty="0" smtClean="0"/>
                <a:t>3</a:t>
              </a:r>
              <a:r>
                <a:rPr lang="en-US" sz="1050" dirty="0" smtClean="0"/>
                <a:t>/3</a:t>
              </a:r>
              <a:endParaRPr lang="en-US" sz="105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15200" y="3733800"/>
              <a:ext cx="457200" cy="3048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29200" y="3733800"/>
            <a:ext cx="2057400" cy="1104900"/>
            <a:chOff x="5029200" y="3733800"/>
            <a:chExt cx="2057400" cy="1104900"/>
          </a:xfrm>
        </p:grpSpPr>
        <p:cxnSp>
          <p:nvCxnSpPr>
            <p:cNvPr id="67" name="Straight Arrow Connector 66"/>
            <p:cNvCxnSpPr>
              <a:endCxn id="23" idx="3"/>
            </p:cNvCxnSpPr>
            <p:nvPr/>
          </p:nvCxnSpPr>
          <p:spPr>
            <a:xfrm flipH="1">
              <a:off x="5029200" y="3733800"/>
              <a:ext cx="2057400" cy="1104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486400" y="3886200"/>
              <a:ext cx="11304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prospi vodu iz 1</a:t>
              </a:r>
              <a:endParaRPr lang="en-US" sz="105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219200"/>
            <a:ext cx="2819400" cy="129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sz="2000" dirty="0" err="1" smtClean="0"/>
              <a:t>reprezentacija</a:t>
            </a:r>
            <a:r>
              <a:rPr lang="en-US" sz="2000" dirty="0" smtClean="0"/>
              <a:t> </a:t>
            </a:r>
            <a:r>
              <a:rPr lang="en-US" sz="2000" dirty="0" err="1" smtClean="0"/>
              <a:t>stanj</a:t>
            </a:r>
            <a:r>
              <a:rPr lang="sr-Latn-RS" sz="2000" dirty="0" smtClean="0"/>
              <a:t>a</a:t>
            </a:r>
            <a:endParaRPr lang="en-US" sz="2000" dirty="0" smtClean="0"/>
          </a:p>
        </p:txBody>
      </p:sp>
      <p:grpSp>
        <p:nvGrpSpPr>
          <p:cNvPr id="2" name="Group 56"/>
          <p:cNvGrpSpPr/>
          <p:nvPr/>
        </p:nvGrpSpPr>
        <p:grpSpPr>
          <a:xfrm>
            <a:off x="457200" y="2057400"/>
            <a:ext cx="1371600" cy="1938010"/>
            <a:chOff x="457200" y="2057400"/>
            <a:chExt cx="1371600" cy="1938010"/>
          </a:xfrm>
        </p:grpSpPr>
        <p:sp>
          <p:nvSpPr>
            <p:cNvPr id="5" name="Rectangle 4"/>
            <p:cNvSpPr/>
            <p:nvPr/>
          </p:nvSpPr>
          <p:spPr>
            <a:xfrm>
              <a:off x="457200" y="20574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90800"/>
              <a:ext cx="457200" cy="1143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2971800"/>
              <a:ext cx="457200" cy="762000"/>
            </a:xfrm>
            <a:prstGeom prst="rect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800" y="37338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37338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2860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0/4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6670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0/3</a:t>
              </a:r>
              <a:endParaRPr lang="en-US" sz="1050" dirty="0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2200" y="1981200"/>
            <a:ext cx="43434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posuda1 = 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posuda2 = 0;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6096000" y="28194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akcije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590800" y="38862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A:</a:t>
            </a:r>
            <a:r>
              <a:rPr kumimoji="0" lang="sr-Latn-R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napuni vodom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B: napuni vodom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C: sipaj vodu iz 1 u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D: sipaj vodu iz 2 u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E: prospi vodu iz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F: prospi vodu iz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sr-Latn-CS" sz="2400" dirty="0">
                <a:solidFill>
                  <a:srgbClr val="CC3300"/>
                </a:solidFill>
              </a:rPr>
              <a:t>Prostor stanja </a:t>
            </a:r>
            <a:r>
              <a:rPr lang="sr-Latn-CS" sz="2400" dirty="0"/>
              <a:t>je graf</a:t>
            </a:r>
            <a:r>
              <a:rPr lang="en-US" sz="2400" i="1" dirty="0"/>
              <a:t>,</a:t>
            </a:r>
            <a:r>
              <a:rPr lang="en-US" sz="2400" dirty="0"/>
              <a:t> </a:t>
            </a:r>
            <a:r>
              <a:rPr lang="en-US" sz="2400" i="1" dirty="0">
                <a:latin typeface="Palatino" pitchFamily="18" charset="0"/>
              </a:rPr>
              <a:t>(V, E)</a:t>
            </a:r>
            <a:r>
              <a:rPr lang="en-US" sz="2400" dirty="0"/>
              <a:t>:</a:t>
            </a:r>
            <a:endParaRPr lang="en-US" sz="2400" i="1" dirty="0"/>
          </a:p>
          <a:p>
            <a:pPr lvl="1"/>
            <a:r>
              <a:rPr lang="en-US" sz="2000" i="1" dirty="0">
                <a:latin typeface="Palatino" pitchFamily="18" charset="0"/>
              </a:rPr>
              <a:t>V</a:t>
            </a:r>
            <a:r>
              <a:rPr lang="en-US" sz="2000" dirty="0"/>
              <a:t> </a:t>
            </a:r>
            <a:r>
              <a:rPr lang="sr-Latn-CS" sz="2000" dirty="0"/>
              <a:t>je skup čvorova </a:t>
            </a:r>
            <a:r>
              <a:rPr lang="en-US" sz="2000" dirty="0"/>
              <a:t>(</a:t>
            </a:r>
            <a:r>
              <a:rPr lang="sr-Latn-CS" sz="2000" dirty="0"/>
              <a:t>temena</a:t>
            </a:r>
            <a:r>
              <a:rPr lang="en-US" sz="2000" dirty="0"/>
              <a:t>)</a:t>
            </a:r>
          </a:p>
          <a:p>
            <a:pPr lvl="1"/>
            <a:r>
              <a:rPr lang="en-US" sz="2000" i="1" dirty="0">
                <a:latin typeface="Palatino" pitchFamily="18" charset="0"/>
              </a:rPr>
              <a:t>E</a:t>
            </a:r>
            <a:r>
              <a:rPr lang="en-US" sz="2000" dirty="0"/>
              <a:t> </a:t>
            </a:r>
            <a:r>
              <a:rPr lang="sr-Latn-CS" sz="2000" dirty="0"/>
              <a:t>je skup ivica</a:t>
            </a:r>
            <a:r>
              <a:rPr lang="en-US" sz="2000" dirty="0"/>
              <a:t> (link</a:t>
            </a:r>
            <a:r>
              <a:rPr lang="sr-Latn-CS" sz="2000" dirty="0"/>
              <a:t>ovi</a:t>
            </a:r>
            <a:r>
              <a:rPr lang="en-US" sz="2000" dirty="0"/>
              <a:t>/</a:t>
            </a:r>
            <a:r>
              <a:rPr lang="sr-Latn-CS" sz="2000" dirty="0"/>
              <a:t>lukovi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sr-Latn-CS" sz="2000" dirty="0"/>
              <a:t>svaka ivica je usmerena od jednog temena ka drugom</a:t>
            </a:r>
            <a:endParaRPr lang="en-US" sz="2000" dirty="0"/>
          </a:p>
          <a:p>
            <a:pPr lvl="4"/>
            <a:endParaRPr lang="en-US" sz="1600" dirty="0"/>
          </a:p>
          <a:p>
            <a:r>
              <a:rPr lang="sr-Latn-CS" sz="2400" dirty="0"/>
              <a:t>Svako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C3300"/>
                </a:solidFill>
              </a:rPr>
              <a:t>te</a:t>
            </a:r>
            <a:r>
              <a:rPr lang="sr-Latn-CS" sz="2400" dirty="0">
                <a:solidFill>
                  <a:srgbClr val="CC3300"/>
                </a:solidFill>
              </a:rPr>
              <a:t>me</a:t>
            </a:r>
            <a:r>
              <a:rPr lang="en-US" sz="2400" dirty="0"/>
              <a:t> </a:t>
            </a:r>
            <a:r>
              <a:rPr lang="sr-Latn-CS" sz="2400" dirty="0"/>
              <a:t>je </a:t>
            </a:r>
            <a:r>
              <a:rPr lang="en-US" sz="2400" dirty="0"/>
              <a:t>s</a:t>
            </a:r>
            <a:r>
              <a:rPr lang="sr-Latn-CS" sz="2400" dirty="0"/>
              <a:t>truktura podataka koja sadrži</a:t>
            </a:r>
            <a:r>
              <a:rPr lang="en-US" sz="2400" dirty="0"/>
              <a:t>:</a:t>
            </a:r>
          </a:p>
          <a:p>
            <a:pPr lvl="1"/>
            <a:r>
              <a:rPr lang="sr-Latn-CS" sz="2000" dirty="0"/>
              <a:t>Opis stanja sveta</a:t>
            </a:r>
            <a:endParaRPr lang="en-US" sz="2000" dirty="0"/>
          </a:p>
          <a:p>
            <a:pPr lvl="1"/>
            <a:r>
              <a:rPr lang="sr-Latn-CS" sz="2000" dirty="0"/>
              <a:t>Eventualno dodatne informacije kao što su</a:t>
            </a:r>
            <a:r>
              <a:rPr lang="en-US" sz="2000" dirty="0"/>
              <a:t>:</a:t>
            </a:r>
          </a:p>
          <a:p>
            <a:pPr lvl="2"/>
            <a:r>
              <a:rPr lang="sr-Latn-CS" sz="1800" dirty="0"/>
              <a:t>Link na roditelj</a:t>
            </a:r>
            <a:r>
              <a:rPr lang="en-US" sz="1800" dirty="0"/>
              <a:t>s</a:t>
            </a:r>
            <a:r>
              <a:rPr lang="sr-Latn-CS" sz="1800" dirty="0"/>
              <a:t>k</a:t>
            </a:r>
            <a:r>
              <a:rPr lang="en-US" sz="1800" dirty="0" err="1"/>
              <a:t>i</a:t>
            </a:r>
            <a:r>
              <a:rPr lang="sr-Latn-CS" sz="1800" dirty="0"/>
              <a:t> č</a:t>
            </a:r>
            <a:r>
              <a:rPr lang="en-US" sz="1800" dirty="0" err="1"/>
              <a:t>vor</a:t>
            </a:r>
            <a:endParaRPr lang="en-US" sz="1800" dirty="0"/>
          </a:p>
          <a:p>
            <a:pPr lvl="2"/>
            <a:r>
              <a:rPr lang="sr-Latn-CS" sz="1800" dirty="0"/>
              <a:t>Naziv akcije kojom je generisano to teme</a:t>
            </a:r>
            <a:endParaRPr lang="en-US" sz="1800" dirty="0"/>
          </a:p>
          <a:p>
            <a:pPr lvl="2"/>
            <a:r>
              <a:rPr lang="sr-Latn-CS" sz="1800" dirty="0"/>
              <a:t>Ostale evidencijske podatke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050"/>
              <a:t>Korišćeni slajdovi: ©2001-2004 James D. Skrentny from notes by C. Dyer, et. al.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21DF6-317C-42EC-8022-FA00986B5665}" type="slidenum">
              <a:rPr lang="en-US" altLang="en-US" sz="1050"/>
              <a:pPr/>
              <a:t>17</a:t>
            </a:fld>
            <a:endParaRPr lang="en-US" altLang="en-US" sz="105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/>
          <a:p>
            <a:r>
              <a:rPr lang="sr-Latn-CS" sz="3200" dirty="0"/>
              <a:t>Formalizacija pretrage u </a:t>
            </a:r>
            <a:r>
              <a:rPr lang="sr-Latn-CS" sz="3200" dirty="0" smtClean="0"/>
              <a:t/>
            </a:r>
            <a:br>
              <a:rPr lang="sr-Latn-CS" sz="3200" dirty="0" smtClean="0"/>
            </a:br>
            <a:r>
              <a:rPr lang="sr-Latn-CS" sz="3200" dirty="0" smtClean="0"/>
              <a:t>prostoru </a:t>
            </a:r>
            <a:r>
              <a:rPr lang="sr-Latn-CS" sz="3200" dirty="0"/>
              <a:t>stanja</a:t>
            </a:r>
            <a:endParaRPr lang="en-US" sz="3200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172200" cy="4610100"/>
          </a:xfrm>
        </p:spPr>
        <p:txBody>
          <a:bodyPr/>
          <a:lstStyle/>
          <a:p>
            <a:r>
              <a:rPr lang="en-US" sz="1800" i="1" dirty="0">
                <a:latin typeface="Palatino" pitchFamily="18" charset="0"/>
              </a:rPr>
              <a:t>V = {A, B, C, D, E, F, G, H, S}</a:t>
            </a:r>
            <a:br>
              <a:rPr lang="en-US" sz="1800" i="1" dirty="0">
                <a:latin typeface="Palatino" pitchFamily="18" charset="0"/>
              </a:rPr>
            </a:br>
            <a:r>
              <a:rPr lang="en-US" sz="1800" i="1" dirty="0">
                <a:latin typeface="Palatino" pitchFamily="18" charset="0"/>
              </a:rPr>
              <a:t>E = {{S,A}, {S,B}, {S,C}, {A,D}, {A,E},</a:t>
            </a:r>
            <a:br>
              <a:rPr lang="en-US" sz="1800" i="1" dirty="0">
                <a:latin typeface="Palatino" pitchFamily="18" charset="0"/>
              </a:rPr>
            </a:br>
            <a:r>
              <a:rPr lang="en-US" sz="1800" i="1" dirty="0">
                <a:latin typeface="Palatino" pitchFamily="18" charset="0"/>
              </a:rPr>
              <a:t>       {B,G}, {C,F}, {D,H}, {E,G}, {F,G}}</a:t>
            </a:r>
          </a:p>
          <a:p>
            <a:pPr lvl="4"/>
            <a:endParaRPr lang="en-US" sz="1400" i="1" dirty="0">
              <a:latin typeface="Palatino" pitchFamily="18" charset="0"/>
            </a:endParaRPr>
          </a:p>
          <a:p>
            <a:r>
              <a:rPr lang="sr-Latn-CS" sz="2000" dirty="0"/>
              <a:t>Dimenzija problema se </a:t>
            </a:r>
          </a:p>
          <a:p>
            <a:pPr lvl="1">
              <a:buFont typeface="Wingdings" pitchFamily="2" charset="2"/>
              <a:buNone/>
            </a:pPr>
            <a:r>
              <a:rPr lang="sr-Latn-CS" sz="1800" b="1" dirty="0"/>
              <a:t>obično opisuje preko </a:t>
            </a:r>
          </a:p>
          <a:p>
            <a:pPr lvl="1">
              <a:buFont typeface="Wingdings" pitchFamily="2" charset="2"/>
              <a:buNone/>
            </a:pPr>
            <a:r>
              <a:rPr lang="sr-Latn-CS" sz="1800" b="1" dirty="0"/>
              <a:t>broja mogućih stanja</a:t>
            </a:r>
            <a:r>
              <a:rPr lang="en-US" sz="1800" b="1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1600" b="0" dirty="0"/>
              <a:t>	</a:t>
            </a:r>
            <a:r>
              <a:rPr lang="sr-Latn-CS" sz="1600" b="0" dirty="0"/>
              <a:t>Podmornice</a:t>
            </a:r>
            <a:r>
              <a:rPr lang="en-US" sz="1600" b="0" dirty="0"/>
              <a:t>:  </a:t>
            </a:r>
            <a:r>
              <a:rPr lang="sr-Latn-CS" sz="1600" b="0" dirty="0"/>
              <a:t> </a:t>
            </a:r>
            <a:r>
              <a:rPr lang="en-US" sz="1600" b="0" dirty="0"/>
              <a:t>3</a:t>
            </a:r>
            <a:r>
              <a:rPr lang="en-US" sz="1600" b="0" baseline="30000" dirty="0"/>
              <a:t>9</a:t>
            </a:r>
            <a:r>
              <a:rPr lang="en-US" sz="1600" b="0" dirty="0"/>
              <a:t> </a:t>
            </a:r>
            <a:r>
              <a:rPr lang="sr-Latn-CS" sz="1600" b="0" dirty="0"/>
              <a:t>    </a:t>
            </a:r>
            <a:r>
              <a:rPr lang="en-US" sz="1600" b="0" dirty="0" err="1"/>
              <a:t>sta</a:t>
            </a:r>
            <a:r>
              <a:rPr lang="sr-Latn-CS" sz="1600" b="0" dirty="0"/>
              <a:t>nja</a:t>
            </a:r>
            <a:endParaRPr lang="en-US" sz="1600" b="0" dirty="0"/>
          </a:p>
          <a:p>
            <a:pPr>
              <a:buFont typeface="Wingdings" pitchFamily="2" charset="2"/>
              <a:buNone/>
            </a:pPr>
            <a:r>
              <a:rPr lang="en-US" sz="1600" b="0" dirty="0"/>
              <a:t>	Rubik</a:t>
            </a:r>
            <a:r>
              <a:rPr lang="sr-Latn-CS" sz="1600" b="0" dirty="0"/>
              <a:t>ova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r-Latn-CS" sz="1600" b="0" dirty="0"/>
              <a:t>	kocka</a:t>
            </a:r>
            <a:r>
              <a:rPr lang="en-US" sz="1600" b="0" dirty="0"/>
              <a:t>:</a:t>
            </a:r>
            <a:r>
              <a:rPr lang="sr-Latn-CS" sz="1600" b="0" dirty="0"/>
              <a:t>	    </a:t>
            </a:r>
            <a:r>
              <a:rPr lang="en-US" sz="1600" b="0" dirty="0"/>
              <a:t>10</a:t>
            </a:r>
            <a:r>
              <a:rPr lang="en-US" sz="1600" b="0" baseline="30000" dirty="0"/>
              <a:t>19</a:t>
            </a:r>
            <a:r>
              <a:rPr lang="en-US" sz="1600" b="0" dirty="0"/>
              <a:t> </a:t>
            </a:r>
            <a:r>
              <a:rPr lang="sr-Latn-CS" sz="1600" b="0" dirty="0"/>
              <a:t>  </a:t>
            </a:r>
            <a:r>
              <a:rPr lang="en-US" sz="1600" b="0" dirty="0" err="1"/>
              <a:t>sta</a:t>
            </a:r>
            <a:r>
              <a:rPr lang="sr-Latn-CS" sz="1600" b="0" dirty="0"/>
              <a:t>nja</a:t>
            </a:r>
            <a:endParaRPr lang="en-US" sz="1600" b="0" dirty="0"/>
          </a:p>
          <a:p>
            <a:pPr>
              <a:buFont typeface="Wingdings" pitchFamily="2" charset="2"/>
              <a:buNone/>
            </a:pPr>
            <a:r>
              <a:rPr lang="en-US" sz="1600" b="0" dirty="0"/>
              <a:t>	</a:t>
            </a:r>
            <a:r>
              <a:rPr lang="sr-Latn-CS" sz="1600" b="0" dirty="0"/>
              <a:t>Dame</a:t>
            </a:r>
            <a:r>
              <a:rPr lang="en-US" sz="1600" b="0" dirty="0"/>
              <a:t>:      </a:t>
            </a:r>
            <a:r>
              <a:rPr lang="sr-Latn-CS" sz="1600" b="0" dirty="0"/>
              <a:t>     </a:t>
            </a:r>
            <a:r>
              <a:rPr lang="en-US" sz="1600" b="0" dirty="0"/>
              <a:t>10</a:t>
            </a:r>
            <a:r>
              <a:rPr lang="en-US" sz="1600" b="0" baseline="30000" dirty="0"/>
              <a:t>40</a:t>
            </a:r>
            <a:r>
              <a:rPr lang="en-US" sz="1600" b="0" dirty="0"/>
              <a:t> </a:t>
            </a:r>
            <a:r>
              <a:rPr lang="sr-Latn-CS" sz="1600" b="0" dirty="0"/>
              <a:t>  </a:t>
            </a:r>
            <a:r>
              <a:rPr lang="en-US" sz="1600" b="0" dirty="0" err="1"/>
              <a:t>sta</a:t>
            </a:r>
            <a:r>
              <a:rPr lang="sr-Latn-CS" sz="1600" b="0" dirty="0"/>
              <a:t>nja</a:t>
            </a:r>
            <a:endParaRPr lang="en-US" sz="1600" b="0" dirty="0"/>
          </a:p>
          <a:p>
            <a:pPr>
              <a:buFont typeface="Wingdings" pitchFamily="2" charset="2"/>
              <a:buNone/>
            </a:pPr>
            <a:r>
              <a:rPr lang="en-US" sz="1600" b="0" dirty="0"/>
              <a:t>	</a:t>
            </a:r>
            <a:r>
              <a:rPr lang="sr-Latn-CS" sz="1600" b="0" dirty="0"/>
              <a:t>Šah</a:t>
            </a:r>
            <a:r>
              <a:rPr lang="en-US" sz="1600" b="0" dirty="0"/>
              <a:t>:	</a:t>
            </a:r>
            <a:r>
              <a:rPr lang="sr-Latn-CS" sz="1600" b="0" dirty="0"/>
              <a:t>    </a:t>
            </a:r>
            <a:r>
              <a:rPr lang="en-US" sz="1600" b="0" dirty="0"/>
              <a:t>10</a:t>
            </a:r>
            <a:r>
              <a:rPr lang="en-US" sz="1600" b="0" baseline="30000" dirty="0"/>
              <a:t>120</a:t>
            </a:r>
            <a:r>
              <a:rPr lang="en-US" sz="1600" b="0" dirty="0"/>
              <a:t> </a:t>
            </a:r>
            <a:r>
              <a:rPr lang="sr-Latn-CS" sz="1600" b="0" dirty="0"/>
              <a:t> </a:t>
            </a:r>
            <a:r>
              <a:rPr lang="en-US" sz="1600" b="0" dirty="0" err="1"/>
              <a:t>sta</a:t>
            </a:r>
            <a:r>
              <a:rPr lang="sr-Latn-CS" sz="1600" b="0" dirty="0"/>
              <a:t>nja</a:t>
            </a:r>
            <a:endParaRPr lang="en-US" sz="16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3900" y="1839913"/>
            <a:ext cx="3886200" cy="4114800"/>
            <a:chOff x="2856" y="1159"/>
            <a:chExt cx="2448" cy="2592"/>
          </a:xfrm>
        </p:grpSpPr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3576" y="163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58" name="Text Box 6"/>
            <p:cNvSpPr txBox="1">
              <a:spLocks noChangeArrowheads="1"/>
            </p:cNvSpPr>
            <p:nvPr/>
          </p:nvSpPr>
          <p:spPr bwMode="auto">
            <a:xfrm>
              <a:off x="4200" y="163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3000" y="235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0" name="Text Box 8"/>
            <p:cNvSpPr txBox="1">
              <a:spLocks noChangeArrowheads="1"/>
            </p:cNvSpPr>
            <p:nvPr/>
          </p:nvSpPr>
          <p:spPr bwMode="auto">
            <a:xfrm>
              <a:off x="3912" y="259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3480" y="235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2" name="Text Box 10"/>
            <p:cNvSpPr txBox="1">
              <a:spLocks noChangeArrowheads="1"/>
            </p:cNvSpPr>
            <p:nvPr/>
          </p:nvSpPr>
          <p:spPr bwMode="auto">
            <a:xfrm>
              <a:off x="4632" y="163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4200" y="235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4" name="Text Box 12"/>
            <p:cNvSpPr txBox="1">
              <a:spLocks noChangeArrowheads="1"/>
            </p:cNvSpPr>
            <p:nvPr/>
          </p:nvSpPr>
          <p:spPr bwMode="auto">
            <a:xfrm>
              <a:off x="4920" y="235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4632" y="259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6" name="Text Box 14"/>
            <p:cNvSpPr txBox="1">
              <a:spLocks noChangeArrowheads="1"/>
            </p:cNvSpPr>
            <p:nvPr/>
          </p:nvSpPr>
          <p:spPr bwMode="auto">
            <a:xfrm>
              <a:off x="2904" y="307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7" name="Oval 15"/>
            <p:cNvSpPr>
              <a:spLocks noChangeArrowheads="1"/>
            </p:cNvSpPr>
            <p:nvPr/>
          </p:nvSpPr>
          <p:spPr bwMode="auto">
            <a:xfrm>
              <a:off x="4152" y="115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S</a:t>
              </a:r>
              <a:endParaRPr lang="en-US" sz="12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33168" name="Oval 16"/>
            <p:cNvSpPr>
              <a:spLocks noChangeArrowheads="1"/>
            </p:cNvSpPr>
            <p:nvPr/>
          </p:nvSpPr>
          <p:spPr bwMode="auto">
            <a:xfrm>
              <a:off x="343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A</a:t>
              </a:r>
            </a:p>
          </p:txBody>
        </p:sp>
        <p:cxnSp>
          <p:nvCxnSpPr>
            <p:cNvPr id="433169" name="AutoShape 17"/>
            <p:cNvCxnSpPr>
              <a:cxnSpLocks noChangeShapeType="1"/>
              <a:stCxn id="433167" idx="3"/>
              <a:endCxn id="433168" idx="0"/>
            </p:cNvCxnSpPr>
            <p:nvPr/>
          </p:nvCxnSpPr>
          <p:spPr bwMode="auto">
            <a:xfrm flipH="1">
              <a:off x="3648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3170" name="AutoShape 18"/>
            <p:cNvCxnSpPr>
              <a:cxnSpLocks noChangeShapeType="1"/>
              <a:stCxn id="433168" idx="4"/>
              <a:endCxn id="433171" idx="0"/>
            </p:cNvCxnSpPr>
            <p:nvPr/>
          </p:nvCxnSpPr>
          <p:spPr bwMode="auto">
            <a:xfrm>
              <a:off x="364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71" name="Oval 19"/>
            <p:cNvSpPr>
              <a:spLocks noChangeArrowheads="1"/>
            </p:cNvSpPr>
            <p:nvPr/>
          </p:nvSpPr>
          <p:spPr bwMode="auto">
            <a:xfrm>
              <a:off x="343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E</a:t>
              </a:r>
            </a:p>
          </p:txBody>
        </p:sp>
        <p:cxnSp>
          <p:nvCxnSpPr>
            <p:cNvPr id="433172" name="AutoShape 20"/>
            <p:cNvCxnSpPr>
              <a:cxnSpLocks noChangeShapeType="1"/>
              <a:stCxn id="433168" idx="3"/>
              <a:endCxn id="433173" idx="0"/>
            </p:cNvCxnSpPr>
            <p:nvPr/>
          </p:nvCxnSpPr>
          <p:spPr bwMode="auto">
            <a:xfrm flipH="1">
              <a:off x="3072" y="2256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73" name="Oval 21"/>
            <p:cNvSpPr>
              <a:spLocks noChangeArrowheads="1"/>
            </p:cNvSpPr>
            <p:nvPr/>
          </p:nvSpPr>
          <p:spPr bwMode="auto">
            <a:xfrm>
              <a:off x="2856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D</a:t>
              </a:r>
            </a:p>
          </p:txBody>
        </p:sp>
        <p:sp>
          <p:nvSpPr>
            <p:cNvPr id="433174" name="Oval 22"/>
            <p:cNvSpPr>
              <a:spLocks noChangeArrowheads="1"/>
            </p:cNvSpPr>
            <p:nvPr/>
          </p:nvSpPr>
          <p:spPr bwMode="auto">
            <a:xfrm>
              <a:off x="487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F</a:t>
              </a:r>
            </a:p>
          </p:txBody>
        </p:sp>
        <p:cxnSp>
          <p:nvCxnSpPr>
            <p:cNvPr id="433175" name="AutoShape 23"/>
            <p:cNvCxnSpPr>
              <a:cxnSpLocks noChangeShapeType="1"/>
              <a:stCxn id="433179" idx="4"/>
              <a:endCxn id="433174" idx="0"/>
            </p:cNvCxnSpPr>
            <p:nvPr/>
          </p:nvCxnSpPr>
          <p:spPr bwMode="auto">
            <a:xfrm>
              <a:off x="508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76" name="Oval 24"/>
            <p:cNvSpPr>
              <a:spLocks noChangeArrowheads="1"/>
            </p:cNvSpPr>
            <p:nvPr/>
          </p:nvSpPr>
          <p:spPr bwMode="auto">
            <a:xfrm>
              <a:off x="415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B</a:t>
              </a:r>
            </a:p>
          </p:txBody>
        </p:sp>
        <p:cxnSp>
          <p:nvCxnSpPr>
            <p:cNvPr id="433177" name="AutoShape 25"/>
            <p:cNvCxnSpPr>
              <a:cxnSpLocks noChangeShapeType="1"/>
              <a:stCxn id="433176" idx="4"/>
              <a:endCxn id="433178" idx="0"/>
            </p:cNvCxnSpPr>
            <p:nvPr/>
          </p:nvCxnSpPr>
          <p:spPr bwMode="auto">
            <a:xfrm>
              <a:off x="436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78" name="Oval 26"/>
            <p:cNvSpPr>
              <a:spLocks noChangeArrowheads="1"/>
            </p:cNvSpPr>
            <p:nvPr/>
          </p:nvSpPr>
          <p:spPr bwMode="auto">
            <a:xfrm>
              <a:off x="415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5000"/>
                </a:lnSpc>
              </a:pPr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G</a:t>
              </a:r>
              <a:endParaRPr lang="en-US" sz="12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33179" name="Oval 27"/>
            <p:cNvSpPr>
              <a:spLocks noChangeArrowheads="1"/>
            </p:cNvSpPr>
            <p:nvPr/>
          </p:nvSpPr>
          <p:spPr bwMode="auto">
            <a:xfrm>
              <a:off x="487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C</a:t>
              </a:r>
            </a:p>
          </p:txBody>
        </p:sp>
        <p:cxnSp>
          <p:nvCxnSpPr>
            <p:cNvPr id="433180" name="AutoShape 28"/>
            <p:cNvCxnSpPr>
              <a:cxnSpLocks noChangeShapeType="1"/>
              <a:stCxn id="433167" idx="5"/>
              <a:endCxn id="433179" idx="0"/>
            </p:cNvCxnSpPr>
            <p:nvPr/>
          </p:nvCxnSpPr>
          <p:spPr bwMode="auto">
            <a:xfrm>
              <a:off x="4521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3181" name="AutoShape 29"/>
            <p:cNvCxnSpPr>
              <a:cxnSpLocks noChangeShapeType="1"/>
              <a:stCxn id="433171" idx="6"/>
              <a:endCxn id="433178" idx="2"/>
            </p:cNvCxnSpPr>
            <p:nvPr/>
          </p:nvCxnSpPr>
          <p:spPr bwMode="auto">
            <a:xfrm>
              <a:off x="387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82" name="Oval 30"/>
            <p:cNvSpPr>
              <a:spLocks noChangeArrowheads="1"/>
            </p:cNvSpPr>
            <p:nvPr/>
          </p:nvSpPr>
          <p:spPr bwMode="auto">
            <a:xfrm>
              <a:off x="2856" y="331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H</a:t>
              </a:r>
            </a:p>
          </p:txBody>
        </p:sp>
        <p:cxnSp>
          <p:nvCxnSpPr>
            <p:cNvPr id="433183" name="AutoShape 31"/>
            <p:cNvCxnSpPr>
              <a:cxnSpLocks noChangeShapeType="1"/>
              <a:stCxn id="433173" idx="4"/>
              <a:endCxn id="433182" idx="0"/>
            </p:cNvCxnSpPr>
            <p:nvPr/>
          </p:nvCxnSpPr>
          <p:spPr bwMode="auto">
            <a:xfrm>
              <a:off x="3072" y="303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3184" name="AutoShape 32"/>
            <p:cNvCxnSpPr>
              <a:cxnSpLocks noChangeShapeType="1"/>
              <a:stCxn id="433167" idx="4"/>
              <a:endCxn id="433176" idx="0"/>
            </p:cNvCxnSpPr>
            <p:nvPr/>
          </p:nvCxnSpPr>
          <p:spPr bwMode="auto">
            <a:xfrm>
              <a:off x="4368" y="159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3185" name="AutoShape 33"/>
            <p:cNvCxnSpPr>
              <a:cxnSpLocks noChangeShapeType="1"/>
              <a:stCxn id="433174" idx="2"/>
              <a:endCxn id="433178" idx="6"/>
            </p:cNvCxnSpPr>
            <p:nvPr/>
          </p:nvCxnSpPr>
          <p:spPr bwMode="auto">
            <a:xfrm flipH="1">
              <a:off x="459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1877D-B6D2-44A3-9A62-BEA031198202}" type="slidenum">
              <a:rPr lang="en-US" altLang="en-US" sz="1100"/>
              <a:pPr/>
              <a:t>18</a:t>
            </a:fld>
            <a:endParaRPr lang="en-US" altLang="en-US" sz="110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6019800" cy="4381500"/>
          </a:xfrm>
        </p:spPr>
        <p:txBody>
          <a:bodyPr/>
          <a:lstStyle/>
          <a:p>
            <a:r>
              <a:rPr lang="sr-Latn-CS" sz="1800" dirty="0"/>
              <a:t>Svaka</a:t>
            </a:r>
            <a:r>
              <a:rPr lang="en-US" sz="1800" dirty="0"/>
              <a:t> </a:t>
            </a:r>
            <a:r>
              <a:rPr lang="sr-Latn-CS" sz="1800" dirty="0">
                <a:solidFill>
                  <a:srgbClr val="CC3300"/>
                </a:solidFill>
              </a:rPr>
              <a:t>ivica</a:t>
            </a:r>
            <a:r>
              <a:rPr lang="en-US" sz="1800" dirty="0"/>
              <a:t> o</a:t>
            </a:r>
            <a:r>
              <a:rPr lang="sr-Latn-CS" sz="1800" dirty="0"/>
              <a:t>dgovara akciji </a:t>
            </a:r>
            <a:r>
              <a:rPr lang="en-US" sz="1800" dirty="0"/>
              <a:t>(operator</a:t>
            </a:r>
            <a:r>
              <a:rPr lang="sr-Latn-CS" sz="1800" dirty="0"/>
              <a:t>u</a:t>
            </a:r>
            <a:r>
              <a:rPr lang="en-US" sz="1800" dirty="0"/>
              <a:t>/</a:t>
            </a:r>
            <a:r>
              <a:rPr lang="sr-Latn-CS" sz="1800" dirty="0"/>
              <a:t>potezu</a:t>
            </a:r>
            <a:r>
              <a:rPr lang="en-US" sz="1800" dirty="0"/>
              <a:t>)</a:t>
            </a:r>
          </a:p>
          <a:p>
            <a:pPr lvl="1"/>
            <a:r>
              <a:rPr lang="sr-Latn-CS" sz="1800" dirty="0"/>
              <a:t>izvorno teme je inicijalno stanje na koje se primenjuje akcija</a:t>
            </a:r>
            <a:endParaRPr lang="en-US" sz="1800" dirty="0"/>
          </a:p>
          <a:p>
            <a:pPr lvl="1"/>
            <a:r>
              <a:rPr lang="sr-Latn-CS" sz="1800" dirty="0"/>
              <a:t>odredišno teme je stanje koje je rezultat izvršenja akcije nad inicijalnim stanjem</a:t>
            </a:r>
            <a:endParaRPr lang="en-US" sz="1800" dirty="0"/>
          </a:p>
          <a:p>
            <a:pPr lvl="4"/>
            <a:endParaRPr lang="en-US" sz="1400" dirty="0"/>
          </a:p>
          <a:p>
            <a:r>
              <a:rPr lang="sr-Latn-CS" sz="1800" dirty="0"/>
              <a:t>Svaka ivica ima fiksnu, </a:t>
            </a:r>
          </a:p>
          <a:p>
            <a:pPr>
              <a:buFont typeface="Wingdings" pitchFamily="2" charset="2"/>
              <a:buNone/>
            </a:pPr>
            <a:r>
              <a:rPr lang="sr-Latn-CS" sz="1800" dirty="0"/>
              <a:t>	pozitivni </a:t>
            </a:r>
            <a:r>
              <a:rPr lang="en-US" sz="1800" dirty="0">
                <a:solidFill>
                  <a:srgbClr val="CC3300"/>
                </a:solidFill>
              </a:rPr>
              <a:t>c</a:t>
            </a:r>
            <a:r>
              <a:rPr lang="sr-Latn-CS" sz="1800" dirty="0">
                <a:solidFill>
                  <a:srgbClr val="CC3300"/>
                </a:solidFill>
              </a:rPr>
              <a:t>enu</a:t>
            </a:r>
            <a:endParaRPr lang="en-US" sz="1800" dirty="0"/>
          </a:p>
          <a:p>
            <a:pPr lvl="1"/>
            <a:r>
              <a:rPr lang="sr-Latn-CS" sz="1800" dirty="0"/>
              <a:t>Odgovara ceni akcije</a:t>
            </a:r>
            <a:endParaRPr lang="en-US" sz="1800" dirty="0"/>
          </a:p>
          <a:p>
            <a:pPr lvl="1"/>
            <a:r>
              <a:rPr lang="sr-Latn-CS" sz="1800" dirty="0"/>
              <a:t>Može da bude </a:t>
            </a:r>
          </a:p>
          <a:p>
            <a:pPr lvl="1">
              <a:buFont typeface="Wingdings" pitchFamily="2" charset="2"/>
              <a:buNone/>
            </a:pPr>
            <a:r>
              <a:rPr lang="sr-Latn-CS" sz="1800" dirty="0"/>
              <a:t>	implicitna</a:t>
            </a:r>
            <a:endParaRPr lang="en-US" sz="1800" dirty="0"/>
          </a:p>
          <a:p>
            <a:pPr lvl="1"/>
            <a:r>
              <a:rPr lang="sr-Latn-CS" sz="1800" dirty="0"/>
              <a:t>Može da bude ista </a:t>
            </a:r>
          </a:p>
          <a:p>
            <a:pPr lvl="1">
              <a:buFont typeface="Wingdings" pitchFamily="2" charset="2"/>
              <a:buNone/>
            </a:pPr>
            <a:r>
              <a:rPr lang="sr-Latn-CS" sz="1800" dirty="0"/>
              <a:t>	za sve ivice</a:t>
            </a:r>
            <a:endParaRPr lang="en-US" sz="1800" dirty="0"/>
          </a:p>
          <a:p>
            <a:endParaRPr lang="en-US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05000"/>
            <a:ext cx="3886200" cy="4114800"/>
            <a:chOff x="2856" y="1159"/>
            <a:chExt cx="2448" cy="2592"/>
          </a:xfrm>
        </p:grpSpPr>
        <p:sp>
          <p:nvSpPr>
            <p:cNvPr id="466949" name="Text Box 5"/>
            <p:cNvSpPr txBox="1">
              <a:spLocks noChangeArrowheads="1"/>
            </p:cNvSpPr>
            <p:nvPr/>
          </p:nvSpPr>
          <p:spPr bwMode="auto">
            <a:xfrm>
              <a:off x="3576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5</a:t>
              </a:r>
            </a:p>
          </p:txBody>
        </p:sp>
        <p:sp>
          <p:nvSpPr>
            <p:cNvPr id="466950" name="Text Box 6"/>
            <p:cNvSpPr txBox="1">
              <a:spLocks noChangeArrowheads="1"/>
            </p:cNvSpPr>
            <p:nvPr/>
          </p:nvSpPr>
          <p:spPr bwMode="auto">
            <a:xfrm>
              <a:off x="4200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466951" name="Text Box 7"/>
            <p:cNvSpPr txBox="1">
              <a:spLocks noChangeArrowheads="1"/>
            </p:cNvSpPr>
            <p:nvPr/>
          </p:nvSpPr>
          <p:spPr bwMode="auto">
            <a:xfrm>
              <a:off x="30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9</a:t>
              </a:r>
            </a:p>
          </p:txBody>
        </p:sp>
        <p:sp>
          <p:nvSpPr>
            <p:cNvPr id="466952" name="Text Box 8"/>
            <p:cNvSpPr txBox="1">
              <a:spLocks noChangeArrowheads="1"/>
            </p:cNvSpPr>
            <p:nvPr/>
          </p:nvSpPr>
          <p:spPr bwMode="auto">
            <a:xfrm>
              <a:off x="391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466953" name="Text Box 9"/>
            <p:cNvSpPr txBox="1">
              <a:spLocks noChangeArrowheads="1"/>
            </p:cNvSpPr>
            <p:nvPr/>
          </p:nvSpPr>
          <p:spPr bwMode="auto">
            <a:xfrm>
              <a:off x="348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466954" name="Text Box 10"/>
            <p:cNvSpPr txBox="1">
              <a:spLocks noChangeArrowheads="1"/>
            </p:cNvSpPr>
            <p:nvPr/>
          </p:nvSpPr>
          <p:spPr bwMode="auto">
            <a:xfrm>
              <a:off x="4632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466955" name="Text Box 11"/>
            <p:cNvSpPr txBox="1">
              <a:spLocks noChangeArrowheads="1"/>
            </p:cNvSpPr>
            <p:nvPr/>
          </p:nvSpPr>
          <p:spPr bwMode="auto">
            <a:xfrm>
              <a:off x="42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466956" name="Text Box 12"/>
            <p:cNvSpPr txBox="1">
              <a:spLocks noChangeArrowheads="1"/>
            </p:cNvSpPr>
            <p:nvPr/>
          </p:nvSpPr>
          <p:spPr bwMode="auto">
            <a:xfrm>
              <a:off x="492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466957" name="Text Box 13"/>
            <p:cNvSpPr txBox="1">
              <a:spLocks noChangeArrowheads="1"/>
            </p:cNvSpPr>
            <p:nvPr/>
          </p:nvSpPr>
          <p:spPr bwMode="auto">
            <a:xfrm>
              <a:off x="463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1</a:t>
              </a:r>
            </a:p>
          </p:txBody>
        </p:sp>
        <p:sp>
          <p:nvSpPr>
            <p:cNvPr id="466958" name="Text Box 14"/>
            <p:cNvSpPr txBox="1">
              <a:spLocks noChangeArrowheads="1"/>
            </p:cNvSpPr>
            <p:nvPr/>
          </p:nvSpPr>
          <p:spPr bwMode="auto">
            <a:xfrm>
              <a:off x="2904" y="307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7</a:t>
              </a:r>
            </a:p>
          </p:txBody>
        </p:sp>
        <p:sp>
          <p:nvSpPr>
            <p:cNvPr id="466959" name="Oval 15"/>
            <p:cNvSpPr>
              <a:spLocks noChangeArrowheads="1"/>
            </p:cNvSpPr>
            <p:nvPr/>
          </p:nvSpPr>
          <p:spPr bwMode="auto">
            <a:xfrm>
              <a:off x="4152" y="115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S</a:t>
              </a:r>
              <a:endParaRPr lang="en-US" sz="14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66960" name="Oval 16"/>
            <p:cNvSpPr>
              <a:spLocks noChangeArrowheads="1"/>
            </p:cNvSpPr>
            <p:nvPr/>
          </p:nvSpPr>
          <p:spPr bwMode="auto">
            <a:xfrm>
              <a:off x="343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A</a:t>
              </a:r>
            </a:p>
          </p:txBody>
        </p:sp>
        <p:cxnSp>
          <p:nvCxnSpPr>
            <p:cNvPr id="466961" name="AutoShape 17"/>
            <p:cNvCxnSpPr>
              <a:cxnSpLocks noChangeShapeType="1"/>
              <a:stCxn id="466959" idx="3"/>
              <a:endCxn id="466960" idx="0"/>
            </p:cNvCxnSpPr>
            <p:nvPr/>
          </p:nvCxnSpPr>
          <p:spPr bwMode="auto">
            <a:xfrm flipH="1">
              <a:off x="3648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66962" name="AutoShape 18"/>
            <p:cNvCxnSpPr>
              <a:cxnSpLocks noChangeShapeType="1"/>
              <a:stCxn id="466960" idx="4"/>
              <a:endCxn id="466963" idx="0"/>
            </p:cNvCxnSpPr>
            <p:nvPr/>
          </p:nvCxnSpPr>
          <p:spPr bwMode="auto">
            <a:xfrm>
              <a:off x="364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63" name="Oval 19"/>
            <p:cNvSpPr>
              <a:spLocks noChangeArrowheads="1"/>
            </p:cNvSpPr>
            <p:nvPr/>
          </p:nvSpPr>
          <p:spPr bwMode="auto">
            <a:xfrm>
              <a:off x="343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E</a:t>
              </a:r>
            </a:p>
          </p:txBody>
        </p:sp>
        <p:cxnSp>
          <p:nvCxnSpPr>
            <p:cNvPr id="466964" name="AutoShape 20"/>
            <p:cNvCxnSpPr>
              <a:cxnSpLocks noChangeShapeType="1"/>
              <a:stCxn id="466960" idx="3"/>
              <a:endCxn id="466965" idx="0"/>
            </p:cNvCxnSpPr>
            <p:nvPr/>
          </p:nvCxnSpPr>
          <p:spPr bwMode="auto">
            <a:xfrm flipH="1">
              <a:off x="3072" y="2256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65" name="Oval 21"/>
            <p:cNvSpPr>
              <a:spLocks noChangeArrowheads="1"/>
            </p:cNvSpPr>
            <p:nvPr/>
          </p:nvSpPr>
          <p:spPr bwMode="auto">
            <a:xfrm>
              <a:off x="2856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D</a:t>
              </a:r>
            </a:p>
          </p:txBody>
        </p:sp>
        <p:sp>
          <p:nvSpPr>
            <p:cNvPr id="466966" name="Oval 22"/>
            <p:cNvSpPr>
              <a:spLocks noChangeArrowheads="1"/>
            </p:cNvSpPr>
            <p:nvPr/>
          </p:nvSpPr>
          <p:spPr bwMode="auto">
            <a:xfrm>
              <a:off x="487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F</a:t>
              </a:r>
            </a:p>
          </p:txBody>
        </p:sp>
        <p:cxnSp>
          <p:nvCxnSpPr>
            <p:cNvPr id="466967" name="AutoShape 23"/>
            <p:cNvCxnSpPr>
              <a:cxnSpLocks noChangeShapeType="1"/>
              <a:stCxn id="466971" idx="4"/>
              <a:endCxn id="466966" idx="0"/>
            </p:cNvCxnSpPr>
            <p:nvPr/>
          </p:nvCxnSpPr>
          <p:spPr bwMode="auto">
            <a:xfrm>
              <a:off x="508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68" name="Oval 24"/>
            <p:cNvSpPr>
              <a:spLocks noChangeArrowheads="1"/>
            </p:cNvSpPr>
            <p:nvPr/>
          </p:nvSpPr>
          <p:spPr bwMode="auto">
            <a:xfrm>
              <a:off x="415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B</a:t>
              </a:r>
            </a:p>
          </p:txBody>
        </p:sp>
        <p:cxnSp>
          <p:nvCxnSpPr>
            <p:cNvPr id="466969" name="AutoShape 25"/>
            <p:cNvCxnSpPr>
              <a:cxnSpLocks noChangeShapeType="1"/>
              <a:stCxn id="466968" idx="4"/>
              <a:endCxn id="466970" idx="0"/>
            </p:cNvCxnSpPr>
            <p:nvPr/>
          </p:nvCxnSpPr>
          <p:spPr bwMode="auto">
            <a:xfrm>
              <a:off x="436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70" name="Oval 26"/>
            <p:cNvSpPr>
              <a:spLocks noChangeArrowheads="1"/>
            </p:cNvSpPr>
            <p:nvPr/>
          </p:nvSpPr>
          <p:spPr bwMode="auto">
            <a:xfrm>
              <a:off x="415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5000"/>
                </a:lnSpc>
              </a:pPr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G</a:t>
              </a:r>
              <a:endParaRPr lang="en-US" sz="14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66971" name="Oval 27"/>
            <p:cNvSpPr>
              <a:spLocks noChangeArrowheads="1"/>
            </p:cNvSpPr>
            <p:nvPr/>
          </p:nvSpPr>
          <p:spPr bwMode="auto">
            <a:xfrm>
              <a:off x="487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C</a:t>
              </a:r>
            </a:p>
          </p:txBody>
        </p:sp>
        <p:cxnSp>
          <p:nvCxnSpPr>
            <p:cNvPr id="466972" name="AutoShape 28"/>
            <p:cNvCxnSpPr>
              <a:cxnSpLocks noChangeShapeType="1"/>
              <a:stCxn id="466959" idx="5"/>
              <a:endCxn id="466971" idx="0"/>
            </p:cNvCxnSpPr>
            <p:nvPr/>
          </p:nvCxnSpPr>
          <p:spPr bwMode="auto">
            <a:xfrm>
              <a:off x="4521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66973" name="AutoShape 29"/>
            <p:cNvCxnSpPr>
              <a:cxnSpLocks noChangeShapeType="1"/>
              <a:stCxn id="466963" idx="6"/>
              <a:endCxn id="466970" idx="2"/>
            </p:cNvCxnSpPr>
            <p:nvPr/>
          </p:nvCxnSpPr>
          <p:spPr bwMode="auto">
            <a:xfrm>
              <a:off x="387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74" name="Oval 30"/>
            <p:cNvSpPr>
              <a:spLocks noChangeArrowheads="1"/>
            </p:cNvSpPr>
            <p:nvPr/>
          </p:nvSpPr>
          <p:spPr bwMode="auto">
            <a:xfrm>
              <a:off x="2856" y="331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H</a:t>
              </a:r>
            </a:p>
          </p:txBody>
        </p:sp>
        <p:cxnSp>
          <p:nvCxnSpPr>
            <p:cNvPr id="466975" name="AutoShape 31"/>
            <p:cNvCxnSpPr>
              <a:cxnSpLocks noChangeShapeType="1"/>
              <a:stCxn id="466965" idx="4"/>
              <a:endCxn id="466974" idx="0"/>
            </p:cNvCxnSpPr>
            <p:nvPr/>
          </p:nvCxnSpPr>
          <p:spPr bwMode="auto">
            <a:xfrm>
              <a:off x="3072" y="303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66976" name="AutoShape 32"/>
            <p:cNvCxnSpPr>
              <a:cxnSpLocks noChangeShapeType="1"/>
              <a:stCxn id="466959" idx="4"/>
              <a:endCxn id="466968" idx="0"/>
            </p:cNvCxnSpPr>
            <p:nvPr/>
          </p:nvCxnSpPr>
          <p:spPr bwMode="auto">
            <a:xfrm>
              <a:off x="4368" y="159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66977" name="AutoShape 33"/>
            <p:cNvCxnSpPr>
              <a:cxnSpLocks noChangeShapeType="1"/>
              <a:stCxn id="466966" idx="2"/>
              <a:endCxn id="466970" idx="6"/>
            </p:cNvCxnSpPr>
            <p:nvPr/>
          </p:nvCxnSpPr>
          <p:spPr bwMode="auto">
            <a:xfrm flipH="1">
              <a:off x="459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9200B9-33F3-4E03-AF3B-5EF8783312AF}" type="slidenum">
              <a:rPr lang="en-US" altLang="en-US" sz="1100"/>
              <a:pPr/>
              <a:t>19</a:t>
            </a:fld>
            <a:endParaRPr lang="en-US" altLang="en-US" sz="110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5029200" cy="4533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sz="2400" dirty="0"/>
              <a:t>Svako teme ima skup </a:t>
            </a:r>
            <a:r>
              <a:rPr lang="sr-Latn-CS" sz="2400" dirty="0">
                <a:solidFill>
                  <a:srgbClr val="CC3300"/>
                </a:solidFill>
              </a:rPr>
              <a:t>nasledničkih</a:t>
            </a:r>
            <a:r>
              <a:rPr lang="en-US" sz="2400" dirty="0"/>
              <a:t> </a:t>
            </a:r>
            <a:r>
              <a:rPr lang="sr-Latn-CS" sz="2400" dirty="0"/>
              <a:t>t</a:t>
            </a:r>
            <a:r>
              <a:rPr lang="en-US" sz="2400" dirty="0"/>
              <a:t>e</a:t>
            </a:r>
            <a:r>
              <a:rPr lang="sr-Latn-CS" sz="2400" dirty="0"/>
              <a:t>mena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Ovaj skup odgovara svim legalnim akcijama za teme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Svaki naslednik određen je primenom akcije temena na prethodničko teme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sr-Latn-CS" sz="2400" dirty="0">
                <a:solidFill>
                  <a:srgbClr val="CC3300"/>
                </a:solidFill>
              </a:rPr>
              <a:t>Razvoj </a:t>
            </a:r>
            <a:r>
              <a:rPr lang="sr-Latn-CS" sz="2400" dirty="0"/>
              <a:t>temena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sr-Latn-CS" sz="2000" dirty="0"/>
              <a:t>Generiše sve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z="2000" dirty="0"/>
              <a:t>	naslednike, i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Dodaje njih i njima </a:t>
            </a:r>
            <a:r>
              <a:rPr lang="sr-Latn-CS" sz="2000" dirty="0" smtClean="0"/>
              <a:t/>
            </a:r>
            <a:br>
              <a:rPr lang="sr-Latn-CS" sz="2000" dirty="0" smtClean="0"/>
            </a:br>
            <a:r>
              <a:rPr lang="sr-Latn-CS" sz="2000" dirty="0" smtClean="0"/>
              <a:t>pridružene </a:t>
            </a:r>
            <a:r>
              <a:rPr lang="sr-Latn-CS" sz="2000" dirty="0"/>
              <a:t>ivice grafu </a:t>
            </a:r>
            <a:r>
              <a:rPr lang="sr-Latn-CS" sz="2000" dirty="0" smtClean="0"/>
              <a:t/>
            </a:r>
            <a:br>
              <a:rPr lang="sr-Latn-CS" sz="2000" dirty="0" smtClean="0"/>
            </a:br>
            <a:r>
              <a:rPr lang="sr-Latn-CS" sz="2000" dirty="0" smtClean="0"/>
              <a:t>prostora </a:t>
            </a:r>
            <a:r>
              <a:rPr lang="sr-Latn-CS" sz="2000" dirty="0"/>
              <a:t>stanja</a:t>
            </a: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3900" y="1839913"/>
            <a:ext cx="3886200" cy="4114800"/>
            <a:chOff x="2856" y="1159"/>
            <a:chExt cx="2448" cy="2592"/>
          </a:xfrm>
        </p:grpSpPr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3576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5</a:t>
              </a:r>
            </a:p>
          </p:txBody>
        </p:sp>
        <p:sp>
          <p:nvSpPr>
            <p:cNvPr id="434182" name="Text Box 6"/>
            <p:cNvSpPr txBox="1">
              <a:spLocks noChangeArrowheads="1"/>
            </p:cNvSpPr>
            <p:nvPr/>
          </p:nvSpPr>
          <p:spPr bwMode="auto">
            <a:xfrm>
              <a:off x="4200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434183" name="Text Box 7"/>
            <p:cNvSpPr txBox="1">
              <a:spLocks noChangeArrowheads="1"/>
            </p:cNvSpPr>
            <p:nvPr/>
          </p:nvSpPr>
          <p:spPr bwMode="auto">
            <a:xfrm>
              <a:off x="30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9</a:t>
              </a:r>
            </a:p>
          </p:txBody>
        </p:sp>
        <p:sp>
          <p:nvSpPr>
            <p:cNvPr id="434184" name="Text Box 8"/>
            <p:cNvSpPr txBox="1">
              <a:spLocks noChangeArrowheads="1"/>
            </p:cNvSpPr>
            <p:nvPr/>
          </p:nvSpPr>
          <p:spPr bwMode="auto">
            <a:xfrm>
              <a:off x="391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434185" name="Text Box 9"/>
            <p:cNvSpPr txBox="1">
              <a:spLocks noChangeArrowheads="1"/>
            </p:cNvSpPr>
            <p:nvPr/>
          </p:nvSpPr>
          <p:spPr bwMode="auto">
            <a:xfrm>
              <a:off x="348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434186" name="Text Box 10"/>
            <p:cNvSpPr txBox="1">
              <a:spLocks noChangeArrowheads="1"/>
            </p:cNvSpPr>
            <p:nvPr/>
          </p:nvSpPr>
          <p:spPr bwMode="auto">
            <a:xfrm>
              <a:off x="4632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434187" name="Text Box 11"/>
            <p:cNvSpPr txBox="1">
              <a:spLocks noChangeArrowheads="1"/>
            </p:cNvSpPr>
            <p:nvPr/>
          </p:nvSpPr>
          <p:spPr bwMode="auto">
            <a:xfrm>
              <a:off x="42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434188" name="Text Box 12"/>
            <p:cNvSpPr txBox="1">
              <a:spLocks noChangeArrowheads="1"/>
            </p:cNvSpPr>
            <p:nvPr/>
          </p:nvSpPr>
          <p:spPr bwMode="auto">
            <a:xfrm>
              <a:off x="492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434189" name="Text Box 13"/>
            <p:cNvSpPr txBox="1">
              <a:spLocks noChangeArrowheads="1"/>
            </p:cNvSpPr>
            <p:nvPr/>
          </p:nvSpPr>
          <p:spPr bwMode="auto">
            <a:xfrm>
              <a:off x="463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1</a:t>
              </a:r>
            </a:p>
          </p:txBody>
        </p:sp>
        <p:sp>
          <p:nvSpPr>
            <p:cNvPr id="434190" name="Text Box 14"/>
            <p:cNvSpPr txBox="1">
              <a:spLocks noChangeArrowheads="1"/>
            </p:cNvSpPr>
            <p:nvPr/>
          </p:nvSpPr>
          <p:spPr bwMode="auto">
            <a:xfrm>
              <a:off x="2904" y="307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7</a:t>
              </a:r>
            </a:p>
          </p:txBody>
        </p:sp>
        <p:sp>
          <p:nvSpPr>
            <p:cNvPr id="434191" name="Oval 15"/>
            <p:cNvSpPr>
              <a:spLocks noChangeArrowheads="1"/>
            </p:cNvSpPr>
            <p:nvPr/>
          </p:nvSpPr>
          <p:spPr bwMode="auto">
            <a:xfrm>
              <a:off x="4152" y="1159"/>
              <a:ext cx="432" cy="432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sz="1600" b="1"/>
                <a:t>S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34192" name="Oval 16"/>
            <p:cNvSpPr>
              <a:spLocks noChangeArrowheads="1"/>
            </p:cNvSpPr>
            <p:nvPr/>
          </p:nvSpPr>
          <p:spPr bwMode="auto">
            <a:xfrm>
              <a:off x="343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A</a:t>
              </a:r>
            </a:p>
          </p:txBody>
        </p:sp>
        <p:cxnSp>
          <p:nvCxnSpPr>
            <p:cNvPr id="434193" name="AutoShape 17"/>
            <p:cNvCxnSpPr>
              <a:cxnSpLocks noChangeShapeType="1"/>
              <a:stCxn id="434191" idx="3"/>
              <a:endCxn id="434192" idx="0"/>
            </p:cNvCxnSpPr>
            <p:nvPr/>
          </p:nvCxnSpPr>
          <p:spPr bwMode="auto">
            <a:xfrm flipH="1">
              <a:off x="3648" y="1536"/>
              <a:ext cx="567" cy="335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4194" name="AutoShape 18"/>
            <p:cNvCxnSpPr>
              <a:cxnSpLocks noChangeShapeType="1"/>
              <a:stCxn id="434192" idx="4"/>
              <a:endCxn id="434195" idx="0"/>
            </p:cNvCxnSpPr>
            <p:nvPr/>
          </p:nvCxnSpPr>
          <p:spPr bwMode="auto">
            <a:xfrm>
              <a:off x="364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195" name="Oval 19"/>
            <p:cNvSpPr>
              <a:spLocks noChangeArrowheads="1"/>
            </p:cNvSpPr>
            <p:nvPr/>
          </p:nvSpPr>
          <p:spPr bwMode="auto">
            <a:xfrm>
              <a:off x="343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E</a:t>
              </a:r>
            </a:p>
          </p:txBody>
        </p:sp>
        <p:cxnSp>
          <p:nvCxnSpPr>
            <p:cNvPr id="434196" name="AutoShape 20"/>
            <p:cNvCxnSpPr>
              <a:cxnSpLocks noChangeShapeType="1"/>
              <a:stCxn id="434192" idx="3"/>
              <a:endCxn id="434197" idx="0"/>
            </p:cNvCxnSpPr>
            <p:nvPr/>
          </p:nvCxnSpPr>
          <p:spPr bwMode="auto">
            <a:xfrm flipH="1">
              <a:off x="3072" y="2256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197" name="Oval 21"/>
            <p:cNvSpPr>
              <a:spLocks noChangeArrowheads="1"/>
            </p:cNvSpPr>
            <p:nvPr/>
          </p:nvSpPr>
          <p:spPr bwMode="auto">
            <a:xfrm>
              <a:off x="2856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D</a:t>
              </a:r>
            </a:p>
          </p:txBody>
        </p:sp>
        <p:sp>
          <p:nvSpPr>
            <p:cNvPr id="434198" name="Oval 22"/>
            <p:cNvSpPr>
              <a:spLocks noChangeArrowheads="1"/>
            </p:cNvSpPr>
            <p:nvPr/>
          </p:nvSpPr>
          <p:spPr bwMode="auto">
            <a:xfrm>
              <a:off x="487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F</a:t>
              </a:r>
            </a:p>
          </p:txBody>
        </p:sp>
        <p:cxnSp>
          <p:nvCxnSpPr>
            <p:cNvPr id="434199" name="AutoShape 23"/>
            <p:cNvCxnSpPr>
              <a:cxnSpLocks noChangeShapeType="1"/>
              <a:stCxn id="434203" idx="4"/>
              <a:endCxn id="434198" idx="0"/>
            </p:cNvCxnSpPr>
            <p:nvPr/>
          </p:nvCxnSpPr>
          <p:spPr bwMode="auto">
            <a:xfrm>
              <a:off x="508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200" name="Oval 24"/>
            <p:cNvSpPr>
              <a:spLocks noChangeArrowheads="1"/>
            </p:cNvSpPr>
            <p:nvPr/>
          </p:nvSpPr>
          <p:spPr bwMode="auto">
            <a:xfrm>
              <a:off x="415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B</a:t>
              </a:r>
            </a:p>
          </p:txBody>
        </p:sp>
        <p:cxnSp>
          <p:nvCxnSpPr>
            <p:cNvPr id="434201" name="AutoShape 25"/>
            <p:cNvCxnSpPr>
              <a:cxnSpLocks noChangeShapeType="1"/>
              <a:stCxn id="434200" idx="4"/>
              <a:endCxn id="434202" idx="0"/>
            </p:cNvCxnSpPr>
            <p:nvPr/>
          </p:nvCxnSpPr>
          <p:spPr bwMode="auto">
            <a:xfrm>
              <a:off x="436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202" name="Oval 26"/>
            <p:cNvSpPr>
              <a:spLocks noChangeArrowheads="1"/>
            </p:cNvSpPr>
            <p:nvPr/>
          </p:nvSpPr>
          <p:spPr bwMode="auto">
            <a:xfrm>
              <a:off x="415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5000"/>
                </a:lnSpc>
              </a:pPr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G</a:t>
              </a:r>
              <a:endParaRPr lang="en-US" sz="14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34203" name="Oval 27"/>
            <p:cNvSpPr>
              <a:spLocks noChangeArrowheads="1"/>
            </p:cNvSpPr>
            <p:nvPr/>
          </p:nvSpPr>
          <p:spPr bwMode="auto">
            <a:xfrm>
              <a:off x="487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C</a:t>
              </a:r>
            </a:p>
          </p:txBody>
        </p:sp>
        <p:cxnSp>
          <p:nvCxnSpPr>
            <p:cNvPr id="434204" name="AutoShape 28"/>
            <p:cNvCxnSpPr>
              <a:cxnSpLocks noChangeShapeType="1"/>
              <a:stCxn id="434191" idx="5"/>
              <a:endCxn id="434203" idx="0"/>
            </p:cNvCxnSpPr>
            <p:nvPr/>
          </p:nvCxnSpPr>
          <p:spPr bwMode="auto">
            <a:xfrm>
              <a:off x="4521" y="1536"/>
              <a:ext cx="567" cy="335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4205" name="AutoShape 29"/>
            <p:cNvCxnSpPr>
              <a:cxnSpLocks noChangeShapeType="1"/>
              <a:stCxn id="434195" idx="6"/>
              <a:endCxn id="434202" idx="2"/>
            </p:cNvCxnSpPr>
            <p:nvPr/>
          </p:nvCxnSpPr>
          <p:spPr bwMode="auto">
            <a:xfrm>
              <a:off x="387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206" name="Oval 30"/>
            <p:cNvSpPr>
              <a:spLocks noChangeArrowheads="1"/>
            </p:cNvSpPr>
            <p:nvPr/>
          </p:nvSpPr>
          <p:spPr bwMode="auto">
            <a:xfrm>
              <a:off x="2856" y="331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H</a:t>
              </a:r>
            </a:p>
          </p:txBody>
        </p:sp>
        <p:cxnSp>
          <p:nvCxnSpPr>
            <p:cNvPr id="434207" name="AutoShape 31"/>
            <p:cNvCxnSpPr>
              <a:cxnSpLocks noChangeShapeType="1"/>
              <a:stCxn id="434197" idx="4"/>
              <a:endCxn id="434206" idx="0"/>
            </p:cNvCxnSpPr>
            <p:nvPr/>
          </p:nvCxnSpPr>
          <p:spPr bwMode="auto">
            <a:xfrm>
              <a:off x="3072" y="303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4208" name="AutoShape 32"/>
            <p:cNvCxnSpPr>
              <a:cxnSpLocks noChangeShapeType="1"/>
              <a:stCxn id="434191" idx="4"/>
              <a:endCxn id="434200" idx="0"/>
            </p:cNvCxnSpPr>
            <p:nvPr/>
          </p:nvCxnSpPr>
          <p:spPr bwMode="auto">
            <a:xfrm>
              <a:off x="4368" y="1599"/>
              <a:ext cx="0" cy="272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4209" name="AutoShape 33"/>
            <p:cNvCxnSpPr>
              <a:cxnSpLocks noChangeShapeType="1"/>
              <a:stCxn id="434198" idx="2"/>
              <a:endCxn id="434202" idx="6"/>
            </p:cNvCxnSpPr>
            <p:nvPr/>
          </p:nvCxnSpPr>
          <p:spPr bwMode="auto">
            <a:xfrm flipH="1">
              <a:off x="459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Slepe pretrage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26819"/>
          </a:xfrm>
        </p:spPr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Lavirint</a:t>
            </a:r>
          </a:p>
          <a:p>
            <a:r>
              <a:rPr lang="sr-Latn-RS" dirty="0" smtClean="0">
                <a:latin typeface="Comic Sans MS" pitchFamily="66" charset="0"/>
              </a:rPr>
              <a:t>Slagalica</a:t>
            </a:r>
          </a:p>
          <a:p>
            <a:r>
              <a:rPr lang="sr-Latn-RS" dirty="0" smtClean="0">
                <a:latin typeface="Comic Sans MS" pitchFamily="66" charset="0"/>
              </a:rPr>
              <a:t>Šah</a:t>
            </a:r>
          </a:p>
          <a:p>
            <a:r>
              <a:rPr lang="sr-Latn-RS" dirty="0" smtClean="0">
                <a:latin typeface="Comic Sans MS" pitchFamily="66" charset="0"/>
              </a:rPr>
              <a:t>Numbrix</a:t>
            </a:r>
          </a:p>
          <a:p>
            <a:r>
              <a:rPr lang="sr-Latn-RS" dirty="0" smtClean="0">
                <a:latin typeface="Comic Sans MS" pitchFamily="66" charset="0"/>
              </a:rPr>
              <a:t>Problem sa posudama</a:t>
            </a:r>
            <a:endParaRPr lang="sr-Latn-RS" sz="3600" dirty="0">
              <a:latin typeface="Comic Sans MS" pitchFamily="66" charset="0"/>
            </a:endParaRPr>
          </a:p>
          <a:p>
            <a:pPr lvl="1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5638800" cy="4381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sz="1800" dirty="0"/>
              <a:t>Jedno ili više temena se označavaju kao </a:t>
            </a:r>
            <a:r>
              <a:rPr lang="en-US" sz="1800" dirty="0">
                <a:solidFill>
                  <a:srgbClr val="CC3300"/>
                </a:solidFill>
              </a:rPr>
              <a:t>start</a:t>
            </a:r>
            <a:r>
              <a:rPr lang="sr-Latn-CS" sz="1800" dirty="0">
                <a:solidFill>
                  <a:srgbClr val="CC3300"/>
                </a:solidFill>
              </a:rPr>
              <a:t>na</a:t>
            </a:r>
            <a:r>
              <a:rPr lang="en-US" sz="1800" dirty="0"/>
              <a:t> </a:t>
            </a:r>
            <a:r>
              <a:rPr lang="sr-Latn-CS" sz="1800" dirty="0"/>
              <a:t>t</a:t>
            </a:r>
            <a:r>
              <a:rPr lang="en-US" sz="1800" dirty="0"/>
              <a:t>e</a:t>
            </a:r>
            <a:r>
              <a:rPr lang="sr-Latn-CS" sz="1800" dirty="0"/>
              <a:t>mena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sr-Latn-CS" sz="1800" dirty="0">
                <a:solidFill>
                  <a:srgbClr val="CC3300"/>
                </a:solidFill>
              </a:rPr>
              <a:t>Ciljni test</a:t>
            </a:r>
            <a:r>
              <a:rPr lang="en-US" sz="1800" dirty="0"/>
              <a:t> s</a:t>
            </a:r>
            <a:r>
              <a:rPr lang="sr-Latn-CS" sz="1800" dirty="0"/>
              <a:t>e primenjuje na stanje temena da bi se odredilo da li ono predstavlja cilj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sr-Latn-CS" sz="1800" dirty="0">
                <a:solidFill>
                  <a:srgbClr val="CC3300"/>
                </a:solidFill>
              </a:rPr>
              <a:t>Rešenje</a:t>
            </a:r>
            <a:r>
              <a:rPr lang="en-US" sz="1800" dirty="0"/>
              <a:t> </a:t>
            </a:r>
            <a:r>
              <a:rPr lang="sr-Latn-CS" sz="1800" dirty="0"/>
              <a:t>je</a:t>
            </a:r>
            <a:r>
              <a:rPr lang="en-US" sz="1800" dirty="0"/>
              <a:t> </a:t>
            </a:r>
            <a:r>
              <a:rPr lang="sr-Latn-CS" sz="1800" dirty="0"/>
              <a:t>ili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b="1" dirty="0"/>
              <a:t>Se</a:t>
            </a:r>
            <a:r>
              <a:rPr lang="sr-Latn-CS" sz="1800" b="1" dirty="0"/>
              <a:t>kvenca akcija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sr-Latn-CS" sz="1800" dirty="0"/>
              <a:t>pridruženih putanji u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z="1800" dirty="0"/>
              <a:t>	grafu prostora stanja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z="1800" dirty="0"/>
              <a:t>	od starta do cilja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sr-Latn-CS" sz="1800" dirty="0"/>
              <a:t>n</a:t>
            </a:r>
            <a:r>
              <a:rPr lang="en-US" sz="1800" dirty="0"/>
              <a:t>.</a:t>
            </a:r>
            <a:r>
              <a:rPr lang="sr-Latn-CS" sz="1800" dirty="0"/>
              <a:t>pr</a:t>
            </a:r>
            <a:r>
              <a:rPr lang="en-US" sz="1800" dirty="0"/>
              <a:t>. 8-</a:t>
            </a:r>
            <a:r>
              <a:rPr lang="sr-Latn-CS" sz="1800" dirty="0"/>
              <a:t>slagalica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</a:pPr>
            <a:r>
              <a:rPr lang="sr-Latn-CS" sz="1800" dirty="0"/>
              <a:t>Ili samo </a:t>
            </a:r>
            <a:r>
              <a:rPr lang="sr-Latn-CS" sz="1800" b="1" dirty="0"/>
              <a:t>ciljno stanje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(</a:t>
            </a:r>
            <a:r>
              <a:rPr lang="sr-Latn-CS" sz="1800" dirty="0"/>
              <a:t>n</a:t>
            </a:r>
            <a:r>
              <a:rPr lang="en-US" sz="1800" dirty="0"/>
              <a:t>.</a:t>
            </a:r>
            <a:r>
              <a:rPr lang="sr-Latn-CS" sz="1800" dirty="0"/>
              <a:t>pr</a:t>
            </a:r>
            <a:r>
              <a:rPr lang="en-US" sz="1800" dirty="0"/>
              <a:t>. </a:t>
            </a:r>
            <a:r>
              <a:rPr lang="sr-Latn-CS" sz="1800" dirty="0"/>
              <a:t>kriptoaritmetika</a:t>
            </a:r>
            <a:r>
              <a:rPr lang="en-US" sz="18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CC3300"/>
                </a:solidFill>
              </a:rPr>
              <a:t>c</a:t>
            </a:r>
            <a:r>
              <a:rPr lang="sr-Latn-CS" sz="1800" dirty="0">
                <a:solidFill>
                  <a:srgbClr val="CC3300"/>
                </a:solidFill>
              </a:rPr>
              <a:t>ena</a:t>
            </a:r>
            <a:r>
              <a:rPr lang="en-US" sz="1800" dirty="0"/>
              <a:t> </a:t>
            </a:r>
            <a:r>
              <a:rPr lang="sr-Latn-CS" sz="1800" dirty="0"/>
              <a:t>rešenja je suma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1800" dirty="0"/>
              <a:t>	cena ivica na putanji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1800" dirty="0"/>
              <a:t>	rešenja</a:t>
            </a:r>
            <a:endParaRPr lang="en-US" sz="1800" dirty="0"/>
          </a:p>
        </p:txBody>
      </p:sp>
      <p:sp>
        <p:nvSpPr>
          <p:cNvPr id="468002" name="Text Box 34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68003" name="Text Box 35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68004" name="Text Box 36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68005" name="Text Box 37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68006" name="Text Box 38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68007" name="Text Box 39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68008" name="Text Box 40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68009" name="Text Box 41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68010" name="Text Box 42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68011" name="Text Box 43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68012" name="Oval 44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68013" name="Oval 45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68014" name="AutoShape 46"/>
          <p:cNvCxnSpPr>
            <a:cxnSpLocks noChangeShapeType="1"/>
            <a:stCxn id="468012" idx="3"/>
            <a:endCxn id="468013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8015" name="AutoShape 47"/>
          <p:cNvCxnSpPr>
            <a:cxnSpLocks noChangeShapeType="1"/>
            <a:stCxn id="468013" idx="4"/>
            <a:endCxn id="468016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16" name="Oval 48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68017" name="AutoShape 49"/>
          <p:cNvCxnSpPr>
            <a:cxnSpLocks noChangeShapeType="1"/>
            <a:stCxn id="468013" idx="3"/>
            <a:endCxn id="468018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18" name="Oval 50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68019" name="Oval 51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68020" name="AutoShape 52"/>
          <p:cNvCxnSpPr>
            <a:cxnSpLocks noChangeShapeType="1"/>
            <a:stCxn id="468024" idx="4"/>
            <a:endCxn id="468019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21" name="Oval 53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468022" name="AutoShape 54"/>
          <p:cNvCxnSpPr>
            <a:cxnSpLocks noChangeShapeType="1"/>
            <a:stCxn id="468021" idx="4"/>
            <a:endCxn id="468023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23" name="Oval 55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68024" name="Oval 56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68025" name="AutoShape 57"/>
          <p:cNvCxnSpPr>
            <a:cxnSpLocks noChangeShapeType="1"/>
            <a:stCxn id="468012" idx="5"/>
            <a:endCxn id="468024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8026" name="AutoShape 58"/>
          <p:cNvCxnSpPr>
            <a:cxnSpLocks noChangeShapeType="1"/>
            <a:stCxn id="468016" idx="6"/>
            <a:endCxn id="468023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27" name="Oval 59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68028" name="AutoShape 60"/>
          <p:cNvCxnSpPr>
            <a:cxnSpLocks noChangeShapeType="1"/>
            <a:stCxn id="468018" idx="4"/>
            <a:endCxn id="468027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8029" name="AutoShape 61"/>
          <p:cNvCxnSpPr>
            <a:cxnSpLocks noChangeShapeType="1"/>
            <a:stCxn id="468012" idx="4"/>
            <a:endCxn id="468021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8030" name="AutoShape 62"/>
          <p:cNvCxnSpPr>
            <a:cxnSpLocks noChangeShapeType="1"/>
            <a:stCxn id="468019" idx="2"/>
            <a:endCxn id="468023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31" name="Text Box 63"/>
          <p:cNvSpPr txBox="1">
            <a:spLocks noChangeArrowheads="1"/>
          </p:cNvSpPr>
          <p:nvPr/>
        </p:nvSpPr>
        <p:spPr bwMode="auto">
          <a:xfrm>
            <a:off x="5905500" y="5167313"/>
            <a:ext cx="1600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r-Latn-CS" sz="1600" b="1">
                <a:solidFill>
                  <a:schemeClr val="tx2"/>
                </a:solidFill>
              </a:rPr>
              <a:t>putanja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S,B,G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en-US" sz="1600" b="1">
                <a:solidFill>
                  <a:schemeClr val="tx2"/>
                </a:solidFill>
              </a:rPr>
              <a:t>c</a:t>
            </a:r>
            <a:r>
              <a:rPr lang="sr-Latn-CS" sz="1600" b="1">
                <a:solidFill>
                  <a:schemeClr val="tx2"/>
                </a:solidFill>
              </a:rPr>
              <a:t>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8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8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bldLvl="2" autoUpdateAnimBg="0"/>
      <p:bldP spid="46803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8213C9-37A0-4D29-A043-746D7DF44CA0}" type="slidenum">
              <a:rPr lang="en-US" altLang="en-US" sz="1100"/>
              <a:pPr/>
              <a:t>21</a:t>
            </a:fld>
            <a:endParaRPr lang="en-US" altLang="en-US" sz="1100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>
              <a:solidFill>
                <a:srgbClr val="CC3300"/>
              </a:solidFill>
            </a:endParaRPr>
          </a:p>
          <a:p>
            <a:r>
              <a:rPr lang="sr-Latn-CS" sz="2400">
                <a:solidFill>
                  <a:srgbClr val="CC3300"/>
                </a:solidFill>
              </a:rPr>
              <a:t>Pretraga prostora stanja</a:t>
            </a:r>
            <a:r>
              <a:rPr lang="en-US" sz="2400"/>
              <a:t> </a:t>
            </a:r>
            <a:r>
              <a:rPr lang="sr-Latn-CS" sz="2400"/>
              <a:t>je proces traženja rešenja </a:t>
            </a:r>
            <a:r>
              <a:rPr lang="sr-Latn-CS" sz="2400" b="0"/>
              <a:t>u</a:t>
            </a:r>
            <a:r>
              <a:rPr lang="sr-Latn-CS" sz="2400"/>
              <a:t> </a:t>
            </a:r>
            <a:r>
              <a:rPr lang="sr-Latn-CS" sz="2400" b="0"/>
              <a:t>prostoru stanja tako što se eksplicitno izražava deo implicitnog grafa prostora stanja koji je dovoljan da sadrži cilj.</a:t>
            </a:r>
            <a:endParaRPr lang="en-US" sz="2400" b="0"/>
          </a:p>
          <a:p>
            <a:pPr lvl="1"/>
            <a:r>
              <a:rPr lang="sr-Latn-CS" sz="2000"/>
              <a:t>inicijalno</a:t>
            </a:r>
            <a:r>
              <a:rPr lang="en-US" sz="2000"/>
              <a:t> </a:t>
            </a:r>
            <a:r>
              <a:rPr lang="en-US" sz="2000" i="1">
                <a:latin typeface="Palatino" pitchFamily="18" charset="0"/>
              </a:rPr>
              <a:t>V={S}</a:t>
            </a:r>
            <a:r>
              <a:rPr lang="en-US" sz="2000"/>
              <a:t>, </a:t>
            </a:r>
            <a:r>
              <a:rPr lang="sr-Latn-CS" sz="2000"/>
              <a:t>gde je</a:t>
            </a:r>
            <a:r>
              <a:rPr lang="en-US" sz="2000"/>
              <a:t> </a:t>
            </a:r>
            <a:r>
              <a:rPr lang="en-US" sz="2000" i="1">
                <a:latin typeface="Palatino" pitchFamily="18" charset="0"/>
              </a:rPr>
              <a:t>S</a:t>
            </a:r>
            <a:r>
              <a:rPr lang="en-US" sz="2000"/>
              <a:t> </a:t>
            </a:r>
            <a:r>
              <a:rPr lang="sr-Latn-CS" sz="2000"/>
              <a:t>početno teme</a:t>
            </a:r>
            <a:endParaRPr lang="en-US" sz="2000"/>
          </a:p>
          <a:p>
            <a:pPr lvl="1"/>
            <a:r>
              <a:rPr lang="sr-Latn-CS" sz="2000"/>
              <a:t>Zatim se</a:t>
            </a:r>
            <a:r>
              <a:rPr lang="en-US" sz="2000"/>
              <a:t> </a:t>
            </a:r>
            <a:r>
              <a:rPr lang="en-US" sz="2000" i="1">
                <a:latin typeface="Palatino" pitchFamily="18" charset="0"/>
              </a:rPr>
              <a:t>S</a:t>
            </a:r>
            <a:r>
              <a:rPr lang="en-US" sz="2000"/>
              <a:t> </a:t>
            </a:r>
            <a:r>
              <a:rPr lang="sr-Latn-CS" sz="2000"/>
              <a:t>razvija, generišu se njegovi naslednici i ta temena se dodaju u </a:t>
            </a:r>
            <a:r>
              <a:rPr lang="en-US" sz="2000" i="1">
                <a:latin typeface="Palatino" pitchFamily="18" charset="0"/>
              </a:rPr>
              <a:t>V</a:t>
            </a:r>
            <a:r>
              <a:rPr lang="en-US" sz="2000"/>
              <a:t> </a:t>
            </a:r>
            <a:r>
              <a:rPr lang="sr-Latn-CS" sz="2000"/>
              <a:t>a pridružene ivice se dodaju u</a:t>
            </a:r>
            <a:r>
              <a:rPr lang="en-US" sz="2000"/>
              <a:t> </a:t>
            </a:r>
            <a:r>
              <a:rPr lang="en-US" sz="2000" i="1">
                <a:latin typeface="Palatino" pitchFamily="18" charset="0"/>
              </a:rPr>
              <a:t>E</a:t>
            </a:r>
            <a:endParaRPr lang="en-US" sz="2000"/>
          </a:p>
          <a:p>
            <a:pPr lvl="1"/>
            <a:r>
              <a:rPr lang="sr-Latn-CS" sz="2000"/>
              <a:t>Proces se nastavlja dok se ne pronađe ciljno teme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4DC22A-9861-4439-9FFA-155B09DEE6ED}" type="slidenum">
              <a:rPr lang="en-US" altLang="en-US" sz="1100"/>
              <a:pPr/>
              <a:t>22</a:t>
            </a:fld>
            <a:endParaRPr lang="en-US" altLang="en-US" sz="110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sr-Latn-CS" sz="2400"/>
              <a:t>Svako teme implicitno ili eksplicitno predstavlja</a:t>
            </a:r>
            <a:endParaRPr lang="en-US" sz="2400"/>
          </a:p>
          <a:p>
            <a:pPr lvl="1"/>
            <a:r>
              <a:rPr lang="sr-Latn-CS" sz="2000">
                <a:solidFill>
                  <a:srgbClr val="CC3300"/>
                </a:solidFill>
              </a:rPr>
              <a:t>Deo putanje rešenja</a:t>
            </a:r>
            <a:r>
              <a:rPr lang="en-US" sz="2000"/>
              <a:t> </a:t>
            </a:r>
            <a:r>
              <a:rPr lang="sr-Latn-CS" sz="2000"/>
              <a:t>od startnog temena do tog datog temena</a:t>
            </a:r>
            <a:endParaRPr lang="en-US" sz="2000"/>
          </a:p>
          <a:p>
            <a:pPr lvl="1"/>
            <a:r>
              <a:rPr lang="sr-Latn-CS" sz="2000"/>
              <a:t>Cenu tog dela putanje rešenja</a:t>
            </a:r>
            <a:endParaRPr lang="en-US" sz="2000"/>
          </a:p>
          <a:p>
            <a:pPr lvl="1"/>
            <a:endParaRPr lang="en-US" sz="2000"/>
          </a:p>
          <a:p>
            <a:r>
              <a:rPr lang="sr-Latn-CS" sz="2400"/>
              <a:t>Iz datog temena postoje</a:t>
            </a:r>
            <a:r>
              <a:rPr lang="en-US" sz="2400"/>
              <a:t>:</a:t>
            </a:r>
          </a:p>
          <a:p>
            <a:pPr lvl="1"/>
            <a:r>
              <a:rPr lang="sr-Latn-CS" sz="2000"/>
              <a:t>Više mogućih putanja koje imaju ovu parcijalnu putanju kao prefiks</a:t>
            </a:r>
            <a:endParaRPr lang="en-US" sz="2000"/>
          </a:p>
          <a:p>
            <a:pPr lvl="1"/>
            <a:r>
              <a:rPr lang="sr-Latn-CS" sz="2000"/>
              <a:t>Više mogućih rešenja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8EC9-A6B4-489B-8A8B-320D732F990B}" type="slidenum">
              <a:rPr lang="en-US" altLang="en-US" sz="1100"/>
              <a:pPr/>
              <a:t>23</a:t>
            </a:fld>
            <a:endParaRPr lang="en-US" altLang="en-US" sz="11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79488"/>
          </a:xfrm>
        </p:spPr>
        <p:txBody>
          <a:bodyPr/>
          <a:lstStyle/>
          <a:p>
            <a:r>
              <a:rPr lang="en-US" sz="2800" dirty="0"/>
              <a:t>Ac</a:t>
            </a:r>
            <a:r>
              <a:rPr lang="sr-Latn-CS" sz="2800" dirty="0"/>
              <a:t>iklički</a:t>
            </a:r>
            <a:r>
              <a:rPr lang="en-US" sz="2800" dirty="0"/>
              <a:t> State-Space </a:t>
            </a: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en-US" sz="2800" dirty="0" smtClean="0"/>
              <a:t>Search </a:t>
            </a:r>
            <a:r>
              <a:rPr lang="en-US" sz="2800" dirty="0"/>
              <a:t>Algorithm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Node</a:t>
            </a:r>
            <a:r>
              <a:rPr lang="en-US" sz="1600">
                <a:latin typeface="Courier New" pitchFamily="49" charset="0"/>
              </a:rPr>
              <a:t> generalSearch (</a:t>
            </a: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Problem</a:t>
            </a:r>
            <a:r>
              <a:rPr lang="en-US" sz="1600">
                <a:latin typeface="Courier New" pitchFamily="49" charset="0"/>
              </a:rPr>
              <a:t> problem, </a:t>
            </a: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List</a:t>
            </a:r>
            <a:r>
              <a:rPr lang="en-US" sz="1600">
                <a:latin typeface="Courier New" pitchFamily="49" charset="0"/>
              </a:rPr>
              <a:t> nodesDS)</a:t>
            </a:r>
          </a:p>
          <a:p>
            <a:pPr lvl="1"/>
            <a:r>
              <a:rPr lang="en-US" sz="1800" b="1">
                <a:solidFill>
                  <a:srgbClr val="CC3300"/>
                </a:solidFill>
                <a:latin typeface="Courier New" pitchFamily="49" charset="0"/>
              </a:rPr>
              <a:t>Problem</a:t>
            </a:r>
            <a:r>
              <a:rPr lang="en-US" sz="1800"/>
              <a:t> </a:t>
            </a:r>
            <a:r>
              <a:rPr lang="sr-Latn-CS" sz="1800"/>
              <a:t>je objekat koji sadrži</a:t>
            </a:r>
            <a:endParaRPr lang="en-US" sz="1800"/>
          </a:p>
          <a:p>
            <a:pPr lvl="2"/>
            <a:r>
              <a:rPr lang="sr-Latn-CS" sz="1800"/>
              <a:t>Startno stanje</a:t>
            </a:r>
            <a:r>
              <a:rPr lang="en-US" sz="1800"/>
              <a:t>, </a:t>
            </a:r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getStartState</a:t>
            </a:r>
            <a:endParaRPr lang="en-US" sz="1800">
              <a:solidFill>
                <a:srgbClr val="FF5050"/>
              </a:solidFill>
            </a:endParaRPr>
          </a:p>
          <a:p>
            <a:pPr lvl="2"/>
            <a:r>
              <a:rPr lang="sr-Latn-CS" sz="1800"/>
              <a:t>akcije</a:t>
            </a:r>
            <a:r>
              <a:rPr lang="en-US" sz="1800"/>
              <a:t> (</a:t>
            </a:r>
            <a:r>
              <a:rPr lang="sr-Latn-CS" sz="1800"/>
              <a:t>operatore</a:t>
            </a:r>
            <a:r>
              <a:rPr lang="en-US" sz="1800"/>
              <a:t>/</a:t>
            </a:r>
            <a:r>
              <a:rPr lang="sr-Latn-CS" sz="1800"/>
              <a:t>poteze</a:t>
            </a:r>
            <a:r>
              <a:rPr lang="en-US" sz="1800"/>
              <a:t>)</a:t>
            </a:r>
            <a:endParaRPr lang="en-US" sz="1800">
              <a:solidFill>
                <a:srgbClr val="FF5050"/>
              </a:solidFill>
            </a:endParaRPr>
          </a:p>
          <a:p>
            <a:pPr lvl="2"/>
            <a:r>
              <a:rPr lang="sr-Latn-CS" sz="1800"/>
              <a:t>cene akcija</a:t>
            </a:r>
            <a:r>
              <a:rPr lang="en-US" sz="1800"/>
              <a:t> (operator</a:t>
            </a:r>
            <a:r>
              <a:rPr lang="sr-Latn-CS" sz="1800"/>
              <a:t>a</a:t>
            </a:r>
            <a:r>
              <a:rPr lang="en-US" sz="1800"/>
              <a:t>/</a:t>
            </a:r>
            <a:r>
              <a:rPr lang="sr-Latn-CS" sz="1800"/>
              <a:t>poteza</a:t>
            </a:r>
            <a:r>
              <a:rPr lang="en-US" sz="1800"/>
              <a:t>)</a:t>
            </a:r>
          </a:p>
          <a:p>
            <a:pPr lvl="2"/>
            <a:r>
              <a:rPr lang="sr-Latn-CS" sz="1800"/>
              <a:t>Ciljni test</a:t>
            </a:r>
            <a:r>
              <a:rPr lang="en-US" sz="1800"/>
              <a:t>,</a:t>
            </a:r>
            <a:r>
              <a:rPr lang="en-US" sz="1800">
                <a:solidFill>
                  <a:srgbClr val="FF5050"/>
                </a:solidFill>
              </a:rPr>
              <a:t> </a:t>
            </a:r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isGoal</a:t>
            </a:r>
            <a:r>
              <a:rPr lang="en-US" sz="1800"/>
              <a:t> </a:t>
            </a:r>
            <a:r>
              <a:rPr lang="sr-Latn-CS" sz="1800"/>
              <a:t>proverava da li stanje datog čvora zadovoljava sve ciljne uslove</a:t>
            </a:r>
            <a:endParaRPr lang="en-US" sz="1800"/>
          </a:p>
          <a:p>
            <a:pPr lvl="1"/>
            <a:r>
              <a:rPr lang="en-US" sz="1800" b="1">
                <a:solidFill>
                  <a:srgbClr val="CC3300"/>
                </a:solidFill>
                <a:latin typeface="Courier New" pitchFamily="49" charset="0"/>
              </a:rPr>
              <a:t>List</a:t>
            </a:r>
            <a:r>
              <a:rPr lang="en-US" sz="1800"/>
              <a:t> </a:t>
            </a:r>
            <a:r>
              <a:rPr lang="sr-Latn-CS" sz="1800"/>
              <a:t>je struktura podataka</a:t>
            </a:r>
            <a:r>
              <a:rPr lang="en-US" sz="1800"/>
              <a:t>: stack, </a:t>
            </a:r>
            <a:r>
              <a:rPr lang="sr-Latn-CS" sz="1800"/>
              <a:t>red</a:t>
            </a:r>
            <a:r>
              <a:rPr lang="en-US" sz="1800"/>
              <a:t>, </a:t>
            </a:r>
            <a:r>
              <a:rPr lang="sr-Latn-CS" sz="1800"/>
              <a:t>prioritetni red</a:t>
            </a:r>
            <a:endParaRPr lang="en-US" sz="2000"/>
          </a:p>
          <a:p>
            <a:pPr lvl="2"/>
            <a:r>
              <a:rPr lang="sr-Latn-CS" sz="1800"/>
              <a:t>je</a:t>
            </a:r>
            <a:r>
              <a:rPr lang="en-US" sz="1800"/>
              <a:t> "list</a:t>
            </a:r>
            <a:r>
              <a:rPr lang="sr-Latn-CS" sz="1800"/>
              <a:t>a</a:t>
            </a:r>
            <a:r>
              <a:rPr lang="en-US" sz="1800"/>
              <a:t>" </a:t>
            </a:r>
            <a:r>
              <a:rPr lang="sr-Latn-CS" sz="1800"/>
              <a:t>nerazvijenih čvorova; inicijalno prazna</a:t>
            </a:r>
            <a:endParaRPr lang="en-US" sz="1800"/>
          </a:p>
          <a:p>
            <a:pPr lvl="2"/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add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sr-Latn-CS" sz="1800"/>
              <a:t>dodaje nerazvijen čvor u </a:t>
            </a:r>
            <a:r>
              <a:rPr lang="en-US" sz="1800"/>
              <a:t>"list</a:t>
            </a:r>
            <a:r>
              <a:rPr lang="sr-Latn-CS" sz="1800"/>
              <a:t>u</a:t>
            </a:r>
            <a:r>
              <a:rPr lang="en-US" sz="1800"/>
              <a:t>"</a:t>
            </a:r>
          </a:p>
          <a:p>
            <a:pPr lvl="2"/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remove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sr-Latn-CS" sz="1800"/>
              <a:t>odstranjuje sledeći nerazvijen čvor iz</a:t>
            </a:r>
            <a:r>
              <a:rPr lang="en-US" sz="1800"/>
              <a:t> "list</a:t>
            </a:r>
            <a:r>
              <a:rPr lang="sr-Latn-CS" sz="1800"/>
              <a:t>e</a:t>
            </a:r>
            <a:r>
              <a:rPr lang="en-US" sz="1800"/>
              <a:t>"</a:t>
            </a:r>
          </a:p>
          <a:p>
            <a:pPr lvl="2"/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isEmpty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sr-Latn-CS" sz="1800"/>
              <a:t>vraća </a:t>
            </a:r>
            <a:r>
              <a:rPr lang="en-US" sz="1800" i="1"/>
              <a:t>true</a:t>
            </a:r>
            <a:r>
              <a:rPr lang="en-US" sz="1800"/>
              <a:t> </a:t>
            </a:r>
            <a:r>
              <a:rPr lang="sr-Latn-CS" sz="1800"/>
              <a:t>ako je</a:t>
            </a:r>
            <a:r>
              <a:rPr lang="en-US" sz="1800"/>
              <a:t> "list</a:t>
            </a:r>
            <a:r>
              <a:rPr lang="sr-Latn-CS" sz="1800"/>
              <a:t>a</a:t>
            </a:r>
            <a:r>
              <a:rPr lang="en-US" sz="1800"/>
              <a:t>" </a:t>
            </a:r>
            <a:r>
              <a:rPr lang="sr-Latn-CS" sz="1800"/>
              <a:t>prazna</a:t>
            </a:r>
            <a:endParaRPr lang="en-US" sz="1800"/>
          </a:p>
          <a:p>
            <a:pPr lvl="1"/>
            <a:r>
              <a:rPr lang="en-US" sz="1800" b="1">
                <a:solidFill>
                  <a:srgbClr val="CC3300"/>
                </a:solidFill>
                <a:latin typeface="Courier New" pitchFamily="49" charset="0"/>
              </a:rPr>
              <a:t>Node</a:t>
            </a:r>
            <a:r>
              <a:rPr lang="en-US" sz="1800"/>
              <a:t> </a:t>
            </a:r>
            <a:r>
              <a:rPr lang="sr-Latn-CS" sz="1800"/>
              <a:t>vraća ili cilj ili </a:t>
            </a:r>
            <a:r>
              <a:rPr lang="en-US" sz="1800"/>
              <a:t>"failure"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1B523-2545-47A7-9788-9E71E3B3142C}" type="slidenum">
              <a:rPr lang="en-US" altLang="en-US" sz="1100"/>
              <a:pPr/>
              <a:t>24</a:t>
            </a:fld>
            <a:endParaRPr lang="en-US" altLang="en-US" sz="1100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979487"/>
          </a:xfrm>
        </p:spPr>
        <p:txBody>
          <a:bodyPr/>
          <a:lstStyle/>
          <a:p>
            <a:r>
              <a:rPr lang="en-US" sz="2800" dirty="0" err="1"/>
              <a:t>Algoritam</a:t>
            </a:r>
            <a:r>
              <a:rPr lang="en-US" sz="2800" dirty="0"/>
              <a:t> </a:t>
            </a:r>
            <a:r>
              <a:rPr lang="en-US" sz="2800" dirty="0" err="1"/>
              <a:t>pretrage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en-US" sz="2800" dirty="0" err="1" smtClean="0"/>
              <a:t>acikli</a:t>
            </a:r>
            <a:r>
              <a:rPr lang="sr-Latn-CS" sz="2800" dirty="0"/>
              <a:t>č</a:t>
            </a:r>
            <a:r>
              <a:rPr lang="en-US" sz="2800" dirty="0" err="1"/>
              <a:t>kom</a:t>
            </a:r>
            <a:r>
              <a:rPr lang="en-US" sz="2800" dirty="0"/>
              <a:t> </a:t>
            </a:r>
            <a:r>
              <a:rPr lang="en-US" sz="2800" dirty="0" err="1"/>
              <a:t>prostoru</a:t>
            </a:r>
            <a:r>
              <a:rPr lang="en-US" sz="2800" dirty="0"/>
              <a:t> </a:t>
            </a:r>
            <a:r>
              <a:rPr lang="en-US" sz="2800" dirty="0" err="1"/>
              <a:t>stanja</a:t>
            </a:r>
            <a:endParaRPr lang="en-US" sz="2800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Napomena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: algorit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m </a:t>
            </a:r>
            <a:r>
              <a:rPr lang="sr-Latn-CS" sz="1600">
                <a:solidFill>
                  <a:srgbClr val="FF5050"/>
                </a:solidFill>
                <a:latin typeface="Courier New" pitchFamily="49" charset="0"/>
              </a:rPr>
              <a:t>ne detektuje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petlje u prostoru stanja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Node generalSearch (Problem problem, List nodesDS) {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nodesDS.add(new Node(problem.getStartState()));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while (true) {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(nodesDS.isEmpty()) return new Node("failure");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Node node = nodesDS.remove();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(problem.isGoal(node.getState())) return node;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nodesDS.add(</a:t>
            </a: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expand node given problem operators</a:t>
            </a:r>
            <a:r>
              <a:rPr lang="en-US" sz="1600">
                <a:latin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   //expand: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generiše svu decu tog čvora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   //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napomena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: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nema ciljnog testa pri generisanju čvorova</a:t>
            </a: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8E47FE-F2E3-4D80-89F1-6A4062F4E747}" type="slidenum">
              <a:rPr lang="en-US" altLang="en-US" sz="1100"/>
              <a:pPr/>
              <a:t>25</a:t>
            </a:fld>
            <a:endParaRPr lang="en-US" altLang="en-US" sz="1100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979487"/>
          </a:xfrm>
        </p:spPr>
        <p:txBody>
          <a:bodyPr/>
          <a:lstStyle/>
          <a:p>
            <a:r>
              <a:rPr lang="en-US" sz="2800" dirty="0" err="1"/>
              <a:t>Algoritam</a:t>
            </a:r>
            <a:r>
              <a:rPr lang="en-US" sz="2800" dirty="0"/>
              <a:t> </a:t>
            </a:r>
            <a:r>
              <a:rPr lang="en-US" sz="2800" dirty="0" err="1"/>
              <a:t>pretrage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en-US" sz="2800" dirty="0" err="1" smtClean="0"/>
              <a:t>acikli</a:t>
            </a:r>
            <a:r>
              <a:rPr lang="sr-Latn-CS" sz="2800" dirty="0"/>
              <a:t>č</a:t>
            </a:r>
            <a:r>
              <a:rPr lang="en-US" sz="2800" dirty="0" err="1"/>
              <a:t>kom</a:t>
            </a:r>
            <a:r>
              <a:rPr lang="en-US" sz="2800" dirty="0"/>
              <a:t> </a:t>
            </a:r>
            <a:r>
              <a:rPr lang="en-US" sz="2800" dirty="0" err="1"/>
              <a:t>prostoru</a:t>
            </a:r>
            <a:r>
              <a:rPr lang="en-US" sz="2800" dirty="0"/>
              <a:t> </a:t>
            </a:r>
            <a:r>
              <a:rPr lang="en-US" sz="2800" dirty="0" err="1"/>
              <a:t>stanja</a:t>
            </a:r>
            <a:endParaRPr lang="en-US" sz="2800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sz="1800"/>
              <a:t>Proces pretrage konstruiše </a:t>
            </a:r>
            <a:r>
              <a:rPr lang="en-US" sz="1800">
                <a:solidFill>
                  <a:srgbClr val="CC3300"/>
                </a:solidFill>
              </a:rPr>
              <a:t>s</a:t>
            </a:r>
            <a:r>
              <a:rPr lang="sr-Latn-CS" sz="1800">
                <a:solidFill>
                  <a:srgbClr val="CC3300"/>
                </a:solidFill>
              </a:rPr>
              <a:t>tablo pretrage</a:t>
            </a:r>
            <a:endParaRPr lang="en-US" sz="1800"/>
          </a:p>
          <a:p>
            <a:pPr lvl="1"/>
            <a:r>
              <a:rPr lang="sr-Latn-CS" sz="1800">
                <a:solidFill>
                  <a:srgbClr val="CC3300"/>
                </a:solidFill>
              </a:rPr>
              <a:t>Ko</a:t>
            </a:r>
            <a:r>
              <a:rPr lang="en-US" sz="1800">
                <a:solidFill>
                  <a:srgbClr val="CC3300"/>
                </a:solidFill>
              </a:rPr>
              <a:t>r</a:t>
            </a:r>
            <a:r>
              <a:rPr lang="sr-Latn-CS" sz="1800">
                <a:solidFill>
                  <a:srgbClr val="CC3300"/>
                </a:solidFill>
              </a:rPr>
              <a:t>en </a:t>
            </a:r>
            <a:r>
              <a:rPr lang="sr-Latn-CS" sz="1800"/>
              <a:t>je početno stanje</a:t>
            </a:r>
            <a:endParaRPr lang="en-US" sz="1800"/>
          </a:p>
          <a:p>
            <a:pPr lvl="1"/>
            <a:r>
              <a:rPr lang="sr-Latn-CS" sz="1800">
                <a:solidFill>
                  <a:srgbClr val="CC3300"/>
                </a:solidFill>
              </a:rPr>
              <a:t>Lisni čvorovi</a:t>
            </a:r>
            <a:r>
              <a:rPr lang="en-US" sz="1800"/>
              <a:t> </a:t>
            </a:r>
            <a:r>
              <a:rPr lang="sr-Latn-CS" sz="1800"/>
              <a:t>su</a:t>
            </a:r>
            <a:r>
              <a:rPr lang="en-US" sz="1800"/>
              <a:t>:</a:t>
            </a:r>
          </a:p>
          <a:p>
            <a:pPr lvl="2"/>
            <a:r>
              <a:rPr lang="sr-Latn-CS" sz="1600"/>
              <a:t>Nerazvijeni čvorovi u listi čvorova</a:t>
            </a:r>
            <a:endParaRPr lang="en-US" sz="1600"/>
          </a:p>
          <a:p>
            <a:pPr lvl="2"/>
            <a:r>
              <a:rPr lang="en-US" sz="1600"/>
              <a:t>“</a:t>
            </a:r>
            <a:r>
              <a:rPr lang="sr-Latn-CS" sz="1600"/>
              <a:t>ćorsokaci</a:t>
            </a:r>
            <a:r>
              <a:rPr lang="en-US" sz="1600"/>
              <a:t>“, </a:t>
            </a:r>
            <a:r>
              <a:rPr lang="sr-Latn-CS" sz="1600"/>
              <a:t>čvorovi koji nisu ciljevi i nemaju naslednika jer ne postoje akcije koje se ne njih mogu primeniti</a:t>
            </a:r>
            <a:endParaRPr lang="en-US" sz="1600"/>
          </a:p>
          <a:p>
            <a:pPr lvl="2"/>
            <a:r>
              <a:rPr lang="sr-Latn-CS" sz="1600"/>
              <a:t>Ciljni čvor</a:t>
            </a:r>
            <a:r>
              <a:rPr lang="en-US" sz="1600"/>
              <a:t>, </a:t>
            </a:r>
            <a:r>
              <a:rPr lang="sr-Latn-CS" sz="1600"/>
              <a:t>poslednji nađeni lisni čvor</a:t>
            </a:r>
            <a:endParaRPr lang="en-US" sz="1600"/>
          </a:p>
          <a:p>
            <a:pPr lvl="4"/>
            <a:endParaRPr lang="en-US" sz="1400"/>
          </a:p>
          <a:p>
            <a:r>
              <a:rPr lang="sr-Latn-CS" sz="1800"/>
              <a:t>Petlje u grafu mogu da dovedu do beskonačnog stabla pretrage čak i kada je prostor pretrage mali</a:t>
            </a:r>
            <a:endParaRPr lang="en-US" sz="1800"/>
          </a:p>
          <a:p>
            <a:pPr lvl="4"/>
            <a:endParaRPr lang="en-US" sz="1400"/>
          </a:p>
          <a:p>
            <a:pPr>
              <a:buFont typeface="Wingdings 2" pitchFamily="18" charset="2"/>
              <a:buChar char="Þ"/>
            </a:pPr>
            <a:r>
              <a:rPr lang="sr-Latn-CS" sz="1800" i="1"/>
              <a:t>Organizovanje </a:t>
            </a:r>
            <a:r>
              <a:rPr lang="en-US" sz="1800" i="1"/>
              <a:t>"list</a:t>
            </a:r>
            <a:r>
              <a:rPr lang="sr-Latn-CS" sz="1800" i="1"/>
              <a:t>e</a:t>
            </a:r>
            <a:r>
              <a:rPr lang="en-US" sz="1800" i="1"/>
              <a:t>" </a:t>
            </a:r>
            <a:r>
              <a:rPr lang="sr-Latn-CS" sz="1800" i="1"/>
              <a:t>čvorova u različite strukture podataka rezultuje različitim strategijama pretrage</a:t>
            </a:r>
            <a:r>
              <a:rPr lang="en-US" sz="1800" i="1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376B2-E442-4750-82E6-3551BADB185A}" type="slidenum">
              <a:rPr lang="en-US" altLang="en-US" sz="1100"/>
              <a:pPr/>
              <a:t>26</a:t>
            </a:fld>
            <a:endParaRPr lang="en-US" altLang="en-US" sz="1100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Slepe pretrage</a:t>
            </a:r>
            <a:endParaRPr lang="en-US" sz="360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400">
              <a:solidFill>
                <a:srgbClr val="CC33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sr-Latn-CS" sz="2400">
                <a:solidFill>
                  <a:srgbClr val="CC3300"/>
                </a:solidFill>
              </a:rPr>
              <a:t>Slepa pretraga</a:t>
            </a:r>
            <a:r>
              <a:rPr lang="en-US" sz="2400"/>
              <a:t>: </a:t>
            </a:r>
            <a:r>
              <a:rPr lang="sr-Latn-CS" sz="2400"/>
              <a:t>stra</a:t>
            </a:r>
            <a:r>
              <a:rPr lang="en-US" sz="2400"/>
              <a:t>tegija koja </a:t>
            </a:r>
            <a:r>
              <a:rPr lang="sr-Latn-CS" sz="2400"/>
              <a:t>čvorove uređuje baz korišćenja ikakvog specifičnog domenskog znanja</a:t>
            </a:r>
            <a:endParaRPr lang="en-US" sz="2400">
              <a:solidFill>
                <a:srgbClr val="CC3300"/>
              </a:solidFill>
            </a:endParaRPr>
          </a:p>
          <a:p>
            <a:pPr lvl="4"/>
            <a:endParaRPr lang="en-US" sz="1600">
              <a:solidFill>
                <a:srgbClr val="CC3300"/>
              </a:solidFill>
            </a:endParaRPr>
          </a:p>
          <a:p>
            <a:r>
              <a:rPr lang="sr-Latn-CS" sz="2400">
                <a:solidFill>
                  <a:srgbClr val="CC3300"/>
                </a:solidFill>
              </a:rPr>
              <a:t>Prvi po širini - </a:t>
            </a:r>
            <a:r>
              <a:rPr lang="en-US" sz="2400">
                <a:solidFill>
                  <a:srgbClr val="CC3300"/>
                </a:solidFill>
              </a:rPr>
              <a:t>BFS</a:t>
            </a:r>
            <a:r>
              <a:rPr lang="en-US" sz="2400"/>
              <a:t>: breadth-first search</a:t>
            </a:r>
          </a:p>
          <a:p>
            <a:pPr lvl="1">
              <a:buFont typeface="Wingdings 2" pitchFamily="18" charset="2"/>
              <a:buChar char="Þ"/>
            </a:pPr>
            <a:r>
              <a:rPr lang="sr-Latn-CS" sz="2000" i="1"/>
              <a:t>red</a:t>
            </a:r>
            <a:r>
              <a:rPr lang="en-US" sz="2000" i="1"/>
              <a:t> (FIFO) </a:t>
            </a:r>
            <a:r>
              <a:rPr lang="sr-Latn-CS" sz="2000" i="1"/>
              <a:t>se koristi za listu čvorova</a:t>
            </a:r>
            <a:endParaRPr lang="en-US" sz="2000" i="1"/>
          </a:p>
          <a:p>
            <a:pPr lvl="1"/>
            <a:r>
              <a:rPr lang="sr-Latn-CS" sz="2000"/>
              <a:t>Uklanja spreda</a:t>
            </a:r>
            <a:r>
              <a:rPr lang="en-US" sz="2000"/>
              <a:t>, </a:t>
            </a:r>
            <a:r>
              <a:rPr lang="sr-Latn-CS" sz="2000"/>
              <a:t>dodaje</a:t>
            </a:r>
            <a:r>
              <a:rPr lang="en-US" sz="2000"/>
              <a:t> </a:t>
            </a:r>
            <a:r>
              <a:rPr lang="sr-Latn-CS" sz="2000">
                <a:solidFill>
                  <a:srgbClr val="CC3300"/>
                </a:solidFill>
              </a:rPr>
              <a:t>od pozadi</a:t>
            </a:r>
            <a:endParaRPr lang="en-US" sz="2000">
              <a:solidFill>
                <a:srgbClr val="CC3300"/>
              </a:solidFill>
            </a:endParaRPr>
          </a:p>
          <a:p>
            <a:pPr lvl="4"/>
            <a:endParaRPr lang="en-US" sz="1600">
              <a:solidFill>
                <a:srgbClr val="CC3300"/>
              </a:solidFill>
            </a:endParaRPr>
          </a:p>
          <a:p>
            <a:r>
              <a:rPr lang="sr-Latn-CS" sz="2400">
                <a:solidFill>
                  <a:srgbClr val="CC3300"/>
                </a:solidFill>
              </a:rPr>
              <a:t>Prvi po dubini - </a:t>
            </a:r>
            <a:r>
              <a:rPr lang="en-US" sz="2400">
                <a:solidFill>
                  <a:srgbClr val="CC3300"/>
                </a:solidFill>
              </a:rPr>
              <a:t>DFS</a:t>
            </a:r>
            <a:r>
              <a:rPr lang="en-US" sz="2400"/>
              <a:t>: depth-first search</a:t>
            </a:r>
          </a:p>
          <a:p>
            <a:pPr lvl="1">
              <a:buFont typeface="Wingdings 2" pitchFamily="18" charset="2"/>
              <a:buChar char="Þ"/>
            </a:pPr>
            <a:r>
              <a:rPr lang="en-US" sz="2000" i="1"/>
              <a:t>st</a:t>
            </a:r>
            <a:r>
              <a:rPr lang="sr-Latn-CS" sz="2000" i="1"/>
              <a:t>e</a:t>
            </a:r>
            <a:r>
              <a:rPr lang="en-US" sz="2000" i="1"/>
              <a:t>k (LIFO) </a:t>
            </a:r>
            <a:r>
              <a:rPr lang="sr-Latn-CS" sz="2000" i="1"/>
              <a:t>se koristi za listu čvorova</a:t>
            </a:r>
            <a:endParaRPr lang="en-US" sz="2000" i="1"/>
          </a:p>
          <a:p>
            <a:pPr lvl="1"/>
            <a:r>
              <a:rPr lang="sr-Latn-CS" sz="2000"/>
              <a:t>Uklanja spreda, dodaje </a:t>
            </a:r>
            <a:r>
              <a:rPr lang="sr-Latn-CS" sz="2000">
                <a:solidFill>
                  <a:srgbClr val="CC3300"/>
                </a:solidFill>
              </a:rPr>
              <a:t>spreda</a:t>
            </a:r>
            <a:endParaRPr lang="en-US" sz="2000" i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10C88-8413-4AF6-B1A0-A0FCED1659CB}" type="slidenum">
              <a:rPr lang="en-US" altLang="en-US" sz="1100"/>
              <a:pPr/>
              <a:t>27</a:t>
            </a:fld>
            <a:endParaRPr lang="en-US" altLang="en-US" sz="110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graphicFrame>
        <p:nvGraphicFramePr>
          <p:cNvPr id="307293" name="Group 93"/>
          <p:cNvGraphicFramePr>
            <a:graphicFrameLocks noGrp="1"/>
          </p:cNvGraphicFramePr>
          <p:nvPr/>
        </p:nvGraphicFramePr>
        <p:xfrm>
          <a:off x="495300" y="2449513"/>
          <a:ext cx="3505200" cy="603504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4533900" y="1839913"/>
            <a:ext cx="3886200" cy="4114800"/>
            <a:chOff x="2856" y="1159"/>
            <a:chExt cx="2448" cy="2592"/>
          </a:xfrm>
        </p:grpSpPr>
        <p:sp>
          <p:nvSpPr>
            <p:cNvPr id="307253" name="Text Box 53"/>
            <p:cNvSpPr txBox="1">
              <a:spLocks noChangeArrowheads="1"/>
            </p:cNvSpPr>
            <p:nvPr/>
          </p:nvSpPr>
          <p:spPr bwMode="auto">
            <a:xfrm>
              <a:off x="3576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5</a:t>
              </a:r>
            </a:p>
          </p:txBody>
        </p:sp>
        <p:sp>
          <p:nvSpPr>
            <p:cNvPr id="307254" name="Text Box 54"/>
            <p:cNvSpPr txBox="1">
              <a:spLocks noChangeArrowheads="1"/>
            </p:cNvSpPr>
            <p:nvPr/>
          </p:nvSpPr>
          <p:spPr bwMode="auto">
            <a:xfrm>
              <a:off x="4200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307261" name="Text Box 61"/>
            <p:cNvSpPr txBox="1">
              <a:spLocks noChangeArrowheads="1"/>
            </p:cNvSpPr>
            <p:nvPr/>
          </p:nvSpPr>
          <p:spPr bwMode="auto">
            <a:xfrm>
              <a:off x="30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9</a:t>
              </a:r>
            </a:p>
          </p:txBody>
        </p:sp>
        <p:sp>
          <p:nvSpPr>
            <p:cNvPr id="307262" name="Text Box 62"/>
            <p:cNvSpPr txBox="1">
              <a:spLocks noChangeArrowheads="1"/>
            </p:cNvSpPr>
            <p:nvPr/>
          </p:nvSpPr>
          <p:spPr bwMode="auto">
            <a:xfrm>
              <a:off x="391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307263" name="Text Box 63"/>
            <p:cNvSpPr txBox="1">
              <a:spLocks noChangeArrowheads="1"/>
            </p:cNvSpPr>
            <p:nvPr/>
          </p:nvSpPr>
          <p:spPr bwMode="auto">
            <a:xfrm>
              <a:off x="348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307269" name="Text Box 69"/>
            <p:cNvSpPr txBox="1">
              <a:spLocks noChangeArrowheads="1"/>
            </p:cNvSpPr>
            <p:nvPr/>
          </p:nvSpPr>
          <p:spPr bwMode="auto">
            <a:xfrm>
              <a:off x="4632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307275" name="Text Box 75"/>
            <p:cNvSpPr txBox="1">
              <a:spLocks noChangeArrowheads="1"/>
            </p:cNvSpPr>
            <p:nvPr/>
          </p:nvSpPr>
          <p:spPr bwMode="auto">
            <a:xfrm>
              <a:off x="42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307276" name="Text Box 76"/>
            <p:cNvSpPr txBox="1">
              <a:spLocks noChangeArrowheads="1"/>
            </p:cNvSpPr>
            <p:nvPr/>
          </p:nvSpPr>
          <p:spPr bwMode="auto">
            <a:xfrm>
              <a:off x="492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307277" name="Text Box 77"/>
            <p:cNvSpPr txBox="1">
              <a:spLocks noChangeArrowheads="1"/>
            </p:cNvSpPr>
            <p:nvPr/>
          </p:nvSpPr>
          <p:spPr bwMode="auto">
            <a:xfrm>
              <a:off x="463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1</a:t>
              </a:r>
            </a:p>
          </p:txBody>
        </p:sp>
        <p:sp>
          <p:nvSpPr>
            <p:cNvPr id="307278" name="Text Box 78"/>
            <p:cNvSpPr txBox="1">
              <a:spLocks noChangeArrowheads="1"/>
            </p:cNvSpPr>
            <p:nvPr/>
          </p:nvSpPr>
          <p:spPr bwMode="auto">
            <a:xfrm>
              <a:off x="2904" y="307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7</a:t>
              </a:r>
            </a:p>
          </p:txBody>
        </p:sp>
        <p:sp>
          <p:nvSpPr>
            <p:cNvPr id="307250" name="Oval 50"/>
            <p:cNvSpPr>
              <a:spLocks noChangeArrowheads="1"/>
            </p:cNvSpPr>
            <p:nvPr/>
          </p:nvSpPr>
          <p:spPr bwMode="auto">
            <a:xfrm>
              <a:off x="4152" y="115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sz="1600" b="1" dirty="0">
                  <a:solidFill>
                    <a:schemeClr val="accent3">
                      <a:lumMod val="95000"/>
                    </a:schemeClr>
                  </a:solidFill>
                </a:rPr>
                <a:t>S</a:t>
              </a:r>
              <a:br>
                <a:rPr lang="en-US" sz="1600" b="1" dirty="0">
                  <a:solidFill>
                    <a:schemeClr val="accent3">
                      <a:lumMod val="95000"/>
                    </a:schemeClr>
                  </a:solidFill>
                </a:rPr>
              </a:br>
              <a:r>
                <a:rPr lang="en-US" sz="1400" dirty="0">
                  <a:solidFill>
                    <a:schemeClr val="accent3">
                      <a:lumMod val="95000"/>
                    </a:schemeClr>
                  </a:solidFill>
                </a:rPr>
                <a:t>start</a:t>
              </a:r>
            </a:p>
          </p:txBody>
        </p:sp>
        <p:sp>
          <p:nvSpPr>
            <p:cNvPr id="307251" name="Oval 51"/>
            <p:cNvSpPr>
              <a:spLocks noChangeArrowheads="1"/>
            </p:cNvSpPr>
            <p:nvPr/>
          </p:nvSpPr>
          <p:spPr bwMode="auto">
            <a:xfrm>
              <a:off x="343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A</a:t>
              </a:r>
            </a:p>
          </p:txBody>
        </p:sp>
        <p:cxnSp>
          <p:nvCxnSpPr>
            <p:cNvPr id="307252" name="AutoShape 52"/>
            <p:cNvCxnSpPr>
              <a:cxnSpLocks noChangeShapeType="1"/>
              <a:stCxn id="307250" idx="3"/>
              <a:endCxn id="307251" idx="0"/>
            </p:cNvCxnSpPr>
            <p:nvPr/>
          </p:nvCxnSpPr>
          <p:spPr bwMode="auto">
            <a:xfrm flipH="1">
              <a:off x="3648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307255" name="AutoShape 55"/>
            <p:cNvCxnSpPr>
              <a:cxnSpLocks noChangeShapeType="1"/>
              <a:stCxn id="307251" idx="4"/>
              <a:endCxn id="307256" idx="0"/>
            </p:cNvCxnSpPr>
            <p:nvPr/>
          </p:nvCxnSpPr>
          <p:spPr bwMode="auto">
            <a:xfrm>
              <a:off x="364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56" name="Oval 56"/>
            <p:cNvSpPr>
              <a:spLocks noChangeArrowheads="1"/>
            </p:cNvSpPr>
            <p:nvPr/>
          </p:nvSpPr>
          <p:spPr bwMode="auto">
            <a:xfrm>
              <a:off x="343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E</a:t>
              </a:r>
            </a:p>
          </p:txBody>
        </p:sp>
        <p:cxnSp>
          <p:nvCxnSpPr>
            <p:cNvPr id="307257" name="AutoShape 57"/>
            <p:cNvCxnSpPr>
              <a:cxnSpLocks noChangeShapeType="1"/>
              <a:stCxn id="307251" idx="3"/>
              <a:endCxn id="307258" idx="0"/>
            </p:cNvCxnSpPr>
            <p:nvPr/>
          </p:nvCxnSpPr>
          <p:spPr bwMode="auto">
            <a:xfrm flipH="1">
              <a:off x="3072" y="2256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58" name="Oval 58"/>
            <p:cNvSpPr>
              <a:spLocks noChangeArrowheads="1"/>
            </p:cNvSpPr>
            <p:nvPr/>
          </p:nvSpPr>
          <p:spPr bwMode="auto">
            <a:xfrm>
              <a:off x="2856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D</a:t>
              </a:r>
            </a:p>
          </p:txBody>
        </p:sp>
        <p:sp>
          <p:nvSpPr>
            <p:cNvPr id="307259" name="Oval 59"/>
            <p:cNvSpPr>
              <a:spLocks noChangeArrowheads="1"/>
            </p:cNvSpPr>
            <p:nvPr/>
          </p:nvSpPr>
          <p:spPr bwMode="auto">
            <a:xfrm>
              <a:off x="487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F</a:t>
              </a:r>
            </a:p>
          </p:txBody>
        </p:sp>
        <p:cxnSp>
          <p:nvCxnSpPr>
            <p:cNvPr id="307260" name="AutoShape 60"/>
            <p:cNvCxnSpPr>
              <a:cxnSpLocks noChangeShapeType="1"/>
              <a:stCxn id="307267" idx="4"/>
              <a:endCxn id="307259" idx="0"/>
            </p:cNvCxnSpPr>
            <p:nvPr/>
          </p:nvCxnSpPr>
          <p:spPr bwMode="auto">
            <a:xfrm>
              <a:off x="508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64" name="Oval 64"/>
            <p:cNvSpPr>
              <a:spLocks noChangeArrowheads="1"/>
            </p:cNvSpPr>
            <p:nvPr/>
          </p:nvSpPr>
          <p:spPr bwMode="auto">
            <a:xfrm>
              <a:off x="415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B</a:t>
              </a:r>
            </a:p>
          </p:txBody>
        </p:sp>
        <p:cxnSp>
          <p:nvCxnSpPr>
            <p:cNvPr id="307265" name="AutoShape 65"/>
            <p:cNvCxnSpPr>
              <a:cxnSpLocks noChangeShapeType="1"/>
              <a:stCxn id="307264" idx="4"/>
              <a:endCxn id="307266" idx="0"/>
            </p:cNvCxnSpPr>
            <p:nvPr/>
          </p:nvCxnSpPr>
          <p:spPr bwMode="auto">
            <a:xfrm>
              <a:off x="436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66" name="Oval 66"/>
            <p:cNvSpPr>
              <a:spLocks noChangeArrowheads="1"/>
            </p:cNvSpPr>
            <p:nvPr/>
          </p:nvSpPr>
          <p:spPr bwMode="auto">
            <a:xfrm>
              <a:off x="415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5000"/>
                </a:lnSpc>
              </a:pPr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G</a:t>
              </a:r>
            </a:p>
            <a:p>
              <a:pPr>
                <a:lnSpc>
                  <a:spcPct val="75000"/>
                </a:lnSpc>
              </a:pPr>
              <a:r>
                <a:rPr lang="sr-Latn-CS" sz="1400">
                  <a:solidFill>
                    <a:schemeClr val="accent3">
                      <a:lumMod val="95000"/>
                    </a:schemeClr>
                  </a:solidFill>
                </a:rPr>
                <a:t>cilj</a:t>
              </a:r>
              <a:endParaRPr lang="en-US" sz="14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307267" name="Oval 67"/>
            <p:cNvSpPr>
              <a:spLocks noChangeArrowheads="1"/>
            </p:cNvSpPr>
            <p:nvPr/>
          </p:nvSpPr>
          <p:spPr bwMode="auto">
            <a:xfrm>
              <a:off x="487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C</a:t>
              </a:r>
            </a:p>
          </p:txBody>
        </p:sp>
        <p:cxnSp>
          <p:nvCxnSpPr>
            <p:cNvPr id="307268" name="AutoShape 68"/>
            <p:cNvCxnSpPr>
              <a:cxnSpLocks noChangeShapeType="1"/>
              <a:stCxn id="307250" idx="5"/>
              <a:endCxn id="307267" idx="0"/>
            </p:cNvCxnSpPr>
            <p:nvPr/>
          </p:nvCxnSpPr>
          <p:spPr bwMode="auto">
            <a:xfrm>
              <a:off x="4521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307270" name="AutoShape 70"/>
            <p:cNvCxnSpPr>
              <a:cxnSpLocks noChangeShapeType="1"/>
              <a:stCxn id="307256" idx="6"/>
              <a:endCxn id="307266" idx="2"/>
            </p:cNvCxnSpPr>
            <p:nvPr/>
          </p:nvCxnSpPr>
          <p:spPr bwMode="auto">
            <a:xfrm>
              <a:off x="387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71" name="Oval 71"/>
            <p:cNvSpPr>
              <a:spLocks noChangeArrowheads="1"/>
            </p:cNvSpPr>
            <p:nvPr/>
          </p:nvSpPr>
          <p:spPr bwMode="auto">
            <a:xfrm>
              <a:off x="2856" y="331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H</a:t>
              </a:r>
            </a:p>
          </p:txBody>
        </p:sp>
        <p:cxnSp>
          <p:nvCxnSpPr>
            <p:cNvPr id="307272" name="AutoShape 72"/>
            <p:cNvCxnSpPr>
              <a:cxnSpLocks noChangeShapeType="1"/>
              <a:stCxn id="307258" idx="4"/>
              <a:endCxn id="307271" idx="0"/>
            </p:cNvCxnSpPr>
            <p:nvPr/>
          </p:nvCxnSpPr>
          <p:spPr bwMode="auto">
            <a:xfrm>
              <a:off x="3072" y="303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307273" name="AutoShape 73"/>
            <p:cNvCxnSpPr>
              <a:cxnSpLocks noChangeShapeType="1"/>
              <a:stCxn id="307250" idx="4"/>
              <a:endCxn id="307264" idx="0"/>
            </p:cNvCxnSpPr>
            <p:nvPr/>
          </p:nvCxnSpPr>
          <p:spPr bwMode="auto">
            <a:xfrm>
              <a:off x="4368" y="159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307274" name="AutoShape 74"/>
            <p:cNvCxnSpPr>
              <a:cxnSpLocks noChangeShapeType="1"/>
              <a:stCxn id="307259" idx="2"/>
              <a:endCxn id="307266" idx="6"/>
            </p:cNvCxnSpPr>
            <p:nvPr/>
          </p:nvCxnSpPr>
          <p:spPr bwMode="auto">
            <a:xfrm flipH="1">
              <a:off x="459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</p:grpSp>
      <p:sp>
        <p:nvSpPr>
          <p:cNvPr id="307279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/>
      <p:bldP spid="30727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F73932-81AC-40EA-90DE-7F0914A50F20}" type="slidenum">
              <a:rPr lang="en-US" altLang="en-US" sz="1100"/>
              <a:pPr/>
              <a:t>28</a:t>
            </a:fld>
            <a:endParaRPr lang="en-US" altLang="en-US" sz="1100"/>
          </a:p>
        </p:txBody>
      </p:sp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63880" name="Text Box 8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63881" name="Text Box 9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638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463885" name="Text Box 1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graphicFrame>
        <p:nvGraphicFramePr>
          <p:cNvPr id="463924" name="Group 52"/>
          <p:cNvGraphicFramePr>
            <a:graphicFrameLocks noGrp="1"/>
          </p:cNvGraphicFramePr>
          <p:nvPr/>
        </p:nvGraphicFramePr>
        <p:xfrm>
          <a:off x="495300" y="2449513"/>
          <a:ext cx="3505200" cy="905256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3904" name="Oval 32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63905" name="Oval 33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63906" name="AutoShape 34"/>
          <p:cNvCxnSpPr>
            <a:cxnSpLocks noChangeShapeType="1"/>
            <a:stCxn id="463904" idx="3"/>
            <a:endCxn id="463905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3907" name="AutoShape 35"/>
          <p:cNvCxnSpPr>
            <a:cxnSpLocks noChangeShapeType="1"/>
            <a:stCxn id="463905" idx="4"/>
            <a:endCxn id="463908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08" name="Oval 3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63909" name="AutoShape 37"/>
          <p:cNvCxnSpPr>
            <a:cxnSpLocks noChangeShapeType="1"/>
            <a:stCxn id="463905" idx="3"/>
            <a:endCxn id="463910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10" name="Oval 3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63911" name="Oval 3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63912" name="AutoShape 40"/>
          <p:cNvCxnSpPr>
            <a:cxnSpLocks noChangeShapeType="1"/>
            <a:stCxn id="463916" idx="4"/>
            <a:endCxn id="463911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13" name="Oval 4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63914" name="AutoShape 42"/>
          <p:cNvCxnSpPr>
            <a:cxnSpLocks noChangeShapeType="1"/>
            <a:stCxn id="463913" idx="4"/>
            <a:endCxn id="463915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15" name="Oval 4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63916" name="Oval 4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63917" name="AutoShape 45"/>
          <p:cNvCxnSpPr>
            <a:cxnSpLocks noChangeShapeType="1"/>
            <a:stCxn id="463904" idx="5"/>
            <a:endCxn id="463916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3918" name="AutoShape 46"/>
          <p:cNvCxnSpPr>
            <a:cxnSpLocks noChangeShapeType="1"/>
            <a:stCxn id="463908" idx="6"/>
            <a:endCxn id="463915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19" name="Oval 47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63920" name="AutoShape 48"/>
          <p:cNvCxnSpPr>
            <a:cxnSpLocks noChangeShapeType="1"/>
            <a:stCxn id="463910" idx="4"/>
            <a:endCxn id="463919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3921" name="AutoShape 49"/>
          <p:cNvCxnSpPr>
            <a:cxnSpLocks noChangeShapeType="1"/>
            <a:stCxn id="463904" idx="4"/>
            <a:endCxn id="463913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3922" name="AutoShape 50"/>
          <p:cNvCxnSpPr>
            <a:cxnSpLocks noChangeShapeType="1"/>
            <a:stCxn id="463911" idx="2"/>
            <a:endCxn id="463915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23" name="Text Box 51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EC282B-040D-4BD4-B2FA-60B972D2878A}" type="slidenum">
              <a:rPr lang="en-US" altLang="en-US" sz="1100"/>
              <a:pPr/>
              <a:t>29</a:t>
            </a:fld>
            <a:endParaRPr lang="en-US" altLang="en-US" sz="1100"/>
          </a:p>
        </p:txBody>
      </p:sp>
      <p:sp>
        <p:nvSpPr>
          <p:cNvPr id="309311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09301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09302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09309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09310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09317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09323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09324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09325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09326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graphicFrame>
        <p:nvGraphicFramePr>
          <p:cNvPr id="309334" name="Group 86"/>
          <p:cNvGraphicFramePr>
            <a:graphicFrameLocks noGrp="1"/>
          </p:cNvGraphicFramePr>
          <p:nvPr/>
        </p:nvGraphicFramePr>
        <p:xfrm>
          <a:off x="495300" y="2449513"/>
          <a:ext cx="3505200" cy="1211644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298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09299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309300" name="AutoShape 52"/>
          <p:cNvCxnSpPr>
            <a:cxnSpLocks noChangeShapeType="1"/>
            <a:stCxn id="309298" idx="3"/>
            <a:endCxn id="309299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9303" name="AutoShape 55"/>
          <p:cNvCxnSpPr>
            <a:cxnSpLocks noChangeShapeType="1"/>
            <a:stCxn id="309299" idx="4"/>
            <a:endCxn id="309304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04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09305" name="AutoShape 57"/>
          <p:cNvCxnSpPr>
            <a:cxnSpLocks noChangeShapeType="1"/>
            <a:stCxn id="309299" idx="3"/>
            <a:endCxn id="309306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06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09307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09308" name="AutoShape 60"/>
          <p:cNvCxnSpPr>
            <a:cxnSpLocks noChangeShapeType="1"/>
            <a:stCxn id="309315" idx="4"/>
            <a:endCxn id="309307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12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09313" name="AutoShape 65"/>
          <p:cNvCxnSpPr>
            <a:cxnSpLocks noChangeShapeType="1"/>
            <a:stCxn id="309312" idx="4"/>
            <a:endCxn id="309314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14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09315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09316" name="AutoShape 68"/>
          <p:cNvCxnSpPr>
            <a:cxnSpLocks noChangeShapeType="1"/>
            <a:stCxn id="309298" idx="5"/>
            <a:endCxn id="309315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9318" name="AutoShape 70"/>
          <p:cNvCxnSpPr>
            <a:cxnSpLocks noChangeShapeType="1"/>
            <a:stCxn id="309304" idx="6"/>
            <a:endCxn id="309314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19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09320" name="AutoShape 72"/>
          <p:cNvCxnSpPr>
            <a:cxnSpLocks noChangeShapeType="1"/>
            <a:stCxn id="309306" idx="4"/>
            <a:endCxn id="309319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9321" name="AutoShape 73"/>
          <p:cNvCxnSpPr>
            <a:cxnSpLocks noChangeShapeType="1"/>
            <a:stCxn id="309298" idx="4"/>
            <a:endCxn id="309312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9322" name="AutoShape 74"/>
          <p:cNvCxnSpPr>
            <a:cxnSpLocks noChangeShapeType="1"/>
            <a:stCxn id="309307" idx="2"/>
            <a:endCxn id="309314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27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Lavirint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0700"/>
            <a:ext cx="8229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DF4377-C6AC-48B8-B4E0-D93D206C7E14}" type="slidenum">
              <a:rPr lang="en-US" altLang="en-US" sz="1100"/>
              <a:pPr/>
              <a:t>30</a:t>
            </a:fld>
            <a:endParaRPr lang="en-US" altLang="en-US" sz="1100"/>
          </a:p>
        </p:txBody>
      </p:sp>
      <p:sp>
        <p:nvSpPr>
          <p:cNvPr id="311349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11350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1357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11358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1359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1365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1371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1372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1373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11374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graphicFrame>
        <p:nvGraphicFramePr>
          <p:cNvPr id="311380" name="Group 84"/>
          <p:cNvGraphicFramePr>
            <a:graphicFrameLocks noGrp="1"/>
          </p:cNvGraphicFramePr>
          <p:nvPr/>
        </p:nvGraphicFramePr>
        <p:xfrm>
          <a:off x="495300" y="2449513"/>
          <a:ext cx="3505200" cy="1533907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346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11347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11348" name="AutoShape 52"/>
          <p:cNvCxnSpPr>
            <a:cxnSpLocks noChangeShapeType="1"/>
            <a:stCxn id="311346" idx="3"/>
            <a:endCxn id="311347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1351" name="AutoShape 55"/>
          <p:cNvCxnSpPr>
            <a:cxnSpLocks noChangeShapeType="1"/>
            <a:stCxn id="311347" idx="4"/>
            <a:endCxn id="311352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52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11353" name="AutoShape 57"/>
          <p:cNvCxnSpPr>
            <a:cxnSpLocks noChangeShapeType="1"/>
            <a:stCxn id="311347" idx="3"/>
            <a:endCxn id="311354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54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11355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11356" name="AutoShape 60"/>
          <p:cNvCxnSpPr>
            <a:cxnSpLocks noChangeShapeType="1"/>
            <a:stCxn id="311363" idx="4"/>
            <a:endCxn id="311355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60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311361" name="AutoShape 65"/>
          <p:cNvCxnSpPr>
            <a:cxnSpLocks noChangeShapeType="1"/>
            <a:stCxn id="311360" idx="4"/>
            <a:endCxn id="311362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62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11363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11364" name="AutoShape 68"/>
          <p:cNvCxnSpPr>
            <a:cxnSpLocks noChangeShapeType="1"/>
            <a:stCxn id="311346" idx="5"/>
            <a:endCxn id="311363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1366" name="AutoShape 70"/>
          <p:cNvCxnSpPr>
            <a:cxnSpLocks noChangeShapeType="1"/>
            <a:stCxn id="311352" idx="6"/>
            <a:endCxn id="311362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67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11368" name="AutoShape 72"/>
          <p:cNvCxnSpPr>
            <a:cxnSpLocks noChangeShapeType="1"/>
            <a:stCxn id="311354" idx="4"/>
            <a:endCxn id="311367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1369" name="AutoShape 73"/>
          <p:cNvCxnSpPr>
            <a:cxnSpLocks noChangeShapeType="1"/>
            <a:stCxn id="311346" idx="4"/>
            <a:endCxn id="311360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1370" name="AutoShape 74"/>
          <p:cNvCxnSpPr>
            <a:cxnSpLocks noChangeShapeType="1"/>
            <a:stCxn id="311355" idx="2"/>
            <a:endCxn id="311362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75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B2C13-2DCC-4AE0-9583-7E4CF2E93477}" type="slidenum">
              <a:rPr lang="en-US" altLang="en-US" sz="1100"/>
              <a:pPr/>
              <a:t>31</a:t>
            </a:fld>
            <a:endParaRPr lang="en-US" altLang="en-US" sz="1100"/>
          </a:p>
        </p:txBody>
      </p:sp>
      <p:sp>
        <p:nvSpPr>
          <p:cNvPr id="317516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7493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17494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7501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17502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7503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7509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7515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7517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17518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graphicFrame>
        <p:nvGraphicFramePr>
          <p:cNvPr id="317522" name="Group 82"/>
          <p:cNvGraphicFramePr>
            <a:graphicFrameLocks noGrp="1"/>
          </p:cNvGraphicFramePr>
          <p:nvPr/>
        </p:nvGraphicFramePr>
        <p:xfrm>
          <a:off x="495300" y="2449513"/>
          <a:ext cx="3505200" cy="1856170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90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17491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17492" name="AutoShape 52"/>
          <p:cNvCxnSpPr>
            <a:cxnSpLocks noChangeShapeType="1"/>
            <a:stCxn id="317490" idx="3"/>
            <a:endCxn id="317491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7495" name="AutoShape 55"/>
          <p:cNvCxnSpPr>
            <a:cxnSpLocks noChangeShapeType="1"/>
            <a:stCxn id="317491" idx="4"/>
            <a:endCxn id="317496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496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17497" name="AutoShape 57"/>
          <p:cNvCxnSpPr>
            <a:cxnSpLocks noChangeShapeType="1"/>
            <a:stCxn id="317491" idx="3"/>
            <a:endCxn id="317498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498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17499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17500" name="AutoShape 60"/>
          <p:cNvCxnSpPr>
            <a:cxnSpLocks noChangeShapeType="1"/>
            <a:stCxn id="317507" idx="4"/>
            <a:endCxn id="317499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504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17505" name="AutoShape 65"/>
          <p:cNvCxnSpPr>
            <a:cxnSpLocks noChangeShapeType="1"/>
            <a:stCxn id="317504" idx="4"/>
            <a:endCxn id="317506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506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17507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317508" name="AutoShape 68"/>
          <p:cNvCxnSpPr>
            <a:cxnSpLocks noChangeShapeType="1"/>
            <a:stCxn id="317490" idx="5"/>
            <a:endCxn id="317507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7510" name="AutoShape 70"/>
          <p:cNvCxnSpPr>
            <a:cxnSpLocks noChangeShapeType="1"/>
            <a:stCxn id="317496" idx="6"/>
            <a:endCxn id="317506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511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17512" name="AutoShape 72"/>
          <p:cNvCxnSpPr>
            <a:cxnSpLocks noChangeShapeType="1"/>
            <a:stCxn id="317498" idx="4"/>
            <a:endCxn id="317511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7513" name="AutoShape 73"/>
          <p:cNvCxnSpPr>
            <a:cxnSpLocks noChangeShapeType="1"/>
            <a:stCxn id="317490" idx="4"/>
            <a:endCxn id="317504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7514" name="AutoShape 74"/>
          <p:cNvCxnSpPr>
            <a:cxnSpLocks noChangeShapeType="1"/>
            <a:stCxn id="317499" idx="2"/>
            <a:endCxn id="317506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519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3FA503-94B2-4FFB-BD1E-C8A3B20235C0}" type="slidenum">
              <a:rPr lang="en-US" altLang="en-US" sz="1100"/>
              <a:pPr/>
              <a:t>32</a:t>
            </a:fld>
            <a:endParaRPr lang="en-US" altLang="en-US" sz="1100"/>
          </a:p>
        </p:txBody>
      </p:sp>
      <p:sp>
        <p:nvSpPr>
          <p:cNvPr id="319566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19541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19542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9549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19550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9551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9557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9563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9564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9565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graphicFrame>
        <p:nvGraphicFramePr>
          <p:cNvPr id="319570" name="Group 82"/>
          <p:cNvGraphicFramePr>
            <a:graphicFrameLocks noGrp="1"/>
          </p:cNvGraphicFramePr>
          <p:nvPr/>
        </p:nvGraphicFramePr>
        <p:xfrm>
          <a:off x="495300" y="2449513"/>
          <a:ext cx="3505200" cy="2178433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538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19539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19540" name="AutoShape 52"/>
          <p:cNvCxnSpPr>
            <a:cxnSpLocks noChangeShapeType="1"/>
            <a:stCxn id="319538" idx="3"/>
            <a:endCxn id="319539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9543" name="AutoShape 55"/>
          <p:cNvCxnSpPr>
            <a:cxnSpLocks noChangeShapeType="1"/>
            <a:stCxn id="319539" idx="4"/>
            <a:endCxn id="319544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44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19545" name="AutoShape 57"/>
          <p:cNvCxnSpPr>
            <a:cxnSpLocks noChangeShapeType="1"/>
            <a:stCxn id="319539" idx="3"/>
            <a:endCxn id="319546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46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319547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19548" name="AutoShape 60"/>
          <p:cNvCxnSpPr>
            <a:cxnSpLocks noChangeShapeType="1"/>
            <a:stCxn id="319555" idx="4"/>
            <a:endCxn id="319547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52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19553" name="AutoShape 65"/>
          <p:cNvCxnSpPr>
            <a:cxnSpLocks noChangeShapeType="1"/>
            <a:stCxn id="319552" idx="4"/>
            <a:endCxn id="319554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54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19555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19556" name="AutoShape 68"/>
          <p:cNvCxnSpPr>
            <a:cxnSpLocks noChangeShapeType="1"/>
            <a:stCxn id="319538" idx="5"/>
            <a:endCxn id="319555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9558" name="AutoShape 70"/>
          <p:cNvCxnSpPr>
            <a:cxnSpLocks noChangeShapeType="1"/>
            <a:stCxn id="319544" idx="6"/>
            <a:endCxn id="319554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59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19560" name="AutoShape 72"/>
          <p:cNvCxnSpPr>
            <a:cxnSpLocks noChangeShapeType="1"/>
            <a:stCxn id="319546" idx="4"/>
            <a:endCxn id="319559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9561" name="AutoShape 73"/>
          <p:cNvCxnSpPr>
            <a:cxnSpLocks noChangeShapeType="1"/>
            <a:stCxn id="319538" idx="4"/>
            <a:endCxn id="319552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9562" name="AutoShape 74"/>
          <p:cNvCxnSpPr>
            <a:cxnSpLocks noChangeShapeType="1"/>
            <a:stCxn id="319547" idx="2"/>
            <a:endCxn id="319554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67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A789FD-B7F2-4A08-BF45-0D3AB39449D1}" type="slidenum">
              <a:rPr lang="en-US" altLang="en-US" sz="1100"/>
              <a:pPr/>
              <a:t>33</a:t>
            </a:fld>
            <a:endParaRPr lang="en-US" altLang="en-US" sz="1100"/>
          </a:p>
        </p:txBody>
      </p:sp>
      <p:sp>
        <p:nvSpPr>
          <p:cNvPr id="321589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1590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1597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1598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1599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1605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1611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1612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1613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1614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</a:p>
        </p:txBody>
      </p:sp>
      <p:graphicFrame>
        <p:nvGraphicFramePr>
          <p:cNvPr id="321618" name="Group 82"/>
          <p:cNvGraphicFramePr>
            <a:graphicFrameLocks noGrp="1"/>
          </p:cNvGraphicFramePr>
          <p:nvPr/>
        </p:nvGraphicFramePr>
        <p:xfrm>
          <a:off x="495300" y="2449513"/>
          <a:ext cx="3505200" cy="2500696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{G,F,H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1586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21587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21588" name="AutoShape 52"/>
          <p:cNvCxnSpPr>
            <a:cxnSpLocks noChangeShapeType="1"/>
            <a:stCxn id="321586" idx="3"/>
            <a:endCxn id="321587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1591" name="AutoShape 55"/>
          <p:cNvCxnSpPr>
            <a:cxnSpLocks noChangeShapeType="1"/>
            <a:stCxn id="321587" idx="4"/>
            <a:endCxn id="321592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592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321593" name="AutoShape 57"/>
          <p:cNvCxnSpPr>
            <a:cxnSpLocks noChangeShapeType="1"/>
            <a:stCxn id="321587" idx="3"/>
            <a:endCxn id="321594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594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21595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1596" name="AutoShape 60"/>
          <p:cNvCxnSpPr>
            <a:cxnSpLocks noChangeShapeType="1"/>
            <a:stCxn id="321603" idx="4"/>
            <a:endCxn id="321595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600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1601" name="AutoShape 65"/>
          <p:cNvCxnSpPr>
            <a:cxnSpLocks noChangeShapeType="1"/>
            <a:stCxn id="321600" idx="4"/>
            <a:endCxn id="321602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602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</a:t>
            </a: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l</a:t>
            </a: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21603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1604" name="AutoShape 68"/>
          <p:cNvCxnSpPr>
            <a:cxnSpLocks noChangeShapeType="1"/>
            <a:stCxn id="321586" idx="5"/>
            <a:endCxn id="321603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1606" name="AutoShape 70"/>
          <p:cNvCxnSpPr>
            <a:cxnSpLocks noChangeShapeType="1"/>
            <a:stCxn id="321592" idx="6"/>
            <a:endCxn id="321602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607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1608" name="AutoShape 72"/>
          <p:cNvCxnSpPr>
            <a:cxnSpLocks noChangeShapeType="1"/>
            <a:stCxn id="321594" idx="4"/>
            <a:endCxn id="321607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1609" name="AutoShape 73"/>
          <p:cNvCxnSpPr>
            <a:cxnSpLocks noChangeShapeType="1"/>
            <a:stCxn id="321586" idx="4"/>
            <a:endCxn id="321600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1610" name="AutoShape 74"/>
          <p:cNvCxnSpPr>
            <a:cxnSpLocks noChangeShapeType="1"/>
            <a:stCxn id="321595" idx="2"/>
            <a:endCxn id="321602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615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B2AEB3-25D9-4241-8C0E-A54CC063C7B8}" type="slidenum">
              <a:rPr lang="en-US" altLang="en-US" sz="1100"/>
              <a:pPr/>
              <a:t>34</a:t>
            </a:fld>
            <a:endParaRPr lang="en-US" altLang="en-US" sz="1100"/>
          </a:p>
        </p:txBody>
      </p:sp>
      <p:sp>
        <p:nvSpPr>
          <p:cNvPr id="323637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3638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3645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3646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3647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3653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3659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3660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3661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3662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</a:p>
        </p:txBody>
      </p:sp>
      <p:graphicFrame>
        <p:nvGraphicFramePr>
          <p:cNvPr id="323665" name="Group 81"/>
          <p:cNvGraphicFramePr>
            <a:graphicFrameLocks noGrp="1"/>
          </p:cNvGraphicFramePr>
          <p:nvPr/>
        </p:nvGraphicFramePr>
        <p:xfrm>
          <a:off x="495300" y="2449513"/>
          <a:ext cx="3505200" cy="3076768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{G,F,H,G}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{F,H,G}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nema razvoja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3634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23635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23636" name="AutoShape 52"/>
          <p:cNvCxnSpPr>
            <a:cxnSpLocks noChangeShapeType="1"/>
            <a:stCxn id="323634" idx="3"/>
            <a:endCxn id="323635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3639" name="AutoShape 55"/>
          <p:cNvCxnSpPr>
            <a:cxnSpLocks noChangeShapeType="1"/>
            <a:stCxn id="323635" idx="4"/>
            <a:endCxn id="323640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40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23641" name="AutoShape 57"/>
          <p:cNvCxnSpPr>
            <a:cxnSpLocks noChangeShapeType="1"/>
            <a:stCxn id="323635" idx="3"/>
            <a:endCxn id="323642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42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23643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3644" name="AutoShape 60"/>
          <p:cNvCxnSpPr>
            <a:cxnSpLocks noChangeShapeType="1"/>
            <a:stCxn id="323651" idx="4"/>
            <a:endCxn id="323643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48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3649" name="AutoShape 65"/>
          <p:cNvCxnSpPr>
            <a:cxnSpLocks noChangeShapeType="1"/>
            <a:stCxn id="323648" idx="4"/>
            <a:endCxn id="323650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50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3651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3652" name="AutoShape 68"/>
          <p:cNvCxnSpPr>
            <a:cxnSpLocks noChangeShapeType="1"/>
            <a:stCxn id="323634" idx="5"/>
            <a:endCxn id="323651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3654" name="AutoShape 70"/>
          <p:cNvCxnSpPr>
            <a:cxnSpLocks noChangeShapeType="1"/>
            <a:stCxn id="323640" idx="6"/>
            <a:endCxn id="323650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55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3656" name="AutoShape 72"/>
          <p:cNvCxnSpPr>
            <a:cxnSpLocks noChangeShapeType="1"/>
            <a:stCxn id="323642" idx="4"/>
            <a:endCxn id="323655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3657" name="AutoShape 73"/>
          <p:cNvCxnSpPr>
            <a:cxnSpLocks noChangeShapeType="1"/>
            <a:stCxn id="323634" idx="4"/>
            <a:endCxn id="323648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3658" name="AutoShape 74"/>
          <p:cNvCxnSpPr>
            <a:cxnSpLocks noChangeShapeType="1"/>
            <a:stCxn id="323643" idx="2"/>
            <a:endCxn id="323650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63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B16A44-7EE8-42C5-AB7F-1BB1AC739343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315467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5445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15446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5453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15454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5455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5461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5468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5469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15470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</a:p>
        </p:txBody>
      </p:sp>
      <p:graphicFrame>
        <p:nvGraphicFramePr>
          <p:cNvPr id="315474" name="Group 82"/>
          <p:cNvGraphicFramePr>
            <a:graphicFrameLocks noGrp="1"/>
          </p:cNvGraphicFramePr>
          <p:nvPr/>
        </p:nvGraphicFramePr>
        <p:xfrm>
          <a:off x="495300" y="2449513"/>
          <a:ext cx="3505200" cy="2822959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{G,F,H,G}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{F,H,G}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42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15443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15444" name="AutoShape 52"/>
          <p:cNvCxnSpPr>
            <a:cxnSpLocks noChangeShapeType="1"/>
            <a:stCxn id="315442" idx="3"/>
            <a:endCxn id="315443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5447" name="AutoShape 55"/>
          <p:cNvCxnSpPr>
            <a:cxnSpLocks noChangeShapeType="1"/>
            <a:stCxn id="315443" idx="4"/>
            <a:endCxn id="315448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48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15449" name="AutoShape 57"/>
          <p:cNvCxnSpPr>
            <a:cxnSpLocks noChangeShapeType="1"/>
            <a:stCxn id="315443" idx="3"/>
            <a:endCxn id="315450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50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15451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15452" name="AutoShape 60"/>
          <p:cNvCxnSpPr>
            <a:cxnSpLocks noChangeShapeType="1"/>
            <a:stCxn id="315459" idx="4"/>
            <a:endCxn id="315451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56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315457" name="AutoShape 65"/>
          <p:cNvCxnSpPr>
            <a:cxnSpLocks noChangeShapeType="1"/>
            <a:stCxn id="315456" idx="4"/>
            <a:endCxn id="315458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58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15459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15460" name="AutoShape 68"/>
          <p:cNvCxnSpPr>
            <a:cxnSpLocks noChangeShapeType="1"/>
            <a:stCxn id="315442" idx="5"/>
            <a:endCxn id="315459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5462" name="AutoShape 70"/>
          <p:cNvCxnSpPr>
            <a:cxnSpLocks noChangeShapeType="1"/>
            <a:stCxn id="315448" idx="6"/>
            <a:endCxn id="315458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63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15464" name="AutoShape 72"/>
          <p:cNvCxnSpPr>
            <a:cxnSpLocks noChangeShapeType="1"/>
            <a:stCxn id="315450" idx="4"/>
            <a:endCxn id="315463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5465" name="AutoShape 73"/>
          <p:cNvCxnSpPr>
            <a:cxnSpLocks noChangeShapeType="1"/>
            <a:stCxn id="315442" idx="4"/>
            <a:endCxn id="315456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5466" name="AutoShape 74"/>
          <p:cNvCxnSpPr>
            <a:cxnSpLocks noChangeShapeType="1"/>
            <a:stCxn id="315451" idx="2"/>
            <a:endCxn id="315458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71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315472" name="Text Box 80"/>
          <p:cNvSpPr txBox="1">
            <a:spLocks noChangeArrowheads="1"/>
          </p:cNvSpPr>
          <p:nvPr/>
        </p:nvSpPr>
        <p:spPr bwMode="auto">
          <a:xfrm>
            <a:off x="5905500" y="5167313"/>
            <a:ext cx="1600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p</a:t>
            </a:r>
            <a:r>
              <a:rPr lang="sr-Latn-CS" sz="1600" b="1">
                <a:solidFill>
                  <a:schemeClr val="tx2"/>
                </a:solidFill>
              </a:rPr>
              <a:t>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S,B,G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en-US" sz="1600" b="1">
                <a:solidFill>
                  <a:schemeClr val="tx2"/>
                </a:solidFill>
              </a:rPr>
              <a:t>c</a:t>
            </a:r>
            <a:r>
              <a:rPr lang="sr-Latn-CS" sz="1600" b="1">
                <a:solidFill>
                  <a:schemeClr val="tx2"/>
                </a:solidFill>
              </a:rPr>
              <a:t>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7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ECF9F-3441-4464-97B9-207163838D20}" type="slidenum">
              <a:rPr lang="en-US" altLang="en-US" sz="1100"/>
              <a:pPr/>
              <a:t>36</a:t>
            </a:fld>
            <a:endParaRPr lang="en-US" altLang="en-US" sz="1100"/>
          </a:p>
        </p:txBody>
      </p:sp>
      <p:sp>
        <p:nvSpPr>
          <p:cNvPr id="297044" name="Text Box 84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297045" name="Text Box 85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297052" name="Text Box 92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297053" name="Text Box 93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297054" name="Text Box 94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297060" name="Text Box 100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297066" name="Text Box 106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297067" name="Text Box 107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297068" name="Text Box 108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297069" name="Text Box 109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297071" name="Text Box 111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297129" name="Group 169"/>
          <p:cNvGraphicFramePr>
            <a:graphicFrameLocks noGrp="1"/>
          </p:cNvGraphicFramePr>
          <p:nvPr/>
        </p:nvGraphicFramePr>
        <p:xfrm>
          <a:off x="495300" y="2449513"/>
          <a:ext cx="3505200" cy="603504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041" name="Oval 81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297042" name="Oval 82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297043" name="AutoShape 83"/>
          <p:cNvCxnSpPr>
            <a:cxnSpLocks noChangeShapeType="1"/>
            <a:stCxn id="297041" idx="3"/>
            <a:endCxn id="297042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297046" name="AutoShape 86"/>
          <p:cNvCxnSpPr>
            <a:cxnSpLocks noChangeShapeType="1"/>
            <a:stCxn id="297042" idx="4"/>
            <a:endCxn id="297047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47" name="Oval 87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297048" name="AutoShape 88"/>
          <p:cNvCxnSpPr>
            <a:cxnSpLocks noChangeShapeType="1"/>
            <a:stCxn id="297042" idx="3"/>
            <a:endCxn id="297049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49" name="Oval 89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297050" name="Oval 90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297051" name="AutoShape 91"/>
          <p:cNvCxnSpPr>
            <a:cxnSpLocks noChangeShapeType="1"/>
            <a:stCxn id="297058" idx="4"/>
            <a:endCxn id="297050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55" name="Oval 95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297056" name="AutoShape 96"/>
          <p:cNvCxnSpPr>
            <a:cxnSpLocks noChangeShapeType="1"/>
            <a:stCxn id="297055" idx="4"/>
            <a:endCxn id="297057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57" name="Oval 97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297058" name="Oval 98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297059" name="AutoShape 99"/>
          <p:cNvCxnSpPr>
            <a:cxnSpLocks noChangeShapeType="1"/>
            <a:stCxn id="297041" idx="5"/>
            <a:endCxn id="297058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297061" name="AutoShape 101"/>
          <p:cNvCxnSpPr>
            <a:cxnSpLocks noChangeShapeType="1"/>
            <a:stCxn id="297047" idx="6"/>
            <a:endCxn id="297057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62" name="Oval 102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297063" name="AutoShape 103"/>
          <p:cNvCxnSpPr>
            <a:cxnSpLocks noChangeShapeType="1"/>
            <a:stCxn id="297049" idx="4"/>
            <a:endCxn id="297062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297064" name="AutoShape 104"/>
          <p:cNvCxnSpPr>
            <a:cxnSpLocks noChangeShapeType="1"/>
            <a:stCxn id="297041" idx="4"/>
            <a:endCxn id="297055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297065" name="AutoShape 105"/>
          <p:cNvCxnSpPr>
            <a:cxnSpLocks noChangeShapeType="1"/>
            <a:stCxn id="297050" idx="2"/>
            <a:endCxn id="297057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70" name="Text Box 110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0769-F010-459D-89F2-5E42BFC10AB9}" type="slidenum">
              <a:rPr lang="en-US" altLang="en-US" sz="1100"/>
              <a:pPr/>
              <a:t>37</a:t>
            </a:fld>
            <a:endParaRPr lang="en-US" altLang="en-US" sz="1100"/>
          </a:p>
        </p:txBody>
      </p:sp>
      <p:sp>
        <p:nvSpPr>
          <p:cNvPr id="325682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5683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5690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5691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5692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5698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5704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5705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5706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5707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25729" name="Group 97"/>
          <p:cNvGraphicFramePr>
            <a:graphicFrameLocks noGrp="1"/>
          </p:cNvGraphicFramePr>
          <p:nvPr/>
        </p:nvGraphicFramePr>
        <p:xfrm>
          <a:off x="495300" y="2449513"/>
          <a:ext cx="3505200" cy="905256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79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25680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25681" name="AutoShape 49"/>
          <p:cNvCxnSpPr>
            <a:cxnSpLocks noChangeShapeType="1"/>
            <a:stCxn id="325679" idx="3"/>
            <a:endCxn id="325680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5684" name="AutoShape 52"/>
          <p:cNvCxnSpPr>
            <a:cxnSpLocks noChangeShapeType="1"/>
            <a:stCxn id="325680" idx="4"/>
            <a:endCxn id="325685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685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25686" name="AutoShape 54"/>
          <p:cNvCxnSpPr>
            <a:cxnSpLocks noChangeShapeType="1"/>
            <a:stCxn id="325680" idx="3"/>
            <a:endCxn id="325687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687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25688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5689" name="AutoShape 57"/>
          <p:cNvCxnSpPr>
            <a:cxnSpLocks noChangeShapeType="1"/>
            <a:stCxn id="325696" idx="4"/>
            <a:endCxn id="325688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693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5694" name="AutoShape 62"/>
          <p:cNvCxnSpPr>
            <a:cxnSpLocks noChangeShapeType="1"/>
            <a:stCxn id="325693" idx="4"/>
            <a:endCxn id="325695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695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25696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5697" name="AutoShape 65"/>
          <p:cNvCxnSpPr>
            <a:cxnSpLocks noChangeShapeType="1"/>
            <a:stCxn id="325679" idx="5"/>
            <a:endCxn id="325696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5699" name="AutoShape 67"/>
          <p:cNvCxnSpPr>
            <a:cxnSpLocks noChangeShapeType="1"/>
            <a:stCxn id="325685" idx="6"/>
            <a:endCxn id="325695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700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5701" name="AutoShape 69"/>
          <p:cNvCxnSpPr>
            <a:cxnSpLocks noChangeShapeType="1"/>
            <a:stCxn id="325687" idx="4"/>
            <a:endCxn id="325700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5702" name="AutoShape 70"/>
          <p:cNvCxnSpPr>
            <a:cxnSpLocks noChangeShapeType="1"/>
            <a:stCxn id="325679" idx="4"/>
            <a:endCxn id="325693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5703" name="AutoShape 71"/>
          <p:cNvCxnSpPr>
            <a:cxnSpLocks noChangeShapeType="1"/>
            <a:stCxn id="325688" idx="2"/>
            <a:endCxn id="325695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708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0240A-1BDE-4117-A24A-7A99A0E66DBA}" type="slidenum">
              <a:rPr lang="en-US" altLang="en-US" sz="1100"/>
              <a:pPr/>
              <a:t>38</a:t>
            </a:fld>
            <a:endParaRPr lang="en-US" altLang="en-US" sz="1100"/>
          </a:p>
        </p:txBody>
      </p:sp>
      <p:sp>
        <p:nvSpPr>
          <p:cNvPr id="327740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7730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7731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7738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7739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7746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7752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7753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7754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7755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27765" name="Group 85"/>
          <p:cNvGraphicFramePr>
            <a:graphicFrameLocks noGrp="1"/>
          </p:cNvGraphicFramePr>
          <p:nvPr/>
        </p:nvGraphicFramePr>
        <p:xfrm>
          <a:off x="495300" y="2449513"/>
          <a:ext cx="3505200" cy="1211644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D,E,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27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27728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327729" name="AutoShape 49"/>
          <p:cNvCxnSpPr>
            <a:cxnSpLocks noChangeShapeType="1"/>
            <a:stCxn id="327727" idx="3"/>
            <a:endCxn id="327728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7732" name="AutoShape 52"/>
          <p:cNvCxnSpPr>
            <a:cxnSpLocks noChangeShapeType="1"/>
            <a:stCxn id="327728" idx="4"/>
            <a:endCxn id="327733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33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27734" name="AutoShape 54"/>
          <p:cNvCxnSpPr>
            <a:cxnSpLocks noChangeShapeType="1"/>
            <a:stCxn id="327728" idx="3"/>
            <a:endCxn id="327735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35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27736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7737" name="AutoShape 57"/>
          <p:cNvCxnSpPr>
            <a:cxnSpLocks noChangeShapeType="1"/>
            <a:stCxn id="327744" idx="4"/>
            <a:endCxn id="327736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41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7742" name="AutoShape 62"/>
          <p:cNvCxnSpPr>
            <a:cxnSpLocks noChangeShapeType="1"/>
            <a:stCxn id="327741" idx="4"/>
            <a:endCxn id="327743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43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27744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7745" name="AutoShape 65"/>
          <p:cNvCxnSpPr>
            <a:cxnSpLocks noChangeShapeType="1"/>
            <a:stCxn id="327727" idx="5"/>
            <a:endCxn id="327744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7747" name="AutoShape 67"/>
          <p:cNvCxnSpPr>
            <a:cxnSpLocks noChangeShapeType="1"/>
            <a:stCxn id="327733" idx="6"/>
            <a:endCxn id="327743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48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7749" name="AutoShape 69"/>
          <p:cNvCxnSpPr>
            <a:cxnSpLocks noChangeShapeType="1"/>
            <a:stCxn id="327735" idx="4"/>
            <a:endCxn id="327748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7750" name="AutoShape 70"/>
          <p:cNvCxnSpPr>
            <a:cxnSpLocks noChangeShapeType="1"/>
            <a:stCxn id="327727" idx="4"/>
            <a:endCxn id="327741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7751" name="AutoShape 71"/>
          <p:cNvCxnSpPr>
            <a:cxnSpLocks noChangeShapeType="1"/>
            <a:stCxn id="327736" idx="2"/>
            <a:endCxn id="327743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56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A80E14-312A-46CF-9250-11283421B56C}" type="slidenum">
              <a:rPr lang="en-US" altLang="en-US" sz="1100"/>
              <a:pPr/>
              <a:t>39</a:t>
            </a:fld>
            <a:endParaRPr lang="en-US" altLang="en-US" sz="1100"/>
          </a:p>
        </p:txBody>
      </p:sp>
      <p:sp>
        <p:nvSpPr>
          <p:cNvPr id="329778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9779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9786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9787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9788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9794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9800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9801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9802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9803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29816" name="Group 88"/>
          <p:cNvGraphicFramePr>
            <a:graphicFrameLocks noGrp="1"/>
          </p:cNvGraphicFramePr>
          <p:nvPr/>
        </p:nvGraphicFramePr>
        <p:xfrm>
          <a:off x="495300" y="2449513"/>
          <a:ext cx="3505200" cy="1533907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9775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29776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29777" name="AutoShape 49"/>
          <p:cNvCxnSpPr>
            <a:cxnSpLocks noChangeShapeType="1"/>
            <a:stCxn id="329775" idx="3"/>
            <a:endCxn id="329776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9780" name="AutoShape 52"/>
          <p:cNvCxnSpPr>
            <a:cxnSpLocks noChangeShapeType="1"/>
            <a:stCxn id="329776" idx="4"/>
            <a:endCxn id="329781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81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29782" name="AutoShape 54"/>
          <p:cNvCxnSpPr>
            <a:cxnSpLocks noChangeShapeType="1"/>
            <a:stCxn id="329776" idx="3"/>
            <a:endCxn id="329783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83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329784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9785" name="AutoShape 57"/>
          <p:cNvCxnSpPr>
            <a:cxnSpLocks noChangeShapeType="1"/>
            <a:stCxn id="329792" idx="4"/>
            <a:endCxn id="329784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89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9790" name="AutoShape 62"/>
          <p:cNvCxnSpPr>
            <a:cxnSpLocks noChangeShapeType="1"/>
            <a:stCxn id="329789" idx="4"/>
            <a:endCxn id="329791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91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29792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9793" name="AutoShape 65"/>
          <p:cNvCxnSpPr>
            <a:cxnSpLocks noChangeShapeType="1"/>
            <a:stCxn id="329775" idx="5"/>
            <a:endCxn id="329792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9795" name="AutoShape 67"/>
          <p:cNvCxnSpPr>
            <a:cxnSpLocks noChangeShapeType="1"/>
            <a:stCxn id="329781" idx="6"/>
            <a:endCxn id="329791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96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9797" name="AutoShape 69"/>
          <p:cNvCxnSpPr>
            <a:cxnSpLocks noChangeShapeType="1"/>
            <a:stCxn id="329783" idx="4"/>
            <a:endCxn id="329796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9798" name="AutoShape 70"/>
          <p:cNvCxnSpPr>
            <a:cxnSpLocks noChangeShapeType="1"/>
            <a:stCxn id="329775" idx="4"/>
            <a:endCxn id="329789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9799" name="AutoShape 71"/>
          <p:cNvCxnSpPr>
            <a:cxnSpLocks noChangeShapeType="1"/>
            <a:stCxn id="329784" idx="2"/>
            <a:endCxn id="329791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804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Slagalica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143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048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048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3048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rot="5400000">
            <a:off x="3360737" y="1798638"/>
            <a:ext cx="441325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084637" y="2522538"/>
            <a:ext cx="44132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808537" y="2408238"/>
            <a:ext cx="441325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532437" y="1684338"/>
            <a:ext cx="441325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531937" y="3932238"/>
            <a:ext cx="441325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255837" y="4656138"/>
            <a:ext cx="44132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979737" y="4084638"/>
            <a:ext cx="44132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50292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50292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0292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/>
          <p:nvPr/>
        </p:nvCxnSpPr>
        <p:spPr>
          <a:xfrm rot="5400000" flipH="1" flipV="1">
            <a:off x="3352800" y="5181600"/>
            <a:ext cx="121920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276600" y="5181600"/>
            <a:ext cx="121920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6FB3D0-BCE0-4B4E-9709-C6807EB592B2}" type="slidenum">
              <a:rPr lang="en-US" altLang="en-US" sz="1100"/>
              <a:pPr/>
              <a:t>40</a:t>
            </a:fld>
            <a:endParaRPr lang="en-US" altLang="en-US" sz="1100"/>
          </a:p>
        </p:txBody>
      </p:sp>
      <p:sp>
        <p:nvSpPr>
          <p:cNvPr id="331826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31827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1834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31835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1836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1842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1848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1849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1850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31851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039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 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31857" name="Group 81"/>
          <p:cNvGraphicFramePr>
            <a:graphicFrameLocks noGrp="1"/>
          </p:cNvGraphicFramePr>
          <p:nvPr/>
        </p:nvGraphicFramePr>
        <p:xfrm>
          <a:off x="495300" y="2449513"/>
          <a:ext cx="3505200" cy="1856170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1823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31824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31825" name="AutoShape 49"/>
          <p:cNvCxnSpPr>
            <a:cxnSpLocks noChangeShapeType="1"/>
            <a:stCxn id="331823" idx="3"/>
            <a:endCxn id="331824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1828" name="AutoShape 52"/>
          <p:cNvCxnSpPr>
            <a:cxnSpLocks noChangeShapeType="1"/>
            <a:stCxn id="331824" idx="4"/>
            <a:endCxn id="331829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29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31830" name="AutoShape 54"/>
          <p:cNvCxnSpPr>
            <a:cxnSpLocks noChangeShapeType="1"/>
            <a:stCxn id="331824" idx="3"/>
            <a:endCxn id="331831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31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31832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31833" name="AutoShape 57"/>
          <p:cNvCxnSpPr>
            <a:cxnSpLocks noChangeShapeType="1"/>
            <a:stCxn id="331840" idx="4"/>
            <a:endCxn id="331832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37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31838" name="AutoShape 62"/>
          <p:cNvCxnSpPr>
            <a:cxnSpLocks noChangeShapeType="1"/>
            <a:stCxn id="331837" idx="4"/>
            <a:endCxn id="331839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39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31840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31841" name="AutoShape 65"/>
          <p:cNvCxnSpPr>
            <a:cxnSpLocks noChangeShapeType="1"/>
            <a:stCxn id="331823" idx="5"/>
            <a:endCxn id="331840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1843" name="AutoShape 67"/>
          <p:cNvCxnSpPr>
            <a:cxnSpLocks noChangeShapeType="1"/>
            <a:stCxn id="331829" idx="6"/>
            <a:endCxn id="331839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44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H</a:t>
            </a:r>
          </a:p>
        </p:txBody>
      </p:sp>
      <p:cxnSp>
        <p:nvCxnSpPr>
          <p:cNvPr id="331845" name="AutoShape 69"/>
          <p:cNvCxnSpPr>
            <a:cxnSpLocks noChangeShapeType="1"/>
            <a:stCxn id="331831" idx="4"/>
            <a:endCxn id="331844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1846" name="AutoShape 70"/>
          <p:cNvCxnSpPr>
            <a:cxnSpLocks noChangeShapeType="1"/>
            <a:stCxn id="331823" idx="4"/>
            <a:endCxn id="331837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1847" name="AutoShape 71"/>
          <p:cNvCxnSpPr>
            <a:cxnSpLocks noChangeShapeType="1"/>
            <a:stCxn id="331832" idx="2"/>
            <a:endCxn id="331839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52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7D0386-B91E-4928-875B-CFAEF3AE1EFC}" type="slidenum">
              <a:rPr lang="en-US" altLang="en-US" sz="1100"/>
              <a:pPr/>
              <a:t>41</a:t>
            </a:fld>
            <a:endParaRPr lang="en-US" altLang="en-US" sz="1100"/>
          </a:p>
        </p:txBody>
      </p:sp>
      <p:sp>
        <p:nvSpPr>
          <p:cNvPr id="333874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33875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3882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33883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3884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3890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3896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3897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3898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33899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33909" name="Group 85"/>
          <p:cNvGraphicFramePr>
            <a:graphicFrameLocks noGrp="1"/>
          </p:cNvGraphicFramePr>
          <p:nvPr/>
        </p:nvGraphicFramePr>
        <p:xfrm>
          <a:off x="495300" y="2449513"/>
          <a:ext cx="3505200" cy="2432242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B,C}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bektreking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3871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33872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33873" name="AutoShape 49"/>
          <p:cNvCxnSpPr>
            <a:cxnSpLocks noChangeShapeType="1"/>
            <a:stCxn id="333871" idx="3"/>
            <a:endCxn id="333872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3876" name="AutoShape 52"/>
          <p:cNvCxnSpPr>
            <a:cxnSpLocks noChangeShapeType="1"/>
            <a:stCxn id="333872" idx="4"/>
            <a:endCxn id="333877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77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333878" name="AutoShape 54"/>
          <p:cNvCxnSpPr>
            <a:cxnSpLocks noChangeShapeType="1"/>
            <a:stCxn id="333872" idx="3"/>
            <a:endCxn id="333879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79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33880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33881" name="AutoShape 57"/>
          <p:cNvCxnSpPr>
            <a:cxnSpLocks noChangeShapeType="1"/>
            <a:stCxn id="333888" idx="4"/>
            <a:endCxn id="333880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85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33886" name="AutoShape 62"/>
          <p:cNvCxnSpPr>
            <a:cxnSpLocks noChangeShapeType="1"/>
            <a:stCxn id="333885" idx="4"/>
            <a:endCxn id="333887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87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33888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33889" name="AutoShape 65"/>
          <p:cNvCxnSpPr>
            <a:cxnSpLocks noChangeShapeType="1"/>
            <a:stCxn id="333871" idx="5"/>
            <a:endCxn id="333888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3891" name="AutoShape 67"/>
          <p:cNvCxnSpPr>
            <a:cxnSpLocks noChangeShapeType="1"/>
            <a:stCxn id="333877" idx="6"/>
            <a:endCxn id="333887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92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33893" name="AutoShape 69"/>
          <p:cNvCxnSpPr>
            <a:cxnSpLocks noChangeShapeType="1"/>
            <a:stCxn id="333879" idx="4"/>
            <a:endCxn id="333892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3894" name="AutoShape 70"/>
          <p:cNvCxnSpPr>
            <a:cxnSpLocks noChangeShapeType="1"/>
            <a:stCxn id="333871" idx="4"/>
            <a:endCxn id="333885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3895" name="AutoShape 71"/>
          <p:cNvCxnSpPr>
            <a:cxnSpLocks noChangeShapeType="1"/>
            <a:stCxn id="333880" idx="2"/>
            <a:endCxn id="333887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900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18C9E-66E9-407C-8C5D-3182D860E947}" type="slidenum">
              <a:rPr lang="en-US" altLang="en-US" sz="1100"/>
              <a:pPr/>
              <a:t>42</a:t>
            </a:fld>
            <a:endParaRPr lang="en-US" altLang="en-US" sz="1100"/>
          </a:p>
        </p:txBody>
      </p:sp>
      <p:sp>
        <p:nvSpPr>
          <p:cNvPr id="335922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35923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5930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35931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5932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5938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5944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5945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35947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039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:</a:t>
            </a:r>
            <a:r>
              <a:rPr lang="en-US" sz="1400"/>
              <a:t>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sr-Latn-CS" sz="1400"/>
              <a:t> </a:t>
            </a:r>
            <a:r>
              <a:rPr lang="en-US" sz="1400"/>
              <a:t>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35952" name="Group 80"/>
          <p:cNvGraphicFramePr>
            <a:graphicFrameLocks noGrp="1"/>
          </p:cNvGraphicFramePr>
          <p:nvPr/>
        </p:nvGraphicFramePr>
        <p:xfrm>
          <a:off x="495300" y="2449513"/>
          <a:ext cx="3505200" cy="2754505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nema razvoja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919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35920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35921" name="AutoShape 49"/>
          <p:cNvCxnSpPr>
            <a:cxnSpLocks noChangeShapeType="1"/>
            <a:stCxn id="335919" idx="3"/>
            <a:endCxn id="335920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5924" name="AutoShape 52"/>
          <p:cNvCxnSpPr>
            <a:cxnSpLocks noChangeShapeType="1"/>
            <a:stCxn id="335920" idx="4"/>
            <a:endCxn id="335925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25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35926" name="AutoShape 54"/>
          <p:cNvCxnSpPr>
            <a:cxnSpLocks noChangeShapeType="1"/>
            <a:stCxn id="335920" idx="3"/>
            <a:endCxn id="335927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27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35928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35929" name="AutoShape 57"/>
          <p:cNvCxnSpPr>
            <a:cxnSpLocks noChangeShapeType="1"/>
            <a:stCxn id="335936" idx="4"/>
            <a:endCxn id="335928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33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35934" name="AutoShape 62"/>
          <p:cNvCxnSpPr>
            <a:cxnSpLocks noChangeShapeType="1"/>
            <a:stCxn id="335933" idx="4"/>
            <a:endCxn id="335935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35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35936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35937" name="AutoShape 65"/>
          <p:cNvCxnSpPr>
            <a:cxnSpLocks noChangeShapeType="1"/>
            <a:stCxn id="335919" idx="5"/>
            <a:endCxn id="335936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5939" name="AutoShape 67"/>
          <p:cNvCxnSpPr>
            <a:cxnSpLocks noChangeShapeType="1"/>
            <a:stCxn id="335925" idx="6"/>
            <a:endCxn id="335935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40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35941" name="AutoShape 69"/>
          <p:cNvCxnSpPr>
            <a:cxnSpLocks noChangeShapeType="1"/>
            <a:stCxn id="335927" idx="4"/>
            <a:endCxn id="335940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5942" name="AutoShape 70"/>
          <p:cNvCxnSpPr>
            <a:cxnSpLocks noChangeShapeType="1"/>
            <a:stCxn id="335919" idx="4"/>
            <a:endCxn id="335933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5943" name="AutoShape 71"/>
          <p:cNvCxnSpPr>
            <a:cxnSpLocks noChangeShapeType="1"/>
            <a:stCxn id="335928" idx="2"/>
            <a:endCxn id="335935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48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3C7F8F-D9BA-43CA-B1DE-7398C8176994}" type="slidenum">
              <a:rPr lang="en-US" altLang="en-US" sz="1100"/>
              <a:pPr/>
              <a:t>43</a:t>
            </a:fld>
            <a:endParaRPr lang="en-US" altLang="en-US" sz="1100"/>
          </a:p>
        </p:txBody>
      </p:sp>
      <p:sp>
        <p:nvSpPr>
          <p:cNvPr id="337980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7970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37971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7978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37979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7986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7992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7993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7994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37995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37999" name="Group 79"/>
          <p:cNvGraphicFramePr>
            <a:graphicFrameLocks noGrp="1"/>
          </p:cNvGraphicFramePr>
          <p:nvPr/>
        </p:nvGraphicFramePr>
        <p:xfrm>
          <a:off x="495300" y="2449513"/>
          <a:ext cx="3505200" cy="2500696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67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37968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337969" name="AutoShape 49"/>
          <p:cNvCxnSpPr>
            <a:cxnSpLocks noChangeShapeType="1"/>
            <a:stCxn id="337967" idx="3"/>
            <a:endCxn id="337968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7972" name="AutoShape 52"/>
          <p:cNvCxnSpPr>
            <a:cxnSpLocks noChangeShapeType="1"/>
            <a:stCxn id="337968" idx="4"/>
            <a:endCxn id="337973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73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337974" name="AutoShape 54"/>
          <p:cNvCxnSpPr>
            <a:cxnSpLocks noChangeShapeType="1"/>
            <a:stCxn id="337968" idx="3"/>
            <a:endCxn id="337975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75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37976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37977" name="AutoShape 57"/>
          <p:cNvCxnSpPr>
            <a:cxnSpLocks noChangeShapeType="1"/>
            <a:stCxn id="337984" idx="4"/>
            <a:endCxn id="337976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81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37982" name="AutoShape 62"/>
          <p:cNvCxnSpPr>
            <a:cxnSpLocks noChangeShapeType="1"/>
            <a:stCxn id="337981" idx="4"/>
            <a:endCxn id="337983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83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37984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37985" name="AutoShape 65"/>
          <p:cNvCxnSpPr>
            <a:cxnSpLocks noChangeShapeType="1"/>
            <a:stCxn id="337967" idx="5"/>
            <a:endCxn id="337984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7987" name="AutoShape 67"/>
          <p:cNvCxnSpPr>
            <a:cxnSpLocks noChangeShapeType="1"/>
            <a:stCxn id="337973" idx="6"/>
            <a:endCxn id="337983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88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37989" name="AutoShape 69"/>
          <p:cNvCxnSpPr>
            <a:cxnSpLocks noChangeShapeType="1"/>
            <a:stCxn id="337975" idx="4"/>
            <a:endCxn id="337988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7990" name="AutoShape 70"/>
          <p:cNvCxnSpPr>
            <a:cxnSpLocks noChangeShapeType="1"/>
            <a:stCxn id="337967" idx="4"/>
            <a:endCxn id="337981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7991" name="AutoShape 71"/>
          <p:cNvCxnSpPr>
            <a:cxnSpLocks noChangeShapeType="1"/>
            <a:stCxn id="337976" idx="2"/>
            <a:endCxn id="337983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96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337997" name="Text Box 77"/>
          <p:cNvSpPr txBox="1">
            <a:spLocks noChangeArrowheads="1"/>
          </p:cNvSpPr>
          <p:nvPr/>
        </p:nvSpPr>
        <p:spPr bwMode="auto">
          <a:xfrm>
            <a:off x="5905500" y="5167313"/>
            <a:ext cx="17940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r-Latn-CS" sz="1600" b="1">
                <a:solidFill>
                  <a:schemeClr val="tx2"/>
                </a:solidFill>
              </a:rPr>
              <a:t>putanja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S,A,E,G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sr-Latn-CS" sz="1600" b="1">
                <a:solidFill>
                  <a:schemeClr val="tx2"/>
                </a:solidFill>
              </a:rPr>
              <a:t>cena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BE802D-4A78-460A-9D02-6AE3E041FDFF}" type="slidenum">
              <a:rPr lang="en-US" altLang="en-US" sz="1100"/>
              <a:pPr/>
              <a:t>44</a:t>
            </a:fld>
            <a:endParaRPr lang="en-US" altLang="en-US" sz="1100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en-US" sz="2400" dirty="0">
                <a:solidFill>
                  <a:schemeClr val="tx2"/>
                </a:solidFill>
              </a:rPr>
              <a:t>Koji se </a:t>
            </a:r>
            <a:r>
              <a:rPr lang="en-US" sz="2400" dirty="0" err="1">
                <a:solidFill>
                  <a:schemeClr val="tx2"/>
                </a:solidFill>
              </a:rPr>
              <a:t>kriterijumi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mogu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koristiti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za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evaluaciju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strategija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pretrage</a:t>
            </a:r>
            <a:r>
              <a:rPr lang="en-US" sz="2400" dirty="0">
                <a:solidFill>
                  <a:schemeClr val="tx2"/>
                </a:solidFill>
              </a:rPr>
              <a:t>?</a:t>
            </a:r>
            <a:endParaRPr lang="en-US" sz="2400" dirty="0">
              <a:solidFill>
                <a:srgbClr val="CC3300"/>
              </a:solidFill>
            </a:endParaRPr>
          </a:p>
          <a:p>
            <a:pPr lvl="1"/>
            <a:endParaRPr lang="en-US" sz="2000" dirty="0">
              <a:solidFill>
                <a:srgbClr val="CC3300"/>
              </a:solidFill>
            </a:endParaRPr>
          </a:p>
          <a:p>
            <a:r>
              <a:rPr lang="sr-Latn-CS" sz="2400" b="0" dirty="0"/>
              <a:t>Ako rešenje postoji da li će biti nađeno</a:t>
            </a:r>
            <a:r>
              <a:rPr lang="en-US" sz="2400" b="0" dirty="0"/>
              <a:t>?</a:t>
            </a:r>
          </a:p>
          <a:p>
            <a:pPr lvl="1"/>
            <a:r>
              <a:rPr lang="sr-Latn-CS" sz="2000" b="1" dirty="0">
                <a:solidFill>
                  <a:srgbClr val="CC3300"/>
                </a:solidFill>
              </a:rPr>
              <a:t>Kompletan</a:t>
            </a:r>
            <a:r>
              <a:rPr lang="en-US" sz="2000" dirty="0"/>
              <a:t> </a:t>
            </a:r>
            <a:r>
              <a:rPr lang="en-US" sz="2000" dirty="0" err="1"/>
              <a:t>algorit</a:t>
            </a:r>
            <a:r>
              <a:rPr lang="sr-Latn-CS" sz="2000" dirty="0"/>
              <a:t>a</a:t>
            </a:r>
            <a:r>
              <a:rPr lang="en-US" sz="2000" dirty="0"/>
              <a:t>m </a:t>
            </a:r>
            <a:r>
              <a:rPr lang="sr-Latn-CS" sz="2000" dirty="0"/>
              <a:t>će naći rešenje uz pretpostavku da je prostor stanja povezan graf i da je faktor grananaja konačan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sr-Latn-CS" sz="2400" b="0" dirty="0"/>
              <a:t>Ako se rešenje nađe, postoji li garancija da je ono najbolje</a:t>
            </a:r>
            <a:r>
              <a:rPr lang="en-US" sz="2400" b="0" dirty="0"/>
              <a:t>?</a:t>
            </a:r>
          </a:p>
          <a:p>
            <a:pPr lvl="1"/>
            <a:r>
              <a:rPr lang="sr-Latn-CS" sz="2000" b="1" dirty="0">
                <a:solidFill>
                  <a:srgbClr val="CC3300"/>
                </a:solidFill>
              </a:rPr>
              <a:t>O</a:t>
            </a:r>
            <a:r>
              <a:rPr lang="en-US" sz="2000" b="1" dirty="0" err="1">
                <a:solidFill>
                  <a:srgbClr val="CC3300"/>
                </a:solidFill>
              </a:rPr>
              <a:t>ptimal</a:t>
            </a:r>
            <a:r>
              <a:rPr lang="sr-Latn-CS" sz="2000" b="1" dirty="0">
                <a:solidFill>
                  <a:srgbClr val="CC3300"/>
                </a:solidFill>
              </a:rPr>
              <a:t>an</a:t>
            </a:r>
            <a:r>
              <a:rPr lang="en-US" sz="2000" dirty="0"/>
              <a:t> </a:t>
            </a:r>
            <a:r>
              <a:rPr lang="en-US" sz="2000" dirty="0" err="1"/>
              <a:t>algorit</a:t>
            </a:r>
            <a:r>
              <a:rPr lang="sr-Latn-CS" sz="2000" dirty="0"/>
              <a:t>a</a:t>
            </a:r>
            <a:r>
              <a:rPr lang="en-US" sz="2000" dirty="0"/>
              <a:t>m </a:t>
            </a:r>
            <a:r>
              <a:rPr lang="sr-Latn-CS" sz="2000" dirty="0"/>
              <a:t>će naći rešenje sa minimalnom cenom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B46999-649A-4166-8019-D8DED4F15AE3}" type="slidenum">
              <a:rPr lang="en-US" altLang="en-US" sz="1100"/>
              <a:pPr/>
              <a:t>45</a:t>
            </a:fld>
            <a:endParaRPr lang="en-US" altLang="en-US" sz="1100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solidFill>
                  <a:schemeClr val="tx2"/>
                </a:solidFill>
              </a:rPr>
              <a:t>Koji se kriterijumi mogu koristiti za evaluaciju i poređenje strategija pretrage</a:t>
            </a:r>
            <a:r>
              <a:rPr lang="en-US" sz="2400" dirty="0">
                <a:solidFill>
                  <a:schemeClr val="tx2"/>
                </a:solidFill>
              </a:rPr>
              <a:t>?</a:t>
            </a:r>
            <a:endParaRPr lang="en-US" sz="2400" dirty="0">
              <a:solidFill>
                <a:srgbClr val="CC3300"/>
              </a:solidFill>
            </a:endParaRPr>
          </a:p>
          <a:p>
            <a:pPr lvl="3">
              <a:lnSpc>
                <a:spcPct val="80000"/>
              </a:lnSpc>
            </a:pPr>
            <a:endParaRPr lang="en-US" sz="1600" dirty="0">
              <a:solidFill>
                <a:srgbClr val="CC3300"/>
              </a:solidFill>
            </a:endParaRPr>
          </a:p>
          <a:p>
            <a:pPr>
              <a:lnSpc>
                <a:spcPct val="80000"/>
              </a:lnSpc>
            </a:pPr>
            <a:r>
              <a:rPr lang="sr-Latn-CS" sz="2400" b="0" dirty="0"/>
              <a:t>Koliko je vremena potrebno za nalaženje rešenja</a:t>
            </a:r>
            <a:r>
              <a:rPr lang="en-US" sz="2400" b="0" dirty="0"/>
              <a:t>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CC3300"/>
                </a:solidFill>
              </a:rPr>
              <a:t>	</a:t>
            </a:r>
            <a:r>
              <a:rPr lang="sr-Latn-CS" sz="2400" dirty="0">
                <a:solidFill>
                  <a:srgbClr val="CC3300"/>
                </a:solidFill>
              </a:rPr>
              <a:t>Vremenska složenost</a:t>
            </a:r>
            <a:endParaRPr lang="en-US" sz="2400" b="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Meri se za najgori i prosečan slučaj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Izražava se brojem razvijenih čvorova i/ili ciljnih testova</a:t>
            </a:r>
            <a:endParaRPr lang="en-US" sz="2000" dirty="0"/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sr-Latn-CS" sz="2400" b="0" dirty="0"/>
              <a:t>Koliko je (memorijskog) prostora potrebno algoritmu</a:t>
            </a:r>
            <a:r>
              <a:rPr lang="en-US" sz="2400" b="0" dirty="0"/>
              <a:t>?</a:t>
            </a:r>
            <a:endParaRPr lang="en-US" sz="2400" dirty="0">
              <a:solidFill>
                <a:srgbClr val="CC33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CC3300"/>
                </a:solidFill>
              </a:rPr>
              <a:t>	</a:t>
            </a:r>
            <a:r>
              <a:rPr lang="sr-Latn-CS" sz="2400" dirty="0">
                <a:solidFill>
                  <a:srgbClr val="CC3300"/>
                </a:solidFill>
              </a:rPr>
              <a:t>Prostorna složenost</a:t>
            </a:r>
            <a:endParaRPr lang="en-US" sz="2400" b="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Meri se maksimalnom veličinom </a:t>
            </a:r>
            <a:r>
              <a:rPr lang="sr-Latn-CS" sz="2000" i="1" dirty="0"/>
              <a:t>liste čvorova </a:t>
            </a:r>
            <a:r>
              <a:rPr lang="sr-Latn-CS" sz="2000" dirty="0"/>
              <a:t> u toku pretrage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733A1-25EE-416C-9314-E82985C1A8E0}" type="slidenum">
              <a:rPr lang="en-US" altLang="en-US" sz="1100"/>
              <a:pPr/>
              <a:t>46</a:t>
            </a:fld>
            <a:endParaRPr lang="en-US" altLang="en-US" sz="110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1800" dirty="0">
                <a:solidFill>
                  <a:schemeClr val="tx2"/>
                </a:solidFill>
              </a:rPr>
              <a:t>Karakteristike algoritma</a:t>
            </a:r>
            <a:r>
              <a:rPr lang="en-US" sz="1800" dirty="0">
                <a:solidFill>
                  <a:schemeClr val="tx2"/>
                </a:solidFill>
              </a:rPr>
              <a:t> BFS.</a:t>
            </a:r>
            <a:endParaRPr lang="en-US" sz="1800" dirty="0">
              <a:solidFill>
                <a:srgbClr val="CC3300"/>
              </a:solidFill>
            </a:endParaRPr>
          </a:p>
          <a:p>
            <a:pPr lvl="3"/>
            <a:endParaRPr lang="en-US" sz="1400" dirty="0"/>
          </a:p>
          <a:p>
            <a:pPr lvl="1"/>
            <a:r>
              <a:rPr lang="sr-Latn-CS" sz="1800" b="1" dirty="0">
                <a:solidFill>
                  <a:schemeClr val="tx2"/>
                </a:solidFill>
              </a:rPr>
              <a:t>K</a:t>
            </a:r>
            <a:r>
              <a:rPr lang="en-US" sz="1800" b="1" dirty="0" err="1">
                <a:solidFill>
                  <a:schemeClr val="tx2"/>
                </a:solidFill>
              </a:rPr>
              <a:t>omplet</a:t>
            </a:r>
            <a:r>
              <a:rPr lang="sr-Latn-CS" sz="1800" b="1" dirty="0">
                <a:solidFill>
                  <a:schemeClr val="tx2"/>
                </a:solidFill>
              </a:rPr>
              <a:t>an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600" dirty="0"/>
              <a:t>(</a:t>
            </a:r>
            <a:r>
              <a:rPr lang="sr-Latn-CS" sz="1600" dirty="0"/>
              <a:t>ako je</a:t>
            </a:r>
            <a:r>
              <a:rPr lang="en-US" sz="1600" dirty="0"/>
              <a:t> </a:t>
            </a:r>
            <a:r>
              <a:rPr lang="en-US" sz="1600" i="1" dirty="0">
                <a:latin typeface="Palatino" pitchFamily="18" charset="0"/>
              </a:rPr>
              <a:t>b</a:t>
            </a:r>
            <a:r>
              <a:rPr lang="en-US" sz="1600" dirty="0"/>
              <a:t> </a:t>
            </a:r>
            <a:r>
              <a:rPr lang="sr-Latn-CS" sz="1600" dirty="0"/>
              <a:t>konačno</a:t>
            </a:r>
            <a:r>
              <a:rPr lang="en-US" sz="1600" dirty="0"/>
              <a:t>)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Optimal</a:t>
            </a:r>
            <a:r>
              <a:rPr lang="sr-Latn-CS" sz="1800" b="1" dirty="0">
                <a:solidFill>
                  <a:schemeClr val="tx2"/>
                </a:solidFill>
              </a:rPr>
              <a:t>an ponekad</a:t>
            </a:r>
            <a:endParaRPr lang="en-US" sz="1800" b="1" dirty="0">
              <a:solidFill>
                <a:schemeClr val="tx2"/>
              </a:solidFill>
            </a:endParaRPr>
          </a:p>
          <a:p>
            <a:pPr lvl="2"/>
            <a:r>
              <a:rPr lang="sr-Latn-CS" sz="1600" dirty="0"/>
              <a:t>Kada sve akcije (lukovi) imaju istu cenu</a:t>
            </a:r>
            <a:endParaRPr lang="en-US" sz="1600" dirty="0"/>
          </a:p>
          <a:p>
            <a:pPr lvl="2"/>
            <a:r>
              <a:rPr lang="sr-Latn-CS" sz="1600" dirty="0"/>
              <a:t>U protivnom nije optimalan ali garantuje nalaženje najplićeg rešenja</a:t>
            </a:r>
            <a:endParaRPr lang="en-US" sz="1600" dirty="0"/>
          </a:p>
          <a:p>
            <a:pPr lvl="1"/>
            <a:r>
              <a:rPr lang="sr-Latn-CS" sz="1800" b="1" dirty="0"/>
              <a:t>Vremenska i prostorna složenost</a:t>
            </a:r>
            <a:r>
              <a:rPr lang="en-US" sz="1800" dirty="0"/>
              <a:t>: </a:t>
            </a:r>
            <a:r>
              <a:rPr lang="en-US" sz="1800" i="1" dirty="0">
                <a:latin typeface="Palatino" pitchFamily="18" charset="0"/>
              </a:rPr>
              <a:t>O(</a:t>
            </a:r>
            <a:r>
              <a:rPr lang="en-US" sz="1800" i="1" dirty="0" err="1">
                <a:latin typeface="Palatino" pitchFamily="18" charset="0"/>
              </a:rPr>
              <a:t>b</a:t>
            </a:r>
            <a:r>
              <a:rPr lang="en-US" sz="1800" i="1" baseline="30000" dirty="0" err="1">
                <a:latin typeface="Palatino" pitchFamily="18" charset="0"/>
              </a:rPr>
              <a:t>d</a:t>
            </a:r>
            <a:r>
              <a:rPr lang="en-US" sz="1800" i="1" dirty="0">
                <a:latin typeface="Palatino" pitchFamily="18" charset="0"/>
              </a:rPr>
              <a:t>) </a:t>
            </a:r>
            <a:r>
              <a:rPr lang="en-US" sz="1800" b="1" dirty="0">
                <a:solidFill>
                  <a:srgbClr val="FF7C80"/>
                </a:solidFill>
              </a:rPr>
              <a:t>E</a:t>
            </a:r>
            <a:r>
              <a:rPr lang="sr-Latn-CS" sz="1800" b="1" dirty="0">
                <a:solidFill>
                  <a:srgbClr val="FF7C80"/>
                </a:solidFill>
              </a:rPr>
              <a:t>ks</a:t>
            </a:r>
            <a:r>
              <a:rPr lang="en-US" sz="1800" b="1" dirty="0" err="1">
                <a:solidFill>
                  <a:srgbClr val="FF7C80"/>
                </a:solidFill>
              </a:rPr>
              <a:t>ponen</a:t>
            </a:r>
            <a:r>
              <a:rPr lang="sr-Latn-CS" sz="1800" b="1" dirty="0">
                <a:solidFill>
                  <a:srgbClr val="FF7C80"/>
                </a:solidFill>
              </a:rPr>
              <a:t>cijalna</a:t>
            </a:r>
            <a:endParaRPr lang="en-US" sz="1800" b="1" dirty="0">
              <a:solidFill>
                <a:srgbClr val="FF7C80"/>
              </a:solidFill>
            </a:endParaRPr>
          </a:p>
          <a:p>
            <a:pPr lvl="2"/>
            <a:r>
              <a:rPr lang="en-US" sz="1600" i="1" dirty="0">
                <a:latin typeface="Palatino" pitchFamily="18" charset="0"/>
              </a:rPr>
              <a:t>d</a:t>
            </a:r>
            <a:r>
              <a:rPr lang="en-US" sz="1600" dirty="0"/>
              <a:t> </a:t>
            </a:r>
            <a:r>
              <a:rPr lang="sr-Latn-CS" sz="1600" dirty="0"/>
              <a:t>je dubina rešenja</a:t>
            </a:r>
            <a:endParaRPr lang="en-US" sz="1600" dirty="0"/>
          </a:p>
          <a:p>
            <a:pPr lvl="2"/>
            <a:r>
              <a:rPr lang="en-US" sz="1600" i="1" dirty="0">
                <a:latin typeface="Palatino" pitchFamily="18" charset="0"/>
              </a:rPr>
              <a:t>b</a:t>
            </a:r>
            <a:r>
              <a:rPr lang="en-US" sz="1600" dirty="0"/>
              <a:t>: </a:t>
            </a:r>
            <a:r>
              <a:rPr lang="sr-Latn-CS" sz="1600" dirty="0"/>
              <a:t>faktro grananja u svakom nelisnom čvoru</a:t>
            </a:r>
            <a:endParaRPr lang="en-US" sz="1600" dirty="0"/>
          </a:p>
          <a:p>
            <a:pPr lvl="4"/>
            <a:endParaRPr lang="en-US" sz="1400" dirty="0"/>
          </a:p>
          <a:p>
            <a:pPr>
              <a:buFont typeface="Wingdings 2" pitchFamily="18" charset="2"/>
              <a:buChar char="Þ"/>
            </a:pPr>
            <a:r>
              <a:rPr lang="sr-Latn-CS" sz="1800" i="1" dirty="0"/>
              <a:t>Trajaće dugo nalaženje rešenja sa velikim brojem koraka jer prvo mora da ispita sve mogućnosti sa kraćom dužinom</a:t>
            </a:r>
            <a:r>
              <a:rPr lang="en-US" sz="1800" i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05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CC4DC8-7264-4BA9-BEC6-F4FD07C3A6B3}" type="slidenum">
              <a:rPr lang="en-US" altLang="en-US" sz="1050"/>
              <a:pPr/>
              <a:t>47</a:t>
            </a:fld>
            <a:endParaRPr lang="en-US" altLang="en-US" sz="1050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Evaluacija strategija pretrage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sr-Latn-CS" sz="2000" dirty="0"/>
              <a:t>Kompletno stablo pretrage ima ukupno čvorova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i="1" dirty="0">
                <a:latin typeface="Palatino" pitchFamily="18" charset="0"/>
              </a:rPr>
              <a:t>1 + b + b</a:t>
            </a:r>
            <a:r>
              <a:rPr lang="en-US" sz="2000" i="1" baseline="30000" dirty="0">
                <a:latin typeface="Palatino" pitchFamily="18" charset="0"/>
              </a:rPr>
              <a:t>2</a:t>
            </a:r>
            <a:r>
              <a:rPr lang="en-US" sz="2000" i="1" dirty="0">
                <a:latin typeface="Palatino" pitchFamily="18" charset="0"/>
              </a:rPr>
              <a:t> + ... + </a:t>
            </a:r>
            <a:r>
              <a:rPr lang="en-US" sz="2000" i="1" dirty="0" err="1">
                <a:latin typeface="Palatino" pitchFamily="18" charset="0"/>
              </a:rPr>
              <a:t>b</a:t>
            </a:r>
            <a:r>
              <a:rPr lang="en-US" sz="2000" i="1" baseline="30000" dirty="0" err="1">
                <a:latin typeface="Palatino" pitchFamily="18" charset="0"/>
              </a:rPr>
              <a:t>d</a:t>
            </a:r>
            <a:r>
              <a:rPr lang="en-US" sz="2000" i="1" dirty="0">
                <a:latin typeface="Palatino" pitchFamily="18" charset="0"/>
              </a:rPr>
              <a:t>  =  (b</a:t>
            </a:r>
            <a:r>
              <a:rPr lang="en-US" sz="2000" i="1" baseline="30000" dirty="0">
                <a:latin typeface="Palatino" pitchFamily="18" charset="0"/>
              </a:rPr>
              <a:t>(d+1)</a:t>
            </a:r>
            <a:r>
              <a:rPr lang="en-US" sz="2000" i="1" dirty="0">
                <a:latin typeface="Palatino" pitchFamily="18" charset="0"/>
              </a:rPr>
              <a:t> - 1) / (b-1)</a:t>
            </a:r>
            <a:endParaRPr lang="en-US" sz="2000" dirty="0"/>
          </a:p>
          <a:p>
            <a:pPr lvl="1"/>
            <a:r>
              <a:rPr lang="en-US" sz="1800" i="1" dirty="0">
                <a:latin typeface="Palatino" pitchFamily="18" charset="0"/>
              </a:rPr>
              <a:t>d</a:t>
            </a:r>
            <a:r>
              <a:rPr lang="en-US" sz="1800" dirty="0"/>
              <a:t>: </a:t>
            </a:r>
            <a:r>
              <a:rPr lang="sr-Latn-CS" sz="1800" dirty="0"/>
              <a:t>dubina stabla</a:t>
            </a:r>
            <a:endParaRPr lang="en-US" sz="1800" dirty="0"/>
          </a:p>
          <a:p>
            <a:pPr lvl="1"/>
            <a:r>
              <a:rPr lang="en-US" sz="1800" i="1" dirty="0">
                <a:latin typeface="Palatino" pitchFamily="18" charset="0"/>
              </a:rPr>
              <a:t>b</a:t>
            </a:r>
            <a:r>
              <a:rPr lang="en-US" sz="1800" dirty="0"/>
              <a:t>: </a:t>
            </a:r>
            <a:r>
              <a:rPr lang="sr-Latn-CS" sz="1800" dirty="0"/>
              <a:t>faktor grananja u svakom nelisnom čvoru</a:t>
            </a:r>
            <a:endParaRPr lang="en-US" sz="1800" dirty="0"/>
          </a:p>
          <a:p>
            <a:pPr lvl="4"/>
            <a:endParaRPr lang="en-US" sz="1400" dirty="0"/>
          </a:p>
          <a:p>
            <a:r>
              <a:rPr lang="sr-Latn-CS" sz="2000" dirty="0"/>
              <a:t>Primer</a:t>
            </a:r>
            <a:r>
              <a:rPr lang="en-US" sz="2000" dirty="0"/>
              <a:t>: </a:t>
            </a:r>
            <a:r>
              <a:rPr lang="en-US" sz="2000" i="1" dirty="0">
                <a:latin typeface="Palatino" pitchFamily="18" charset="0"/>
              </a:rPr>
              <a:t>d = 12</a:t>
            </a:r>
            <a:r>
              <a:rPr lang="en-US" sz="2000" dirty="0"/>
              <a:t>, </a:t>
            </a:r>
            <a:r>
              <a:rPr lang="en-US" sz="2000" i="1" dirty="0">
                <a:latin typeface="Palatino" pitchFamily="18" charset="0"/>
              </a:rPr>
              <a:t>b = 10</a:t>
            </a:r>
            <a:endParaRPr lang="en-US" sz="2000" dirty="0"/>
          </a:p>
          <a:p>
            <a:pPr lvl="1">
              <a:buFont typeface="Wingdings" pitchFamily="2" charset="2"/>
              <a:buNone/>
            </a:pPr>
            <a:r>
              <a:rPr lang="en-US" sz="1800" i="1" dirty="0">
                <a:latin typeface="Palatino" pitchFamily="18" charset="0"/>
              </a:rPr>
              <a:t>1 + 10 + 100 + ... + 10</a:t>
            </a:r>
            <a:r>
              <a:rPr lang="en-US" sz="1800" i="1" baseline="30000" dirty="0">
                <a:latin typeface="Palatino" pitchFamily="18" charset="0"/>
              </a:rPr>
              <a:t>12</a:t>
            </a:r>
            <a:r>
              <a:rPr lang="en-US" sz="1800" i="1" dirty="0">
                <a:latin typeface="Palatino" pitchFamily="18" charset="0"/>
              </a:rPr>
              <a:t>  =  (10</a:t>
            </a:r>
            <a:r>
              <a:rPr lang="en-US" sz="1800" i="1" baseline="30000" dirty="0">
                <a:latin typeface="Palatino" pitchFamily="18" charset="0"/>
              </a:rPr>
              <a:t>13</a:t>
            </a:r>
            <a:r>
              <a:rPr lang="en-US" sz="1800" i="1" dirty="0">
                <a:latin typeface="Palatino" pitchFamily="18" charset="0"/>
              </a:rPr>
              <a:t> - 1)/9 = O(10</a:t>
            </a:r>
            <a:r>
              <a:rPr lang="en-US" sz="1800" i="1" baseline="30000" dirty="0">
                <a:latin typeface="Palatino" pitchFamily="18" charset="0"/>
              </a:rPr>
              <a:t>12</a:t>
            </a:r>
            <a:r>
              <a:rPr lang="en-US" sz="1800" i="1" dirty="0">
                <a:latin typeface="Palatino" pitchFamily="18" charset="0"/>
              </a:rPr>
              <a:t>)</a:t>
            </a:r>
            <a:endParaRPr lang="en-US" sz="18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sr-Latn-CS" sz="1600" b="0" dirty="0"/>
              <a:t>Ako</a:t>
            </a:r>
            <a:r>
              <a:rPr lang="en-US" sz="1600" b="0" dirty="0"/>
              <a:t> BFS </a:t>
            </a:r>
            <a:r>
              <a:rPr lang="sr-Latn-CS" sz="1600" b="0" dirty="0"/>
              <a:t>razvija</a:t>
            </a:r>
            <a:r>
              <a:rPr lang="en-US" sz="1600" b="0" dirty="0"/>
              <a:t> 1000 </a:t>
            </a:r>
            <a:r>
              <a:rPr lang="sr-Latn-CS" sz="1600" b="0" dirty="0"/>
              <a:t>čvorova</a:t>
            </a:r>
            <a:r>
              <a:rPr lang="en-US" sz="1600" b="0" dirty="0"/>
              <a:t>/sec </a:t>
            </a:r>
            <a:r>
              <a:rPr lang="sr-Latn-CS" sz="1600" b="0" dirty="0"/>
              <a:t>i za svaki čvor treba </a:t>
            </a: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/>
              <a:t>100 b</a:t>
            </a:r>
            <a:r>
              <a:rPr lang="sr-Latn-CS" sz="1600" b="0" dirty="0"/>
              <a:t>aj</a:t>
            </a:r>
            <a:r>
              <a:rPr lang="en-US" sz="1600" b="0" dirty="0"/>
              <a:t>t</a:t>
            </a:r>
            <a:r>
              <a:rPr lang="sr-Latn-CS" sz="1600" b="0" dirty="0"/>
              <a:t>a, u najgorem slučaju trebaće mu 35 godina i </a:t>
            </a:r>
            <a:r>
              <a:rPr lang="en-US" sz="1600" b="0" dirty="0"/>
              <a:t>111 </a:t>
            </a:r>
            <a:r>
              <a:rPr lang="en-US" sz="1600" b="0" dirty="0" err="1"/>
              <a:t>terab</a:t>
            </a:r>
            <a:r>
              <a:rPr lang="sr-Latn-CS" sz="1600" b="0" dirty="0"/>
              <a:t>aj</a:t>
            </a:r>
            <a:r>
              <a:rPr lang="en-US" sz="1600" b="0" dirty="0"/>
              <a:t>t</a:t>
            </a:r>
            <a:r>
              <a:rPr lang="sr-Latn-CS" sz="1600" b="0" dirty="0"/>
              <a:t>a memorije</a:t>
            </a:r>
            <a:r>
              <a:rPr lang="en-US" sz="1600" b="0" dirty="0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FB524-ACBA-4896-8771-47321B1D5B67}" type="slidenum">
              <a:rPr lang="en-US" altLang="en-US" sz="1100"/>
              <a:pPr/>
              <a:t>48</a:t>
            </a:fld>
            <a:endParaRPr lang="en-US" altLang="en-US" sz="1100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r-Latn-CS" sz="2400" dirty="0"/>
              <a:t>Problemi sa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FS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sr-Latn-CS" sz="2400" dirty="0"/>
              <a:t>Može da ne terminira ukoliko nema </a:t>
            </a:r>
            <a:r>
              <a:rPr lang="sr-Latn-CS" sz="2400" dirty="0">
                <a:solidFill>
                  <a:srgbClr val="CC3300"/>
                </a:solidFill>
              </a:rPr>
              <a:t>granicu dubine </a:t>
            </a:r>
            <a:r>
              <a:rPr lang="sr-Latn-CS" sz="2400" dirty="0"/>
              <a:t>t</a:t>
            </a:r>
            <a:r>
              <a:rPr lang="en-US" sz="2400" dirty="0"/>
              <a:t>.</a:t>
            </a:r>
            <a:r>
              <a:rPr lang="sr-Latn-CS" sz="2400" dirty="0"/>
              <a:t>j</a:t>
            </a:r>
            <a:r>
              <a:rPr lang="en-US" sz="2400" dirty="0"/>
              <a:t>., </a:t>
            </a:r>
            <a:r>
              <a:rPr lang="sr-Latn-CS" sz="2400" dirty="0"/>
              <a:t>rez (prekidanje) pretrage ispod fiksne dubine</a:t>
            </a:r>
            <a:r>
              <a:rPr lang="en-US" sz="2400" dirty="0"/>
              <a:t> </a:t>
            </a:r>
            <a:r>
              <a:rPr lang="en-US" sz="2400" i="1" dirty="0">
                <a:latin typeface="Palatino" pitchFamily="18" charset="0"/>
              </a:rPr>
              <a:t>D</a:t>
            </a:r>
          </a:p>
          <a:p>
            <a:endParaRPr lang="en-US" sz="2400" dirty="0"/>
          </a:p>
          <a:p>
            <a:r>
              <a:rPr lang="sr-Latn-CS" sz="2400" dirty="0"/>
              <a:t>Radi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C3300"/>
                </a:solidFill>
              </a:rPr>
              <a:t>hronolo</a:t>
            </a:r>
            <a:r>
              <a:rPr lang="sr-Latn-CS" sz="2400" dirty="0">
                <a:solidFill>
                  <a:srgbClr val="CC3300"/>
                </a:solidFill>
              </a:rPr>
              <a:t>ški </a:t>
            </a:r>
            <a:r>
              <a:rPr lang="en-US" sz="2400" dirty="0">
                <a:solidFill>
                  <a:srgbClr val="CC3300"/>
                </a:solidFill>
              </a:rPr>
              <a:t>backtracking</a:t>
            </a:r>
          </a:p>
          <a:p>
            <a:pPr lvl="1"/>
            <a:r>
              <a:rPr lang="sr-Latn-CS" sz="2000" dirty="0"/>
              <a:t>Kada pretraga dospe u ćor-sokak, vraća se za jedan nivo</a:t>
            </a:r>
            <a:endParaRPr lang="en-US" sz="2000" dirty="0"/>
          </a:p>
          <a:p>
            <a:pPr lvl="1"/>
            <a:r>
              <a:rPr lang="sr-Latn-CS" sz="2000" dirty="0"/>
              <a:t>Problematično ako se greška desi zbog loše akcije pri vrhu stabla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F6CA7-C914-4E1D-AF79-54E2E1BCA01E}" type="slidenum">
              <a:rPr lang="en-US" altLang="en-US" sz="1100"/>
              <a:pPr/>
              <a:t>49</a:t>
            </a:fld>
            <a:endParaRPr lang="en-US" altLang="en-US" sz="110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solidFill>
                  <a:schemeClr val="tx2"/>
                </a:solidFill>
              </a:rPr>
              <a:t>Karakteristike algoritma</a:t>
            </a:r>
            <a:r>
              <a:rPr lang="en-US" sz="2400" dirty="0">
                <a:solidFill>
                  <a:schemeClr val="tx2"/>
                </a:solidFill>
              </a:rPr>
              <a:t> DFS.</a:t>
            </a:r>
            <a:endParaRPr lang="en-US" sz="2400" dirty="0">
              <a:solidFill>
                <a:srgbClr val="CC3300"/>
              </a:solidFill>
            </a:endParaRPr>
          </a:p>
          <a:p>
            <a:pPr lvl="3"/>
            <a:endParaRPr lang="en-US" sz="1600" dirty="0"/>
          </a:p>
          <a:p>
            <a:pPr lvl="1"/>
            <a:r>
              <a:rPr lang="en-US" sz="2000" b="1" dirty="0">
                <a:solidFill>
                  <a:srgbClr val="FF7C80"/>
                </a:solidFill>
              </a:rPr>
              <a:t>N</a:t>
            </a:r>
            <a:r>
              <a:rPr lang="sr-Latn-CS" sz="2000" b="1" dirty="0">
                <a:solidFill>
                  <a:srgbClr val="FF7C80"/>
                </a:solidFill>
              </a:rPr>
              <a:t>ije kompletan</a:t>
            </a:r>
            <a:endParaRPr lang="en-US" sz="2000" b="1" dirty="0">
              <a:solidFill>
                <a:srgbClr val="FF7C80"/>
              </a:solidFill>
            </a:endParaRPr>
          </a:p>
          <a:p>
            <a:pPr lvl="2"/>
            <a:r>
              <a:rPr lang="sr-Latn-CS" sz="1800" dirty="0"/>
              <a:t>Sa ili bez detekcije ciklusa</a:t>
            </a:r>
            <a:endParaRPr lang="en-US" sz="1800" dirty="0"/>
          </a:p>
          <a:p>
            <a:pPr lvl="2"/>
            <a:r>
              <a:rPr lang="sr-Latn-CS" sz="1800" dirty="0"/>
              <a:t>i</a:t>
            </a:r>
            <a:r>
              <a:rPr lang="en-US" sz="1800" dirty="0"/>
              <a:t>, </a:t>
            </a:r>
            <a:r>
              <a:rPr lang="sr-Latn-CS" sz="1800" dirty="0"/>
              <a:t>sa ili bez ograničenja dubine</a:t>
            </a:r>
            <a:endParaRPr lang="en-US" sz="1800" dirty="0"/>
          </a:p>
          <a:p>
            <a:pPr lvl="1"/>
            <a:r>
              <a:rPr lang="en-US" sz="2000" b="1" dirty="0">
                <a:solidFill>
                  <a:srgbClr val="FF7C80"/>
                </a:solidFill>
              </a:rPr>
              <a:t>N</a:t>
            </a:r>
            <a:r>
              <a:rPr lang="sr-Latn-CS" sz="2000" b="1" dirty="0">
                <a:solidFill>
                  <a:srgbClr val="FF7C80"/>
                </a:solidFill>
              </a:rPr>
              <a:t>ije optimalan</a:t>
            </a:r>
            <a:endParaRPr lang="en-US" sz="2000" b="1" dirty="0">
              <a:solidFill>
                <a:srgbClr val="FF7C80"/>
              </a:solidFill>
            </a:endParaRPr>
          </a:p>
          <a:p>
            <a:pPr lvl="1"/>
            <a:r>
              <a:rPr lang="sr-Latn-CS" sz="2000" b="1" dirty="0"/>
              <a:t>Vremenska složenost</a:t>
            </a:r>
            <a:r>
              <a:rPr lang="en-US" sz="2000" dirty="0"/>
              <a:t>: </a:t>
            </a:r>
            <a:r>
              <a:rPr lang="en-US" sz="2000" i="1" dirty="0">
                <a:latin typeface="Palatino" pitchFamily="18" charset="0"/>
              </a:rPr>
              <a:t>O(</a:t>
            </a:r>
            <a:r>
              <a:rPr lang="en-US" sz="2000" i="1" dirty="0" err="1">
                <a:latin typeface="Palatino" pitchFamily="18" charset="0"/>
              </a:rPr>
              <a:t>b</a:t>
            </a:r>
            <a:r>
              <a:rPr lang="en-US" sz="2000" i="1" baseline="30000" dirty="0" err="1">
                <a:latin typeface="Palatino" pitchFamily="18" charset="0"/>
              </a:rPr>
              <a:t>d</a:t>
            </a:r>
            <a:r>
              <a:rPr lang="en-US" sz="2000" i="1" dirty="0">
                <a:latin typeface="Palatino" pitchFamily="18" charset="0"/>
              </a:rPr>
              <a:t>) </a:t>
            </a:r>
            <a:r>
              <a:rPr lang="en-US" sz="2000" b="1" dirty="0">
                <a:solidFill>
                  <a:srgbClr val="FF7C80"/>
                </a:solidFill>
              </a:rPr>
              <a:t>E</a:t>
            </a:r>
            <a:r>
              <a:rPr lang="sr-Latn-CS" sz="2000" b="1" dirty="0">
                <a:solidFill>
                  <a:srgbClr val="FF7C80"/>
                </a:solidFill>
              </a:rPr>
              <a:t>ks</a:t>
            </a:r>
            <a:r>
              <a:rPr lang="en-US" sz="2000" b="1" dirty="0" err="1">
                <a:solidFill>
                  <a:srgbClr val="FF7C80"/>
                </a:solidFill>
              </a:rPr>
              <a:t>ponen</a:t>
            </a:r>
            <a:r>
              <a:rPr lang="sr-Latn-CS" sz="2000" b="1" dirty="0">
                <a:solidFill>
                  <a:srgbClr val="FF7C80"/>
                </a:solidFill>
              </a:rPr>
              <a:t>cijalna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sr-Latn-CS" sz="2000" b="1" dirty="0"/>
              <a:t>Prostorna složenost</a:t>
            </a:r>
            <a:r>
              <a:rPr lang="en-US" sz="2000" dirty="0"/>
              <a:t>:</a:t>
            </a:r>
            <a:r>
              <a:rPr lang="en-US" sz="2000" i="1" dirty="0">
                <a:latin typeface="Palatino" pitchFamily="18" charset="0"/>
              </a:rPr>
              <a:t> O(</a:t>
            </a:r>
            <a:r>
              <a:rPr lang="en-US" sz="2000" i="1" dirty="0" err="1">
                <a:latin typeface="Palatino" pitchFamily="18" charset="0"/>
              </a:rPr>
              <a:t>bd</a:t>
            </a:r>
            <a:r>
              <a:rPr lang="en-US" sz="2000" i="1" dirty="0">
                <a:latin typeface="Palatino" pitchFamily="18" charset="0"/>
              </a:rPr>
              <a:t>) </a:t>
            </a:r>
            <a:r>
              <a:rPr lang="en-US" sz="2000" b="1" dirty="0">
                <a:solidFill>
                  <a:schemeClr val="tx2"/>
                </a:solidFill>
              </a:rPr>
              <a:t>Linear</a:t>
            </a:r>
            <a:r>
              <a:rPr lang="sr-Latn-CS" sz="2000" b="1" dirty="0">
                <a:solidFill>
                  <a:schemeClr val="tx2"/>
                </a:solidFill>
              </a:rPr>
              <a:t>na</a:t>
            </a:r>
            <a:endParaRPr lang="en-US" sz="2000" b="1" dirty="0">
              <a:solidFill>
                <a:schemeClr val="tx2"/>
              </a:solidFill>
            </a:endParaRPr>
          </a:p>
          <a:p>
            <a:pPr lvl="2"/>
            <a:r>
              <a:rPr lang="en-US" sz="1800" i="1" dirty="0">
                <a:latin typeface="Palatino" pitchFamily="18" charset="0"/>
              </a:rPr>
              <a:t>d</a:t>
            </a:r>
            <a:r>
              <a:rPr lang="en-US" sz="1800" dirty="0"/>
              <a:t> </a:t>
            </a:r>
            <a:r>
              <a:rPr lang="sr-Latn-CS" sz="1800" dirty="0"/>
              <a:t>je dubina rešenja</a:t>
            </a:r>
            <a:endParaRPr lang="en-US" sz="1800" dirty="0"/>
          </a:p>
          <a:p>
            <a:pPr lvl="2"/>
            <a:r>
              <a:rPr lang="en-US" sz="1800" i="1" dirty="0">
                <a:latin typeface="Palatino" pitchFamily="18" charset="0"/>
              </a:rPr>
              <a:t>b</a:t>
            </a:r>
            <a:r>
              <a:rPr lang="en-US" sz="1800" dirty="0"/>
              <a:t>: </a:t>
            </a:r>
            <a:r>
              <a:rPr lang="sr-Latn-CS" sz="1800" dirty="0"/>
              <a:t>faktor grananja svakog nelisno čvora</a:t>
            </a:r>
            <a:endParaRPr lang="en-US" sz="1800" dirty="0"/>
          </a:p>
          <a:p>
            <a:pPr lvl="4"/>
            <a:endParaRPr lang="en-US" sz="1600" dirty="0"/>
          </a:p>
          <a:p>
            <a:pPr>
              <a:buFont typeface="Wingdings 2" pitchFamily="18" charset="2"/>
              <a:buChar char="Þ"/>
            </a:pPr>
            <a:r>
              <a:rPr lang="sr-Latn-CS" sz="2400" i="1" dirty="0"/>
              <a:t>Uz dosta sreće može brzo da nađe duga rešenja</a:t>
            </a:r>
            <a:r>
              <a:rPr lang="en-US" sz="2400" i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Šah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0006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EEB49-ADD4-40F6-8FEB-17F40E1F2D81}" type="slidenum">
              <a:rPr lang="en-US" altLang="en-US" sz="1100"/>
              <a:pPr/>
              <a:t>50</a:t>
            </a:fld>
            <a:endParaRPr lang="en-US" altLang="en-US" sz="1100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Slepe strategije pretrage</a:t>
            </a:r>
            <a:endParaRPr lang="en-US" sz="360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4"/>
            <a:endParaRPr lang="en-US" sz="1600" dirty="0">
              <a:solidFill>
                <a:srgbClr val="CC3300"/>
              </a:solidFill>
            </a:endParaRPr>
          </a:p>
          <a:p>
            <a:r>
              <a:rPr lang="en-US" sz="2400" dirty="0">
                <a:solidFill>
                  <a:srgbClr val="CC3300"/>
                </a:solidFill>
              </a:rPr>
              <a:t>UCS</a:t>
            </a:r>
            <a:r>
              <a:rPr lang="en-US" sz="2400" dirty="0"/>
              <a:t>: uniform-cost search</a:t>
            </a:r>
          </a:p>
          <a:p>
            <a:pPr lvl="1">
              <a:buFont typeface="Wingdings 2" pitchFamily="18" charset="2"/>
              <a:buChar char="Þ"/>
            </a:pPr>
            <a:r>
              <a:rPr lang="sr-Latn-CS" sz="2000" i="1" dirty="0"/>
              <a:t>Za uređivanje čvorova koristi prioritetni red</a:t>
            </a:r>
            <a:r>
              <a:rPr lang="en-US" sz="2000" i="1" dirty="0"/>
              <a:t>,</a:t>
            </a:r>
            <a:br>
              <a:rPr lang="en-US" sz="2000" i="1" dirty="0"/>
            </a:br>
            <a:r>
              <a:rPr lang="sr-Latn-CS" sz="2000" i="1" dirty="0"/>
              <a:t>sortiran po ceni putanje</a:t>
            </a:r>
            <a:endParaRPr lang="en-US" sz="2000" dirty="0"/>
          </a:p>
          <a:p>
            <a:pPr lvl="1"/>
            <a:r>
              <a:rPr lang="sr-Latn-CS" sz="2000" dirty="0"/>
              <a:t>Neka je</a:t>
            </a:r>
            <a:r>
              <a:rPr lang="en-US" sz="2000" dirty="0"/>
              <a:t> </a:t>
            </a:r>
            <a:r>
              <a:rPr lang="en-US" sz="2000" i="1" dirty="0">
                <a:latin typeface="Palatino" pitchFamily="18" charset="0"/>
              </a:rPr>
              <a:t>g(n) =</a:t>
            </a:r>
            <a:br>
              <a:rPr lang="en-US" sz="2000" i="1" dirty="0">
                <a:latin typeface="Palatino" pitchFamily="18" charset="0"/>
              </a:rPr>
            </a:br>
            <a:r>
              <a:rPr lang="en-US" sz="2000" dirty="0"/>
              <a:t>c</a:t>
            </a:r>
            <a:r>
              <a:rPr lang="sr-Latn-CS" sz="2000" dirty="0"/>
              <a:t>ena putanje od startnog čvora </a:t>
            </a:r>
            <a:r>
              <a:rPr lang="en-US" sz="2000" i="1" dirty="0">
                <a:latin typeface="Palatino" pitchFamily="18" charset="0"/>
              </a:rPr>
              <a:t>s</a:t>
            </a:r>
            <a:r>
              <a:rPr lang="en-US" sz="2000" i="1" dirty="0"/>
              <a:t> </a:t>
            </a:r>
            <a:r>
              <a:rPr lang="sr-Latn-CS" sz="2000" dirty="0"/>
              <a:t>d</a:t>
            </a:r>
            <a:r>
              <a:rPr lang="en-US" sz="2000" dirty="0"/>
              <a:t>o </a:t>
            </a:r>
            <a:r>
              <a:rPr lang="sr-Latn-CS" sz="2000" dirty="0"/>
              <a:t>tekućeg čvora</a:t>
            </a:r>
            <a:r>
              <a:rPr lang="en-US" sz="2000" dirty="0"/>
              <a:t> </a:t>
            </a:r>
            <a:r>
              <a:rPr lang="en-US" sz="2000" i="1" dirty="0">
                <a:latin typeface="Palatino" pitchFamily="18" charset="0"/>
              </a:rPr>
              <a:t>n</a:t>
            </a:r>
          </a:p>
          <a:p>
            <a:pPr lvl="1"/>
            <a:r>
              <a:rPr lang="sr-Latn-CS" sz="2000" dirty="0"/>
              <a:t>Sortiraju se čvorovi po rastućim vrednostima</a:t>
            </a:r>
            <a:r>
              <a:rPr lang="en-US" sz="2000" dirty="0"/>
              <a:t> </a:t>
            </a:r>
            <a:r>
              <a:rPr lang="en-US" sz="2000" i="1" dirty="0">
                <a:latin typeface="Palatino" pitchFamily="18" charset="0"/>
              </a:rPr>
              <a:t>g</a:t>
            </a:r>
          </a:p>
          <a:p>
            <a:pPr lvl="1"/>
            <a:r>
              <a:rPr lang="sr-Latn-CS" sz="2000" dirty="0"/>
              <a:t>Jedina slepa</a:t>
            </a:r>
            <a:r>
              <a:rPr lang="en-US" sz="2000" dirty="0"/>
              <a:t> </a:t>
            </a:r>
            <a:r>
              <a:rPr lang="sr-Latn-CS" sz="2000" dirty="0"/>
              <a:t>pretraga koja vodi računa o ceni</a:t>
            </a:r>
            <a:endParaRPr lang="en-US" sz="2000" dirty="0"/>
          </a:p>
          <a:p>
            <a:pPr lvl="4"/>
            <a:endParaRPr lang="en-US" sz="1600" dirty="0"/>
          </a:p>
          <a:p>
            <a:r>
              <a:rPr lang="sr-Latn-CS" sz="2400" dirty="0"/>
              <a:t>Poznata i pod imenom Algoritam </a:t>
            </a:r>
            <a:r>
              <a:rPr lang="en-US" sz="2400" i="1" dirty="0" err="1"/>
              <a:t>Dijkstra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62624-66C7-448E-8831-1A70E9960644}" type="slidenum">
              <a:rPr lang="en-US" altLang="en-US" sz="1100"/>
              <a:pPr/>
              <a:t>51</a:t>
            </a:fld>
            <a:endParaRPr lang="en-US" altLang="en-US" sz="1100"/>
          </a:p>
        </p:txBody>
      </p:sp>
      <p:sp>
        <p:nvSpPr>
          <p:cNvPr id="521218" name="Text Box 2"/>
          <p:cNvSpPr txBox="1">
            <a:spLocks noChangeArrowheads="1"/>
          </p:cNvSpPr>
          <p:nvPr/>
        </p:nvSpPr>
        <p:spPr bwMode="auto">
          <a:xfrm>
            <a:off x="495300" y="2093913"/>
            <a:ext cx="33377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broj 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1221" name="Group 5"/>
          <p:cNvGraphicFramePr>
            <a:graphicFrameLocks noGrp="1"/>
          </p:cNvGraphicFramePr>
          <p:nvPr/>
        </p:nvGraphicFramePr>
        <p:xfrm>
          <a:off x="571500" y="2525713"/>
          <a:ext cx="3924300" cy="603504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1237" name="Text Box 21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1238" name="Text Box 2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1239" name="Text Box 23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1240" name="Text Box 24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1241" name="Text Box 25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1242" name="Text Box 26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1243" name="Text Box 27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1244" name="Oval 2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21245" name="Oval 2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21246" name="AutoShape 30"/>
          <p:cNvCxnSpPr>
            <a:cxnSpLocks noChangeShapeType="1"/>
            <a:stCxn id="521244" idx="3"/>
            <a:endCxn id="521245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1247" name="AutoShape 31"/>
          <p:cNvCxnSpPr>
            <a:cxnSpLocks noChangeShapeType="1"/>
            <a:stCxn id="521245" idx="4"/>
            <a:endCxn id="521248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48" name="Oval 3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1249" name="AutoShape 33"/>
          <p:cNvCxnSpPr>
            <a:cxnSpLocks noChangeShapeType="1"/>
            <a:stCxn id="521245" idx="3"/>
            <a:endCxn id="521250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50" name="Oval 3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1251" name="Oval 3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1252" name="AutoShape 36"/>
          <p:cNvCxnSpPr>
            <a:cxnSpLocks noChangeShapeType="1"/>
            <a:stCxn id="521256" idx="4"/>
            <a:endCxn id="521251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53" name="Oval 3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21254" name="AutoShape 38"/>
          <p:cNvCxnSpPr>
            <a:cxnSpLocks noChangeShapeType="1"/>
            <a:stCxn id="521253" idx="4"/>
            <a:endCxn id="521255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55" name="Oval 3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1256" name="Oval 4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21257" name="AutoShape 41"/>
          <p:cNvCxnSpPr>
            <a:cxnSpLocks noChangeShapeType="1"/>
            <a:stCxn id="521244" idx="5"/>
            <a:endCxn id="521256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1258" name="AutoShape 42"/>
          <p:cNvCxnSpPr>
            <a:cxnSpLocks noChangeShapeType="1"/>
            <a:stCxn id="521248" idx="6"/>
            <a:endCxn id="521255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59" name="Oval 4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1260" name="AutoShape 44"/>
          <p:cNvCxnSpPr>
            <a:cxnSpLocks noChangeShapeType="1"/>
            <a:stCxn id="521250" idx="4"/>
            <a:endCxn id="521259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1261" name="AutoShape 45"/>
          <p:cNvCxnSpPr>
            <a:cxnSpLocks noChangeShapeType="1"/>
            <a:stCxn id="521244" idx="4"/>
            <a:endCxn id="521253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1262" name="AutoShape 46"/>
          <p:cNvCxnSpPr>
            <a:cxnSpLocks noChangeShapeType="1"/>
            <a:stCxn id="521251" idx="2"/>
            <a:endCxn id="521255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E893AA-38B5-4E5F-9238-D1C6DE5E2646}" type="slidenum">
              <a:rPr lang="en-US" altLang="en-US" sz="1100"/>
              <a:pPr/>
              <a:t>52</a:t>
            </a:fld>
            <a:endParaRPr lang="en-US" altLang="en-US" sz="1100"/>
          </a:p>
        </p:txBody>
      </p:sp>
      <p:sp>
        <p:nvSpPr>
          <p:cNvPr id="523266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3267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3272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3274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3275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3276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33377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broj 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523277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32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3279" name="Group 15"/>
          <p:cNvGraphicFramePr>
            <a:graphicFrameLocks noGrp="1"/>
          </p:cNvGraphicFramePr>
          <p:nvPr/>
        </p:nvGraphicFramePr>
        <p:xfrm>
          <a:off x="571500" y="2525713"/>
          <a:ext cx="3924300" cy="905256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{S:0}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B:2,C:4,A:5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297" name="Oval 3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23298" name="Oval 3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23299" name="AutoShape 35"/>
          <p:cNvCxnSpPr>
            <a:cxnSpLocks noChangeShapeType="1"/>
            <a:stCxn id="523297" idx="3"/>
            <a:endCxn id="52329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3300" name="AutoShape 36"/>
          <p:cNvCxnSpPr>
            <a:cxnSpLocks noChangeShapeType="1"/>
            <a:stCxn id="523298" idx="4"/>
            <a:endCxn id="52330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01" name="Oval 3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3302" name="AutoShape 38"/>
          <p:cNvCxnSpPr>
            <a:cxnSpLocks noChangeShapeType="1"/>
            <a:stCxn id="523298" idx="3"/>
            <a:endCxn id="52330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03" name="Oval 3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3304" name="Oval 4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3305" name="AutoShape 41"/>
          <p:cNvCxnSpPr>
            <a:cxnSpLocks noChangeShapeType="1"/>
            <a:stCxn id="523309" idx="4"/>
            <a:endCxn id="52330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06" name="Oval 4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23307" name="AutoShape 43"/>
          <p:cNvCxnSpPr>
            <a:cxnSpLocks noChangeShapeType="1"/>
            <a:stCxn id="523306" idx="4"/>
            <a:endCxn id="52330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08" name="Oval 4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3309" name="Oval 4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23310" name="AutoShape 46"/>
          <p:cNvCxnSpPr>
            <a:cxnSpLocks noChangeShapeType="1"/>
            <a:stCxn id="523297" idx="5"/>
            <a:endCxn id="52330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3311" name="AutoShape 47"/>
          <p:cNvCxnSpPr>
            <a:cxnSpLocks noChangeShapeType="1"/>
            <a:stCxn id="523301" idx="6"/>
            <a:endCxn id="52330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12" name="Oval 4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3313" name="AutoShape 49"/>
          <p:cNvCxnSpPr>
            <a:cxnSpLocks noChangeShapeType="1"/>
            <a:stCxn id="523303" idx="4"/>
            <a:endCxn id="52331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3314" name="AutoShape 50"/>
          <p:cNvCxnSpPr>
            <a:cxnSpLocks noChangeShapeType="1"/>
            <a:stCxn id="523297" idx="4"/>
            <a:endCxn id="52330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3315" name="AutoShape 51"/>
          <p:cNvCxnSpPr>
            <a:cxnSpLocks noChangeShapeType="1"/>
            <a:stCxn id="523304" idx="2"/>
            <a:endCxn id="52330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5E2F60-0382-4E44-B312-BA366CFBD768}" type="slidenum">
              <a:rPr lang="en-US" altLang="en-US" sz="1100"/>
              <a:pPr/>
              <a:t>53</a:t>
            </a:fld>
            <a:endParaRPr lang="en-US" altLang="en-US" sz="1100"/>
          </a:p>
        </p:txBody>
      </p:sp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5317" name="Text Box 5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5320" name="Text Box 8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5321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5322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5323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5324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sp>
        <p:nvSpPr>
          <p:cNvPr id="525325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53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5327" name="Group 15"/>
          <p:cNvGraphicFramePr>
            <a:graphicFrameLocks noGrp="1"/>
          </p:cNvGraphicFramePr>
          <p:nvPr/>
        </p:nvGraphicFramePr>
        <p:xfrm>
          <a:off x="571500" y="2525713"/>
          <a:ext cx="3924300" cy="1211644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,G:2+6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5350" name="Oval 3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25351" name="Oval 3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25352" name="AutoShape 40"/>
          <p:cNvCxnSpPr>
            <a:cxnSpLocks noChangeShapeType="1"/>
            <a:stCxn id="525350" idx="3"/>
            <a:endCxn id="525351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5353" name="AutoShape 41"/>
          <p:cNvCxnSpPr>
            <a:cxnSpLocks noChangeShapeType="1"/>
            <a:stCxn id="525351" idx="4"/>
            <a:endCxn id="52535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54" name="Oval 4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5355" name="AutoShape 43"/>
          <p:cNvCxnSpPr>
            <a:cxnSpLocks noChangeShapeType="1"/>
            <a:stCxn id="525351" idx="3"/>
            <a:endCxn id="52535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56" name="Oval 4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5357" name="Oval 4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5358" name="AutoShape 46"/>
          <p:cNvCxnSpPr>
            <a:cxnSpLocks noChangeShapeType="1"/>
            <a:stCxn id="525362" idx="4"/>
            <a:endCxn id="52535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59" name="Oval 4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 dirty="0"/>
              <a:t>B</a:t>
            </a:r>
          </a:p>
        </p:txBody>
      </p:sp>
      <p:cxnSp>
        <p:nvCxnSpPr>
          <p:cNvPr id="525360" name="AutoShape 48"/>
          <p:cNvCxnSpPr>
            <a:cxnSpLocks noChangeShapeType="1"/>
            <a:stCxn id="525359" idx="4"/>
            <a:endCxn id="52536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61" name="Oval 4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5362" name="Oval 5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25363" name="AutoShape 51"/>
          <p:cNvCxnSpPr>
            <a:cxnSpLocks noChangeShapeType="1"/>
            <a:stCxn id="525350" idx="5"/>
            <a:endCxn id="52536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5364" name="AutoShape 52"/>
          <p:cNvCxnSpPr>
            <a:cxnSpLocks noChangeShapeType="1"/>
            <a:stCxn id="525354" idx="6"/>
            <a:endCxn id="52536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65" name="Oval 5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5366" name="AutoShape 54"/>
          <p:cNvCxnSpPr>
            <a:cxnSpLocks noChangeShapeType="1"/>
            <a:stCxn id="525356" idx="4"/>
            <a:endCxn id="525365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5367" name="AutoShape 55"/>
          <p:cNvCxnSpPr>
            <a:cxnSpLocks noChangeShapeType="1"/>
            <a:stCxn id="525350" idx="4"/>
            <a:endCxn id="52535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5368" name="AutoShape 56"/>
          <p:cNvCxnSpPr>
            <a:cxnSpLocks noChangeShapeType="1"/>
            <a:stCxn id="525357" idx="2"/>
            <a:endCxn id="52536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147B44-71A3-417F-BCAC-9CABAE2689B6}" type="slidenum">
              <a:rPr lang="en-US" altLang="en-US" sz="1100"/>
              <a:pPr/>
              <a:t>54</a:t>
            </a:fld>
            <a:endParaRPr lang="en-US" altLang="en-US" sz="1100"/>
          </a:p>
        </p:txBody>
      </p:sp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527373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73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7375" name="Group 15"/>
          <p:cNvGraphicFramePr>
            <a:graphicFrameLocks noGrp="1"/>
          </p:cNvGraphicFramePr>
          <p:nvPr/>
        </p:nvGraphicFramePr>
        <p:xfrm>
          <a:off x="571500" y="2525713"/>
          <a:ext cx="3924300" cy="1533907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,F:4+2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7403" name="Oval 4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27404" name="Oval 4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27405" name="AutoShape 45"/>
          <p:cNvCxnSpPr>
            <a:cxnSpLocks noChangeShapeType="1"/>
            <a:stCxn id="527403" idx="3"/>
            <a:endCxn id="52740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7406" name="AutoShape 46"/>
          <p:cNvCxnSpPr>
            <a:cxnSpLocks noChangeShapeType="1"/>
            <a:stCxn id="527404" idx="4"/>
            <a:endCxn id="52740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07" name="Oval 4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7408" name="AutoShape 48"/>
          <p:cNvCxnSpPr>
            <a:cxnSpLocks noChangeShapeType="1"/>
            <a:stCxn id="527404" idx="3"/>
            <a:endCxn id="52740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09" name="Oval 4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7410" name="Oval 5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7411" name="AutoShape 51"/>
          <p:cNvCxnSpPr>
            <a:cxnSpLocks noChangeShapeType="1"/>
            <a:stCxn id="527415" idx="4"/>
            <a:endCxn id="52741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12" name="Oval 5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27413" name="AutoShape 53"/>
          <p:cNvCxnSpPr>
            <a:cxnSpLocks noChangeShapeType="1"/>
            <a:stCxn id="527412" idx="4"/>
            <a:endCxn id="52741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14" name="Oval 5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7415" name="Oval 5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527416" name="AutoShape 56"/>
          <p:cNvCxnSpPr>
            <a:cxnSpLocks noChangeShapeType="1"/>
            <a:stCxn id="527403" idx="5"/>
            <a:endCxn id="52741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7417" name="AutoShape 57"/>
          <p:cNvCxnSpPr>
            <a:cxnSpLocks noChangeShapeType="1"/>
            <a:stCxn id="527407" idx="6"/>
            <a:endCxn id="52741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18" name="Oval 5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7419" name="AutoShape 59"/>
          <p:cNvCxnSpPr>
            <a:cxnSpLocks noChangeShapeType="1"/>
            <a:stCxn id="527409" idx="4"/>
            <a:endCxn id="52741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7420" name="AutoShape 60"/>
          <p:cNvCxnSpPr>
            <a:cxnSpLocks noChangeShapeType="1"/>
            <a:stCxn id="527403" idx="4"/>
            <a:endCxn id="52741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7421" name="AutoShape 61"/>
          <p:cNvCxnSpPr>
            <a:cxnSpLocks noChangeShapeType="1"/>
            <a:stCxn id="527410" idx="2"/>
            <a:endCxn id="52741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280071-481A-4079-BE58-23F30B8C3B28}" type="slidenum">
              <a:rPr lang="en-US" altLang="en-US" sz="1100"/>
              <a:pPr/>
              <a:t>55</a:t>
            </a:fld>
            <a:endParaRPr lang="en-US" altLang="en-US" sz="1100"/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94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9423" name="Group 15"/>
          <p:cNvGraphicFramePr>
            <a:graphicFrameLocks noGrp="1"/>
          </p:cNvGraphicFramePr>
          <p:nvPr/>
        </p:nvGraphicFramePr>
        <p:xfrm>
          <a:off x="571500" y="2525713"/>
          <a:ext cx="3924300" cy="2109979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{F:6,G:8,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E:5+4,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D:5+9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9456" name="Oval 4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29457" name="Oval 4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529458" name="AutoShape 50"/>
          <p:cNvCxnSpPr>
            <a:cxnSpLocks noChangeShapeType="1"/>
            <a:stCxn id="529456" idx="3"/>
            <a:endCxn id="529457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9459" name="AutoShape 51"/>
          <p:cNvCxnSpPr>
            <a:cxnSpLocks noChangeShapeType="1"/>
            <a:stCxn id="529457" idx="4"/>
            <a:endCxn id="529460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60" name="Oval 5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9461" name="AutoShape 53"/>
          <p:cNvCxnSpPr>
            <a:cxnSpLocks noChangeShapeType="1"/>
            <a:stCxn id="529457" idx="3"/>
            <a:endCxn id="529462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62" name="Oval 5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9463" name="Oval 5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9464" name="AutoShape 56"/>
          <p:cNvCxnSpPr>
            <a:cxnSpLocks noChangeShapeType="1"/>
            <a:stCxn id="529468" idx="4"/>
            <a:endCxn id="529463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65" name="Oval 5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29466" name="AutoShape 58"/>
          <p:cNvCxnSpPr>
            <a:cxnSpLocks noChangeShapeType="1"/>
            <a:stCxn id="529465" idx="4"/>
            <a:endCxn id="529467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67" name="Oval 5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9468" name="Oval 6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29469" name="AutoShape 61"/>
          <p:cNvCxnSpPr>
            <a:cxnSpLocks noChangeShapeType="1"/>
            <a:stCxn id="529456" idx="5"/>
            <a:endCxn id="529468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9470" name="AutoShape 62"/>
          <p:cNvCxnSpPr>
            <a:cxnSpLocks noChangeShapeType="1"/>
            <a:stCxn id="529460" idx="6"/>
            <a:endCxn id="529467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71" name="Oval 6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9472" name="AutoShape 64"/>
          <p:cNvCxnSpPr>
            <a:cxnSpLocks noChangeShapeType="1"/>
            <a:stCxn id="529462" idx="4"/>
            <a:endCxn id="529471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9473" name="AutoShape 65"/>
          <p:cNvCxnSpPr>
            <a:cxnSpLocks noChangeShapeType="1"/>
            <a:stCxn id="529456" idx="4"/>
            <a:endCxn id="529465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9474" name="AutoShape 66"/>
          <p:cNvCxnSpPr>
            <a:cxnSpLocks noChangeShapeType="1"/>
            <a:stCxn id="529463" idx="2"/>
            <a:endCxn id="529467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196EF-6985-4BE5-B0EE-DC0F7B9809F9}" type="slidenum">
              <a:rPr lang="en-US" altLang="en-US" sz="1100"/>
              <a:pPr/>
              <a:t>56</a:t>
            </a:fld>
            <a:endParaRPr lang="en-US" altLang="en-US" sz="1100"/>
          </a:p>
        </p:txBody>
      </p:sp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31468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531469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314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31471" name="Group 15"/>
          <p:cNvGraphicFramePr>
            <a:graphicFrameLocks noGrp="1"/>
          </p:cNvGraphicFramePr>
          <p:nvPr/>
        </p:nvGraphicFramePr>
        <p:xfrm>
          <a:off x="571500" y="2525713"/>
          <a:ext cx="3924300" cy="2432242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{F:6,G:8,E:9,D:14}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G:4+2+1,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1509" name="Oval 5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31510" name="Oval 5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31511" name="AutoShape 55"/>
          <p:cNvCxnSpPr>
            <a:cxnSpLocks noChangeShapeType="1"/>
            <a:stCxn id="531509" idx="3"/>
            <a:endCxn id="53151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1512" name="AutoShape 56"/>
          <p:cNvCxnSpPr>
            <a:cxnSpLocks noChangeShapeType="1"/>
            <a:stCxn id="531510" idx="4"/>
            <a:endCxn id="53151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13" name="Oval 5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31514" name="AutoShape 58"/>
          <p:cNvCxnSpPr>
            <a:cxnSpLocks noChangeShapeType="1"/>
            <a:stCxn id="531510" idx="3"/>
            <a:endCxn id="53151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15" name="Oval 5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31516" name="Oval 6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F</a:t>
            </a:r>
          </a:p>
        </p:txBody>
      </p:sp>
      <p:cxnSp>
        <p:nvCxnSpPr>
          <p:cNvPr id="531517" name="AutoShape 61"/>
          <p:cNvCxnSpPr>
            <a:cxnSpLocks noChangeShapeType="1"/>
            <a:stCxn id="531521" idx="4"/>
            <a:endCxn id="53151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18" name="Oval 6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31519" name="AutoShape 63"/>
          <p:cNvCxnSpPr>
            <a:cxnSpLocks noChangeShapeType="1"/>
            <a:stCxn id="531518" idx="4"/>
            <a:endCxn id="53152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20" name="Oval 6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31521" name="Oval 6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31522" name="AutoShape 66"/>
          <p:cNvCxnSpPr>
            <a:cxnSpLocks noChangeShapeType="1"/>
            <a:stCxn id="531509" idx="5"/>
            <a:endCxn id="53152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1523" name="AutoShape 67"/>
          <p:cNvCxnSpPr>
            <a:cxnSpLocks noChangeShapeType="1"/>
            <a:stCxn id="531513" idx="6"/>
            <a:endCxn id="53152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24" name="Oval 6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31525" name="AutoShape 69"/>
          <p:cNvCxnSpPr>
            <a:cxnSpLocks noChangeShapeType="1"/>
            <a:stCxn id="531515" idx="4"/>
            <a:endCxn id="53152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1526" name="AutoShape 70"/>
          <p:cNvCxnSpPr>
            <a:cxnSpLocks noChangeShapeType="1"/>
            <a:stCxn id="531509" idx="4"/>
            <a:endCxn id="53151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1527" name="AutoShape 71"/>
          <p:cNvCxnSpPr>
            <a:cxnSpLocks noChangeShapeType="1"/>
            <a:stCxn id="531516" idx="2"/>
            <a:endCxn id="53152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38B13E-F82D-4CB8-8904-2D1153F8940E}" type="slidenum">
              <a:rPr lang="en-US" altLang="en-US" sz="1100"/>
              <a:pPr/>
              <a:t>57</a:t>
            </a:fld>
            <a:endParaRPr lang="en-US" altLang="en-US" sz="1100"/>
          </a:p>
        </p:txBody>
      </p:sp>
      <p:sp>
        <p:nvSpPr>
          <p:cNvPr id="533506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3512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3513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533517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335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33519" name="Group 15"/>
          <p:cNvGraphicFramePr>
            <a:graphicFrameLocks noGrp="1"/>
          </p:cNvGraphicFramePr>
          <p:nvPr/>
        </p:nvGraphicFramePr>
        <p:xfrm>
          <a:off x="571500" y="2525713"/>
          <a:ext cx="3924300" cy="2754505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{F:6,G:8,E:9,D:14}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{G:7,G:8,E:9,D:14}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sr-Latn-C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{G:8,E:9,D:14}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nema razvoja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560" name="Oval 5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33561" name="Oval 5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33562" name="AutoShape 58"/>
          <p:cNvCxnSpPr>
            <a:cxnSpLocks noChangeShapeType="1"/>
            <a:stCxn id="533560" idx="3"/>
            <a:endCxn id="533561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3563" name="AutoShape 59"/>
          <p:cNvCxnSpPr>
            <a:cxnSpLocks noChangeShapeType="1"/>
            <a:stCxn id="533561" idx="4"/>
            <a:endCxn id="53356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64" name="Oval 60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33565" name="AutoShape 61"/>
          <p:cNvCxnSpPr>
            <a:cxnSpLocks noChangeShapeType="1"/>
            <a:stCxn id="533561" idx="3"/>
            <a:endCxn id="53356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66" name="Oval 62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33567" name="Oval 63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33568" name="AutoShape 64"/>
          <p:cNvCxnSpPr>
            <a:cxnSpLocks noChangeShapeType="1"/>
            <a:stCxn id="533572" idx="4"/>
            <a:endCxn id="53356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69" name="Oval 65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33570" name="AutoShape 66"/>
          <p:cNvCxnSpPr>
            <a:cxnSpLocks noChangeShapeType="1"/>
            <a:stCxn id="533569" idx="4"/>
            <a:endCxn id="53357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71" name="Oval 67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33572" name="Oval 68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33573" name="AutoShape 69"/>
          <p:cNvCxnSpPr>
            <a:cxnSpLocks noChangeShapeType="1"/>
            <a:stCxn id="533560" idx="5"/>
            <a:endCxn id="53357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3574" name="AutoShape 70"/>
          <p:cNvCxnSpPr>
            <a:cxnSpLocks noChangeShapeType="1"/>
            <a:stCxn id="533564" idx="6"/>
            <a:endCxn id="53357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75" name="Oval 71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33576" name="AutoShape 72"/>
          <p:cNvCxnSpPr>
            <a:cxnSpLocks noChangeShapeType="1"/>
            <a:stCxn id="533566" idx="4"/>
            <a:endCxn id="533575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3577" name="AutoShape 73"/>
          <p:cNvCxnSpPr>
            <a:cxnSpLocks noChangeShapeType="1"/>
            <a:stCxn id="533560" idx="4"/>
            <a:endCxn id="53356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3578" name="AutoShape 74"/>
          <p:cNvCxnSpPr>
            <a:cxnSpLocks noChangeShapeType="1"/>
            <a:stCxn id="533567" idx="2"/>
            <a:endCxn id="53357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570795-05F9-4C8C-BE89-5C9F9AB1C220}" type="slidenum">
              <a:rPr lang="en-US" altLang="en-US" sz="1100"/>
              <a:pPr/>
              <a:t>58</a:t>
            </a:fld>
            <a:endParaRPr lang="en-US" altLang="en-US" sz="1100"/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5561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5562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35563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35564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33377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broj 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535565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355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35567" name="Group 15"/>
          <p:cNvGraphicFramePr>
            <a:graphicFrameLocks noGrp="1"/>
          </p:cNvGraphicFramePr>
          <p:nvPr/>
        </p:nvGraphicFramePr>
        <p:xfrm>
          <a:off x="571500" y="2525713"/>
          <a:ext cx="3924300" cy="2500696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{F:6,G:8,E:9,D:14}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{G:7,G:8,E:9,D:14}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5608" name="Oval 5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/>
              <a:t>S</a:t>
            </a:r>
            <a:br>
              <a:rPr lang="en-US" sz="1600" b="1" dirty="0"/>
            </a:br>
            <a:r>
              <a:rPr lang="en-US" sz="14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35609" name="Oval 5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535610" name="AutoShape 58"/>
          <p:cNvCxnSpPr>
            <a:cxnSpLocks noChangeShapeType="1"/>
            <a:stCxn id="535608" idx="3"/>
            <a:endCxn id="535609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5611" name="AutoShape 59"/>
          <p:cNvCxnSpPr>
            <a:cxnSpLocks noChangeShapeType="1"/>
            <a:stCxn id="535609" idx="4"/>
            <a:endCxn id="535612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12" name="Oval 60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535613" name="AutoShape 61"/>
          <p:cNvCxnSpPr>
            <a:cxnSpLocks noChangeShapeType="1"/>
            <a:stCxn id="535609" idx="3"/>
            <a:endCxn id="535614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14" name="Oval 62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535615" name="Oval 63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F</a:t>
            </a:r>
          </a:p>
        </p:txBody>
      </p:sp>
      <p:cxnSp>
        <p:nvCxnSpPr>
          <p:cNvPr id="535616" name="AutoShape 64"/>
          <p:cNvCxnSpPr>
            <a:cxnSpLocks noChangeShapeType="1"/>
            <a:stCxn id="535620" idx="4"/>
            <a:endCxn id="535615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17" name="Oval 65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535618" name="AutoShape 66"/>
          <p:cNvCxnSpPr>
            <a:cxnSpLocks noChangeShapeType="1"/>
            <a:stCxn id="535617" idx="4"/>
            <a:endCxn id="535619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19" name="Oval 67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35620" name="Oval 68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535621" name="AutoShape 69"/>
          <p:cNvCxnSpPr>
            <a:cxnSpLocks noChangeShapeType="1"/>
            <a:stCxn id="535608" idx="5"/>
            <a:endCxn id="535620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5622" name="AutoShape 70"/>
          <p:cNvCxnSpPr>
            <a:cxnSpLocks noChangeShapeType="1"/>
            <a:stCxn id="535612" idx="6"/>
            <a:endCxn id="535619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23" name="Oval 71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H</a:t>
            </a:r>
          </a:p>
        </p:txBody>
      </p:sp>
      <p:cxnSp>
        <p:nvCxnSpPr>
          <p:cNvPr id="535624" name="AutoShape 72"/>
          <p:cNvCxnSpPr>
            <a:cxnSpLocks noChangeShapeType="1"/>
            <a:stCxn id="535614" idx="4"/>
            <a:endCxn id="535623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5625" name="AutoShape 73"/>
          <p:cNvCxnSpPr>
            <a:cxnSpLocks noChangeShapeType="1"/>
            <a:stCxn id="535608" idx="4"/>
            <a:endCxn id="535617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5626" name="AutoShape 74"/>
          <p:cNvCxnSpPr>
            <a:cxnSpLocks noChangeShapeType="1"/>
            <a:stCxn id="535615" idx="2"/>
            <a:endCxn id="535619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27" name="Text Box 75"/>
          <p:cNvSpPr txBox="1">
            <a:spLocks noChangeArrowheads="1"/>
          </p:cNvSpPr>
          <p:nvPr/>
        </p:nvSpPr>
        <p:spPr bwMode="auto">
          <a:xfrm>
            <a:off x="6096000" y="5232400"/>
            <a:ext cx="17600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p</a:t>
            </a:r>
            <a:r>
              <a:rPr lang="sr-Latn-CS" sz="1600" b="1">
                <a:solidFill>
                  <a:schemeClr val="tx2"/>
                </a:solidFill>
              </a:rPr>
              <a:t>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S,C,F,G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en-US" sz="1600" b="1">
                <a:solidFill>
                  <a:schemeClr val="tx2"/>
                </a:solidFill>
              </a:rPr>
              <a:t>c</a:t>
            </a:r>
            <a:r>
              <a:rPr lang="sr-Latn-CS" sz="1600" b="1">
                <a:solidFill>
                  <a:schemeClr val="tx2"/>
                </a:solidFill>
              </a:rPr>
              <a:t>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62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4736F-A4D6-4CCB-9687-C829C3430B17}" type="slidenum">
              <a:rPr lang="en-US" altLang="en-US" sz="1100"/>
              <a:pPr/>
              <a:t>59</a:t>
            </a:fld>
            <a:endParaRPr lang="en-US" altLang="en-US" sz="110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solidFill>
                  <a:schemeClr val="tx2"/>
                </a:solidFill>
              </a:rPr>
              <a:t>Karakteristike </a:t>
            </a:r>
            <a:r>
              <a:rPr lang="en-US" sz="2400" dirty="0">
                <a:solidFill>
                  <a:schemeClr val="tx2"/>
                </a:solidFill>
              </a:rPr>
              <a:t>UCS </a:t>
            </a:r>
            <a:r>
              <a:rPr lang="sr-Latn-CS" sz="2400" dirty="0">
                <a:solidFill>
                  <a:schemeClr val="tx2"/>
                </a:solidFill>
              </a:rPr>
              <a:t>pretrage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rgbClr val="CC3300"/>
              </a:solidFill>
            </a:endParaRPr>
          </a:p>
          <a:p>
            <a:pPr lvl="4"/>
            <a:endParaRPr lang="en-US" sz="1600" dirty="0"/>
          </a:p>
          <a:p>
            <a:pPr lvl="1"/>
            <a:r>
              <a:rPr lang="sr-Latn-CS" sz="2000" b="1" dirty="0">
                <a:solidFill>
                  <a:schemeClr val="tx2"/>
                </a:solidFill>
              </a:rPr>
              <a:t>Kompletna </a:t>
            </a:r>
            <a:r>
              <a:rPr lang="en-US" sz="1800" dirty="0"/>
              <a:t>(</a:t>
            </a:r>
            <a:r>
              <a:rPr lang="sr-Latn-CS" sz="1800" dirty="0"/>
              <a:t>ako je</a:t>
            </a:r>
            <a:r>
              <a:rPr lang="en-US" sz="1800" dirty="0"/>
              <a:t> </a:t>
            </a:r>
            <a:r>
              <a:rPr lang="en-US" sz="1800" i="1" dirty="0">
                <a:latin typeface="Palatino" pitchFamily="18" charset="0"/>
              </a:rPr>
              <a:t>b</a:t>
            </a:r>
            <a:r>
              <a:rPr lang="en-US" sz="1800" dirty="0"/>
              <a:t> </a:t>
            </a:r>
            <a:r>
              <a:rPr lang="sr-Latn-CS" sz="1800" dirty="0"/>
              <a:t>konačno</a:t>
            </a:r>
            <a:r>
              <a:rPr lang="en-US" sz="1800" dirty="0"/>
              <a:t>, </a:t>
            </a:r>
            <a:r>
              <a:rPr lang="en-US" sz="1800" i="1" dirty="0">
                <a:latin typeface="Palatino" pitchFamily="18" charset="0"/>
              </a:rPr>
              <a:t>c</a:t>
            </a:r>
            <a:r>
              <a:rPr lang="sr-Latn-CS" sz="1800" i="1" dirty="0">
                <a:latin typeface="Palatino" pitchFamily="18" charset="0"/>
              </a:rPr>
              <a:t>ena</a:t>
            </a:r>
            <a:r>
              <a:rPr lang="en-US" sz="1800" i="1" dirty="0">
                <a:latin typeface="Palatino" pitchFamily="18" charset="0"/>
              </a:rPr>
              <a:t> &gt;= e</a:t>
            </a:r>
            <a:r>
              <a:rPr lang="en-US" sz="1800" dirty="0"/>
              <a:t>)</a:t>
            </a:r>
            <a:endParaRPr lang="en-US" sz="2000" b="1" dirty="0">
              <a:solidFill>
                <a:schemeClr val="tx2"/>
              </a:solidFill>
            </a:endParaRP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Optimal</a:t>
            </a:r>
            <a:r>
              <a:rPr lang="sr-Latn-CS" sz="2000" b="1" dirty="0">
                <a:solidFill>
                  <a:schemeClr val="tx2"/>
                </a:solidFill>
              </a:rPr>
              <a:t>na ali</a:t>
            </a:r>
            <a:endParaRPr lang="en-US" sz="2000" b="1" dirty="0">
              <a:solidFill>
                <a:schemeClr val="tx2"/>
              </a:solidFill>
            </a:endParaRPr>
          </a:p>
          <a:p>
            <a:pPr lvl="2"/>
            <a:r>
              <a:rPr lang="sr-Latn-CS" sz="1800" dirty="0"/>
              <a:t>zahteva primenu ciljnog testa kada se čvor odstranjuje iz liste</a:t>
            </a:r>
            <a:endParaRPr lang="en-US" sz="1800" dirty="0"/>
          </a:p>
          <a:p>
            <a:pPr lvl="2"/>
            <a:r>
              <a:rPr lang="sr-Latn-CS" sz="1800" dirty="0"/>
              <a:t>a ne kada se čvor generiše pri razvoju roditeljskog čvora</a:t>
            </a:r>
            <a:endParaRPr lang="en-US" sz="1800" dirty="0"/>
          </a:p>
          <a:p>
            <a:pPr lvl="1"/>
            <a:r>
              <a:rPr lang="sr-Latn-CS" sz="2000" b="1" dirty="0"/>
              <a:t>Vremenska i prostorna složenost</a:t>
            </a:r>
            <a:r>
              <a:rPr lang="en-US" sz="2000" dirty="0"/>
              <a:t>: </a:t>
            </a:r>
            <a:r>
              <a:rPr lang="en-US" sz="2000" i="1" dirty="0">
                <a:latin typeface="Palatino" pitchFamily="18" charset="0"/>
              </a:rPr>
              <a:t>O(</a:t>
            </a:r>
            <a:r>
              <a:rPr lang="en-US" sz="2000" i="1" dirty="0" err="1">
                <a:latin typeface="Palatino" pitchFamily="18" charset="0"/>
              </a:rPr>
              <a:t>b</a:t>
            </a:r>
            <a:r>
              <a:rPr lang="en-US" sz="2000" i="1" baseline="30000" dirty="0" err="1">
                <a:latin typeface="Palatino" pitchFamily="18" charset="0"/>
              </a:rPr>
              <a:t>d</a:t>
            </a:r>
            <a:r>
              <a:rPr lang="en-US" sz="2000" i="1" dirty="0">
                <a:latin typeface="Palatino" pitchFamily="18" charset="0"/>
              </a:rPr>
              <a:t>) </a:t>
            </a:r>
            <a:r>
              <a:rPr lang="en-US" sz="2000" b="1" dirty="0">
                <a:solidFill>
                  <a:srgbClr val="FF7C80"/>
                </a:solidFill>
              </a:rPr>
              <a:t>E</a:t>
            </a:r>
            <a:r>
              <a:rPr lang="sr-Latn-CS" sz="2000" b="1" dirty="0">
                <a:solidFill>
                  <a:srgbClr val="FF7C80"/>
                </a:solidFill>
              </a:rPr>
              <a:t>ks</a:t>
            </a:r>
            <a:r>
              <a:rPr lang="en-US" sz="2000" b="1" dirty="0" err="1">
                <a:solidFill>
                  <a:srgbClr val="FF7C80"/>
                </a:solidFill>
              </a:rPr>
              <a:t>ponen</a:t>
            </a:r>
            <a:r>
              <a:rPr lang="sr-Latn-CS" sz="2000" b="1" dirty="0">
                <a:solidFill>
                  <a:srgbClr val="FF7C80"/>
                </a:solidFill>
              </a:rPr>
              <a:t>cijalna</a:t>
            </a:r>
            <a:endParaRPr lang="en-US" sz="2000" b="1" dirty="0">
              <a:solidFill>
                <a:srgbClr val="FF7C80"/>
              </a:solidFill>
            </a:endParaRPr>
          </a:p>
          <a:p>
            <a:pPr lvl="2"/>
            <a:r>
              <a:rPr lang="en-US" sz="1800" i="1" dirty="0">
                <a:latin typeface="Palatino" pitchFamily="18" charset="0"/>
              </a:rPr>
              <a:t>d</a:t>
            </a:r>
            <a:r>
              <a:rPr lang="en-US" sz="1800" dirty="0"/>
              <a:t> </a:t>
            </a:r>
            <a:r>
              <a:rPr lang="sr-Latn-CS" sz="1800" dirty="0"/>
              <a:t>je dubina rešenja</a:t>
            </a:r>
            <a:endParaRPr lang="en-US" sz="1800" dirty="0"/>
          </a:p>
          <a:p>
            <a:pPr lvl="2"/>
            <a:r>
              <a:rPr lang="en-US" sz="1800" i="1" dirty="0">
                <a:latin typeface="Palatino" pitchFamily="18" charset="0"/>
              </a:rPr>
              <a:t>b</a:t>
            </a:r>
            <a:r>
              <a:rPr lang="en-US" sz="1800" dirty="0"/>
              <a:t>: </a:t>
            </a:r>
            <a:r>
              <a:rPr lang="sr-Latn-CS" sz="1800" dirty="0"/>
              <a:t>faktor grananja svakog nelisnog čvora i uz pretpostavku iste cene za sve lukove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Numbrix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4673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F63913-B9A7-4811-AF73-8EE77838F185}" type="slidenum">
              <a:rPr lang="en-US" altLang="en-US" sz="1100"/>
              <a:pPr/>
              <a:t>60</a:t>
            </a:fld>
            <a:endParaRPr lang="en-US" altLang="en-US" sz="110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Slepe strategije pretrage</a:t>
            </a:r>
            <a:endParaRPr lang="en-US" sz="360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>
              <a:lnSpc>
                <a:spcPct val="80000"/>
              </a:lnSpc>
            </a:pPr>
            <a:endParaRPr lang="en-US" sz="1600">
              <a:solidFill>
                <a:srgbClr val="CC3300"/>
              </a:solidFill>
            </a:endParaRPr>
          </a:p>
          <a:p>
            <a:pPr>
              <a:lnSpc>
                <a:spcPct val="80000"/>
              </a:lnSpc>
            </a:pPr>
            <a:r>
              <a:rPr lang="sr-Latn-CS" sz="2400">
                <a:solidFill>
                  <a:srgbClr val="CC3300"/>
                </a:solidFill>
              </a:rPr>
              <a:t>Iteratvno produbljavanje - </a:t>
            </a:r>
            <a:r>
              <a:rPr lang="en-US" sz="2400">
                <a:solidFill>
                  <a:srgbClr val="CC3300"/>
                </a:solidFill>
              </a:rPr>
              <a:t>IDS</a:t>
            </a:r>
            <a:r>
              <a:rPr lang="en-US" sz="2400"/>
              <a:t>:  depth-first, iterative-deepening search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z="2000"/>
              <a:t>Modifikacija algoritma pretrage</a:t>
            </a:r>
            <a:r>
              <a:rPr lang="en-US" sz="2000"/>
              <a:t>:</a:t>
            </a:r>
          </a:p>
          <a:p>
            <a:pPr lvl="1">
              <a:lnSpc>
                <a:spcPct val="80000"/>
              </a:lnSpc>
            </a:pPr>
            <a:r>
              <a:rPr lang="sr-Latn-CS" sz="2000"/>
              <a:t>radi</a:t>
            </a:r>
            <a:r>
              <a:rPr lang="en-US" sz="2000"/>
              <a:t> DFS </a:t>
            </a:r>
            <a:r>
              <a:rPr lang="sr-Latn-CS" sz="2000"/>
              <a:t>do dubine </a:t>
            </a:r>
            <a:r>
              <a:rPr lang="en-US" sz="2000"/>
              <a:t>0</a:t>
            </a:r>
            <a:br>
              <a:rPr lang="en-US" sz="2000"/>
            </a:br>
            <a:r>
              <a:rPr lang="en-US" sz="2000"/>
              <a:t>tre</a:t>
            </a:r>
            <a:r>
              <a:rPr lang="sr-Latn-CS" sz="2000"/>
              <a:t>tira startni čvor kao lisni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sr-Latn-CS" sz="2000"/>
              <a:t>radi</a:t>
            </a:r>
            <a:r>
              <a:rPr lang="en-US" sz="2000"/>
              <a:t> DFS </a:t>
            </a:r>
            <a:r>
              <a:rPr lang="sr-Latn-CS" sz="2000"/>
              <a:t>do dubine</a:t>
            </a:r>
            <a:r>
              <a:rPr lang="en-US" sz="2000"/>
              <a:t> 1</a:t>
            </a:r>
            <a:br>
              <a:rPr lang="en-US" sz="2000"/>
            </a:br>
            <a:r>
              <a:rPr lang="sr-Latn-CS" sz="2000"/>
              <a:t>tretira sve nasledničke čvorove startnog čvora kao listove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sr-Latn-CS" sz="2000"/>
              <a:t>Ako rešenje nije nađeno, radi </a:t>
            </a:r>
            <a:r>
              <a:rPr lang="en-US" sz="2000"/>
              <a:t>DFS </a:t>
            </a:r>
            <a:r>
              <a:rPr lang="sr-Latn-CS" sz="2000"/>
              <a:t>do dubine</a:t>
            </a:r>
            <a:r>
              <a:rPr lang="en-US" sz="2000"/>
              <a:t> 2</a:t>
            </a:r>
          </a:p>
          <a:p>
            <a:pPr lvl="1">
              <a:lnSpc>
                <a:spcPct val="80000"/>
              </a:lnSpc>
            </a:pPr>
            <a:r>
              <a:rPr lang="sr-Latn-CS" sz="2000"/>
              <a:t>Ponavlja se sa povećanjem dubine dok ne nađe rešenje</a:t>
            </a:r>
            <a:endParaRPr lang="en-US" sz="20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  <a:buFont typeface="Wingdings 2" pitchFamily="18" charset="2"/>
              <a:buChar char="Þ"/>
            </a:pPr>
            <a:r>
              <a:rPr lang="en-US" sz="2400"/>
              <a:t>Start</a:t>
            </a:r>
            <a:r>
              <a:rPr lang="sr-Latn-CS" sz="2400"/>
              <a:t>ni čvor je na dubini</a:t>
            </a:r>
            <a:r>
              <a:rPr lang="en-US" sz="2400"/>
              <a:t>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81953-6E26-441B-884F-4616D5A2BF2D}" type="slidenum">
              <a:rPr lang="en-US" altLang="en-US" sz="1100"/>
              <a:pPr/>
              <a:t>61</a:t>
            </a:fld>
            <a:endParaRPr lang="en-US" altLang="en-US" sz="110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Node deepeningSearch (Problem problem) {</a:t>
            </a:r>
            <a:endParaRPr lang="en-US" sz="1400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int depth = 0;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Stack DSnodes = new Stack();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while (true) {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</a:rPr>
              <a:t>// while not solved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Node node = DFS_depthBound(problem, DSnodes, depth);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solidFill>
                  <a:schemeClr val="accent1"/>
                </a:solidFill>
                <a:latin typeface="Courier New" pitchFamily="49" charset="0"/>
              </a:rPr>
              <a:t>    // DFS_depthBound limits DFS search to level &lt;= depth</a:t>
            </a:r>
            <a:endParaRPr lang="en-US" sz="1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if (</a:t>
            </a:r>
            <a:r>
              <a:rPr lang="en-US" sz="1400">
                <a:solidFill>
                  <a:srgbClr val="CC3300"/>
                </a:solidFill>
                <a:latin typeface="Courier New" pitchFamily="49" charset="0"/>
              </a:rPr>
              <a:t>node isn't "failure"</a:t>
            </a:r>
            <a:r>
              <a:rPr lang="en-US" sz="1400">
                <a:latin typeface="Courier New" pitchFamily="49" charset="0"/>
              </a:rPr>
              <a:t>) return node;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</a:rPr>
              <a:t>// solved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depth++;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</a:rPr>
              <a:t>// look deeper</a:t>
            </a:r>
            <a:endParaRPr lang="en-US" sz="1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AAEAB-C453-4AFF-95BE-287E9D3C8AFD}" type="slidenum">
              <a:rPr lang="en-US" altLang="en-US" sz="1100"/>
              <a:pPr/>
              <a:t>62</a:t>
            </a:fld>
            <a:endParaRPr lang="en-US" altLang="en-US" sz="1100"/>
          </a:p>
        </p:txBody>
      </p:sp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r-Latn-CS" sz="1400">
                <a:solidFill>
                  <a:schemeClr val="tx2"/>
                </a:solidFill>
              </a:rPr>
              <a:t>dubina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</a:t>
            </a:r>
            <a:r>
              <a:rPr lang="en-US" sz="1400"/>
              <a:t>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graphicFrame>
        <p:nvGraphicFramePr>
          <p:cNvPr id="518149" name="Group 5"/>
          <p:cNvGraphicFramePr>
            <a:graphicFrameLocks noGrp="1"/>
          </p:cNvGraphicFramePr>
          <p:nvPr/>
        </p:nvGraphicFramePr>
        <p:xfrm>
          <a:off x="685800" y="2438400"/>
          <a:ext cx="3886200" cy="603504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18171" name="Text Box 27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18172" name="Oval 2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18173" name="Oval 2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18174" name="AutoShape 30"/>
          <p:cNvCxnSpPr>
            <a:cxnSpLocks noChangeShapeType="1"/>
            <a:stCxn id="518172" idx="3"/>
            <a:endCxn id="518173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18175" name="AutoShape 31"/>
          <p:cNvCxnSpPr>
            <a:cxnSpLocks noChangeShapeType="1"/>
            <a:stCxn id="518173" idx="4"/>
            <a:endCxn id="518176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76" name="Oval 3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18177" name="AutoShape 33"/>
          <p:cNvCxnSpPr>
            <a:cxnSpLocks noChangeShapeType="1"/>
            <a:stCxn id="518173" idx="3"/>
            <a:endCxn id="518178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78" name="Oval 3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18179" name="Oval 3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18180" name="AutoShape 36"/>
          <p:cNvCxnSpPr>
            <a:cxnSpLocks noChangeShapeType="1"/>
            <a:stCxn id="518184" idx="4"/>
            <a:endCxn id="518179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81" name="Oval 3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18182" name="AutoShape 38"/>
          <p:cNvCxnSpPr>
            <a:cxnSpLocks noChangeShapeType="1"/>
            <a:stCxn id="518181" idx="4"/>
            <a:endCxn id="518183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83" name="Oval 3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18184" name="Oval 4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18185" name="AutoShape 41"/>
          <p:cNvCxnSpPr>
            <a:cxnSpLocks noChangeShapeType="1"/>
            <a:stCxn id="518172" idx="5"/>
            <a:endCxn id="518184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18186" name="AutoShape 42"/>
          <p:cNvCxnSpPr>
            <a:cxnSpLocks noChangeShapeType="1"/>
            <a:stCxn id="518176" idx="6"/>
            <a:endCxn id="518183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87" name="Oval 4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18188" name="AutoShape 44"/>
          <p:cNvCxnSpPr>
            <a:cxnSpLocks noChangeShapeType="1"/>
            <a:stCxn id="518178" idx="4"/>
            <a:endCxn id="518187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18189" name="AutoShape 45"/>
          <p:cNvCxnSpPr>
            <a:cxnSpLocks noChangeShapeType="1"/>
            <a:stCxn id="518172" idx="4"/>
            <a:endCxn id="518181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18190" name="AutoShape 46"/>
          <p:cNvCxnSpPr>
            <a:cxnSpLocks noChangeShapeType="1"/>
            <a:stCxn id="518179" idx="2"/>
            <a:endCxn id="518183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F4BEA-F4BD-44DE-BDAD-72CFF8B1C1A2}" type="slidenum">
              <a:rPr lang="en-US" altLang="en-US" sz="1100"/>
              <a:pPr/>
              <a:t>63</a:t>
            </a:fld>
            <a:endParaRPr lang="en-US" altLang="en-US" sz="1100"/>
          </a:p>
        </p:txBody>
      </p:sp>
      <p:sp>
        <p:nvSpPr>
          <p:cNvPr id="301196" name="Text Box 140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01195" name="Text Box 139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</a:t>
            </a:r>
            <a:r>
              <a:rPr lang="en-US" sz="1400"/>
              <a:t>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graphicFrame>
        <p:nvGraphicFramePr>
          <p:cNvPr id="301292" name="Group 236"/>
          <p:cNvGraphicFramePr>
            <a:graphicFrameLocks noGrp="1"/>
          </p:cNvGraphicFramePr>
          <p:nvPr/>
        </p:nvGraphicFramePr>
        <p:xfrm>
          <a:off x="685800" y="2438400"/>
          <a:ext cx="3886200" cy="905256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cutoff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FAIL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1249" name="Text Box 193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01250" name="Text Box 194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01251" name="Text Box 195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01252" name="Text Box 196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01253" name="Text Box 197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01254" name="Text Box 198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01255" name="Text Box 199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01256" name="Text Box 200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01257" name="Text Box 201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01258" name="Text Box 202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01259" name="Oval 20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rgbClr val="006600"/>
                </a:solidFill>
              </a:rPr>
              <a:t>S</a:t>
            </a:r>
            <a:br>
              <a:rPr lang="en-US" sz="1600" b="1">
                <a:solidFill>
                  <a:srgbClr val="006600"/>
                </a:solidFill>
              </a:rPr>
            </a:br>
            <a:r>
              <a:rPr lang="en-US" sz="1400">
                <a:solidFill>
                  <a:srgbClr val="006600"/>
                </a:solidFill>
              </a:rPr>
              <a:t>start</a:t>
            </a:r>
          </a:p>
        </p:txBody>
      </p:sp>
      <p:sp>
        <p:nvSpPr>
          <p:cNvPr id="301260" name="Oval 20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01261" name="AutoShape 205"/>
          <p:cNvCxnSpPr>
            <a:cxnSpLocks noChangeShapeType="1"/>
            <a:stCxn id="301259" idx="3"/>
            <a:endCxn id="30126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1262" name="AutoShape 206"/>
          <p:cNvCxnSpPr>
            <a:cxnSpLocks noChangeShapeType="1"/>
            <a:stCxn id="301260" idx="4"/>
            <a:endCxn id="30126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63" name="Oval 20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01264" name="AutoShape 208"/>
          <p:cNvCxnSpPr>
            <a:cxnSpLocks noChangeShapeType="1"/>
            <a:stCxn id="301260" idx="3"/>
            <a:endCxn id="30126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65" name="Oval 20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01266" name="Oval 21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01267" name="AutoShape 211"/>
          <p:cNvCxnSpPr>
            <a:cxnSpLocks noChangeShapeType="1"/>
            <a:stCxn id="301271" idx="4"/>
            <a:endCxn id="30126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68" name="Oval 21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01269" name="AutoShape 213"/>
          <p:cNvCxnSpPr>
            <a:cxnSpLocks noChangeShapeType="1"/>
            <a:stCxn id="301268" idx="4"/>
            <a:endCxn id="30127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70" name="Oval 21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01271" name="Oval 21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01272" name="AutoShape 216"/>
          <p:cNvCxnSpPr>
            <a:cxnSpLocks noChangeShapeType="1"/>
            <a:stCxn id="301259" idx="5"/>
            <a:endCxn id="30127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1273" name="AutoShape 217"/>
          <p:cNvCxnSpPr>
            <a:cxnSpLocks noChangeShapeType="1"/>
            <a:stCxn id="301263" idx="6"/>
            <a:endCxn id="30127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74" name="Oval 21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01275" name="AutoShape 219"/>
          <p:cNvCxnSpPr>
            <a:cxnSpLocks noChangeShapeType="1"/>
            <a:stCxn id="301265" idx="4"/>
            <a:endCxn id="30127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1276" name="AutoShape 220"/>
          <p:cNvCxnSpPr>
            <a:cxnSpLocks noChangeShapeType="1"/>
            <a:stCxn id="301259" idx="4"/>
            <a:endCxn id="30126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1277" name="AutoShape 221"/>
          <p:cNvCxnSpPr>
            <a:cxnSpLocks noChangeShapeType="1"/>
            <a:stCxn id="301266" idx="2"/>
            <a:endCxn id="30127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C938E6-35B7-4D56-8F1A-E8FC417590AF}" type="slidenum">
              <a:rPr lang="en-US" altLang="en-US" sz="1100"/>
              <a:pPr/>
              <a:t>64</a:t>
            </a:fld>
            <a:endParaRPr lang="en-US" altLang="en-US" sz="1100"/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56361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6370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6376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6382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6383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6384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56385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1(1)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56359" name="AutoShape 7"/>
          <p:cNvCxnSpPr>
            <a:cxnSpLocks noChangeShapeType="1"/>
            <a:stCxn id="356357" idx="3"/>
            <a:endCxn id="35635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6362" name="AutoShape 10"/>
          <p:cNvCxnSpPr>
            <a:cxnSpLocks noChangeShapeType="1"/>
            <a:stCxn id="356358" idx="4"/>
            <a:endCxn id="35636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56364" name="AutoShape 12"/>
          <p:cNvCxnSpPr>
            <a:cxnSpLocks noChangeShapeType="1"/>
            <a:stCxn id="356358" idx="3"/>
            <a:endCxn id="35636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65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56366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56367" name="AutoShape 15"/>
          <p:cNvCxnSpPr>
            <a:cxnSpLocks noChangeShapeType="1"/>
            <a:stCxn id="356374" idx="4"/>
            <a:endCxn id="35636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71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56372" name="AutoShape 20"/>
          <p:cNvCxnSpPr>
            <a:cxnSpLocks noChangeShapeType="1"/>
            <a:stCxn id="356371" idx="4"/>
            <a:endCxn id="356373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73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56374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56375" name="AutoShape 23"/>
          <p:cNvCxnSpPr>
            <a:cxnSpLocks noChangeShapeType="1"/>
            <a:stCxn id="356357" idx="5"/>
            <a:endCxn id="356374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6377" name="AutoShape 25"/>
          <p:cNvCxnSpPr>
            <a:cxnSpLocks noChangeShapeType="1"/>
            <a:stCxn id="356363" idx="6"/>
            <a:endCxn id="356373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78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56379" name="AutoShape 27"/>
          <p:cNvCxnSpPr>
            <a:cxnSpLocks noChangeShapeType="1"/>
            <a:stCxn id="356365" idx="4"/>
            <a:endCxn id="35637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6380" name="AutoShape 28"/>
          <p:cNvCxnSpPr>
            <a:cxnSpLocks noChangeShapeType="1"/>
            <a:stCxn id="356357" idx="4"/>
            <a:endCxn id="356371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6381" name="AutoShape 29"/>
          <p:cNvCxnSpPr>
            <a:cxnSpLocks noChangeShapeType="1"/>
            <a:stCxn id="356366" idx="2"/>
            <a:endCxn id="356373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56475" name="Group 123"/>
          <p:cNvGraphicFramePr>
            <a:graphicFrameLocks noGrp="1"/>
          </p:cNvGraphicFramePr>
          <p:nvPr/>
        </p:nvGraphicFramePr>
        <p:xfrm>
          <a:off x="685800" y="2438400"/>
          <a:ext cx="3886200" cy="1207008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nema testa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0F8A64-927A-4427-881D-968323215C70}" type="slidenum">
              <a:rPr lang="en-US" altLang="en-US" sz="1100"/>
              <a:pPr/>
              <a:t>65</a:t>
            </a:fld>
            <a:endParaRPr lang="en-US" altLang="en-US" sz="1100"/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4320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4328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4334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54337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2(1)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54309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54310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354311" name="AutoShape 7"/>
          <p:cNvCxnSpPr>
            <a:cxnSpLocks noChangeShapeType="1"/>
            <a:stCxn id="354309" idx="3"/>
            <a:endCxn id="35431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4314" name="AutoShape 10"/>
          <p:cNvCxnSpPr>
            <a:cxnSpLocks noChangeShapeType="1"/>
            <a:stCxn id="354310" idx="4"/>
            <a:endCxn id="354315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15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54316" name="AutoShape 12"/>
          <p:cNvCxnSpPr>
            <a:cxnSpLocks noChangeShapeType="1"/>
            <a:stCxn id="354310" idx="3"/>
            <a:endCxn id="354317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17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54318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54319" name="AutoShape 15"/>
          <p:cNvCxnSpPr>
            <a:cxnSpLocks noChangeShapeType="1"/>
            <a:stCxn id="354326" idx="4"/>
            <a:endCxn id="354318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23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54324" name="AutoShape 20"/>
          <p:cNvCxnSpPr>
            <a:cxnSpLocks noChangeShapeType="1"/>
            <a:stCxn id="354323" idx="4"/>
            <a:endCxn id="354325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25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54326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54327" name="AutoShape 23"/>
          <p:cNvCxnSpPr>
            <a:cxnSpLocks noChangeShapeType="1"/>
            <a:stCxn id="354309" idx="5"/>
            <a:endCxn id="354326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4329" name="AutoShape 25"/>
          <p:cNvCxnSpPr>
            <a:cxnSpLocks noChangeShapeType="1"/>
            <a:stCxn id="354315" idx="6"/>
            <a:endCxn id="354325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30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54331" name="AutoShape 27"/>
          <p:cNvCxnSpPr>
            <a:cxnSpLocks noChangeShapeType="1"/>
            <a:stCxn id="354317" idx="4"/>
            <a:endCxn id="35433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4332" name="AutoShape 28"/>
          <p:cNvCxnSpPr>
            <a:cxnSpLocks noChangeShapeType="1"/>
            <a:stCxn id="354309" idx="4"/>
            <a:endCxn id="354323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4333" name="AutoShape 29"/>
          <p:cNvCxnSpPr>
            <a:cxnSpLocks noChangeShapeType="1"/>
            <a:stCxn id="354318" idx="2"/>
            <a:endCxn id="354325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54417" name="Group 113"/>
          <p:cNvGraphicFramePr>
            <a:graphicFrameLocks noGrp="1"/>
          </p:cNvGraphicFramePr>
          <p:nvPr/>
        </p:nvGraphicFramePr>
        <p:xfrm>
          <a:off x="685800" y="2438400"/>
          <a:ext cx="3886200" cy="1513396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cutoff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F41867-3A36-41F0-8E5A-6C947304A76C}" type="slidenum">
              <a:rPr lang="en-US" altLang="en-US" sz="1100"/>
              <a:pPr/>
              <a:t>66</a:t>
            </a:fld>
            <a:endParaRPr lang="en-US" altLang="en-US" sz="1100"/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60465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0466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0472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0478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0479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0480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60481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60450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768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3(1)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60453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60454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60455" name="AutoShape 7"/>
          <p:cNvCxnSpPr>
            <a:cxnSpLocks noChangeShapeType="1"/>
            <a:stCxn id="360453" idx="3"/>
            <a:endCxn id="36045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0458" name="AutoShape 10"/>
          <p:cNvCxnSpPr>
            <a:cxnSpLocks noChangeShapeType="1"/>
            <a:stCxn id="360454" idx="4"/>
            <a:endCxn id="36045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59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60460" name="AutoShape 12"/>
          <p:cNvCxnSpPr>
            <a:cxnSpLocks noChangeShapeType="1"/>
            <a:stCxn id="360454" idx="3"/>
            <a:endCxn id="36046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61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60462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60463" name="AutoShape 15"/>
          <p:cNvCxnSpPr>
            <a:cxnSpLocks noChangeShapeType="1"/>
            <a:stCxn id="360470" idx="4"/>
            <a:endCxn id="36046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67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360468" name="AutoShape 20"/>
          <p:cNvCxnSpPr>
            <a:cxnSpLocks noChangeShapeType="1"/>
            <a:stCxn id="360467" idx="4"/>
            <a:endCxn id="360469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69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60470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60471" name="AutoShape 23"/>
          <p:cNvCxnSpPr>
            <a:cxnSpLocks noChangeShapeType="1"/>
            <a:stCxn id="360453" idx="5"/>
            <a:endCxn id="360470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0473" name="AutoShape 25"/>
          <p:cNvCxnSpPr>
            <a:cxnSpLocks noChangeShapeType="1"/>
            <a:stCxn id="360459" idx="6"/>
            <a:endCxn id="360469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74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60475" name="AutoShape 27"/>
          <p:cNvCxnSpPr>
            <a:cxnSpLocks noChangeShapeType="1"/>
            <a:stCxn id="360461" idx="4"/>
            <a:endCxn id="36047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0476" name="AutoShape 28"/>
          <p:cNvCxnSpPr>
            <a:cxnSpLocks noChangeShapeType="1"/>
            <a:stCxn id="360453" idx="4"/>
            <a:endCxn id="360467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0477" name="AutoShape 29"/>
          <p:cNvCxnSpPr>
            <a:cxnSpLocks noChangeShapeType="1"/>
            <a:stCxn id="360462" idx="2"/>
            <a:endCxn id="360469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60517" name="Group 69"/>
          <p:cNvGraphicFramePr>
            <a:graphicFrameLocks noGrp="1"/>
          </p:cNvGraphicFramePr>
          <p:nvPr/>
        </p:nvGraphicFramePr>
        <p:xfrm>
          <a:off x="685800" y="2438400"/>
          <a:ext cx="3886200" cy="1819784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@cutoff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7A656-91B2-4A42-8314-67A32A456289}" type="slidenum">
              <a:rPr lang="en-US" altLang="en-US" sz="1100"/>
              <a:pPr/>
              <a:t>67</a:t>
            </a:fld>
            <a:endParaRPr lang="en-US" altLang="en-US" sz="1100"/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62513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2514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2520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2526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2527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2528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62529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62498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4(1)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62501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62502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62503" name="AutoShape 7"/>
          <p:cNvCxnSpPr>
            <a:cxnSpLocks noChangeShapeType="1"/>
            <a:stCxn id="362501" idx="3"/>
            <a:endCxn id="362502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2506" name="AutoShape 10"/>
          <p:cNvCxnSpPr>
            <a:cxnSpLocks noChangeShapeType="1"/>
            <a:stCxn id="362502" idx="4"/>
            <a:endCxn id="36250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07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62508" name="AutoShape 12"/>
          <p:cNvCxnSpPr>
            <a:cxnSpLocks noChangeShapeType="1"/>
            <a:stCxn id="362502" idx="3"/>
            <a:endCxn id="36250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09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62510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62511" name="AutoShape 15"/>
          <p:cNvCxnSpPr>
            <a:cxnSpLocks noChangeShapeType="1"/>
            <a:stCxn id="362518" idx="4"/>
            <a:endCxn id="36251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15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62516" name="AutoShape 20"/>
          <p:cNvCxnSpPr>
            <a:cxnSpLocks noChangeShapeType="1"/>
            <a:stCxn id="362515" idx="4"/>
            <a:endCxn id="362517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17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goal</a:t>
            </a:r>
          </a:p>
        </p:txBody>
      </p:sp>
      <p:sp>
        <p:nvSpPr>
          <p:cNvPr id="362518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362519" name="AutoShape 23"/>
          <p:cNvCxnSpPr>
            <a:cxnSpLocks noChangeShapeType="1"/>
            <a:stCxn id="362501" idx="5"/>
            <a:endCxn id="362518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2521" name="AutoShape 25"/>
          <p:cNvCxnSpPr>
            <a:cxnSpLocks noChangeShapeType="1"/>
            <a:stCxn id="362507" idx="6"/>
            <a:endCxn id="362517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22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H</a:t>
            </a:r>
          </a:p>
        </p:txBody>
      </p:sp>
      <p:cxnSp>
        <p:nvCxnSpPr>
          <p:cNvPr id="362523" name="AutoShape 27"/>
          <p:cNvCxnSpPr>
            <a:cxnSpLocks noChangeShapeType="1"/>
            <a:stCxn id="362509" idx="4"/>
            <a:endCxn id="36252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2524" name="AutoShape 28"/>
          <p:cNvCxnSpPr>
            <a:cxnSpLocks noChangeShapeType="1"/>
            <a:stCxn id="362501" idx="4"/>
            <a:endCxn id="362515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2525" name="AutoShape 29"/>
          <p:cNvCxnSpPr>
            <a:cxnSpLocks noChangeShapeType="1"/>
            <a:stCxn id="362510" idx="2"/>
            <a:endCxn id="362517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62574" name="Group 78"/>
          <p:cNvGraphicFramePr>
            <a:graphicFrameLocks noGrp="1"/>
          </p:cNvGraphicFramePr>
          <p:nvPr/>
        </p:nvGraphicFramePr>
        <p:xfrm>
          <a:off x="685800" y="2438400"/>
          <a:ext cx="3886200" cy="2126172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@cutoff-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FAIL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1CF5E4-EA23-4CAB-B1E8-C23469D2F839}" type="slidenum">
              <a:rPr lang="en-US" altLang="en-US" sz="1100"/>
              <a:pPr/>
              <a:t>68</a:t>
            </a:fld>
            <a:endParaRPr lang="en-US" altLang="en-US" sz="1100"/>
          </a:p>
        </p:txBody>
      </p:sp>
      <p:sp>
        <p:nvSpPr>
          <p:cNvPr id="358418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58409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8416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58417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8424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8430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8431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8432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58433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326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4(2)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58405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58406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58407" name="AutoShape 7"/>
          <p:cNvCxnSpPr>
            <a:cxnSpLocks noChangeShapeType="1"/>
            <a:stCxn id="358405" idx="3"/>
            <a:endCxn id="35840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8410" name="AutoShape 10"/>
          <p:cNvCxnSpPr>
            <a:cxnSpLocks noChangeShapeType="1"/>
            <a:stCxn id="358406" idx="4"/>
            <a:endCxn id="35841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11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58412" name="AutoShape 12"/>
          <p:cNvCxnSpPr>
            <a:cxnSpLocks noChangeShapeType="1"/>
            <a:stCxn id="358406" idx="3"/>
            <a:endCxn id="35841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58415" name="AutoShape 15"/>
          <p:cNvCxnSpPr>
            <a:cxnSpLocks noChangeShapeType="1"/>
            <a:stCxn id="358422" idx="4"/>
            <a:endCxn id="35841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58420" name="AutoShape 20"/>
          <p:cNvCxnSpPr>
            <a:cxnSpLocks noChangeShapeType="1"/>
            <a:stCxn id="358419" idx="4"/>
            <a:endCxn id="35842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21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58423" name="AutoShape 23"/>
          <p:cNvCxnSpPr>
            <a:cxnSpLocks noChangeShapeType="1"/>
            <a:stCxn id="358405" idx="5"/>
            <a:endCxn id="35842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8425" name="AutoShape 25"/>
          <p:cNvCxnSpPr>
            <a:cxnSpLocks noChangeShapeType="1"/>
            <a:stCxn id="358411" idx="6"/>
            <a:endCxn id="35842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58427" name="AutoShape 27"/>
          <p:cNvCxnSpPr>
            <a:cxnSpLocks noChangeShapeType="1"/>
            <a:stCxn id="358413" idx="4"/>
            <a:endCxn id="35842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8428" name="AutoShape 28"/>
          <p:cNvCxnSpPr>
            <a:cxnSpLocks noChangeShapeType="1"/>
            <a:stCxn id="358405" idx="4"/>
            <a:endCxn id="35841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8429" name="AutoShape 29"/>
          <p:cNvCxnSpPr>
            <a:cxnSpLocks noChangeShapeType="1"/>
            <a:stCxn id="358414" idx="2"/>
            <a:endCxn id="35842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58517" name="Group 117"/>
          <p:cNvGraphicFramePr>
            <a:graphicFrameLocks noGrp="1"/>
          </p:cNvGraphicFramePr>
          <p:nvPr/>
        </p:nvGraphicFramePr>
        <p:xfrm>
          <a:off x="685800" y="2438400"/>
          <a:ext cx="3886200" cy="2480185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nema testa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56A2A4-5550-4A47-98A4-288A88494168}" type="slidenum">
              <a:rPr lang="en-US" altLang="en-US" sz="1100"/>
              <a:pPr/>
              <a:t>69</a:t>
            </a:fld>
            <a:endParaRPr lang="en-US" altLang="en-US" sz="1100"/>
          </a:p>
        </p:txBody>
      </p:sp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6849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76850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6856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6862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6863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6864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76865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4(3)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76838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76839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76840" name="AutoShape 8"/>
          <p:cNvCxnSpPr>
            <a:cxnSpLocks noChangeShapeType="1"/>
            <a:stCxn id="376838" idx="3"/>
            <a:endCxn id="376839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6843" name="AutoShape 11"/>
          <p:cNvCxnSpPr>
            <a:cxnSpLocks noChangeShapeType="1"/>
            <a:stCxn id="376839" idx="4"/>
            <a:endCxn id="37684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44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76845" name="AutoShape 13"/>
          <p:cNvCxnSpPr>
            <a:cxnSpLocks noChangeShapeType="1"/>
            <a:stCxn id="376839" idx="3"/>
            <a:endCxn id="37684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46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76847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76848" name="AutoShape 16"/>
          <p:cNvCxnSpPr>
            <a:cxnSpLocks noChangeShapeType="1"/>
            <a:stCxn id="376854" idx="4"/>
            <a:endCxn id="37684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51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76852" name="AutoShape 20"/>
          <p:cNvCxnSpPr>
            <a:cxnSpLocks noChangeShapeType="1"/>
            <a:stCxn id="376851" idx="4"/>
            <a:endCxn id="376853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53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76854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76855" name="AutoShape 23"/>
          <p:cNvCxnSpPr>
            <a:cxnSpLocks noChangeShapeType="1"/>
            <a:stCxn id="376838" idx="5"/>
            <a:endCxn id="376854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6857" name="AutoShape 25"/>
          <p:cNvCxnSpPr>
            <a:cxnSpLocks noChangeShapeType="1"/>
            <a:stCxn id="376844" idx="6"/>
            <a:endCxn id="376853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58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76859" name="AutoShape 27"/>
          <p:cNvCxnSpPr>
            <a:cxnSpLocks noChangeShapeType="1"/>
            <a:stCxn id="376846" idx="4"/>
            <a:endCxn id="37685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6860" name="AutoShape 28"/>
          <p:cNvCxnSpPr>
            <a:cxnSpLocks noChangeShapeType="1"/>
            <a:stCxn id="376838" idx="4"/>
            <a:endCxn id="376851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6861" name="AutoShape 29"/>
          <p:cNvCxnSpPr>
            <a:cxnSpLocks noChangeShapeType="1"/>
            <a:stCxn id="376847" idx="2"/>
            <a:endCxn id="376853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76914" name="Group 82"/>
          <p:cNvGraphicFramePr>
            <a:graphicFrameLocks noGrp="1"/>
          </p:cNvGraphicFramePr>
          <p:nvPr/>
        </p:nvGraphicFramePr>
        <p:xfrm>
          <a:off x="685800" y="2438400"/>
          <a:ext cx="3886200" cy="2802448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nema testa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D,E,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Problem sa dve posude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914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CS" sz="2400" dirty="0">
                <a:latin typeface="Comic Sans MS" pitchFamily="66" charset="0"/>
              </a:rPr>
              <a:t>Imate dve posude</a:t>
            </a:r>
            <a:r>
              <a:rPr lang="en-US" sz="2400" dirty="0">
                <a:latin typeface="Comic Sans MS" pitchFamily="66" charset="0"/>
              </a:rPr>
              <a:t>,</a:t>
            </a:r>
            <a:r>
              <a:rPr lang="sr-Latn-CS" sz="2400" dirty="0">
                <a:latin typeface="Comic Sans MS" pitchFamily="66" charset="0"/>
              </a:rPr>
              <a:t> jednu od </a:t>
            </a:r>
            <a:r>
              <a:rPr lang="en-US" sz="2400" dirty="0">
                <a:latin typeface="Comic Sans MS" pitchFamily="66" charset="0"/>
              </a:rPr>
              <a:t>4</a:t>
            </a:r>
            <a:r>
              <a:rPr lang="sr-Latn-CS" sz="2400" dirty="0">
                <a:latin typeface="Comic Sans MS" pitchFamily="66" charset="0"/>
              </a:rPr>
              <a:t> litre i jednu od </a:t>
            </a:r>
            <a:r>
              <a:rPr lang="en-US" sz="2400" dirty="0">
                <a:latin typeface="Comic Sans MS" pitchFamily="66" charset="0"/>
              </a:rPr>
              <a:t>3</a:t>
            </a:r>
            <a:r>
              <a:rPr lang="sr-Latn-CS" sz="2400" dirty="0">
                <a:latin typeface="Comic Sans MS" pitchFamily="66" charset="0"/>
              </a:rPr>
              <a:t> litre.</a:t>
            </a:r>
            <a:endParaRPr lang="en-US" sz="24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r-Latn-CS" sz="2400" dirty="0">
                <a:latin typeface="Comic Sans MS" pitchFamily="66" charset="0"/>
              </a:rPr>
              <a:t>Ni na jednoj nema nikakvih mernih oznaka. Imate</a:t>
            </a:r>
            <a:endParaRPr lang="en-US" sz="24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r-Latn-CS" sz="2400" dirty="0">
                <a:latin typeface="Comic Sans MS" pitchFamily="66" charset="0"/>
              </a:rPr>
              <a:t>česmu sa koje možete da punite vodu u posude.</a:t>
            </a:r>
            <a:endParaRPr lang="en-US" sz="24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r-Latn-CS" sz="2400" dirty="0">
                <a:latin typeface="Comic Sans MS" pitchFamily="66" charset="0"/>
              </a:rPr>
              <a:t>Možete i da prosipate vodu. </a:t>
            </a:r>
            <a:endParaRPr lang="en-US" sz="2400" dirty="0">
              <a:latin typeface="Comic Sans MS" pitchFamily="66" charset="0"/>
            </a:endParaRPr>
          </a:p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latin typeface="Comic Sans MS" pitchFamily="66" charset="0"/>
              </a:rPr>
              <a:t>Zadatak je da definišete niz akcija tako da na kraju imate tačno 2 litre vode u posudi od 4 litre.</a:t>
            </a:r>
            <a:endParaRPr lang="en-US" sz="2400" dirty="0">
              <a:latin typeface="Comic Sans MS" pitchFamily="66" charset="0"/>
            </a:endParaRPr>
          </a:p>
          <a:p>
            <a:pPr lvl="4"/>
            <a:endParaRPr lang="en-US" sz="1600" dirty="0">
              <a:latin typeface="Comic Sans MS" pitchFamily="66" charset="0"/>
            </a:endParaRPr>
          </a:p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latin typeface="Comic Sans MS" pitchFamily="66" charset="0"/>
              </a:rPr>
              <a:t>Ključna pitanja da biste rešili problem</a:t>
            </a:r>
            <a:endParaRPr lang="en-US" sz="2400" dirty="0">
              <a:solidFill>
                <a:srgbClr val="CC3300"/>
              </a:solidFill>
              <a:latin typeface="Comic Sans MS" pitchFamily="66" charset="0"/>
            </a:endParaRPr>
          </a:p>
          <a:p>
            <a:pPr lvl="1"/>
            <a:r>
              <a:rPr lang="sr-Latn-CS" sz="2000" dirty="0">
                <a:latin typeface="Comic Sans MS" pitchFamily="66" charset="0"/>
              </a:rPr>
              <a:t>Šta je 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cilj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sr-Latn-CS" sz="2000" dirty="0">
                <a:latin typeface="Comic Sans MS" pitchFamily="66" charset="0"/>
              </a:rPr>
              <a:t>koji treba postići</a:t>
            </a:r>
            <a:r>
              <a:rPr lang="en-US" sz="2000" dirty="0">
                <a:latin typeface="Comic Sans MS" pitchFamily="66" charset="0"/>
              </a:rPr>
              <a:t>?</a:t>
            </a:r>
          </a:p>
          <a:p>
            <a:pPr lvl="1"/>
            <a:r>
              <a:rPr lang="sr-Latn-CS" sz="2000" dirty="0">
                <a:latin typeface="Comic Sans MS" pitchFamily="66" charset="0"/>
              </a:rPr>
              <a:t>Koje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a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k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c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ije</a:t>
            </a:r>
            <a:r>
              <a:rPr lang="en-US" sz="2000" dirty="0">
                <a:latin typeface="Comic Sans MS" pitchFamily="66" charset="0"/>
              </a:rPr>
              <a:t> m</a:t>
            </a:r>
            <a:r>
              <a:rPr lang="sr-Latn-CS" sz="2000" dirty="0">
                <a:latin typeface="Comic Sans MS" pitchFamily="66" charset="0"/>
              </a:rPr>
              <a:t>oramo biti u stanju da izvršimo</a:t>
            </a:r>
            <a:r>
              <a:rPr lang="en-US" sz="2000" dirty="0">
                <a:latin typeface="Comic Sans MS" pitchFamily="66" charset="0"/>
              </a:rPr>
              <a:t>?</a:t>
            </a:r>
          </a:p>
          <a:p>
            <a:pPr lvl="1"/>
            <a:r>
              <a:rPr lang="sr-Latn-CS" sz="2000" dirty="0">
                <a:latin typeface="Comic Sans MS" pitchFamily="66" charset="0"/>
              </a:rPr>
              <a:t>Koje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z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n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anje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sr-Latn-CS" sz="2000" dirty="0">
                <a:latin typeface="Comic Sans MS" pitchFamily="66" charset="0"/>
              </a:rPr>
              <a:t>je potrebno</a:t>
            </a:r>
            <a:r>
              <a:rPr lang="en-US" sz="2000" dirty="0">
                <a:latin typeface="Comic Sans MS" pitchFamily="66" charset="0"/>
              </a:rPr>
              <a:t>?</a:t>
            </a:r>
          </a:p>
        </p:txBody>
      </p:sp>
      <p:pic>
        <p:nvPicPr>
          <p:cNvPr id="10" name="Picture 5" descr="j02900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62800" y="5410200"/>
            <a:ext cx="1244600" cy="1152525"/>
          </a:xfrm>
          <a:prstGeom prst="rect">
            <a:avLst/>
          </a:prstGeom>
          <a:noFill/>
        </p:spPr>
      </p:pic>
      <p:pic>
        <p:nvPicPr>
          <p:cNvPr id="11" name="Picture 11" descr="j02900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943600" y="5486400"/>
            <a:ext cx="990600" cy="917575"/>
          </a:xfrm>
          <a:prstGeom prst="rect">
            <a:avLst/>
          </a:prstGeom>
          <a:noFill/>
        </p:spPr>
      </p:pic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400800"/>
            <a:ext cx="7086600" cy="457200"/>
          </a:xfrm>
        </p:spPr>
        <p:txBody>
          <a:bodyPr/>
          <a:lstStyle/>
          <a:p>
            <a:r>
              <a:rPr lang="en-US" altLang="en-US" dirty="0" err="1"/>
              <a:t>Korišćeni</a:t>
            </a:r>
            <a:r>
              <a:rPr lang="en-US" altLang="en-US" dirty="0"/>
              <a:t> </a:t>
            </a:r>
            <a:r>
              <a:rPr lang="en-US" altLang="en-US" dirty="0" err="1"/>
              <a:t>slajdovi</a:t>
            </a:r>
            <a:r>
              <a:rPr lang="en-US" altLang="en-US" dirty="0"/>
              <a:t>: ©2001-2004 James D. </a:t>
            </a:r>
            <a:r>
              <a:rPr lang="en-US" altLang="en-US" dirty="0" err="1"/>
              <a:t>Skrentny</a:t>
            </a:r>
            <a:r>
              <a:rPr lang="en-US" altLang="en-US" dirty="0"/>
              <a:t> from notes by C. Dyer, et.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7A9224-61DE-409C-B93C-6A809E815667}" type="slidenum">
              <a:rPr lang="en-US" altLang="en-US" sz="1100"/>
              <a:pPr/>
              <a:t>70</a:t>
            </a:fld>
            <a:endParaRPr lang="en-US" altLang="en-US" sz="1100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6601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6609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66610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6622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6623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6624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66625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5(3)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66598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66599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66600" name="AutoShape 8"/>
          <p:cNvCxnSpPr>
            <a:cxnSpLocks noChangeShapeType="1"/>
            <a:stCxn id="366598" idx="3"/>
            <a:endCxn id="366599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6603" name="AutoShape 11"/>
          <p:cNvCxnSpPr>
            <a:cxnSpLocks noChangeShapeType="1"/>
            <a:stCxn id="366599" idx="4"/>
            <a:endCxn id="36660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04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66605" name="AutoShape 13"/>
          <p:cNvCxnSpPr>
            <a:cxnSpLocks noChangeShapeType="1"/>
            <a:stCxn id="366599" idx="3"/>
            <a:endCxn id="36660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06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366607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66608" name="AutoShape 16"/>
          <p:cNvCxnSpPr>
            <a:cxnSpLocks noChangeShapeType="1"/>
            <a:stCxn id="366614" idx="4"/>
            <a:endCxn id="36660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11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66612" name="AutoShape 20"/>
          <p:cNvCxnSpPr>
            <a:cxnSpLocks noChangeShapeType="1"/>
            <a:stCxn id="366611" idx="4"/>
            <a:endCxn id="366613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13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66614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66615" name="AutoShape 23"/>
          <p:cNvCxnSpPr>
            <a:cxnSpLocks noChangeShapeType="1"/>
            <a:stCxn id="366598" idx="5"/>
            <a:endCxn id="366614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6617" name="AutoShape 25"/>
          <p:cNvCxnSpPr>
            <a:cxnSpLocks noChangeShapeType="1"/>
            <a:stCxn id="366604" idx="6"/>
            <a:endCxn id="366613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18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66619" name="AutoShape 27"/>
          <p:cNvCxnSpPr>
            <a:cxnSpLocks noChangeShapeType="1"/>
            <a:stCxn id="366606" idx="4"/>
            <a:endCxn id="36661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6620" name="AutoShape 28"/>
          <p:cNvCxnSpPr>
            <a:cxnSpLocks noChangeShapeType="1"/>
            <a:stCxn id="366598" idx="4"/>
            <a:endCxn id="366611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6621" name="AutoShape 29"/>
          <p:cNvCxnSpPr>
            <a:cxnSpLocks noChangeShapeType="1"/>
            <a:stCxn id="366607" idx="2"/>
            <a:endCxn id="366613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66687" name="Group 95"/>
          <p:cNvGraphicFramePr>
            <a:graphicFrameLocks noGrp="1"/>
          </p:cNvGraphicFramePr>
          <p:nvPr/>
        </p:nvGraphicFramePr>
        <p:xfrm>
          <a:off x="685800" y="2438400"/>
          <a:ext cx="3886200" cy="3124711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@cutoff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BC991-D90C-45C7-BEF5-33C6BF06E620}" type="slidenum">
              <a:rPr lang="en-US" altLang="en-US" sz="1100"/>
              <a:pPr/>
              <a:t>71</a:t>
            </a:fld>
            <a:endParaRPr lang="en-US" altLang="en-US" sz="1100"/>
          </a:p>
        </p:txBody>
      </p:sp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8664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8670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8671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8672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68673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6(3)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68646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68647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68648" name="AutoShape 8"/>
          <p:cNvCxnSpPr>
            <a:cxnSpLocks noChangeShapeType="1"/>
            <a:stCxn id="368646" idx="3"/>
            <a:endCxn id="368647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8651" name="AutoShape 11"/>
          <p:cNvCxnSpPr>
            <a:cxnSpLocks noChangeShapeType="1"/>
            <a:stCxn id="368647" idx="4"/>
            <a:endCxn id="368652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52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368653" name="AutoShape 13"/>
          <p:cNvCxnSpPr>
            <a:cxnSpLocks noChangeShapeType="1"/>
            <a:stCxn id="368647" idx="3"/>
            <a:endCxn id="368654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54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68655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68656" name="AutoShape 16"/>
          <p:cNvCxnSpPr>
            <a:cxnSpLocks noChangeShapeType="1"/>
            <a:stCxn id="368662" idx="4"/>
            <a:endCxn id="368655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59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68660" name="AutoShape 20"/>
          <p:cNvCxnSpPr>
            <a:cxnSpLocks noChangeShapeType="1"/>
            <a:stCxn id="368659" idx="4"/>
            <a:endCxn id="36866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61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68662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68663" name="AutoShape 23"/>
          <p:cNvCxnSpPr>
            <a:cxnSpLocks noChangeShapeType="1"/>
            <a:stCxn id="368646" idx="5"/>
            <a:endCxn id="36866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8665" name="AutoShape 25"/>
          <p:cNvCxnSpPr>
            <a:cxnSpLocks noChangeShapeType="1"/>
            <a:stCxn id="368652" idx="6"/>
            <a:endCxn id="36866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66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68667" name="AutoShape 27"/>
          <p:cNvCxnSpPr>
            <a:cxnSpLocks noChangeShapeType="1"/>
            <a:stCxn id="368654" idx="4"/>
            <a:endCxn id="36866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8668" name="AutoShape 28"/>
          <p:cNvCxnSpPr>
            <a:cxnSpLocks noChangeShapeType="1"/>
            <a:stCxn id="368646" idx="4"/>
            <a:endCxn id="36865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8669" name="AutoShape 29"/>
          <p:cNvCxnSpPr>
            <a:cxnSpLocks noChangeShapeType="1"/>
            <a:stCxn id="368655" idx="2"/>
            <a:endCxn id="36866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68734" name="Group 94"/>
          <p:cNvGraphicFramePr>
            <a:graphicFrameLocks noGrp="1"/>
          </p:cNvGraphicFramePr>
          <p:nvPr/>
        </p:nvGraphicFramePr>
        <p:xfrm>
          <a:off x="685800" y="2438400"/>
          <a:ext cx="3886200" cy="3446974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@cutoff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9E4EC-0B78-4149-B60E-BEB0C790EBD3}" type="slidenum">
              <a:rPr lang="en-US" altLang="en-US" sz="1100"/>
              <a:pPr/>
              <a:t>72</a:t>
            </a:fld>
            <a:endParaRPr lang="en-US" altLang="en-US" sz="1100"/>
          </a:p>
        </p:txBody>
      </p:sp>
      <p:sp>
        <p:nvSpPr>
          <p:cNvPr id="370718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0705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70706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0712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0719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0720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70721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6(4)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70694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70695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70696" name="AutoShape 8"/>
          <p:cNvCxnSpPr>
            <a:cxnSpLocks noChangeShapeType="1"/>
            <a:stCxn id="370694" idx="3"/>
            <a:endCxn id="370695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0699" name="AutoShape 11"/>
          <p:cNvCxnSpPr>
            <a:cxnSpLocks noChangeShapeType="1"/>
            <a:stCxn id="370695" idx="4"/>
            <a:endCxn id="370700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00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70701" name="AutoShape 13"/>
          <p:cNvCxnSpPr>
            <a:cxnSpLocks noChangeShapeType="1"/>
            <a:stCxn id="370695" idx="3"/>
            <a:endCxn id="370702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02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70703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70704" name="AutoShape 16"/>
          <p:cNvCxnSpPr>
            <a:cxnSpLocks noChangeShapeType="1"/>
            <a:stCxn id="370710" idx="4"/>
            <a:endCxn id="370703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07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70708" name="AutoShape 20"/>
          <p:cNvCxnSpPr>
            <a:cxnSpLocks noChangeShapeType="1"/>
            <a:stCxn id="370707" idx="4"/>
            <a:endCxn id="370709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09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70710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70711" name="AutoShape 23"/>
          <p:cNvCxnSpPr>
            <a:cxnSpLocks noChangeShapeType="1"/>
            <a:stCxn id="370694" idx="5"/>
            <a:endCxn id="370710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0713" name="AutoShape 25"/>
          <p:cNvCxnSpPr>
            <a:cxnSpLocks noChangeShapeType="1"/>
            <a:stCxn id="370700" idx="6"/>
            <a:endCxn id="370709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14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70715" name="AutoShape 27"/>
          <p:cNvCxnSpPr>
            <a:cxnSpLocks noChangeShapeType="1"/>
            <a:stCxn id="370702" idx="4"/>
            <a:endCxn id="37071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0716" name="AutoShape 28"/>
          <p:cNvCxnSpPr>
            <a:cxnSpLocks noChangeShapeType="1"/>
            <a:stCxn id="370694" idx="4"/>
            <a:endCxn id="370707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0717" name="AutoShape 29"/>
          <p:cNvCxnSpPr>
            <a:cxnSpLocks noChangeShapeType="1"/>
            <a:stCxn id="370703" idx="2"/>
            <a:endCxn id="370709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70783" name="Group 95"/>
          <p:cNvGraphicFramePr>
            <a:graphicFrameLocks noGrp="1"/>
          </p:cNvGraphicFramePr>
          <p:nvPr/>
        </p:nvGraphicFramePr>
        <p:xfrm>
          <a:off x="685800" y="2438400"/>
          <a:ext cx="3886200" cy="3769237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nema testa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2C093B-D1EC-4A73-97CF-805EC4554F45}" type="slidenum">
              <a:rPr lang="en-US" altLang="en-US" sz="1100"/>
              <a:pPr/>
              <a:t>73</a:t>
            </a:fld>
            <a:endParaRPr lang="en-US" altLang="en-US" sz="1100"/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2754" name="Text Box 18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2767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2768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72769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7(4)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72743" name="Oval 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72744" name="Oval 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72745" name="AutoShape 9"/>
          <p:cNvCxnSpPr>
            <a:cxnSpLocks noChangeShapeType="1"/>
            <a:stCxn id="372743" idx="3"/>
            <a:endCxn id="37274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2748" name="AutoShape 12"/>
          <p:cNvCxnSpPr>
            <a:cxnSpLocks noChangeShapeType="1"/>
            <a:stCxn id="372744" idx="4"/>
            <a:endCxn id="37274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49" name="Oval 13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72750" name="AutoShape 14"/>
          <p:cNvCxnSpPr>
            <a:cxnSpLocks noChangeShapeType="1"/>
            <a:stCxn id="372744" idx="3"/>
            <a:endCxn id="37275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51" name="Oval 15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72752" name="Oval 16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72753" name="AutoShape 17"/>
          <p:cNvCxnSpPr>
            <a:cxnSpLocks noChangeShapeType="1"/>
            <a:stCxn id="372759" idx="4"/>
            <a:endCxn id="37275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56" name="Oval 2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72757" name="AutoShape 21"/>
          <p:cNvCxnSpPr>
            <a:cxnSpLocks noChangeShapeType="1"/>
            <a:stCxn id="372756" idx="4"/>
            <a:endCxn id="37275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58" name="Oval 2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72759" name="Oval 2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72760" name="AutoShape 24"/>
          <p:cNvCxnSpPr>
            <a:cxnSpLocks noChangeShapeType="1"/>
            <a:stCxn id="372743" idx="5"/>
            <a:endCxn id="37275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2762" name="AutoShape 26"/>
          <p:cNvCxnSpPr>
            <a:cxnSpLocks noChangeShapeType="1"/>
            <a:stCxn id="372749" idx="6"/>
            <a:endCxn id="37275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72764" name="AutoShape 28"/>
          <p:cNvCxnSpPr>
            <a:cxnSpLocks noChangeShapeType="1"/>
            <a:stCxn id="372751" idx="4"/>
            <a:endCxn id="372763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2765" name="AutoShape 29"/>
          <p:cNvCxnSpPr>
            <a:cxnSpLocks noChangeShapeType="1"/>
            <a:stCxn id="372743" idx="4"/>
            <a:endCxn id="37275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2766" name="AutoShape 30"/>
          <p:cNvCxnSpPr>
            <a:cxnSpLocks noChangeShapeType="1"/>
            <a:stCxn id="372752" idx="2"/>
            <a:endCxn id="37275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72855" name="Group 119"/>
          <p:cNvGraphicFramePr>
            <a:graphicFrameLocks noGrp="1"/>
          </p:cNvGraphicFramePr>
          <p:nvPr/>
        </p:nvGraphicFramePr>
        <p:xfrm>
          <a:off x="685800" y="2438400"/>
          <a:ext cx="3886200" cy="4091500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nema razvoja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B08952-238E-475A-843F-E125BC2DFF13}" type="slidenum">
              <a:rPr lang="en-US" altLang="en-US" sz="1100"/>
              <a:pPr/>
              <a:t>74</a:t>
            </a:fld>
            <a:endParaRPr lang="en-US" altLang="en-US" sz="1100"/>
          </a:p>
        </p:txBody>
      </p:sp>
      <p:sp>
        <p:nvSpPr>
          <p:cNvPr id="378882" name="Text Box 2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78891" name="Text Box 11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8898" name="Text Box 18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78899" name="Text Box 19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8905" name="Text Box 25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8911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8912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78913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7(4)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/>
              <a:t>S</a:t>
            </a:r>
            <a:br>
              <a:rPr lang="en-US" sz="1600" b="1" dirty="0"/>
            </a:br>
            <a:r>
              <a:rPr lang="en-US" sz="14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78889" name="AutoShape 9"/>
          <p:cNvCxnSpPr>
            <a:cxnSpLocks noChangeShapeType="1"/>
            <a:stCxn id="378887" idx="3"/>
            <a:endCxn id="37888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8892" name="AutoShape 12"/>
          <p:cNvCxnSpPr>
            <a:cxnSpLocks noChangeShapeType="1"/>
            <a:stCxn id="378888" idx="4"/>
            <a:endCxn id="37889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78894" name="AutoShape 14"/>
          <p:cNvCxnSpPr>
            <a:cxnSpLocks noChangeShapeType="1"/>
            <a:stCxn id="378888" idx="3"/>
            <a:endCxn id="37889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78896" name="Oval 16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78897" name="AutoShape 17"/>
          <p:cNvCxnSpPr>
            <a:cxnSpLocks noChangeShapeType="1"/>
            <a:stCxn id="378903" idx="4"/>
            <a:endCxn id="37889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900" name="Oval 2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378901" name="AutoShape 21"/>
          <p:cNvCxnSpPr>
            <a:cxnSpLocks noChangeShapeType="1"/>
            <a:stCxn id="378900" idx="4"/>
            <a:endCxn id="378902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902" name="Oval 2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78904" name="AutoShape 24"/>
          <p:cNvCxnSpPr>
            <a:cxnSpLocks noChangeShapeType="1"/>
            <a:stCxn id="378887" idx="5"/>
            <a:endCxn id="378903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8906" name="AutoShape 26"/>
          <p:cNvCxnSpPr>
            <a:cxnSpLocks noChangeShapeType="1"/>
            <a:stCxn id="378893" idx="6"/>
            <a:endCxn id="378902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78908" name="AutoShape 28"/>
          <p:cNvCxnSpPr>
            <a:cxnSpLocks noChangeShapeType="1"/>
            <a:stCxn id="378895" idx="4"/>
            <a:endCxn id="378907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8909" name="AutoShape 29"/>
          <p:cNvCxnSpPr>
            <a:cxnSpLocks noChangeShapeType="1"/>
            <a:stCxn id="378887" idx="4"/>
            <a:endCxn id="378900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8910" name="AutoShape 30"/>
          <p:cNvCxnSpPr>
            <a:cxnSpLocks noChangeShapeType="1"/>
            <a:stCxn id="378896" idx="2"/>
            <a:endCxn id="378902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78975" name="Group 95"/>
          <p:cNvGraphicFramePr>
            <a:graphicFrameLocks noGrp="1"/>
          </p:cNvGraphicFramePr>
          <p:nvPr/>
        </p:nvGraphicFramePr>
        <p:xfrm>
          <a:off x="685800" y="2438400"/>
          <a:ext cx="3886200" cy="4091500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8967" name="Text Box 87"/>
          <p:cNvSpPr txBox="1">
            <a:spLocks noChangeArrowheads="1"/>
          </p:cNvSpPr>
          <p:nvPr/>
        </p:nvSpPr>
        <p:spPr bwMode="auto">
          <a:xfrm>
            <a:off x="6096000" y="5232400"/>
            <a:ext cx="1600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p</a:t>
            </a:r>
            <a:r>
              <a:rPr lang="sr-Latn-CS" sz="1600" b="1">
                <a:solidFill>
                  <a:schemeClr val="tx2"/>
                </a:solidFill>
              </a:rPr>
              <a:t>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S,B,G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en-US" sz="1600" b="1">
                <a:solidFill>
                  <a:schemeClr val="tx2"/>
                </a:solidFill>
              </a:rPr>
              <a:t>c</a:t>
            </a:r>
            <a:r>
              <a:rPr lang="sr-Latn-CS" sz="1600" b="1">
                <a:solidFill>
                  <a:schemeClr val="tx2"/>
                </a:solidFill>
              </a:rPr>
              <a:t>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7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2B05C-2A1D-4DA9-8DA7-D1067296C9C9}" type="slidenum">
              <a:rPr lang="en-US" altLang="en-US" sz="1100"/>
              <a:pPr/>
              <a:t>75</a:t>
            </a:fld>
            <a:endParaRPr lang="en-US" altLang="en-US" sz="1100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endParaRPr lang="en-US" sz="1600"/>
          </a:p>
          <a:p>
            <a:r>
              <a:rPr lang="sr-Latn-CS" sz="2400"/>
              <a:t>Prednosti od </a:t>
            </a:r>
            <a:r>
              <a:rPr lang="en-US" sz="2400"/>
              <a:t> BFS</a:t>
            </a:r>
          </a:p>
          <a:p>
            <a:pPr lvl="1"/>
            <a:r>
              <a:rPr lang="sr-Latn-CS" sz="2000">
                <a:solidFill>
                  <a:schemeClr val="tx2"/>
                </a:solidFill>
              </a:rPr>
              <a:t>kompletnost</a:t>
            </a:r>
            <a:endParaRPr lang="en-US" sz="2000">
              <a:solidFill>
                <a:schemeClr val="tx2"/>
              </a:solidFill>
            </a:endParaRPr>
          </a:p>
          <a:p>
            <a:pPr lvl="1"/>
            <a:r>
              <a:rPr lang="en-US" sz="2000">
                <a:solidFill>
                  <a:schemeClr val="tx2"/>
                </a:solidFill>
              </a:rPr>
              <a:t>optimal</a:t>
            </a:r>
            <a:r>
              <a:rPr lang="sr-Latn-CS" sz="2000">
                <a:solidFill>
                  <a:schemeClr val="tx2"/>
                </a:solidFill>
              </a:rPr>
              <a:t>nost</a:t>
            </a:r>
            <a:r>
              <a:rPr lang="en-US" sz="2000"/>
              <a:t> </a:t>
            </a:r>
            <a:r>
              <a:rPr lang="sr-Latn-CS" sz="2000"/>
              <a:t>kao i kod</a:t>
            </a:r>
            <a:r>
              <a:rPr lang="en-US" sz="2000"/>
              <a:t> BFS</a:t>
            </a:r>
          </a:p>
          <a:p>
            <a:pPr lvl="4"/>
            <a:endParaRPr lang="en-US" sz="1600"/>
          </a:p>
          <a:p>
            <a:r>
              <a:rPr lang="sr-Latn-CS" sz="2400"/>
              <a:t>Prednosti od </a:t>
            </a:r>
            <a:r>
              <a:rPr lang="en-US" sz="2400"/>
              <a:t>DFS</a:t>
            </a:r>
          </a:p>
          <a:p>
            <a:pPr lvl="1"/>
            <a:r>
              <a:rPr lang="sr-Latn-CS" sz="2000">
                <a:solidFill>
                  <a:schemeClr val="tx2"/>
                </a:solidFill>
              </a:rPr>
              <a:t>Ograničen prostor</a:t>
            </a:r>
            <a:endParaRPr lang="en-US" sz="2000">
              <a:solidFill>
                <a:schemeClr val="tx2"/>
              </a:solidFill>
            </a:endParaRPr>
          </a:p>
          <a:p>
            <a:pPr lvl="1"/>
            <a:r>
              <a:rPr lang="sr-Latn-CS" sz="2000"/>
              <a:t>U praksi, čak i u redundatnim slučajevima, nalazi duže putanje </a:t>
            </a:r>
            <a:r>
              <a:rPr lang="sr-Latn-CS" sz="2000">
                <a:solidFill>
                  <a:srgbClr val="CC3300"/>
                </a:solidFill>
              </a:rPr>
              <a:t>brže </a:t>
            </a:r>
            <a:r>
              <a:rPr lang="sr-Latn-CS" sz="2000"/>
              <a:t>nego</a:t>
            </a:r>
            <a:r>
              <a:rPr lang="en-US" sz="2000"/>
              <a:t> BFS!</a:t>
            </a:r>
          </a:p>
          <a:p>
            <a:pPr lvl="4"/>
            <a:endParaRPr lang="en-US" sz="1600"/>
          </a:p>
          <a:p>
            <a:pPr>
              <a:buFont typeface="Wingdings 2" pitchFamily="18" charset="2"/>
              <a:buChar char="Þ"/>
            </a:pPr>
            <a:r>
              <a:rPr lang="sr-Latn-CS" sz="2400" i="1"/>
              <a:t>Generalno</a:t>
            </a:r>
            <a:r>
              <a:rPr lang="en-US" sz="2400" i="1"/>
              <a:t>, IDS </a:t>
            </a:r>
            <a:r>
              <a:rPr lang="sr-Latn-CS" sz="2400" i="1"/>
              <a:t>je najbolja slepa strategija za velike prostore pretrage kda se ne zna dubina rešenja</a:t>
            </a:r>
            <a:r>
              <a:rPr lang="en-US" sz="2400" i="1"/>
              <a:t>.</a:t>
            </a:r>
            <a:endParaRPr lang="en-US" sz="2400" b="0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FC11A2-16AD-4A1E-BC12-668EC7A24F63}" type="slidenum">
              <a:rPr lang="en-US" altLang="en-US" sz="1100"/>
              <a:pPr/>
              <a:t>76</a:t>
            </a:fld>
            <a:endParaRPr lang="en-US" altLang="en-US" sz="110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endParaRPr lang="en-US" sz="1600"/>
          </a:p>
          <a:p>
            <a:r>
              <a:rPr lang="sr-Latn-CS" sz="2400"/>
              <a:t>Prostorna složenost</a:t>
            </a:r>
            <a:r>
              <a:rPr lang="en-US" sz="2400"/>
              <a:t>:</a:t>
            </a:r>
            <a:r>
              <a:rPr lang="en-US" sz="2400" i="1">
                <a:latin typeface="Palatino" pitchFamily="18" charset="0"/>
              </a:rPr>
              <a:t> O(bd)</a:t>
            </a:r>
            <a:r>
              <a:rPr lang="en-US" sz="2400"/>
              <a:t> </a:t>
            </a:r>
            <a:r>
              <a:rPr lang="en-US" sz="2400">
                <a:solidFill>
                  <a:schemeClr val="tx2"/>
                </a:solidFill>
              </a:rPr>
              <a:t>linear</a:t>
            </a:r>
            <a:r>
              <a:rPr lang="sr-Latn-CS" sz="2400">
                <a:solidFill>
                  <a:schemeClr val="tx2"/>
                </a:solidFill>
              </a:rPr>
              <a:t>na</a:t>
            </a:r>
            <a:r>
              <a:rPr lang="en-US" sz="2400"/>
              <a:t> </a:t>
            </a:r>
            <a:r>
              <a:rPr lang="sr-Latn-CS" sz="2400"/>
              <a:t>kao</a:t>
            </a:r>
            <a:r>
              <a:rPr lang="en-US" sz="2400"/>
              <a:t> DFS</a:t>
            </a:r>
          </a:p>
          <a:p>
            <a:pPr lvl="4"/>
            <a:endParaRPr lang="en-US" sz="1600"/>
          </a:p>
          <a:p>
            <a:r>
              <a:rPr lang="sr-Latn-CS" sz="2400"/>
              <a:t>Vremenska složenost</a:t>
            </a:r>
            <a:r>
              <a:rPr lang="en-US" sz="2400"/>
              <a:t/>
            </a:r>
            <a:br>
              <a:rPr lang="en-US" sz="2400"/>
            </a:br>
            <a:r>
              <a:rPr lang="sr-Latn-CS" sz="2000" b="0"/>
              <a:t>zavisi od faktora grananja; za najgori slučaj</a:t>
            </a:r>
            <a:r>
              <a:rPr lang="sr-Latn-CS" sz="2400"/>
              <a:t> </a:t>
            </a:r>
            <a:r>
              <a:rPr lang="en-US" sz="2000" b="0"/>
              <a:t>: </a:t>
            </a:r>
            <a:r>
              <a:rPr lang="en-US" sz="2000" b="0" i="1">
                <a:latin typeface="Palatino" pitchFamily="18" charset="0"/>
              </a:rPr>
              <a:t>O(b</a:t>
            </a:r>
            <a:r>
              <a:rPr lang="en-US" sz="2000" b="0" i="1" baseline="30000">
                <a:latin typeface="Palatino" pitchFamily="18" charset="0"/>
              </a:rPr>
              <a:t>d</a:t>
            </a:r>
            <a:r>
              <a:rPr lang="en-US" sz="2000" b="0" i="1">
                <a:latin typeface="Palatino" pitchFamily="18" charset="0"/>
              </a:rPr>
              <a:t>) </a:t>
            </a:r>
            <a:r>
              <a:rPr lang="en-US" sz="2000" b="0"/>
              <a:t>e</a:t>
            </a:r>
            <a:r>
              <a:rPr lang="sr-Latn-CS" sz="2000" b="0"/>
              <a:t>ks</a:t>
            </a:r>
            <a:r>
              <a:rPr lang="en-US" sz="2000" b="0"/>
              <a:t>ponen</a:t>
            </a:r>
            <a:r>
              <a:rPr lang="sr-Latn-CS" sz="2000" b="0"/>
              <a:t>cijalna</a:t>
            </a:r>
            <a:endParaRPr lang="en-US" sz="2000" b="0"/>
          </a:p>
          <a:p>
            <a:pPr lvl="1"/>
            <a:r>
              <a:rPr lang="sr-Latn-CS" sz="2000"/>
              <a:t>Ima redundatnog posla jer se čvorovi pri vrhu stabla generišu više puta</a:t>
            </a:r>
            <a:endParaRPr lang="en-US" sz="2000"/>
          </a:p>
          <a:p>
            <a:pPr lvl="1"/>
            <a:r>
              <a:rPr lang="sr-Latn-CS" sz="2000"/>
              <a:t>Ali se većina čvorova nalazi pri dnu stabla za veliki faktor grananja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2699-BB3C-4011-81F3-CFD7AE8D07D0}" type="slidenum">
              <a:rPr lang="en-US" altLang="en-US" sz="1100"/>
              <a:pPr/>
              <a:t>77</a:t>
            </a:fld>
            <a:endParaRPr lang="en-US" altLang="en-US" sz="110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2400"/>
              <a:t>Koliko je redundantnog posla</a:t>
            </a:r>
            <a:r>
              <a:rPr lang="en-US" sz="2400"/>
              <a:t>?</a:t>
            </a:r>
          </a:p>
          <a:p>
            <a:pPr lvl="4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sr-Latn-CS" sz="2400"/>
              <a:t>Broj ciljnih testova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 </a:t>
            </a:r>
            <a:r>
              <a:rPr lang="en-US" sz="1800" i="1">
                <a:latin typeface="Palatino" pitchFamily="18" charset="0"/>
              </a:rPr>
              <a:t>d*b</a:t>
            </a:r>
            <a:r>
              <a:rPr lang="en-US" sz="1800"/>
              <a:t> </a:t>
            </a:r>
            <a:r>
              <a:rPr lang="en-US" sz="1800" i="1">
                <a:latin typeface="Palatino" pitchFamily="18" charset="0"/>
              </a:rPr>
              <a:t>+ (d-1)*b</a:t>
            </a:r>
            <a:r>
              <a:rPr lang="en-US" sz="1800" i="1" baseline="30000">
                <a:latin typeface="Palatino" pitchFamily="18" charset="0"/>
              </a:rPr>
              <a:t>2</a:t>
            </a:r>
            <a:r>
              <a:rPr lang="en-US" sz="1800" i="1">
                <a:latin typeface="Palatino" pitchFamily="18" charset="0"/>
              </a:rPr>
              <a:t> + ... + 2*b</a:t>
            </a:r>
            <a:r>
              <a:rPr lang="en-US" sz="1800" i="1" baseline="30000">
                <a:latin typeface="Palatino" pitchFamily="18" charset="0"/>
              </a:rPr>
              <a:t>(d-1)</a:t>
            </a:r>
            <a:r>
              <a:rPr lang="en-US" sz="1800" i="1">
                <a:latin typeface="Palatino" pitchFamily="18" charset="0"/>
              </a:rPr>
              <a:t> + 1*b</a:t>
            </a:r>
            <a:r>
              <a:rPr lang="en-US" sz="1800" i="1" baseline="30000">
                <a:latin typeface="Palatino" pitchFamily="18" charset="0"/>
              </a:rPr>
              <a:t>d</a:t>
            </a:r>
            <a:r>
              <a:rPr lang="en-US" sz="1800" i="1">
                <a:latin typeface="Palatino" pitchFamily="18" charset="0"/>
              </a:rPr>
              <a:t> &lt;=  b</a:t>
            </a:r>
            <a:r>
              <a:rPr lang="en-US" sz="1800" i="1" baseline="30000">
                <a:latin typeface="Palatino" pitchFamily="18" charset="0"/>
              </a:rPr>
              <a:t>d</a:t>
            </a:r>
            <a:r>
              <a:rPr lang="en-US" sz="1800" i="1">
                <a:latin typeface="Palatino" pitchFamily="18" charset="0"/>
              </a:rPr>
              <a:t> / (1 – 1/b)</a:t>
            </a:r>
            <a:r>
              <a:rPr lang="en-US" sz="1800" i="1" baseline="30000">
                <a:latin typeface="Palatino" pitchFamily="18" charset="0"/>
              </a:rPr>
              <a:t>2</a:t>
            </a:r>
            <a:r>
              <a:rPr lang="en-US" sz="1800" i="1">
                <a:latin typeface="Palatino" pitchFamily="18" charset="0"/>
              </a:rPr>
              <a:t> = O(b</a:t>
            </a:r>
            <a:r>
              <a:rPr lang="en-US" sz="1800" i="1" baseline="30000">
                <a:latin typeface="Palatino" pitchFamily="18" charset="0"/>
              </a:rPr>
              <a:t>d</a:t>
            </a:r>
            <a:r>
              <a:rPr lang="en-US" sz="1800" i="1">
                <a:latin typeface="Palatino" pitchFamily="18" charset="0"/>
              </a:rPr>
              <a:t>)</a:t>
            </a:r>
            <a:endParaRPr lang="en-US" sz="1800" i="1" baseline="30000">
              <a:latin typeface="Palatino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1800" i="1">
                <a:latin typeface="Palatino" pitchFamily="18" charset="0"/>
              </a:rPr>
              <a:t>d</a:t>
            </a:r>
            <a:r>
              <a:rPr lang="en-US" sz="1800"/>
              <a:t>: </a:t>
            </a:r>
            <a:r>
              <a:rPr lang="sr-Latn-CS" sz="1800"/>
              <a:t>dubina rešenja</a:t>
            </a: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800" i="1">
                <a:latin typeface="Palatino" pitchFamily="18" charset="0"/>
              </a:rPr>
              <a:t>b</a:t>
            </a:r>
            <a:r>
              <a:rPr lang="en-US" sz="1800"/>
              <a:t>: </a:t>
            </a:r>
            <a:r>
              <a:rPr lang="sr-Latn-CS" sz="1800"/>
              <a:t>faktor grananja za svaki nelisni čvor</a:t>
            </a:r>
            <a:endParaRPr lang="en-US" sz="1800"/>
          </a:p>
          <a:p>
            <a:pPr lvl="4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sr-Latn-CS" sz="2400"/>
              <a:t>Primer</a:t>
            </a:r>
            <a:r>
              <a:rPr lang="en-US" sz="2400"/>
              <a:t>: </a:t>
            </a:r>
            <a:r>
              <a:rPr lang="en-US" sz="2400" i="1">
                <a:latin typeface="Palatino" pitchFamily="18" charset="0"/>
              </a:rPr>
              <a:t>b = 4</a:t>
            </a:r>
            <a:endParaRPr lang="en-US" sz="24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>
                <a:latin typeface="Palatino" pitchFamily="18" charset="0"/>
              </a:rPr>
              <a:t>4</a:t>
            </a:r>
            <a:r>
              <a:rPr lang="en-US" sz="1800" b="1" i="1" baseline="30000">
                <a:latin typeface="Palatino" pitchFamily="18" charset="0"/>
              </a:rPr>
              <a:t>d</a:t>
            </a:r>
            <a:r>
              <a:rPr lang="en-US" sz="1800" b="1" i="1">
                <a:latin typeface="Palatino" pitchFamily="18" charset="0"/>
              </a:rPr>
              <a:t> / (1 – ¼)</a:t>
            </a:r>
            <a:r>
              <a:rPr lang="en-US" sz="1800" b="1" i="1" baseline="30000">
                <a:latin typeface="Palatino" pitchFamily="18" charset="0"/>
              </a:rPr>
              <a:t>2</a:t>
            </a:r>
            <a:r>
              <a:rPr lang="en-US" sz="1800" b="1" i="1">
                <a:latin typeface="Palatino" pitchFamily="18" charset="0"/>
              </a:rPr>
              <a:t>  =  4</a:t>
            </a:r>
            <a:r>
              <a:rPr lang="en-US" sz="1800" b="1" i="1" baseline="30000">
                <a:latin typeface="Palatino" pitchFamily="18" charset="0"/>
              </a:rPr>
              <a:t>d</a:t>
            </a:r>
            <a:r>
              <a:rPr lang="en-US" sz="1800" b="1" i="1">
                <a:latin typeface="Palatino" pitchFamily="18" charset="0"/>
              </a:rPr>
              <a:t> / (.75)</a:t>
            </a:r>
            <a:r>
              <a:rPr lang="en-US" sz="1800" b="1" i="1" baseline="30000">
                <a:latin typeface="Palatino" pitchFamily="18" charset="0"/>
              </a:rPr>
              <a:t>2</a:t>
            </a:r>
            <a:r>
              <a:rPr lang="en-US" sz="1800" b="1" i="1">
                <a:latin typeface="Palatino" pitchFamily="18" charset="0"/>
              </a:rPr>
              <a:t>  =  1.78 * 4</a:t>
            </a:r>
            <a:r>
              <a:rPr lang="en-US" sz="1800" b="1" i="1" baseline="30000">
                <a:latin typeface="Palatino" pitchFamily="18" charset="0"/>
              </a:rPr>
              <a:t>d</a:t>
            </a:r>
            <a:endParaRPr lang="en-US" sz="1800" b="1"/>
          </a:p>
          <a:p>
            <a:pPr lvl="1">
              <a:lnSpc>
                <a:spcPct val="80000"/>
              </a:lnSpc>
            </a:pPr>
            <a:r>
              <a:rPr lang="sr-Latn-CS" sz="1800"/>
              <a:t>U najgorem slučaju</a:t>
            </a:r>
            <a:r>
              <a:rPr lang="en-US" sz="1800"/>
              <a:t>, </a:t>
            </a:r>
            <a:r>
              <a:rPr lang="sr-Latn-CS" sz="1800"/>
              <a:t>testira se </a:t>
            </a:r>
            <a:r>
              <a:rPr lang="en-US" sz="1800"/>
              <a:t>78% </a:t>
            </a:r>
            <a:r>
              <a:rPr lang="sr-Latn-CS" sz="1800"/>
              <a:t>više čvorova</a:t>
            </a:r>
            <a:r>
              <a:rPr lang="en-US" sz="1800"/>
              <a:t> (redundant</a:t>
            </a:r>
            <a:r>
              <a:rPr lang="sr-Latn-CS" sz="1800"/>
              <a:t>an napor</a:t>
            </a:r>
            <a:r>
              <a:rPr lang="en-US" sz="1800"/>
              <a:t>) </a:t>
            </a:r>
            <a:r>
              <a:rPr lang="sr-Latn-CS" sz="1800"/>
              <a:t>nego što ih je na dubini</a:t>
            </a:r>
            <a:r>
              <a:rPr lang="en-US" sz="1800"/>
              <a:t> </a:t>
            </a:r>
            <a:r>
              <a:rPr lang="en-US" sz="1800" i="1">
                <a:latin typeface="Palatino" pitchFamily="18" charset="0"/>
              </a:rPr>
              <a:t>d</a:t>
            </a:r>
          </a:p>
          <a:p>
            <a:pPr lvl="1">
              <a:lnSpc>
                <a:spcPct val="80000"/>
              </a:lnSpc>
            </a:pPr>
            <a:r>
              <a:rPr lang="sr-Latn-CS" sz="1800"/>
              <a:t>kako</a:t>
            </a:r>
            <a:r>
              <a:rPr lang="en-US" sz="1800"/>
              <a:t> </a:t>
            </a:r>
            <a:r>
              <a:rPr lang="en-US" sz="1800" i="1">
                <a:latin typeface="Palatino" pitchFamily="18" charset="0"/>
              </a:rPr>
              <a:t>b</a:t>
            </a:r>
            <a:r>
              <a:rPr lang="en-US" sz="1800"/>
              <a:t> </a:t>
            </a:r>
            <a:r>
              <a:rPr lang="sr-Latn-CS" sz="1800"/>
              <a:t>raste</a:t>
            </a:r>
            <a:r>
              <a:rPr lang="en-US" sz="1800"/>
              <a:t>, </a:t>
            </a:r>
            <a:r>
              <a:rPr lang="sr-Latn-CS" sz="1800"/>
              <a:t>ovaj</a:t>
            </a:r>
            <a:r>
              <a:rPr lang="en-US" sz="1800"/>
              <a:t> % </a:t>
            </a:r>
            <a:r>
              <a:rPr lang="sr-Latn-CS" sz="1800"/>
              <a:t>opada</a:t>
            </a:r>
            <a:r>
              <a:rPr lang="en-US" sz="1800"/>
              <a:t/>
            </a:r>
            <a:br>
              <a:rPr lang="en-US" sz="1800"/>
            </a:br>
            <a:r>
              <a:rPr lang="sr-Latn-CS" sz="1800"/>
              <a:t>za </a:t>
            </a:r>
            <a:r>
              <a:rPr lang="en-US" sz="1800" i="1">
                <a:latin typeface="Palatino" pitchFamily="18" charset="0"/>
              </a:rPr>
              <a:t>b</a:t>
            </a:r>
            <a:r>
              <a:rPr lang="en-US" sz="1800"/>
              <a:t> </a:t>
            </a:r>
            <a:r>
              <a:rPr lang="sr-Latn-CS" sz="1800"/>
              <a:t>od</a:t>
            </a:r>
            <a:r>
              <a:rPr lang="en-US" sz="1800"/>
              <a:t> 10 </a:t>
            </a:r>
            <a:r>
              <a:rPr lang="sr-Latn-CS" sz="1800"/>
              <a:t>je</a:t>
            </a:r>
            <a:r>
              <a:rPr lang="en-US" sz="1800"/>
              <a:t> ~23% </a:t>
            </a:r>
            <a:r>
              <a:rPr lang="sr-Latn-CS" sz="1800"/>
              <a:t>više testova</a:t>
            </a:r>
            <a:r>
              <a:rPr lang="en-US" sz="1800"/>
              <a:t>, </a:t>
            </a:r>
            <a:r>
              <a:rPr lang="sr-Latn-CS" sz="1800"/>
              <a:t>za </a:t>
            </a:r>
            <a:r>
              <a:rPr lang="en-US" sz="1800"/>
              <a:t>100 </a:t>
            </a:r>
            <a:r>
              <a:rPr lang="sr-Latn-CS" sz="1800"/>
              <a:t>je</a:t>
            </a:r>
            <a:r>
              <a:rPr lang="en-US" sz="1800"/>
              <a:t> ~2%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3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14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172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219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238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282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368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B459B-D340-4B7A-9EA0-12D0E05A3DCE}" type="slidenum">
              <a:rPr lang="en-US" altLang="en-US" sz="1100"/>
              <a:pPr/>
              <a:t>78</a:t>
            </a:fld>
            <a:endParaRPr lang="en-US" altLang="en-US" sz="110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2400"/>
              <a:t>Koliko je redundantnog posla</a:t>
            </a:r>
            <a:r>
              <a:rPr lang="en-US" sz="2400"/>
              <a:t>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sr-Latn-CS" sz="2400"/>
              <a:t>Broj generisanih čvorova</a:t>
            </a:r>
            <a:r>
              <a:rPr lang="en-US" sz="2400"/>
              <a:t>:</a:t>
            </a:r>
            <a:br>
              <a:rPr lang="en-US" sz="2400"/>
            </a:br>
            <a:r>
              <a:rPr lang="en-US" sz="2000" i="1">
                <a:latin typeface="Palatino" pitchFamily="18" charset="0"/>
              </a:rPr>
              <a:t>N(IDS) = d*b + (d-1)*b</a:t>
            </a:r>
            <a:r>
              <a:rPr lang="en-US" sz="2000" i="1" baseline="30000">
                <a:latin typeface="Palatino" pitchFamily="18" charset="0"/>
              </a:rPr>
              <a:t>2</a:t>
            </a:r>
            <a:r>
              <a:rPr lang="en-US" sz="2000" i="1">
                <a:latin typeface="Palatino" pitchFamily="18" charset="0"/>
              </a:rPr>
              <a:t> + ... + 2*b</a:t>
            </a:r>
            <a:r>
              <a:rPr lang="en-US" sz="2000" i="1" baseline="30000">
                <a:latin typeface="Palatino" pitchFamily="18" charset="0"/>
              </a:rPr>
              <a:t>(d-1)</a:t>
            </a:r>
            <a:r>
              <a:rPr lang="en-US" sz="2000" i="1">
                <a:latin typeface="Palatino" pitchFamily="18" charset="0"/>
              </a:rPr>
              <a:t> + 1*b</a:t>
            </a:r>
            <a:r>
              <a:rPr lang="en-US" sz="2000" i="1" baseline="30000">
                <a:latin typeface="Palatino" pitchFamily="18" charset="0"/>
              </a:rPr>
              <a:t>d</a:t>
            </a:r>
            <a:br>
              <a:rPr lang="en-US" sz="2000" i="1" baseline="30000">
                <a:latin typeface="Palatino" pitchFamily="18" charset="0"/>
              </a:rPr>
            </a:br>
            <a:r>
              <a:rPr lang="en-US" sz="2000" i="1">
                <a:latin typeface="Palatino" pitchFamily="18" charset="0"/>
              </a:rPr>
              <a:t>N(BFS) = b + b</a:t>
            </a:r>
            <a:r>
              <a:rPr lang="en-US" sz="2000" i="1" baseline="30000">
                <a:latin typeface="Palatino" pitchFamily="18" charset="0"/>
              </a:rPr>
              <a:t>2 </a:t>
            </a:r>
            <a:r>
              <a:rPr lang="en-US" sz="2000" i="1">
                <a:latin typeface="Palatino" pitchFamily="18" charset="0"/>
              </a:rPr>
              <a:t>+ ... + b</a:t>
            </a:r>
            <a:r>
              <a:rPr lang="en-US" sz="2000" i="1" baseline="30000">
                <a:latin typeface="Palatino" pitchFamily="18" charset="0"/>
              </a:rPr>
              <a:t>(d-1)</a:t>
            </a:r>
            <a:r>
              <a:rPr lang="en-US" sz="2000" i="1">
                <a:latin typeface="Palatino" pitchFamily="18" charset="0"/>
              </a:rPr>
              <a:t> + *b</a:t>
            </a:r>
            <a:r>
              <a:rPr lang="en-US" sz="2000" i="1" baseline="30000">
                <a:latin typeface="Palatino" pitchFamily="18" charset="0"/>
              </a:rPr>
              <a:t>d </a:t>
            </a:r>
            <a:r>
              <a:rPr lang="en-US" sz="2000" i="1">
                <a:latin typeface="Palatino" pitchFamily="18" charset="0"/>
              </a:rPr>
              <a:t>+ </a:t>
            </a:r>
            <a:r>
              <a:rPr lang="en-US" sz="2000" i="1" u="sng">
                <a:latin typeface="Palatino" pitchFamily="18" charset="0"/>
              </a:rPr>
              <a:t>(b</a:t>
            </a:r>
            <a:r>
              <a:rPr lang="en-US" sz="2000" i="1" u="sng" baseline="30000">
                <a:latin typeface="Palatino" pitchFamily="18" charset="0"/>
              </a:rPr>
              <a:t>d+1 </a:t>
            </a:r>
            <a:r>
              <a:rPr lang="en-US" sz="2000" i="1" u="sng">
                <a:latin typeface="Palatino" pitchFamily="18" charset="0"/>
              </a:rPr>
              <a:t>– b)</a:t>
            </a:r>
            <a:endParaRPr lang="en-US" sz="2000" i="1" u="sng" baseline="30000">
              <a:latin typeface="Palatino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i="1">
                <a:latin typeface="Palatino" pitchFamily="18" charset="0"/>
              </a:rPr>
              <a:t>d</a:t>
            </a:r>
            <a:r>
              <a:rPr lang="en-US" sz="2000"/>
              <a:t>: </a:t>
            </a:r>
            <a:r>
              <a:rPr lang="sr-Latn-CS" sz="2000"/>
              <a:t>dubina rešenja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 i="1">
                <a:latin typeface="Palatino" pitchFamily="18" charset="0"/>
              </a:rPr>
              <a:t>b</a:t>
            </a:r>
            <a:r>
              <a:rPr lang="en-US" sz="2000"/>
              <a:t>: </a:t>
            </a:r>
            <a:r>
              <a:rPr lang="sr-Latn-CS" sz="2000"/>
              <a:t>faktor grananja za svaki nelisni čvor</a:t>
            </a:r>
            <a:endParaRPr lang="en-US" sz="2000"/>
          </a:p>
          <a:p>
            <a:pPr lvl="4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sr-Latn-CS" sz="2400"/>
              <a:t>Primer</a:t>
            </a:r>
            <a:r>
              <a:rPr lang="en-US" sz="2400"/>
              <a:t>: </a:t>
            </a:r>
            <a:r>
              <a:rPr lang="en-US" sz="2400" i="1">
                <a:latin typeface="Palatino" pitchFamily="18" charset="0"/>
              </a:rPr>
              <a:t>b = 10</a:t>
            </a:r>
            <a:r>
              <a:rPr lang="en-US" sz="2400" b="0"/>
              <a:t>, </a:t>
            </a:r>
            <a:r>
              <a:rPr lang="en-US" sz="2400" i="1">
                <a:latin typeface="Palatino" pitchFamily="18" charset="0"/>
              </a:rPr>
              <a:t>d= 5</a:t>
            </a:r>
            <a:r>
              <a:rPr lang="en-US" sz="2400" b="0"/>
              <a:t>, </a:t>
            </a:r>
            <a:r>
              <a:rPr lang="sr-Latn-CS" sz="2400" b="0"/>
              <a:t>cilj skroz desno</a:t>
            </a:r>
            <a:endParaRPr lang="en-US" sz="2400" b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>
                <a:latin typeface="Palatino" pitchFamily="18" charset="0"/>
              </a:rPr>
              <a:t>	</a:t>
            </a:r>
            <a:r>
              <a:rPr lang="en-US" sz="1800" i="1">
                <a:latin typeface="Palatino" pitchFamily="18" charset="0"/>
              </a:rPr>
              <a:t>N(IDS) = 50 + 400 + 3000 + 20000 + 100000 = 123,450</a:t>
            </a:r>
            <a:r>
              <a:rPr lang="en-US" sz="1800" i="1" baseline="30000">
                <a:latin typeface="Palatino" pitchFamily="18" charset="0"/>
              </a:rPr>
              <a:t/>
            </a:r>
            <a:br>
              <a:rPr lang="en-US" sz="1800" i="1" baseline="30000">
                <a:latin typeface="Palatino" pitchFamily="18" charset="0"/>
              </a:rPr>
            </a:br>
            <a:r>
              <a:rPr lang="en-US" sz="1800" i="1">
                <a:latin typeface="Palatino" pitchFamily="18" charset="0"/>
              </a:rPr>
              <a:t>N(BFS) = 10 + 100 + 1000 + 10000 + 100000 + </a:t>
            </a:r>
            <a:r>
              <a:rPr lang="en-US" sz="1800" i="1" u="sng">
                <a:latin typeface="Palatino" pitchFamily="18" charset="0"/>
              </a:rPr>
              <a:t>999,990</a:t>
            </a:r>
            <a:r>
              <a:rPr lang="en-US" sz="1800" i="1">
                <a:latin typeface="Palatino" pitchFamily="18" charset="0"/>
              </a:rPr>
              <a:t> = 1,111,100</a:t>
            </a:r>
            <a:endParaRPr lang="en-US" sz="1800" i="1" u="sng" baseline="30000">
              <a:latin typeface="Palatino" pitchFamily="18" charset="0"/>
            </a:endParaRPr>
          </a:p>
          <a:p>
            <a:pPr lvl="1">
              <a:lnSpc>
                <a:spcPct val="80000"/>
              </a:lnSpc>
            </a:pPr>
            <a:r>
              <a:rPr lang="sr-Latn-CS" sz="2000"/>
              <a:t>I za najgori slučaj </a:t>
            </a:r>
            <a:r>
              <a:rPr lang="en-US" sz="2000"/>
              <a:t>IDS </a:t>
            </a:r>
            <a:r>
              <a:rPr lang="sr-Latn-CS" sz="2000"/>
              <a:t>je suštinski brži od </a:t>
            </a:r>
            <a:r>
              <a:rPr lang="en-US" sz="2000"/>
              <a:t>BFS!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162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186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233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397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280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2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76D8E-8529-4852-9563-6FDF38D059EC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Cyclic State-Space Search</a:t>
            </a:r>
            <a:br>
              <a:rPr lang="en-US" sz="3200"/>
            </a:br>
            <a:r>
              <a:rPr lang="en-US" sz="3200"/>
              <a:t> </a:t>
            </a:r>
            <a:r>
              <a:rPr lang="sr-Latn-CS" sz="3200"/>
              <a:t>uz korišćenje</a:t>
            </a:r>
            <a:r>
              <a:rPr lang="en-US" sz="3200"/>
              <a:t> Open </a:t>
            </a:r>
            <a:r>
              <a:rPr lang="sr-Latn-CS" sz="3200"/>
              <a:t>i</a:t>
            </a:r>
            <a:r>
              <a:rPr lang="en-US" sz="3200"/>
              <a:t> Closed</a:t>
            </a:r>
            <a:r>
              <a:rPr lang="sr-Latn-CS" sz="3200"/>
              <a:t> struktura</a:t>
            </a:r>
            <a:endParaRPr lang="en-US" sz="320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//Napomena: algoritam </a:t>
            </a:r>
            <a:r>
              <a:rPr lang="en-US" sz="1600">
                <a:solidFill>
                  <a:srgbClr val="FF5050"/>
                </a:solidFill>
                <a:latin typeface="Courier New" pitchFamily="49" charset="0"/>
              </a:rPr>
              <a:t>detektuje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petlje u prostoru stanja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      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i omogu</a:t>
            </a:r>
            <a:r>
              <a:rPr lang="sr-Latn-CS" sz="1600">
                <a:solidFill>
                  <a:schemeClr val="tx2"/>
                </a:solidFill>
                <a:latin typeface="Courier New" pitchFamily="49" charset="0"/>
              </a:rPr>
              <a:t>ć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uje rekunstrukciju putanje re</a:t>
            </a:r>
            <a:r>
              <a:rPr lang="sr-Latn-CS" sz="1600">
                <a:solidFill>
                  <a:schemeClr val="tx2"/>
                </a:solidFill>
                <a:latin typeface="Courier New" pitchFamily="49" charset="0"/>
              </a:rPr>
              <a:t>š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enja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Node generalCyclicSearch (Problem problem, List OPEN)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OPEN.add(new Node(problem.getStartState()));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Hashtable CLOSED = new Hashtable();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//inicijalno pra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z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na</a:t>
            </a: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while (true)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(OPEN.isEmpty()) return new Node("failure");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Node node = OPEN.remove();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uklanja frontalni čvor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(problem.isGoal(node.getState())) return node;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(CLOSED.notFound(node.getState()))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CLOSED.add(node);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zapamti da je ovaj razvijen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OPEN.add(</a:t>
            </a: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expand node given problem operators</a:t>
            </a:r>
            <a:r>
              <a:rPr lang="en-US" sz="160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     //expand: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isto kao pre 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plus </a:t>
            </a:r>
            <a:r>
              <a:rPr lang="sr-Latn-CS" sz="1600">
                <a:solidFill>
                  <a:schemeClr val="tx2"/>
                </a:solidFill>
                <a:latin typeface="Courier New" pitchFamily="49" charset="0"/>
              </a:rPr>
              <a:t>pamćenje roditelja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160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   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takođe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napomena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OPEN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može da ima duplikata</a:t>
            </a:r>
            <a:endParaRPr lang="en-US" sz="160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Slepe pretrage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79219"/>
          </a:xfrm>
        </p:spPr>
        <p:txBody>
          <a:bodyPr/>
          <a:lstStyle/>
          <a:p>
            <a:r>
              <a:rPr lang="sr-Latn-RS" sz="2400" dirty="0" smtClean="0">
                <a:latin typeface="Comic Sans MS" pitchFamily="66" charset="0"/>
              </a:rPr>
              <a:t>Formalizacija pretrage u prostoru stanja</a:t>
            </a:r>
          </a:p>
          <a:p>
            <a:r>
              <a:rPr lang="sr-Latn-RS" sz="2400" dirty="0" smtClean="0">
                <a:latin typeface="Comic Sans MS" pitchFamily="66" charset="0"/>
              </a:rPr>
              <a:t>Algoritmi pretrage u prostoru stanja</a:t>
            </a:r>
          </a:p>
          <a:p>
            <a:r>
              <a:rPr lang="sr-Latn-RS" sz="2400" dirty="0" smtClean="0">
                <a:latin typeface="Comic Sans MS" pitchFamily="66" charset="0"/>
              </a:rPr>
              <a:t>Reprezentacija stanja </a:t>
            </a:r>
          </a:p>
          <a:p>
            <a:r>
              <a:rPr lang="sr-Latn-RS" sz="2400" dirty="0" smtClean="0">
                <a:latin typeface="Comic Sans MS" pitchFamily="66" charset="0"/>
              </a:rPr>
              <a:t>Evaluacija strategije pretrage</a:t>
            </a:r>
          </a:p>
          <a:p>
            <a:r>
              <a:rPr lang="sr-Latn-RS" sz="2400" dirty="0" smtClean="0">
                <a:latin typeface="Comic Sans MS" pitchFamily="66" charset="0"/>
              </a:rPr>
              <a:t>BFS, DFS, UCS, IDS</a:t>
            </a:r>
          </a:p>
          <a:p>
            <a:r>
              <a:rPr lang="sr-Latn-RS" sz="2400" dirty="0" smtClean="0">
                <a:latin typeface="Comic Sans MS" pitchFamily="66" charset="0"/>
              </a:rPr>
              <a:t>Ciklusi</a:t>
            </a:r>
            <a:endParaRPr lang="sr-Latn-RS" sz="3200" dirty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>
              <a:latin typeface="Comic Sans MS" pitchFamily="66" charset="0"/>
            </a:endParaRPr>
          </a:p>
          <a:p>
            <a:pPr lvl="1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2F1D3B-C3B9-4760-B06C-C37B6BF43811}" type="slidenum">
              <a:rPr lang="en-US" altLang="en-US" sz="1100"/>
              <a:pPr/>
              <a:t>80</a:t>
            </a:fld>
            <a:endParaRPr lang="en-US" altLang="en-US" sz="110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79488"/>
          </a:xfrm>
        </p:spPr>
        <p:txBody>
          <a:bodyPr/>
          <a:lstStyle/>
          <a:p>
            <a:pPr algn="ctr"/>
            <a:r>
              <a:rPr lang="en-US" sz="2800" dirty="0"/>
              <a:t>Cyclic State-Space Search</a:t>
            </a:r>
            <a:r>
              <a:rPr lang="sr-Latn-CS" sz="2800" dirty="0"/>
              <a:t> uz </a:t>
            </a:r>
            <a:r>
              <a:rPr lang="sr-Latn-CS" sz="2800" dirty="0" smtClean="0"/>
              <a:t/>
            </a:r>
            <a:br>
              <a:rPr lang="sr-Latn-CS" sz="2800" dirty="0" smtClean="0"/>
            </a:br>
            <a:r>
              <a:rPr lang="sr-Latn-CS" sz="2800" dirty="0" smtClean="0"/>
              <a:t>korišćenje</a:t>
            </a:r>
            <a:r>
              <a:rPr lang="en-US" sz="2800" dirty="0" smtClean="0"/>
              <a:t> </a:t>
            </a:r>
            <a:r>
              <a:rPr lang="en-US" sz="2800" dirty="0"/>
              <a:t>Open </a:t>
            </a:r>
            <a:r>
              <a:rPr lang="sr-Latn-CS" sz="2800" dirty="0"/>
              <a:t>i</a:t>
            </a:r>
            <a:r>
              <a:rPr lang="en-US" sz="2800" dirty="0"/>
              <a:t> Closed</a:t>
            </a:r>
            <a:r>
              <a:rPr lang="sr-Latn-CS" sz="2800" dirty="0"/>
              <a:t> struktura</a:t>
            </a:r>
            <a:endParaRPr lang="en-US" sz="280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42291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BFS: </a:t>
            </a:r>
            <a:r>
              <a:rPr lang="en-US" sz="1800" b="0" dirty="0"/>
              <a:t>OPEN </a:t>
            </a:r>
            <a:r>
              <a:rPr lang="sr-Latn-CS" sz="1800" b="0" dirty="0"/>
              <a:t>je red</a:t>
            </a:r>
            <a:endParaRPr lang="en-US" sz="1800" b="0" dirty="0"/>
          </a:p>
          <a:p>
            <a:pPr lvl="1">
              <a:lnSpc>
                <a:spcPct val="80000"/>
              </a:lnSpc>
            </a:pPr>
            <a:r>
              <a:rPr lang="en-US" sz="1800" dirty="0"/>
              <a:t>Optimal</a:t>
            </a:r>
            <a:r>
              <a:rPr lang="sr-Latn-CS" sz="1800" dirty="0"/>
              <a:t>an za konstantnu cenu luka</a:t>
            </a:r>
            <a:endParaRPr lang="en-US" sz="1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DFS: </a:t>
            </a:r>
            <a:r>
              <a:rPr lang="en-US" sz="1800" b="0" dirty="0"/>
              <a:t>OPEN </a:t>
            </a:r>
            <a:r>
              <a:rPr lang="sr-Latn-CS" sz="1800" b="0" dirty="0"/>
              <a:t>je stek</a:t>
            </a:r>
            <a:endParaRPr lang="en-US" sz="1800" b="0" dirty="0"/>
          </a:p>
          <a:p>
            <a:pPr lvl="1">
              <a:lnSpc>
                <a:spcPct val="80000"/>
              </a:lnSpc>
            </a:pPr>
            <a:r>
              <a:rPr lang="sr-Latn-CS" sz="1800" dirty="0"/>
              <a:t>Nema više linearnu prostorni složenost kada se uvede </a:t>
            </a:r>
            <a:r>
              <a:rPr lang="en-US" sz="1800" dirty="0"/>
              <a:t>CLOSED</a:t>
            </a:r>
            <a:endParaRPr lang="en-US" sz="1800" b="1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UCS: </a:t>
            </a:r>
            <a:r>
              <a:rPr lang="en-US" sz="1800" b="0" dirty="0"/>
              <a:t>OPEN </a:t>
            </a:r>
            <a:r>
              <a:rPr lang="sr-Latn-CS" sz="1800" b="0" dirty="0"/>
              <a:t>je prioritetni red</a:t>
            </a:r>
            <a:endParaRPr lang="en-US" sz="1800" b="0" dirty="0"/>
          </a:p>
          <a:p>
            <a:pPr lvl="1">
              <a:lnSpc>
                <a:spcPct val="80000"/>
              </a:lnSpc>
            </a:pPr>
            <a:r>
              <a:rPr lang="en-US" sz="1800" dirty="0"/>
              <a:t>Optimal</a:t>
            </a:r>
            <a:r>
              <a:rPr lang="sr-Latn-CS" sz="1800" dirty="0"/>
              <a:t>an za konstantne cene lukova</a:t>
            </a:r>
            <a:r>
              <a:rPr lang="en-US" sz="1800" dirty="0"/>
              <a:t> - BFS</a:t>
            </a:r>
          </a:p>
          <a:p>
            <a:pPr lvl="1">
              <a:lnSpc>
                <a:spcPct val="80000"/>
              </a:lnSpc>
            </a:pPr>
            <a:r>
              <a:rPr lang="sr-Latn-CS" sz="1800" dirty="0"/>
              <a:t>Optimalnost nije očigledna za cene lukova koje nisu konstantne</a:t>
            </a:r>
            <a:r>
              <a:rPr lang="en-US" sz="1800" dirty="0"/>
              <a:t> -</a:t>
            </a:r>
            <a:r>
              <a:rPr lang="sr-Latn-CS" sz="1800" dirty="0"/>
              <a:t> mora se vršiti provera da li je nova putanja kraća</a:t>
            </a:r>
            <a:endParaRPr lang="en-US" sz="1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IDS: </a:t>
            </a:r>
            <a:r>
              <a:rPr lang="en-US" sz="1800" b="0" dirty="0"/>
              <a:t>OPEN </a:t>
            </a:r>
            <a:r>
              <a:rPr lang="sr-Latn-CS" sz="1800" b="0" dirty="0"/>
              <a:t>je stek</a:t>
            </a:r>
            <a:r>
              <a:rPr lang="en-US" sz="1800" b="0" dirty="0"/>
              <a:t> + </a:t>
            </a:r>
            <a:r>
              <a:rPr lang="sr-Latn-CS" sz="1800" b="0" dirty="0"/>
              <a:t>dubina</a:t>
            </a:r>
            <a:endParaRPr lang="en-US" sz="1800" b="0" dirty="0"/>
          </a:p>
          <a:p>
            <a:pPr lvl="1">
              <a:lnSpc>
                <a:spcPct val="80000"/>
              </a:lnSpc>
            </a:pPr>
            <a:r>
              <a:rPr lang="sr-Latn-CS" sz="1800" dirty="0"/>
              <a:t>nema više linearne prostorne složenosti sa </a:t>
            </a:r>
            <a:r>
              <a:rPr lang="en-US" sz="1800" dirty="0"/>
              <a:t>CLOSED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Optimal</a:t>
            </a:r>
            <a:r>
              <a:rPr lang="sr-Latn-CS" sz="1800" dirty="0"/>
              <a:t>nost nije očigledna za cene lukova koje nisu konstantne</a:t>
            </a:r>
            <a:r>
              <a:rPr lang="en-US" sz="1800" dirty="0"/>
              <a:t> -</a:t>
            </a:r>
            <a:r>
              <a:rPr lang="sr-Latn-CS" sz="1800" dirty="0"/>
              <a:t> mora se vršiti provera da li je nova putanja kraća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74AD90-A65E-47AA-8671-2D7B30B9A5D0}" type="slidenum">
              <a:rPr lang="en-US" altLang="en-US" sz="1100"/>
              <a:pPr/>
              <a:t>81</a:t>
            </a:fld>
            <a:endParaRPr lang="en-US" altLang="en-US" sz="1100"/>
          </a:p>
        </p:txBody>
      </p:sp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83398" name="Group 70"/>
          <p:cNvGraphicFramePr>
            <a:graphicFrameLocks noGrp="1"/>
          </p:cNvGraphicFramePr>
          <p:nvPr/>
        </p:nvGraphicFramePr>
        <p:xfrm>
          <a:off x="685800" y="2438400"/>
          <a:ext cx="3886200" cy="606552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3346" name="Text Box 1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83347" name="Text Box 1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3348" name="Text Box 20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83349" name="Text Box 21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3350" name="Text Box 2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3351" name="Text Box 23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3352" name="Text Box 24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3353" name="Text Box 25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3354" name="Text Box 26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83355" name="Text Box 27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83356" name="Oval 2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83357" name="Oval 2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83358" name="AutoShape 30"/>
          <p:cNvCxnSpPr>
            <a:cxnSpLocks noChangeShapeType="1"/>
            <a:stCxn id="483356" idx="3"/>
            <a:endCxn id="483357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3359" name="AutoShape 31"/>
          <p:cNvCxnSpPr>
            <a:cxnSpLocks noChangeShapeType="1"/>
            <a:stCxn id="483357" idx="4"/>
            <a:endCxn id="483360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60" name="Oval 3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83361" name="AutoShape 33"/>
          <p:cNvCxnSpPr>
            <a:cxnSpLocks noChangeShapeType="1"/>
            <a:stCxn id="483357" idx="3"/>
            <a:endCxn id="483362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62" name="Oval 3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83363" name="Oval 3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83364" name="AutoShape 36"/>
          <p:cNvCxnSpPr>
            <a:cxnSpLocks noChangeShapeType="1"/>
            <a:stCxn id="483368" idx="4"/>
            <a:endCxn id="483363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65" name="Oval 3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83366" name="AutoShape 38"/>
          <p:cNvCxnSpPr>
            <a:cxnSpLocks noChangeShapeType="1"/>
            <a:stCxn id="483365" idx="4"/>
            <a:endCxn id="483367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67" name="Oval 3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83368" name="Oval 4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83369" name="AutoShape 41"/>
          <p:cNvCxnSpPr>
            <a:cxnSpLocks noChangeShapeType="1"/>
            <a:stCxn id="483356" idx="5"/>
            <a:endCxn id="483368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3370" name="AutoShape 42"/>
          <p:cNvCxnSpPr>
            <a:cxnSpLocks noChangeShapeType="1"/>
            <a:stCxn id="483360" idx="6"/>
            <a:endCxn id="483367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71" name="Oval 4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83372" name="AutoShape 44"/>
          <p:cNvCxnSpPr>
            <a:cxnSpLocks noChangeShapeType="1"/>
            <a:stCxn id="483362" idx="4"/>
            <a:endCxn id="483371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3373" name="AutoShape 45"/>
          <p:cNvCxnSpPr>
            <a:cxnSpLocks noChangeShapeType="1"/>
            <a:stCxn id="483356" idx="4"/>
            <a:endCxn id="483365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3374" name="AutoShape 46"/>
          <p:cNvCxnSpPr>
            <a:cxnSpLocks noChangeShapeType="1"/>
            <a:stCxn id="483363" idx="2"/>
            <a:endCxn id="483367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6337300" y="3047996"/>
            <a:ext cx="431800" cy="342900"/>
            <a:chOff x="3992" y="1920"/>
            <a:chExt cx="272" cy="216"/>
          </a:xfrm>
        </p:grpSpPr>
        <p:sp>
          <p:nvSpPr>
            <p:cNvPr id="483376" name="Text Box 48"/>
            <p:cNvSpPr txBox="1">
              <a:spLocks noChangeArrowheads="1"/>
            </p:cNvSpPr>
            <p:nvPr/>
          </p:nvSpPr>
          <p:spPr bwMode="auto">
            <a:xfrm>
              <a:off x="4032" y="192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CC3300"/>
                  </a:solidFill>
                </a:rPr>
                <a:t>6</a:t>
              </a:r>
            </a:p>
          </p:txBody>
        </p:sp>
        <p:cxnSp>
          <p:nvCxnSpPr>
            <p:cNvPr id="483377" name="AutoShape 49"/>
            <p:cNvCxnSpPr>
              <a:cxnSpLocks noChangeShapeType="1"/>
              <a:stCxn id="483357" idx="6"/>
              <a:endCxn id="483365" idx="2"/>
            </p:cNvCxnSpPr>
            <p:nvPr/>
          </p:nvCxnSpPr>
          <p:spPr bwMode="auto">
            <a:xfrm>
              <a:off x="3992" y="2136"/>
              <a:ext cx="272" cy="0"/>
            </a:xfrm>
            <a:prstGeom prst="straightConnector1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 type="none" w="med" len="sm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9E15A-7400-4D78-B237-ABA814E83865}" type="slidenum">
              <a:rPr lang="en-US" altLang="en-US" sz="1100"/>
              <a:pPr/>
              <a:t>82</a:t>
            </a:fld>
            <a:endParaRPr lang="en-US" altLang="en-US" sz="1100"/>
          </a:p>
        </p:txBody>
      </p:sp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486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86467" name="Group 67"/>
          <p:cNvGraphicFramePr>
            <a:graphicFrameLocks noGrp="1"/>
          </p:cNvGraphicFramePr>
          <p:nvPr/>
        </p:nvGraphicFramePr>
        <p:xfrm>
          <a:off x="685800" y="2438400"/>
          <a:ext cx="3886200" cy="908304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86422" name="Text Box 22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6423" name="Text Box 23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86424" name="Text Box 24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6425" name="Text Box 25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6426" name="Text Box 26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6427" name="Text Box 27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6428" name="Text Box 28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6429" name="Text Box 29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86430" name="Text Box 30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86431" name="Oval 31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86432" name="Oval 32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86433" name="AutoShape 33"/>
          <p:cNvCxnSpPr>
            <a:cxnSpLocks noChangeShapeType="1"/>
            <a:stCxn id="486431" idx="3"/>
            <a:endCxn id="486432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6434" name="AutoShape 34"/>
          <p:cNvCxnSpPr>
            <a:cxnSpLocks noChangeShapeType="1"/>
            <a:stCxn id="486432" idx="4"/>
            <a:endCxn id="486435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35" name="Oval 35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86436" name="AutoShape 36"/>
          <p:cNvCxnSpPr>
            <a:cxnSpLocks noChangeShapeType="1"/>
            <a:stCxn id="486432" idx="3"/>
            <a:endCxn id="486437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37" name="Oval 37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86438" name="Oval 38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86439" name="AutoShape 39"/>
          <p:cNvCxnSpPr>
            <a:cxnSpLocks noChangeShapeType="1"/>
            <a:stCxn id="486443" idx="4"/>
            <a:endCxn id="486438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40" name="Oval 4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86441" name="AutoShape 41"/>
          <p:cNvCxnSpPr>
            <a:cxnSpLocks noChangeShapeType="1"/>
            <a:stCxn id="486440" idx="4"/>
            <a:endCxn id="486442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42" name="Oval 4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86443" name="Oval 4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86444" name="AutoShape 44"/>
          <p:cNvCxnSpPr>
            <a:cxnSpLocks noChangeShapeType="1"/>
            <a:stCxn id="486431" idx="5"/>
            <a:endCxn id="486443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6445" name="AutoShape 45"/>
          <p:cNvCxnSpPr>
            <a:cxnSpLocks noChangeShapeType="1"/>
            <a:stCxn id="486435" idx="6"/>
            <a:endCxn id="486442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46" name="Oval 4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86447" name="AutoShape 47"/>
          <p:cNvCxnSpPr>
            <a:cxnSpLocks noChangeShapeType="1"/>
            <a:stCxn id="486437" idx="4"/>
            <a:endCxn id="48644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6448" name="AutoShape 48"/>
          <p:cNvCxnSpPr>
            <a:cxnSpLocks noChangeShapeType="1"/>
            <a:stCxn id="486431" idx="4"/>
            <a:endCxn id="486440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6449" name="AutoShape 49"/>
          <p:cNvCxnSpPr>
            <a:cxnSpLocks noChangeShapeType="1"/>
            <a:stCxn id="486438" idx="2"/>
            <a:endCxn id="486442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51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86452" name="AutoShape 52"/>
          <p:cNvCxnSpPr>
            <a:cxnSpLocks noChangeShapeType="1"/>
            <a:stCxn id="486432" idx="6"/>
            <a:endCxn id="486440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9FA007-D028-428A-BF50-3417AF19CF80}" type="slidenum">
              <a:rPr lang="en-US" altLang="en-US" sz="1100"/>
              <a:pPr/>
              <a:t>83</a:t>
            </a:fld>
            <a:endParaRPr lang="en-US" altLang="en-US" sz="1100"/>
          </a:p>
        </p:txBody>
      </p:sp>
      <p:sp>
        <p:nvSpPr>
          <p:cNvPr id="489474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tes</a:t>
            </a:r>
            <a:r>
              <a:rPr lang="sr-Latn-CS" sz="1400">
                <a:solidFill>
                  <a:schemeClr val="tx2"/>
                </a:solidFill>
              </a:rPr>
              <a:t>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sp>
        <p:nvSpPr>
          <p:cNvPr id="489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89550" name="Group 78"/>
          <p:cNvGraphicFramePr>
            <a:graphicFrameLocks noGrp="1"/>
          </p:cNvGraphicFramePr>
          <p:nvPr/>
        </p:nvGraphicFramePr>
        <p:xfrm>
          <a:off x="685800" y="2438400"/>
          <a:ext cx="3886200" cy="1484376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9497" name="Text Box 25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89498" name="Text Box 26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9499" name="Text Box 2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89500" name="Text Box 2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9501" name="Text Box 29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9502" name="Text Box 30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9503" name="Text Box 31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9504" name="Text Box 32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9505" name="Text Box 33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89507" name="Oval 3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89508" name="Oval 3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489509" name="AutoShape 37"/>
          <p:cNvCxnSpPr>
            <a:cxnSpLocks noChangeShapeType="1"/>
            <a:stCxn id="489507" idx="3"/>
            <a:endCxn id="48950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9510" name="AutoShape 38"/>
          <p:cNvCxnSpPr>
            <a:cxnSpLocks noChangeShapeType="1"/>
            <a:stCxn id="489508" idx="4"/>
            <a:endCxn id="48951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11" name="Oval 39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89512" name="AutoShape 40"/>
          <p:cNvCxnSpPr>
            <a:cxnSpLocks noChangeShapeType="1"/>
            <a:stCxn id="489508" idx="3"/>
            <a:endCxn id="48951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13" name="Oval 41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89514" name="Oval 42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89515" name="AutoShape 43"/>
          <p:cNvCxnSpPr>
            <a:cxnSpLocks noChangeShapeType="1"/>
            <a:stCxn id="489519" idx="4"/>
            <a:endCxn id="48951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16" name="Oval 44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89517" name="AutoShape 45"/>
          <p:cNvCxnSpPr>
            <a:cxnSpLocks noChangeShapeType="1"/>
            <a:stCxn id="489516" idx="4"/>
            <a:endCxn id="48951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18" name="Oval 46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89519" name="Oval 47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89520" name="AutoShape 48"/>
          <p:cNvCxnSpPr>
            <a:cxnSpLocks noChangeShapeType="1"/>
            <a:stCxn id="489507" idx="5"/>
            <a:endCxn id="48951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9521" name="AutoShape 49"/>
          <p:cNvCxnSpPr>
            <a:cxnSpLocks noChangeShapeType="1"/>
            <a:stCxn id="489511" idx="6"/>
            <a:endCxn id="48951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22" name="Oval 50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89523" name="AutoShape 51"/>
          <p:cNvCxnSpPr>
            <a:cxnSpLocks noChangeShapeType="1"/>
            <a:stCxn id="489513" idx="4"/>
            <a:endCxn id="48952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9524" name="AutoShape 52"/>
          <p:cNvCxnSpPr>
            <a:cxnSpLocks noChangeShapeType="1"/>
            <a:stCxn id="489507" idx="4"/>
            <a:endCxn id="48951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9525" name="AutoShape 53"/>
          <p:cNvCxnSpPr>
            <a:cxnSpLocks noChangeShapeType="1"/>
            <a:stCxn id="489514" idx="2"/>
            <a:endCxn id="48951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26" name="Text Box 54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89527" name="AutoShape 55"/>
          <p:cNvCxnSpPr>
            <a:cxnSpLocks noChangeShapeType="1"/>
            <a:stCxn id="489508" idx="6"/>
            <a:endCxn id="489516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CFFDDC-89E2-4A18-8F19-E991DDD06D06}" type="slidenum">
              <a:rPr lang="en-US" altLang="en-US" sz="1100"/>
              <a:pPr/>
              <a:t>84</a:t>
            </a:fld>
            <a:endParaRPr lang="en-US" altLang="en-US" sz="1100"/>
          </a:p>
        </p:txBody>
      </p:sp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  <a:r>
              <a:rPr lang="en-US" sz="1400">
                <a:solidFill>
                  <a:schemeClr val="tx2"/>
                </a:solidFill>
              </a:rPr>
              <a:t>, tes</a:t>
            </a:r>
            <a:r>
              <a:rPr lang="sr-Latn-CS" sz="1400">
                <a:solidFill>
                  <a:schemeClr val="tx2"/>
                </a:solidFill>
              </a:rPr>
              <a:t>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91601" name="Group 81"/>
          <p:cNvGraphicFramePr>
            <a:graphicFrameLocks noGrp="1"/>
          </p:cNvGraphicFramePr>
          <p:nvPr/>
        </p:nvGraphicFramePr>
        <p:xfrm>
          <a:off x="685800" y="2438400"/>
          <a:ext cx="3886200" cy="2060448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553" name="Text Box 33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91554" name="Text Box 34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1555" name="Text Box 35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91556" name="Text Box 36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1557" name="Text Box 37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1558" name="Text Box 38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1559" name="Text Box 39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1560" name="Text Box 40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1561" name="Text Box 41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91562" name="Text Box 42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91563" name="Oval 4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91564" name="Oval 4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91565" name="AutoShape 45"/>
          <p:cNvCxnSpPr>
            <a:cxnSpLocks noChangeShapeType="1"/>
            <a:stCxn id="491563" idx="3"/>
            <a:endCxn id="49156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1566" name="AutoShape 46"/>
          <p:cNvCxnSpPr>
            <a:cxnSpLocks noChangeShapeType="1"/>
            <a:stCxn id="491564" idx="4"/>
            <a:endCxn id="49156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67" name="Oval 4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91568" name="AutoShape 48"/>
          <p:cNvCxnSpPr>
            <a:cxnSpLocks noChangeShapeType="1"/>
            <a:stCxn id="491564" idx="3"/>
            <a:endCxn id="49156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69" name="Oval 4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91570" name="Oval 5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91571" name="AutoShape 51"/>
          <p:cNvCxnSpPr>
            <a:cxnSpLocks noChangeShapeType="1"/>
            <a:stCxn id="491575" idx="4"/>
            <a:endCxn id="49157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72" name="Oval 5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491573" name="AutoShape 53"/>
          <p:cNvCxnSpPr>
            <a:cxnSpLocks noChangeShapeType="1"/>
            <a:stCxn id="491572" idx="4"/>
            <a:endCxn id="49157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74" name="Oval 5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91575" name="Oval 5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91576" name="AutoShape 56"/>
          <p:cNvCxnSpPr>
            <a:cxnSpLocks noChangeShapeType="1"/>
            <a:stCxn id="491563" idx="5"/>
            <a:endCxn id="49157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1577" name="AutoShape 57"/>
          <p:cNvCxnSpPr>
            <a:cxnSpLocks noChangeShapeType="1"/>
            <a:stCxn id="491567" idx="6"/>
            <a:endCxn id="49157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78" name="Oval 5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91579" name="AutoShape 59"/>
          <p:cNvCxnSpPr>
            <a:cxnSpLocks noChangeShapeType="1"/>
            <a:stCxn id="491569" idx="4"/>
            <a:endCxn id="49157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1580" name="AutoShape 60"/>
          <p:cNvCxnSpPr>
            <a:cxnSpLocks noChangeShapeType="1"/>
            <a:stCxn id="491563" idx="4"/>
            <a:endCxn id="49157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1581" name="AutoShape 61"/>
          <p:cNvCxnSpPr>
            <a:cxnSpLocks noChangeShapeType="1"/>
            <a:stCxn id="491570" idx="2"/>
            <a:endCxn id="49157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82" name="Text Box 62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91583" name="AutoShape 63"/>
          <p:cNvCxnSpPr>
            <a:cxnSpLocks noChangeShapeType="1"/>
            <a:stCxn id="491564" idx="6"/>
            <a:endCxn id="491572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7F8AD1-9CC8-4ACF-8081-D38A28D73879}" type="slidenum">
              <a:rPr lang="en-US" altLang="en-US" sz="1100"/>
              <a:pPr/>
              <a:t>85</a:t>
            </a:fld>
            <a:endParaRPr lang="en-US" altLang="en-US" sz="1100"/>
          </a:p>
        </p:txBody>
      </p:sp>
      <p:sp>
        <p:nvSpPr>
          <p:cNvPr id="495618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495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95700" name="Group 84"/>
          <p:cNvGraphicFramePr>
            <a:graphicFrameLocks noGrp="1"/>
          </p:cNvGraphicFramePr>
          <p:nvPr/>
        </p:nvGraphicFramePr>
        <p:xfrm>
          <a:off x="685800" y="2438400"/>
          <a:ext cx="3886200" cy="291084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5653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95654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5655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95656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5657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5661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95662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95663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95664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95665" name="AutoShape 49"/>
          <p:cNvCxnSpPr>
            <a:cxnSpLocks noChangeShapeType="1"/>
            <a:stCxn id="495663" idx="3"/>
            <a:endCxn id="49566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5666" name="AutoShape 50"/>
          <p:cNvCxnSpPr>
            <a:cxnSpLocks noChangeShapeType="1"/>
            <a:stCxn id="495664" idx="4"/>
            <a:endCxn id="49566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67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95668" name="AutoShape 52"/>
          <p:cNvCxnSpPr>
            <a:cxnSpLocks noChangeShapeType="1"/>
            <a:stCxn id="495664" idx="3"/>
            <a:endCxn id="49566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69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95670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95671" name="AutoShape 55"/>
          <p:cNvCxnSpPr>
            <a:cxnSpLocks noChangeShapeType="1"/>
            <a:stCxn id="495675" idx="4"/>
            <a:endCxn id="49567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72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95673" name="AutoShape 57"/>
          <p:cNvCxnSpPr>
            <a:cxnSpLocks noChangeShapeType="1"/>
            <a:stCxn id="495672" idx="4"/>
            <a:endCxn id="49567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74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95675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495676" name="AutoShape 60"/>
          <p:cNvCxnSpPr>
            <a:cxnSpLocks noChangeShapeType="1"/>
            <a:stCxn id="495663" idx="5"/>
            <a:endCxn id="49567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5677" name="AutoShape 61"/>
          <p:cNvCxnSpPr>
            <a:cxnSpLocks noChangeShapeType="1"/>
            <a:stCxn id="495667" idx="6"/>
            <a:endCxn id="49567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78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95679" name="AutoShape 63"/>
          <p:cNvCxnSpPr>
            <a:cxnSpLocks noChangeShapeType="1"/>
            <a:stCxn id="495669" idx="4"/>
            <a:endCxn id="49567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5680" name="AutoShape 64"/>
          <p:cNvCxnSpPr>
            <a:cxnSpLocks noChangeShapeType="1"/>
            <a:stCxn id="495663" idx="4"/>
            <a:endCxn id="49567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5681" name="AutoShape 65"/>
          <p:cNvCxnSpPr>
            <a:cxnSpLocks noChangeShapeType="1"/>
            <a:stCxn id="495670" idx="2"/>
            <a:endCxn id="49567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95683" name="AutoShape 67"/>
          <p:cNvCxnSpPr>
            <a:cxnSpLocks noChangeShapeType="1"/>
            <a:stCxn id="495664" idx="6"/>
            <a:endCxn id="495672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618A4F-352E-4936-BC38-ED67D0A3547E}" type="slidenum">
              <a:rPr lang="en-US" altLang="en-US" sz="1100"/>
              <a:pPr/>
              <a:t>86</a:t>
            </a:fld>
            <a:endParaRPr lang="en-US" altLang="en-US" sz="1100"/>
          </a:p>
        </p:txBody>
      </p:sp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tes</a:t>
            </a:r>
            <a:r>
              <a:rPr lang="sr-Latn-CS" sz="1400">
                <a:solidFill>
                  <a:schemeClr val="tx2"/>
                </a:solidFill>
              </a:rPr>
              <a:t>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97747" name="Group 83"/>
          <p:cNvGraphicFramePr>
            <a:graphicFrameLocks noGrp="1"/>
          </p:cNvGraphicFramePr>
          <p:nvPr/>
        </p:nvGraphicFramePr>
        <p:xfrm>
          <a:off x="685800" y="2438400"/>
          <a:ext cx="3886200" cy="3486912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7705" name="Text Box 41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97706" name="Text Box 42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7707" name="Text Box 43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97708" name="Text Box 44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7709" name="Text Box 45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7710" name="Text Box 46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7711" name="Text Box 47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7712" name="Text Box 48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7713" name="Text Box 49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97714" name="Text Box 50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97715" name="Oval 51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97716" name="Oval 52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97717" name="AutoShape 53"/>
          <p:cNvCxnSpPr>
            <a:cxnSpLocks noChangeShapeType="1"/>
            <a:stCxn id="497715" idx="3"/>
            <a:endCxn id="49771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7718" name="AutoShape 54"/>
          <p:cNvCxnSpPr>
            <a:cxnSpLocks noChangeShapeType="1"/>
            <a:stCxn id="497716" idx="4"/>
            <a:endCxn id="49771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19" name="Oval 55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97720" name="AutoShape 56"/>
          <p:cNvCxnSpPr>
            <a:cxnSpLocks noChangeShapeType="1"/>
            <a:stCxn id="497716" idx="3"/>
            <a:endCxn id="49772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21" name="Oval 57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97722" name="Oval 58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97723" name="AutoShape 59"/>
          <p:cNvCxnSpPr>
            <a:cxnSpLocks noChangeShapeType="1"/>
            <a:stCxn id="497727" idx="4"/>
            <a:endCxn id="49772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24" name="Oval 6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497725" name="AutoShape 61"/>
          <p:cNvCxnSpPr>
            <a:cxnSpLocks noChangeShapeType="1"/>
            <a:stCxn id="497724" idx="4"/>
            <a:endCxn id="497726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26" name="Oval 6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97727" name="Oval 6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97728" name="AutoShape 64"/>
          <p:cNvCxnSpPr>
            <a:cxnSpLocks noChangeShapeType="1"/>
            <a:stCxn id="497715" idx="5"/>
            <a:endCxn id="497727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7729" name="AutoShape 65"/>
          <p:cNvCxnSpPr>
            <a:cxnSpLocks noChangeShapeType="1"/>
            <a:stCxn id="497719" idx="6"/>
            <a:endCxn id="497726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30" name="Oval 6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97731" name="AutoShape 67"/>
          <p:cNvCxnSpPr>
            <a:cxnSpLocks noChangeShapeType="1"/>
            <a:stCxn id="497721" idx="4"/>
            <a:endCxn id="49773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7732" name="AutoShape 68"/>
          <p:cNvCxnSpPr>
            <a:cxnSpLocks noChangeShapeType="1"/>
            <a:stCxn id="497715" idx="4"/>
            <a:endCxn id="497724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7733" name="AutoShape 69"/>
          <p:cNvCxnSpPr>
            <a:cxnSpLocks noChangeShapeType="1"/>
            <a:stCxn id="497722" idx="2"/>
            <a:endCxn id="497726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34" name="Text Box 70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97735" name="AutoShape 71"/>
          <p:cNvCxnSpPr>
            <a:cxnSpLocks noChangeShapeType="1"/>
            <a:stCxn id="497716" idx="6"/>
            <a:endCxn id="497724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22CE9-9B4C-4C98-A788-8EAA95808652}" type="slidenum">
              <a:rPr lang="en-US" altLang="en-US" sz="1100"/>
              <a:pPr/>
              <a:t>87</a:t>
            </a:fld>
            <a:endParaRPr lang="en-US" altLang="en-US" sz="1100"/>
          </a:p>
        </p:txBody>
      </p:sp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99791" name="Group 79"/>
          <p:cNvGraphicFramePr>
            <a:graphicFrameLocks noGrp="1"/>
          </p:cNvGraphicFramePr>
          <p:nvPr/>
        </p:nvGraphicFramePr>
        <p:xfrm>
          <a:off x="685800" y="2438400"/>
          <a:ext cx="3886200" cy="345948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9757" name="Text Box 45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99758" name="Text Box 46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9759" name="Text Box 4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99760" name="Text Box 4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9761" name="Text Box 49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9762" name="Text Box 50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9763" name="Text Box 51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9764" name="Text Box 52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9765" name="Text Box 53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99766" name="Text Box 54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99767" name="Oval 5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99768" name="Oval 5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99769" name="AutoShape 57"/>
          <p:cNvCxnSpPr>
            <a:cxnSpLocks noChangeShapeType="1"/>
            <a:stCxn id="499767" idx="3"/>
            <a:endCxn id="49976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9770" name="AutoShape 58"/>
          <p:cNvCxnSpPr>
            <a:cxnSpLocks noChangeShapeType="1"/>
            <a:stCxn id="499768" idx="4"/>
            <a:endCxn id="49977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71" name="Oval 59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99772" name="AutoShape 60"/>
          <p:cNvCxnSpPr>
            <a:cxnSpLocks noChangeShapeType="1"/>
            <a:stCxn id="499768" idx="3"/>
            <a:endCxn id="49977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73" name="Oval 61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499774" name="Oval 62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99775" name="AutoShape 63"/>
          <p:cNvCxnSpPr>
            <a:cxnSpLocks noChangeShapeType="1"/>
            <a:stCxn id="499779" idx="4"/>
            <a:endCxn id="49977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76" name="Oval 64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99777" name="AutoShape 65"/>
          <p:cNvCxnSpPr>
            <a:cxnSpLocks noChangeShapeType="1"/>
            <a:stCxn id="499776" idx="4"/>
            <a:endCxn id="49977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78" name="Oval 66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99779" name="Oval 67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99780" name="AutoShape 68"/>
          <p:cNvCxnSpPr>
            <a:cxnSpLocks noChangeShapeType="1"/>
            <a:stCxn id="499767" idx="5"/>
            <a:endCxn id="49977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9781" name="AutoShape 69"/>
          <p:cNvCxnSpPr>
            <a:cxnSpLocks noChangeShapeType="1"/>
            <a:stCxn id="499771" idx="6"/>
            <a:endCxn id="49977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82" name="Oval 70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99783" name="AutoShape 71"/>
          <p:cNvCxnSpPr>
            <a:cxnSpLocks noChangeShapeType="1"/>
            <a:stCxn id="499773" idx="4"/>
            <a:endCxn id="49978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9784" name="AutoShape 72"/>
          <p:cNvCxnSpPr>
            <a:cxnSpLocks noChangeShapeType="1"/>
            <a:stCxn id="499767" idx="4"/>
            <a:endCxn id="49977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9785" name="AutoShape 73"/>
          <p:cNvCxnSpPr>
            <a:cxnSpLocks noChangeShapeType="1"/>
            <a:stCxn id="499774" idx="2"/>
            <a:endCxn id="49977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86" name="Text Box 74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99787" name="AutoShape 75"/>
          <p:cNvCxnSpPr>
            <a:cxnSpLocks noChangeShapeType="1"/>
            <a:stCxn id="499768" idx="6"/>
            <a:endCxn id="499776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2CCD4-C537-489D-9607-20CA738759E2}" type="slidenum">
              <a:rPr lang="en-US" altLang="en-US" sz="1100"/>
              <a:pPr/>
              <a:t>88</a:t>
            </a:fld>
            <a:endParaRPr lang="en-US" altLang="en-US" sz="1100"/>
          </a:p>
        </p:txBody>
      </p:sp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</a:t>
            </a:r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501842" name="Group 82"/>
          <p:cNvGraphicFramePr>
            <a:graphicFrameLocks noGrp="1"/>
          </p:cNvGraphicFramePr>
          <p:nvPr/>
        </p:nvGraphicFramePr>
        <p:xfrm>
          <a:off x="685800" y="2438400"/>
          <a:ext cx="3886200" cy="373380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797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1798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1799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1800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1801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1802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1803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1804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1805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1806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1807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01808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01809" name="AutoShape 49"/>
          <p:cNvCxnSpPr>
            <a:cxnSpLocks noChangeShapeType="1"/>
            <a:stCxn id="501807" idx="3"/>
            <a:endCxn id="50180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1810" name="AutoShape 50"/>
          <p:cNvCxnSpPr>
            <a:cxnSpLocks noChangeShapeType="1"/>
            <a:stCxn id="501808" idx="4"/>
            <a:endCxn id="50181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11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501812" name="AutoShape 52"/>
          <p:cNvCxnSpPr>
            <a:cxnSpLocks noChangeShapeType="1"/>
            <a:stCxn id="501808" idx="3"/>
            <a:endCxn id="50181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13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01814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01815" name="AutoShape 55"/>
          <p:cNvCxnSpPr>
            <a:cxnSpLocks noChangeShapeType="1"/>
            <a:stCxn id="501819" idx="4"/>
            <a:endCxn id="50181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16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01817" name="AutoShape 57"/>
          <p:cNvCxnSpPr>
            <a:cxnSpLocks noChangeShapeType="1"/>
            <a:stCxn id="501816" idx="4"/>
            <a:endCxn id="50181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18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01819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01820" name="AutoShape 60"/>
          <p:cNvCxnSpPr>
            <a:cxnSpLocks noChangeShapeType="1"/>
            <a:stCxn id="501807" idx="5"/>
            <a:endCxn id="50181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1821" name="AutoShape 61"/>
          <p:cNvCxnSpPr>
            <a:cxnSpLocks noChangeShapeType="1"/>
            <a:stCxn id="501811" idx="6"/>
            <a:endCxn id="50181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22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01823" name="AutoShape 63"/>
          <p:cNvCxnSpPr>
            <a:cxnSpLocks noChangeShapeType="1"/>
            <a:stCxn id="501813" idx="4"/>
            <a:endCxn id="50182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1824" name="AutoShape 64"/>
          <p:cNvCxnSpPr>
            <a:cxnSpLocks noChangeShapeType="1"/>
            <a:stCxn id="501807" idx="4"/>
            <a:endCxn id="50181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1825" name="AutoShape 65"/>
          <p:cNvCxnSpPr>
            <a:cxnSpLocks noChangeShapeType="1"/>
            <a:stCxn id="501814" idx="2"/>
            <a:endCxn id="50181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26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01827" name="AutoShape 67"/>
          <p:cNvCxnSpPr>
            <a:cxnSpLocks noChangeShapeType="1"/>
            <a:stCxn id="501808" idx="6"/>
            <a:endCxn id="501816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801E8A-D95B-4D63-8574-C00F1C577C95}" type="slidenum">
              <a:rPr lang="en-US" altLang="en-US" sz="1100"/>
              <a:pPr/>
              <a:t>89</a:t>
            </a:fld>
            <a:endParaRPr lang="en-US" altLang="en-US" sz="1100"/>
          </a:p>
        </p:txBody>
      </p:sp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8</a:t>
            </a:r>
          </a:p>
        </p:txBody>
      </p:sp>
      <p:sp>
        <p:nvSpPr>
          <p:cNvPr id="503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503889" name="Group 81"/>
          <p:cNvGraphicFramePr>
            <a:graphicFrameLocks noGrp="1"/>
          </p:cNvGraphicFramePr>
          <p:nvPr/>
        </p:nvGraphicFramePr>
        <p:xfrm>
          <a:off x="685800" y="2438400"/>
          <a:ext cx="3886200" cy="373380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845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3846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3847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3848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3850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3851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3852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3853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3854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3855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03856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03857" name="AutoShape 49"/>
          <p:cNvCxnSpPr>
            <a:cxnSpLocks noChangeShapeType="1"/>
            <a:stCxn id="503855" idx="3"/>
            <a:endCxn id="50385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3858" name="AutoShape 50"/>
          <p:cNvCxnSpPr>
            <a:cxnSpLocks noChangeShapeType="1"/>
            <a:stCxn id="503856" idx="4"/>
            <a:endCxn id="50385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59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03860" name="AutoShape 52"/>
          <p:cNvCxnSpPr>
            <a:cxnSpLocks noChangeShapeType="1"/>
            <a:stCxn id="503856" idx="3"/>
            <a:endCxn id="50386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61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03862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03863" name="AutoShape 55"/>
          <p:cNvCxnSpPr>
            <a:cxnSpLocks noChangeShapeType="1"/>
            <a:stCxn id="503867" idx="4"/>
            <a:endCxn id="50386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64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03865" name="AutoShape 57"/>
          <p:cNvCxnSpPr>
            <a:cxnSpLocks noChangeShapeType="1"/>
            <a:stCxn id="503864" idx="4"/>
            <a:endCxn id="503866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66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</a:t>
            </a: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l</a:t>
            </a: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03867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03868" name="AutoShape 60"/>
          <p:cNvCxnSpPr>
            <a:cxnSpLocks noChangeShapeType="1"/>
            <a:stCxn id="503855" idx="5"/>
            <a:endCxn id="503867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3869" name="AutoShape 61"/>
          <p:cNvCxnSpPr>
            <a:cxnSpLocks noChangeShapeType="1"/>
            <a:stCxn id="503859" idx="6"/>
            <a:endCxn id="503866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70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03871" name="AutoShape 63"/>
          <p:cNvCxnSpPr>
            <a:cxnSpLocks noChangeShapeType="1"/>
            <a:stCxn id="503861" idx="4"/>
            <a:endCxn id="50387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3872" name="AutoShape 64"/>
          <p:cNvCxnSpPr>
            <a:cxnSpLocks noChangeShapeType="1"/>
            <a:stCxn id="503855" idx="4"/>
            <a:endCxn id="503864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3873" name="AutoShape 65"/>
          <p:cNvCxnSpPr>
            <a:cxnSpLocks noChangeShapeType="1"/>
            <a:stCxn id="503862" idx="2"/>
            <a:endCxn id="503866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74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03875" name="AutoShape 67"/>
          <p:cNvCxnSpPr>
            <a:cxnSpLocks noChangeShapeType="1"/>
            <a:stCxn id="503856" idx="6"/>
            <a:endCxn id="503864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00200" y="6245225"/>
            <a:ext cx="4419600" cy="476250"/>
          </a:xfrm>
        </p:spPr>
        <p:txBody>
          <a:bodyPr/>
          <a:lstStyle/>
          <a:p>
            <a:r>
              <a:rPr lang="en-US" altLang="en-US" sz="1100">
                <a:latin typeface="Comic Sans MS" pitchFamily="66" charset="0"/>
              </a:rPr>
              <a:t>Korišćeni slajdovi: ©2001-2004 James D. Skrentny from notes by C. Dyer, et. al.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>
                <a:latin typeface="Comic Sans MS" pitchFamily="66" charset="0"/>
              </a:rPr>
              <a:t>Problem sa posudama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2400" dirty="0">
                <a:solidFill>
                  <a:srgbClr val="CC3300"/>
                </a:solidFill>
                <a:latin typeface="Comic Sans MS" pitchFamily="66" charset="0"/>
              </a:rPr>
              <a:t>Koje znanje je potrebno</a:t>
            </a:r>
            <a:r>
              <a:rPr lang="en-US" sz="2400" dirty="0">
                <a:solidFill>
                  <a:srgbClr val="CC3300"/>
                </a:solidFill>
                <a:latin typeface="Comic Sans MS" pitchFamily="66" charset="0"/>
              </a:rPr>
              <a:t>?</a:t>
            </a:r>
          </a:p>
          <a:p>
            <a:pPr lvl="4">
              <a:lnSpc>
                <a:spcPct val="80000"/>
              </a:lnSpc>
            </a:pPr>
            <a:endParaRPr lang="en-US" sz="1600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sr-Latn-CS" sz="2400" dirty="0">
                <a:latin typeface="Comic Sans MS" pitchFamily="66" charset="0"/>
              </a:rPr>
              <a:t>Informacije treba da budu</a:t>
            </a:r>
            <a:r>
              <a:rPr lang="en-US" sz="2400" dirty="0">
                <a:latin typeface="Comic Sans MS" pitchFamily="66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sr-Latn-CS" sz="2000" dirty="0">
                <a:latin typeface="Comic Sans MS" pitchFamily="66" charset="0"/>
              </a:rPr>
              <a:t>Dovoljne da opišu releventne aspekte dostizanja cilja</a:t>
            </a: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sr-Latn-CS" sz="2000" dirty="0">
                <a:latin typeface="Comic Sans MS" pitchFamily="66" charset="0"/>
              </a:rPr>
              <a:t>Adekvatne da opišu stanje/situaciju sveta koji posmatramo</a:t>
            </a:r>
            <a:endParaRPr lang="en-US" sz="2000" dirty="0">
              <a:latin typeface="Comic Sans MS" pitchFamily="66" charset="0"/>
            </a:endParaRPr>
          </a:p>
          <a:p>
            <a:pPr lvl="4">
              <a:lnSpc>
                <a:spcPct val="80000"/>
              </a:lnSpc>
            </a:pPr>
            <a:endParaRPr lang="en-US" sz="1600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sr-Latn-CS" sz="2400" dirty="0">
                <a:latin typeface="Comic Sans MS" pitchFamily="66" charset="0"/>
              </a:rPr>
              <a:t>Koristićemo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sr-Latn-CS" sz="2400" dirty="0">
                <a:solidFill>
                  <a:srgbClr val="CC3300"/>
                </a:solidFill>
                <a:latin typeface="Comic Sans MS" pitchFamily="66" charset="0"/>
              </a:rPr>
              <a:t>pretpostavku zatvorenog sveta</a:t>
            </a:r>
            <a:endParaRPr lang="en-US" sz="2400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0" i="1" dirty="0">
                <a:latin typeface="Comic Sans MS" pitchFamily="66" charset="0"/>
              </a:rPr>
              <a:t>	</a:t>
            </a:r>
            <a:r>
              <a:rPr lang="sr-Latn-CS" sz="2400" b="0" i="1" dirty="0">
                <a:latin typeface="Comic Sans MS" pitchFamily="66" charset="0"/>
              </a:rPr>
              <a:t>Sve potrebne informacije o problemskom domenu dostupne su u svakoj percepciji tako da je svako stanje kompletna deskripcija sveta</a:t>
            </a:r>
            <a:r>
              <a:rPr lang="en-US" sz="2000" b="0" i="1" dirty="0">
                <a:latin typeface="Comic Sans MS" pitchFamily="66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0" i="1" dirty="0">
                <a:latin typeface="Comic Sans MS" pitchFamily="66" charset="0"/>
              </a:rPr>
              <a:t>	</a:t>
            </a:r>
            <a:r>
              <a:rPr lang="sr-Latn-CS" sz="2000" b="0" dirty="0">
                <a:latin typeface="Comic Sans MS" pitchFamily="66" charset="0"/>
              </a:rPr>
              <a:t>Nema nekompletnih informacija</a:t>
            </a:r>
            <a:r>
              <a:rPr lang="en-US" sz="2000" b="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37612-01DE-48FC-826E-204F2E011A09}" type="slidenum">
              <a:rPr lang="en-US" altLang="en-US" sz="1100"/>
              <a:pPr/>
              <a:t>90</a:t>
            </a:fld>
            <a:endParaRPr lang="en-US" altLang="en-US" sz="1100"/>
          </a:p>
        </p:txBody>
      </p:sp>
      <p:sp>
        <p:nvSpPr>
          <p:cNvPr id="505858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582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rauvijenih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9</a:t>
            </a:r>
          </a:p>
        </p:txBody>
      </p:sp>
      <p:sp>
        <p:nvSpPr>
          <p:cNvPr id="505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505936" name="Group 80"/>
          <p:cNvGraphicFramePr>
            <a:graphicFrameLocks noGrp="1"/>
          </p:cNvGraphicFramePr>
          <p:nvPr/>
        </p:nvGraphicFramePr>
        <p:xfrm>
          <a:off x="685800" y="2438400"/>
          <a:ext cx="3886200" cy="373380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5893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5894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5895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5896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5897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5898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5899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5900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5901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5902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5903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05904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505905" name="AutoShape 49"/>
          <p:cNvCxnSpPr>
            <a:cxnSpLocks noChangeShapeType="1"/>
            <a:stCxn id="505903" idx="3"/>
            <a:endCxn id="50590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5906" name="AutoShape 50"/>
          <p:cNvCxnSpPr>
            <a:cxnSpLocks noChangeShapeType="1"/>
            <a:stCxn id="505904" idx="4"/>
            <a:endCxn id="50590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07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05908" name="AutoShape 52"/>
          <p:cNvCxnSpPr>
            <a:cxnSpLocks noChangeShapeType="1"/>
            <a:stCxn id="505904" idx="3"/>
            <a:endCxn id="50590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09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05910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05911" name="AutoShape 55"/>
          <p:cNvCxnSpPr>
            <a:cxnSpLocks noChangeShapeType="1"/>
            <a:stCxn id="505915" idx="4"/>
            <a:endCxn id="50591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12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05913" name="AutoShape 57"/>
          <p:cNvCxnSpPr>
            <a:cxnSpLocks noChangeShapeType="1"/>
            <a:stCxn id="505912" idx="4"/>
            <a:endCxn id="50591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14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05915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05916" name="AutoShape 60"/>
          <p:cNvCxnSpPr>
            <a:cxnSpLocks noChangeShapeType="1"/>
            <a:stCxn id="505903" idx="5"/>
            <a:endCxn id="50591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5917" name="AutoShape 61"/>
          <p:cNvCxnSpPr>
            <a:cxnSpLocks noChangeShapeType="1"/>
            <a:stCxn id="505907" idx="6"/>
            <a:endCxn id="50591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18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05919" name="AutoShape 63"/>
          <p:cNvCxnSpPr>
            <a:cxnSpLocks noChangeShapeType="1"/>
            <a:stCxn id="505909" idx="4"/>
            <a:endCxn id="50591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5920" name="AutoShape 64"/>
          <p:cNvCxnSpPr>
            <a:cxnSpLocks noChangeShapeType="1"/>
            <a:stCxn id="505903" idx="4"/>
            <a:endCxn id="50591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5921" name="AutoShape 65"/>
          <p:cNvCxnSpPr>
            <a:cxnSpLocks noChangeShapeType="1"/>
            <a:stCxn id="505910" idx="2"/>
            <a:endCxn id="50591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22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05923" name="AutoShape 67"/>
          <p:cNvCxnSpPr>
            <a:cxnSpLocks noChangeShapeType="1"/>
            <a:stCxn id="505904" idx="6"/>
            <a:endCxn id="505912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CDF31-F584-45B7-8757-802DC2A1625A}" type="slidenum">
              <a:rPr lang="en-US" altLang="en-US" sz="1100"/>
              <a:pPr/>
              <a:t>91</a:t>
            </a:fld>
            <a:endParaRPr lang="en-US" altLang="en-US" sz="1100"/>
          </a:p>
        </p:txBody>
      </p:sp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48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10</a:t>
            </a:r>
          </a:p>
        </p:txBody>
      </p:sp>
      <p:sp>
        <p:nvSpPr>
          <p:cNvPr id="507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507987" name="Group 83"/>
          <p:cNvGraphicFramePr>
            <a:graphicFrameLocks noGrp="1"/>
          </p:cNvGraphicFramePr>
          <p:nvPr/>
        </p:nvGraphicFramePr>
        <p:xfrm>
          <a:off x="685800" y="2438400"/>
          <a:ext cx="3886200" cy="348996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7941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7942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7943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7944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7945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7946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7947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7948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7949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7950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7951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07952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07953" name="AutoShape 49"/>
          <p:cNvCxnSpPr>
            <a:cxnSpLocks noChangeShapeType="1"/>
            <a:stCxn id="507951" idx="3"/>
            <a:endCxn id="507952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7954" name="AutoShape 50"/>
          <p:cNvCxnSpPr>
            <a:cxnSpLocks noChangeShapeType="1"/>
            <a:stCxn id="507952" idx="4"/>
            <a:endCxn id="507955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55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07956" name="AutoShape 52"/>
          <p:cNvCxnSpPr>
            <a:cxnSpLocks noChangeShapeType="1"/>
            <a:stCxn id="507952" idx="3"/>
            <a:endCxn id="507957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57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07958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07959" name="AutoShape 55"/>
          <p:cNvCxnSpPr>
            <a:cxnSpLocks noChangeShapeType="1"/>
            <a:stCxn id="507963" idx="4"/>
            <a:endCxn id="507958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60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07961" name="AutoShape 57"/>
          <p:cNvCxnSpPr>
            <a:cxnSpLocks noChangeShapeType="1"/>
            <a:stCxn id="507960" idx="4"/>
            <a:endCxn id="507962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62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07963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07964" name="AutoShape 60"/>
          <p:cNvCxnSpPr>
            <a:cxnSpLocks noChangeShapeType="1"/>
            <a:stCxn id="507951" idx="5"/>
            <a:endCxn id="507963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7965" name="AutoShape 61"/>
          <p:cNvCxnSpPr>
            <a:cxnSpLocks noChangeShapeType="1"/>
            <a:stCxn id="507955" idx="6"/>
            <a:endCxn id="507962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66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07967" name="AutoShape 63"/>
          <p:cNvCxnSpPr>
            <a:cxnSpLocks noChangeShapeType="1"/>
            <a:stCxn id="507957" idx="4"/>
            <a:endCxn id="50796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7968" name="AutoShape 64"/>
          <p:cNvCxnSpPr>
            <a:cxnSpLocks noChangeShapeType="1"/>
            <a:stCxn id="507951" idx="4"/>
            <a:endCxn id="507960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7969" name="AutoShape 65"/>
          <p:cNvCxnSpPr>
            <a:cxnSpLocks noChangeShapeType="1"/>
            <a:stCxn id="507958" idx="2"/>
            <a:endCxn id="507962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70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07971" name="AutoShape 67"/>
          <p:cNvCxnSpPr>
            <a:cxnSpLocks noChangeShapeType="1"/>
            <a:stCxn id="507952" idx="6"/>
            <a:endCxn id="507960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01448-94DE-46A1-BA8C-C0EE4BEF09F1}" type="slidenum">
              <a:rPr lang="en-US" altLang="en-US" sz="1100"/>
              <a:pPr/>
              <a:t>92</a:t>
            </a:fld>
            <a:endParaRPr lang="en-US" altLang="en-US" sz="1100"/>
          </a:p>
        </p:txBody>
      </p:sp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48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10</a:t>
            </a:r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r>
              <a:rPr lang="en-US" sz="3600"/>
              <a:t> :</a:t>
            </a:r>
            <a:br>
              <a:rPr lang="en-US" sz="3600"/>
            </a:br>
            <a:r>
              <a:rPr lang="sr-Latn-CS" sz="3600"/>
              <a:t>Rekonstrukcija putanje rešenja</a:t>
            </a:r>
            <a:endParaRPr lang="en-US" sz="3600"/>
          </a:p>
        </p:txBody>
      </p:sp>
      <p:graphicFrame>
        <p:nvGraphicFramePr>
          <p:cNvPr id="509957" name="Group 5"/>
          <p:cNvGraphicFramePr>
            <a:graphicFrameLocks noGrp="1"/>
          </p:cNvGraphicFramePr>
          <p:nvPr/>
        </p:nvGraphicFramePr>
        <p:xfrm>
          <a:off x="685800" y="2438400"/>
          <a:ext cx="3886200" cy="348996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9990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9991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9992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9993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9994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9995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9996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9997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9998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9999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10000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10001" name="AutoShape 49"/>
          <p:cNvCxnSpPr>
            <a:cxnSpLocks noChangeShapeType="1"/>
            <a:stCxn id="509999" idx="3"/>
            <a:endCxn id="51000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0002" name="AutoShape 50"/>
          <p:cNvCxnSpPr>
            <a:cxnSpLocks noChangeShapeType="1"/>
            <a:stCxn id="510000" idx="4"/>
            <a:endCxn id="51000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03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10004" name="AutoShape 52"/>
          <p:cNvCxnSpPr>
            <a:cxnSpLocks noChangeShapeType="1"/>
            <a:stCxn id="510000" idx="3"/>
            <a:endCxn id="51000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05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10006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10007" name="AutoShape 55"/>
          <p:cNvCxnSpPr>
            <a:cxnSpLocks noChangeShapeType="1"/>
            <a:stCxn id="510011" idx="4"/>
            <a:endCxn id="51000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08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10009" name="AutoShape 57"/>
          <p:cNvCxnSpPr>
            <a:cxnSpLocks noChangeShapeType="1"/>
            <a:stCxn id="510008" idx="4"/>
            <a:endCxn id="51001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10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10011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10012" name="AutoShape 60"/>
          <p:cNvCxnSpPr>
            <a:cxnSpLocks noChangeShapeType="1"/>
            <a:stCxn id="509999" idx="5"/>
            <a:endCxn id="51001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0013" name="AutoShape 61"/>
          <p:cNvCxnSpPr>
            <a:cxnSpLocks noChangeShapeType="1"/>
            <a:stCxn id="510003" idx="6"/>
            <a:endCxn id="51001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14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10015" name="AutoShape 63"/>
          <p:cNvCxnSpPr>
            <a:cxnSpLocks noChangeShapeType="1"/>
            <a:stCxn id="510005" idx="4"/>
            <a:endCxn id="51001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0016" name="AutoShape 64"/>
          <p:cNvCxnSpPr>
            <a:cxnSpLocks noChangeShapeType="1"/>
            <a:stCxn id="509999" idx="4"/>
            <a:endCxn id="51000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0017" name="AutoShape 65"/>
          <p:cNvCxnSpPr>
            <a:cxnSpLocks noChangeShapeType="1"/>
            <a:stCxn id="510006" idx="2"/>
            <a:endCxn id="51001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18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10019" name="AutoShape 67"/>
          <p:cNvCxnSpPr>
            <a:cxnSpLocks noChangeShapeType="1"/>
            <a:stCxn id="510000" idx="6"/>
            <a:endCxn id="510008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20" name="Text Box 68"/>
          <p:cNvSpPr txBox="1">
            <a:spLocks noChangeArrowheads="1"/>
          </p:cNvSpPr>
          <p:nvPr/>
        </p:nvSpPr>
        <p:spPr bwMode="auto">
          <a:xfrm>
            <a:off x="5475288" y="5410200"/>
            <a:ext cx="1165704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med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P</a:t>
            </a:r>
            <a:r>
              <a:rPr lang="sr-Latn-CS" sz="1400" b="1">
                <a:solidFill>
                  <a:schemeClr val="tx2"/>
                </a:solidFill>
              </a:rPr>
              <a:t>utanja</a:t>
            </a:r>
            <a:r>
              <a:rPr lang="en-US" sz="1400" b="1">
                <a:solidFill>
                  <a:schemeClr val="tx2"/>
                </a:solidFill>
              </a:rPr>
              <a:t>:</a:t>
            </a:r>
            <a:r>
              <a:rPr lang="en-US" sz="1400" b="1"/>
              <a:t> G</a:t>
            </a:r>
            <a:r>
              <a:rPr lang="en-US" sz="1400" b="1" baseline="30000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D9CBE-D86F-4E3E-9F18-4C63EA2F4980}" type="slidenum">
              <a:rPr lang="en-US" altLang="en-US" sz="1100"/>
              <a:pPr/>
              <a:t>93</a:t>
            </a:fld>
            <a:endParaRPr lang="en-US" altLang="en-US" sz="1100"/>
          </a:p>
        </p:txBody>
      </p:sp>
      <p:sp>
        <p:nvSpPr>
          <p:cNvPr id="51200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48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10</a:t>
            </a:r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r>
              <a:rPr lang="en-US" sz="3600"/>
              <a:t> :</a:t>
            </a:r>
            <a:br>
              <a:rPr lang="en-US" sz="3600"/>
            </a:br>
            <a:r>
              <a:rPr lang="en-US" sz="3600"/>
              <a:t> </a:t>
            </a:r>
            <a:r>
              <a:rPr lang="sr-Latn-CS" sz="3600"/>
              <a:t>Rekonstrukcija putanje rešenja</a:t>
            </a:r>
            <a:endParaRPr lang="en-US" sz="3600"/>
          </a:p>
        </p:txBody>
      </p:sp>
      <p:graphicFrame>
        <p:nvGraphicFramePr>
          <p:cNvPr id="512005" name="Group 5"/>
          <p:cNvGraphicFramePr>
            <a:graphicFrameLocks noGrp="1"/>
          </p:cNvGraphicFramePr>
          <p:nvPr/>
        </p:nvGraphicFramePr>
        <p:xfrm>
          <a:off x="685800" y="2438400"/>
          <a:ext cx="3886200" cy="348996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037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12038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2039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12040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2041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2042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2043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2044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2045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12046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12047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12048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12049" name="AutoShape 49"/>
          <p:cNvCxnSpPr>
            <a:cxnSpLocks noChangeShapeType="1"/>
            <a:stCxn id="512047" idx="3"/>
            <a:endCxn id="51204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2050" name="AutoShape 50"/>
          <p:cNvCxnSpPr>
            <a:cxnSpLocks noChangeShapeType="1"/>
            <a:stCxn id="512048" idx="4"/>
            <a:endCxn id="51205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51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12052" name="AutoShape 52"/>
          <p:cNvCxnSpPr>
            <a:cxnSpLocks noChangeShapeType="1"/>
            <a:stCxn id="512048" idx="3"/>
            <a:endCxn id="51205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53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12054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12055" name="AutoShape 55"/>
          <p:cNvCxnSpPr>
            <a:cxnSpLocks noChangeShapeType="1"/>
            <a:stCxn id="512059" idx="4"/>
            <a:endCxn id="51205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56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512057" name="AutoShape 57"/>
          <p:cNvCxnSpPr>
            <a:cxnSpLocks noChangeShapeType="1"/>
            <a:stCxn id="512056" idx="4"/>
            <a:endCxn id="51205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58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12059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12060" name="AutoShape 60"/>
          <p:cNvCxnSpPr>
            <a:cxnSpLocks noChangeShapeType="1"/>
            <a:stCxn id="512047" idx="5"/>
            <a:endCxn id="51205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2061" name="AutoShape 61"/>
          <p:cNvCxnSpPr>
            <a:cxnSpLocks noChangeShapeType="1"/>
            <a:stCxn id="512051" idx="6"/>
            <a:endCxn id="51205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62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12063" name="AutoShape 63"/>
          <p:cNvCxnSpPr>
            <a:cxnSpLocks noChangeShapeType="1"/>
            <a:stCxn id="512053" idx="4"/>
            <a:endCxn id="51206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2064" name="AutoShape 64"/>
          <p:cNvCxnSpPr>
            <a:cxnSpLocks noChangeShapeType="1"/>
            <a:stCxn id="512047" idx="4"/>
            <a:endCxn id="51205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2065" name="AutoShape 65"/>
          <p:cNvCxnSpPr>
            <a:cxnSpLocks noChangeShapeType="1"/>
            <a:stCxn id="512054" idx="2"/>
            <a:endCxn id="51205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66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12067" name="AutoShape 67"/>
          <p:cNvCxnSpPr>
            <a:cxnSpLocks noChangeShapeType="1"/>
            <a:stCxn id="512048" idx="6"/>
            <a:endCxn id="512056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69" name="Text Box 69"/>
          <p:cNvSpPr txBox="1">
            <a:spLocks noChangeArrowheads="1"/>
          </p:cNvSpPr>
          <p:nvPr/>
        </p:nvSpPr>
        <p:spPr bwMode="auto">
          <a:xfrm>
            <a:off x="5640388" y="5410200"/>
            <a:ext cx="2263761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med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chemeClr val="tx2"/>
                </a:solidFill>
              </a:rPr>
              <a:t>P</a:t>
            </a:r>
            <a:r>
              <a:rPr lang="sr-Latn-CS" sz="1400" b="1">
                <a:solidFill>
                  <a:schemeClr val="tx2"/>
                </a:solidFill>
              </a:rPr>
              <a:t>utanja</a:t>
            </a:r>
            <a:r>
              <a:rPr lang="en-US" sz="1400" b="1">
                <a:solidFill>
                  <a:schemeClr val="tx2"/>
                </a:solidFill>
              </a:rPr>
              <a:t>:</a:t>
            </a:r>
            <a:r>
              <a:rPr lang="en-US" sz="1400" b="1"/>
              <a:t> G</a:t>
            </a:r>
            <a:r>
              <a:rPr lang="en-US" sz="1400" b="1" baseline="30000"/>
              <a:t>B </a:t>
            </a:r>
            <a:r>
              <a:rPr lang="sr-Latn-CS" sz="1400" b="1"/>
              <a:t>natrag na</a:t>
            </a:r>
            <a:r>
              <a:rPr lang="en-US" sz="1400" b="1"/>
              <a:t> B</a:t>
            </a:r>
            <a:r>
              <a:rPr lang="en-US" sz="1400" b="1" baseline="30000"/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AFF3E0-4374-4D26-A430-166EB74A8D3C}" type="slidenum">
              <a:rPr lang="en-US" altLang="en-US" sz="1100"/>
              <a:pPr/>
              <a:t>94</a:t>
            </a:fld>
            <a:endParaRPr lang="en-US" altLang="en-US" sz="1100"/>
          </a:p>
        </p:txBody>
      </p:sp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48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10</a:t>
            </a:r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r>
              <a:rPr lang="en-US" sz="3600"/>
              <a:t> :</a:t>
            </a:r>
            <a:br>
              <a:rPr lang="en-US" sz="3600"/>
            </a:br>
            <a:r>
              <a:rPr lang="en-US" sz="3600"/>
              <a:t> </a:t>
            </a:r>
            <a:r>
              <a:rPr lang="sr-Latn-CS" sz="3600"/>
              <a:t>Rekonstrukcija putanje rešenja</a:t>
            </a:r>
            <a:endParaRPr lang="en-US" sz="3600"/>
          </a:p>
        </p:txBody>
      </p:sp>
      <p:graphicFrame>
        <p:nvGraphicFramePr>
          <p:cNvPr id="514053" name="Group 5"/>
          <p:cNvGraphicFramePr>
            <a:graphicFrameLocks noGrp="1"/>
          </p:cNvGraphicFramePr>
          <p:nvPr/>
        </p:nvGraphicFramePr>
        <p:xfrm>
          <a:off x="685800" y="2438400"/>
          <a:ext cx="3886200" cy="348996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085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14086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4087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14088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4089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4090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4091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4092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14095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14096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14097" name="AutoShape 49"/>
          <p:cNvCxnSpPr>
            <a:cxnSpLocks noChangeShapeType="1"/>
            <a:stCxn id="514095" idx="3"/>
            <a:endCxn id="51409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4098" name="AutoShape 50"/>
          <p:cNvCxnSpPr>
            <a:cxnSpLocks noChangeShapeType="1"/>
            <a:stCxn id="514096" idx="4"/>
            <a:endCxn id="51409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099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14100" name="AutoShape 52"/>
          <p:cNvCxnSpPr>
            <a:cxnSpLocks noChangeShapeType="1"/>
            <a:stCxn id="514096" idx="3"/>
            <a:endCxn id="51410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01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14102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14103" name="AutoShape 55"/>
          <p:cNvCxnSpPr>
            <a:cxnSpLocks noChangeShapeType="1"/>
            <a:stCxn id="514107" idx="4"/>
            <a:endCxn id="51410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04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514105" name="AutoShape 57"/>
          <p:cNvCxnSpPr>
            <a:cxnSpLocks noChangeShapeType="1"/>
            <a:stCxn id="514104" idx="4"/>
            <a:endCxn id="514106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06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14107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14108" name="AutoShape 60"/>
          <p:cNvCxnSpPr>
            <a:cxnSpLocks noChangeShapeType="1"/>
            <a:stCxn id="514095" idx="5"/>
            <a:endCxn id="514107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4109" name="AutoShape 61"/>
          <p:cNvCxnSpPr>
            <a:cxnSpLocks noChangeShapeType="1"/>
            <a:stCxn id="514099" idx="6"/>
            <a:endCxn id="514106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10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14111" name="AutoShape 63"/>
          <p:cNvCxnSpPr>
            <a:cxnSpLocks noChangeShapeType="1"/>
            <a:stCxn id="514101" idx="4"/>
            <a:endCxn id="51411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4112" name="AutoShape 64"/>
          <p:cNvCxnSpPr>
            <a:cxnSpLocks noChangeShapeType="1"/>
            <a:stCxn id="514095" idx="4"/>
            <a:endCxn id="514104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4113" name="AutoShape 65"/>
          <p:cNvCxnSpPr>
            <a:cxnSpLocks noChangeShapeType="1"/>
            <a:stCxn id="514102" idx="2"/>
            <a:endCxn id="514106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14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14115" name="AutoShape 67"/>
          <p:cNvCxnSpPr>
            <a:cxnSpLocks noChangeShapeType="1"/>
            <a:stCxn id="514096" idx="6"/>
            <a:endCxn id="514104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16" name="Text Box 68"/>
          <p:cNvSpPr txBox="1">
            <a:spLocks noChangeArrowheads="1"/>
          </p:cNvSpPr>
          <p:nvPr/>
        </p:nvSpPr>
        <p:spPr bwMode="auto">
          <a:xfrm>
            <a:off x="5640388" y="5410200"/>
            <a:ext cx="2523448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med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chemeClr val="tx2"/>
                </a:solidFill>
              </a:rPr>
              <a:t>P</a:t>
            </a:r>
            <a:r>
              <a:rPr lang="sr-Latn-CS" sz="1400" b="1">
                <a:solidFill>
                  <a:schemeClr val="tx2"/>
                </a:solidFill>
              </a:rPr>
              <a:t>utanja</a:t>
            </a:r>
            <a:r>
              <a:rPr lang="en-US" sz="1400" b="1">
                <a:solidFill>
                  <a:schemeClr val="tx2"/>
                </a:solidFill>
              </a:rPr>
              <a:t>:</a:t>
            </a:r>
            <a:r>
              <a:rPr lang="en-US" sz="1400" b="1"/>
              <a:t> G</a:t>
            </a:r>
            <a:r>
              <a:rPr lang="en-US" sz="1400" b="1" baseline="30000"/>
              <a:t>B</a:t>
            </a:r>
            <a:r>
              <a:rPr lang="en-US" sz="1400" b="1"/>
              <a:t>, B</a:t>
            </a:r>
            <a:r>
              <a:rPr lang="en-US" sz="1400" b="1" baseline="30000"/>
              <a:t>S </a:t>
            </a:r>
            <a:r>
              <a:rPr lang="sr-Latn-CS" sz="1400" b="1"/>
              <a:t>natrag na</a:t>
            </a:r>
            <a:r>
              <a:rPr lang="en-US" sz="1400" b="1"/>
              <a:t> S</a:t>
            </a:r>
            <a:r>
              <a:rPr lang="en-US" sz="1400" b="1" baseline="30000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0DB9FE-A0EA-4988-AEA5-BA8244743EB3}" type="slidenum">
              <a:rPr lang="en-US" altLang="en-US" sz="1100"/>
              <a:pPr/>
              <a:t>95</a:t>
            </a:fld>
            <a:endParaRPr lang="en-US" altLang="en-US" sz="110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Sažetak</a:t>
            </a:r>
            <a:endParaRPr lang="en-US" sz="360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sr-Latn-CS" sz="2400" dirty="0"/>
              <a:t>Ako je graf povezan, faktor grananja konačan i dubina rešenja nepoznata</a:t>
            </a:r>
            <a:r>
              <a:rPr lang="en-US" sz="2400" dirty="0"/>
              <a:t>:</a:t>
            </a:r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BFS: </a:t>
            </a:r>
            <a:r>
              <a:rPr lang="sr-Latn-CS" sz="2400" b="0" dirty="0">
                <a:solidFill>
                  <a:schemeClr val="tx2"/>
                </a:solidFill>
              </a:rPr>
              <a:t>Ko</a:t>
            </a:r>
            <a:r>
              <a:rPr lang="en-US" sz="2400" b="0" dirty="0" err="1">
                <a:solidFill>
                  <a:schemeClr val="tx2"/>
                </a:solidFill>
              </a:rPr>
              <a:t>mplet</a:t>
            </a:r>
            <a:r>
              <a:rPr lang="sr-Latn-CS" sz="2400" b="0" dirty="0">
                <a:solidFill>
                  <a:schemeClr val="tx2"/>
                </a:solidFill>
              </a:rPr>
              <a:t>an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006600"/>
                </a:solidFill>
              </a:rPr>
              <a:t>optimal</a:t>
            </a:r>
            <a:r>
              <a:rPr lang="sr-Latn-CS" sz="2400" b="0" dirty="0">
                <a:solidFill>
                  <a:srgbClr val="006600"/>
                </a:solidFill>
              </a:rPr>
              <a:t>an</a:t>
            </a:r>
            <a:r>
              <a:rPr lang="en-US" sz="2400" b="0" dirty="0">
                <a:solidFill>
                  <a:schemeClr val="folHlink"/>
                </a:solidFill>
              </a:rPr>
              <a:t>*</a:t>
            </a:r>
            <a:r>
              <a:rPr lang="en-US" sz="2400" b="0" dirty="0"/>
              <a:t>, </a:t>
            </a:r>
            <a:r>
              <a:rPr lang="sr-Latn-CS" sz="2400" b="0" dirty="0"/>
              <a:t>kompleksnost ga ograničava na nalaženje rešenja za male, trivijalne probleme</a:t>
            </a:r>
            <a:endParaRPr lang="en-US" sz="2400" b="0" dirty="0"/>
          </a:p>
          <a:p>
            <a:pPr lvl="4">
              <a:lnSpc>
                <a:spcPct val="80000"/>
              </a:lnSpc>
            </a:pPr>
            <a:endParaRPr lang="en-US" sz="1600" b="1" dirty="0"/>
          </a:p>
          <a:p>
            <a:pPr>
              <a:lnSpc>
                <a:spcPct val="80000"/>
              </a:lnSpc>
            </a:pPr>
            <a:r>
              <a:rPr lang="en-US" sz="2400" dirty="0"/>
              <a:t>DFS: </a:t>
            </a:r>
            <a:r>
              <a:rPr lang="en-US" sz="2400" b="0" dirty="0">
                <a:solidFill>
                  <a:srgbClr val="006600"/>
                </a:solidFill>
              </a:rPr>
              <a:t>n</a:t>
            </a:r>
            <a:r>
              <a:rPr lang="sr-Latn-CS" sz="2400" b="0" dirty="0">
                <a:solidFill>
                  <a:srgbClr val="006600"/>
                </a:solidFill>
              </a:rPr>
              <a:t>ije kompletan</a:t>
            </a:r>
            <a:r>
              <a:rPr lang="en-US" sz="2400" b="0" dirty="0">
                <a:solidFill>
                  <a:srgbClr val="006600"/>
                </a:solidFill>
              </a:rPr>
              <a:t>, n</a:t>
            </a:r>
            <a:r>
              <a:rPr lang="sr-Latn-CS" sz="2400" b="0" dirty="0">
                <a:solidFill>
                  <a:srgbClr val="006600"/>
                </a:solidFill>
              </a:rPr>
              <a:t>ije optimalan</a:t>
            </a:r>
            <a:r>
              <a:rPr lang="en-US" sz="2400" b="0" dirty="0"/>
              <a:t>, </a:t>
            </a:r>
            <a:r>
              <a:rPr lang="sr-Latn-CS" sz="2400" b="0" dirty="0"/>
              <a:t>ponekad uz sreću rešava i netrivijalne probleme</a:t>
            </a:r>
            <a:endParaRPr lang="en-US" sz="2400" b="0" dirty="0"/>
          </a:p>
          <a:p>
            <a:pPr>
              <a:lnSpc>
                <a:spcPct val="80000"/>
              </a:lnSpc>
            </a:pPr>
            <a:r>
              <a:rPr lang="en-US" sz="2400" dirty="0"/>
              <a:t>UCS: </a:t>
            </a:r>
            <a:r>
              <a:rPr lang="sr-Latn-CS" sz="2400" b="0" dirty="0">
                <a:solidFill>
                  <a:srgbClr val="006600"/>
                </a:solidFill>
              </a:rPr>
              <a:t>K</a:t>
            </a:r>
            <a:r>
              <a:rPr lang="en-US" sz="2400" b="0" dirty="0" err="1">
                <a:solidFill>
                  <a:srgbClr val="006600"/>
                </a:solidFill>
              </a:rPr>
              <a:t>omplet</a:t>
            </a:r>
            <a:r>
              <a:rPr lang="sr-Latn-CS" sz="2400" b="0" dirty="0">
                <a:solidFill>
                  <a:srgbClr val="006600"/>
                </a:solidFill>
              </a:rPr>
              <a:t>an</a:t>
            </a:r>
            <a:r>
              <a:rPr lang="en-US" sz="2400" b="0" dirty="0">
                <a:solidFill>
                  <a:srgbClr val="006600"/>
                </a:solidFill>
              </a:rPr>
              <a:t>*, optimal</a:t>
            </a:r>
            <a:r>
              <a:rPr lang="sr-Latn-CS" sz="2400" b="0" dirty="0">
                <a:solidFill>
                  <a:srgbClr val="006600"/>
                </a:solidFill>
              </a:rPr>
              <a:t>an</a:t>
            </a:r>
            <a:r>
              <a:rPr lang="en-US" sz="2400" b="0" dirty="0">
                <a:solidFill>
                  <a:srgbClr val="006600"/>
                </a:solidFill>
              </a:rPr>
              <a:t>*</a:t>
            </a:r>
            <a:r>
              <a:rPr lang="en-US" sz="2400" b="0" dirty="0"/>
              <a:t>, </a:t>
            </a:r>
            <a:r>
              <a:rPr lang="sr-Latn-CS" sz="2400" b="0" dirty="0"/>
              <a:t>vrsta vođene pretrage (heuristika je cena)</a:t>
            </a:r>
            <a:endParaRPr lang="en-US" sz="2400" b="0" dirty="0"/>
          </a:p>
          <a:p>
            <a:pPr>
              <a:lnSpc>
                <a:spcPct val="80000"/>
              </a:lnSpc>
            </a:pPr>
            <a:r>
              <a:rPr lang="en-US" sz="2400" dirty="0"/>
              <a:t>IDS: </a:t>
            </a:r>
            <a:r>
              <a:rPr lang="sr-Latn-CS" sz="2400" b="0" dirty="0">
                <a:solidFill>
                  <a:schemeClr val="tx2"/>
                </a:solidFill>
              </a:rPr>
              <a:t>K</a:t>
            </a:r>
            <a:r>
              <a:rPr lang="en-US" sz="2400" b="0" dirty="0" err="1">
                <a:solidFill>
                  <a:schemeClr val="tx2"/>
                </a:solidFill>
              </a:rPr>
              <a:t>omplet</a:t>
            </a:r>
            <a:r>
              <a:rPr lang="sr-Latn-CS" sz="2400" b="0" dirty="0">
                <a:solidFill>
                  <a:schemeClr val="tx2"/>
                </a:solidFill>
              </a:rPr>
              <a:t>an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006600"/>
                </a:solidFill>
              </a:rPr>
              <a:t>optimal</a:t>
            </a:r>
            <a:r>
              <a:rPr lang="sr-Latn-CS" sz="2400" b="0" dirty="0">
                <a:solidFill>
                  <a:srgbClr val="006600"/>
                </a:solidFill>
              </a:rPr>
              <a:t>an</a:t>
            </a:r>
            <a:r>
              <a:rPr lang="en-US" sz="2400" b="0" dirty="0">
                <a:solidFill>
                  <a:srgbClr val="006600"/>
                </a:solidFill>
              </a:rPr>
              <a:t>*, </a:t>
            </a:r>
            <a:r>
              <a:rPr lang="sr-Latn-CS" sz="2400" b="0" dirty="0"/>
              <a:t>u opštem slučaju najbolji od svih slepih pretraga</a:t>
            </a:r>
            <a:endParaRPr lang="en-US" sz="24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7736</Words>
  <Application>Microsoft Office PowerPoint</Application>
  <PresentationFormat>On-screen Show (4:3)</PresentationFormat>
  <Paragraphs>2657</Paragraphs>
  <Slides>95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Default Design</vt:lpstr>
      <vt:lpstr>Obradović Đorđe</vt:lpstr>
      <vt:lpstr>Slepe pretrage</vt:lpstr>
      <vt:lpstr>Lavirint</vt:lpstr>
      <vt:lpstr>Slagalica</vt:lpstr>
      <vt:lpstr>Šah</vt:lpstr>
      <vt:lpstr>Numbrix</vt:lpstr>
      <vt:lpstr>Problem sa dve posude</vt:lpstr>
      <vt:lpstr>Slepe pretrage</vt:lpstr>
      <vt:lpstr>Problem sa posudama</vt:lpstr>
      <vt:lpstr>Problem sa posudama</vt:lpstr>
      <vt:lpstr>Problem sa posudama</vt:lpstr>
      <vt:lpstr>Problem sa posudama</vt:lpstr>
      <vt:lpstr>Problem sa posudama</vt:lpstr>
      <vt:lpstr>Problem sa posudama</vt:lpstr>
      <vt:lpstr>Problem sa posudama</vt:lpstr>
      <vt:lpstr>Formalizacija pretrage u  prostoru stanja</vt:lpstr>
      <vt:lpstr>Formalizacija pretrage u  prostoru stanja</vt:lpstr>
      <vt:lpstr>Formalizacija pretrage u  prostoru stanja</vt:lpstr>
      <vt:lpstr>Formalizacija pretrage u  prostoru stanja</vt:lpstr>
      <vt:lpstr>Formalizacija pretrage u  prostoru stanja</vt:lpstr>
      <vt:lpstr>Formalizacija pretrage u  prostoru stanja</vt:lpstr>
      <vt:lpstr>Formalizacija pretrage u  prostoru stanja</vt:lpstr>
      <vt:lpstr>Aciklički State-Space  Search Algorithm</vt:lpstr>
      <vt:lpstr>Algoritam pretrage na  acikličkom prostoru stanja</vt:lpstr>
      <vt:lpstr>Algoritam pretrage na  acikličkom prostoru stanja</vt:lpstr>
      <vt:lpstr>Slepe pretrage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Evaluacija strategija pretrage</vt:lpstr>
      <vt:lpstr>Evaluacija strategija pretrage</vt:lpstr>
      <vt:lpstr>Evaluacija strategija pretrage</vt:lpstr>
      <vt:lpstr>Evaluacija strategija pretrage</vt:lpstr>
      <vt:lpstr>Evaluacija strategija pretrage</vt:lpstr>
      <vt:lpstr>Evaluacija strategija pretrage</vt:lpstr>
      <vt:lpstr>Slepe strategije pretrage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Evaluacija strategija pretrage</vt:lpstr>
      <vt:lpstr>Slepe strategije pretrage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Cyclic State-Space Search  uz korišćenje Open i Closed struktura</vt:lpstr>
      <vt:lpstr>Cyclic State-Space Search uz  korišćenje Open i Closed struktura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 : Rekonstrukcija putanje rešenja</vt:lpstr>
      <vt:lpstr>BFS sa detekcijom ciklusa :  Rekonstrukcija putanje rešenja</vt:lpstr>
      <vt:lpstr>BFS sa detekcijom ciklusa :  Rekonstrukcija putanje rešenja</vt:lpstr>
      <vt:lpstr>Sažetak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330</cp:revision>
  <dcterms:created xsi:type="dcterms:W3CDTF">2005-12-27T21:54:02Z</dcterms:created>
  <dcterms:modified xsi:type="dcterms:W3CDTF">2015-03-03T08:51:07Z</dcterms:modified>
</cp:coreProperties>
</file>