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5"/>
  </p:notesMasterIdLst>
  <p:sldIdLst>
    <p:sldId id="256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1" r:id="rId10"/>
    <p:sldId id="350" r:id="rId11"/>
    <p:sldId id="352" r:id="rId12"/>
    <p:sldId id="354" r:id="rId13"/>
    <p:sldId id="353" r:id="rId14"/>
    <p:sldId id="355" r:id="rId15"/>
    <p:sldId id="356" r:id="rId16"/>
    <p:sldId id="361" r:id="rId17"/>
    <p:sldId id="362" r:id="rId18"/>
    <p:sldId id="357" r:id="rId19"/>
    <p:sldId id="358" r:id="rId20"/>
    <p:sldId id="360" r:id="rId21"/>
    <p:sldId id="359" r:id="rId22"/>
    <p:sldId id="363" r:id="rId23"/>
    <p:sldId id="364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99FF"/>
    <a:srgbClr val="C0C0C0"/>
    <a:srgbClr val="998D7D"/>
    <a:srgbClr val="FF7F00"/>
    <a:srgbClr val="C9921B"/>
    <a:srgbClr val="C99219"/>
    <a:srgbClr val="744D3C"/>
    <a:srgbClr val="FFFF66"/>
    <a:srgbClr val="99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24" autoAdjust="0"/>
    <p:restoredTop sz="94660"/>
  </p:normalViewPr>
  <p:slideViewPr>
    <p:cSldViewPr>
      <p:cViewPr varScale="1">
        <p:scale>
          <a:sx n="126" d="100"/>
          <a:sy n="126" d="100"/>
        </p:scale>
        <p:origin x="-11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CEE593-986D-458A-AB62-F4938C83C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51B818-22FF-43CD-AB17-9D5A483A29B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20F6D-2561-4228-9398-7C2B56506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9ED97-94D5-4CF0-9CF6-70C282DAF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CCEA9-266F-446B-87F0-3B5357810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006A7-C5ED-4EAB-8AE4-0B68398F4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1825625" y="104933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2B276-D4FC-47C5-B9F2-BA4501FA8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D6B4B-CAF5-4B88-AB2D-003E50D2E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99E16-E49E-4BE6-BD0F-410EA496C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4FEE7-83DA-47DC-9CB9-2FC7169F5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1548B-BFDF-445E-8038-2E2371DA2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1EC78-70CE-43ED-AF29-B18EB8A53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454C3-0D20-41F8-ADD9-EC54E2F1B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BEC69-8178-45F9-A937-6A7A412AB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omic Sans MS" pitchFamily="66" charset="0"/>
              </a:defRPr>
            </a:lvl1pPr>
          </a:lstStyle>
          <a:p>
            <a:pPr>
              <a:defRPr/>
            </a:pPr>
            <a:fld id="{94F698B4-05FD-49F8-849E-3D7E7D285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1242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dirty="0" smtClean="0"/>
              <a:t>Ma</a:t>
            </a:r>
            <a:r>
              <a:rPr lang="sr-Latn-RS" sz="4000" dirty="0" smtClean="0"/>
              <a:t>šinsko učenje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sr-Latn-RS" sz="2400" dirty="0" smtClean="0"/>
              <a:t>3</a:t>
            </a:r>
            <a:endParaRPr lang="en-US" sz="24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533400"/>
            <a:ext cx="6400800" cy="685800"/>
          </a:xfrm>
        </p:spPr>
        <p:txBody>
          <a:bodyPr/>
          <a:lstStyle/>
          <a:p>
            <a:pPr eaLnBrk="1" hangingPunct="1"/>
            <a:r>
              <a:rPr lang="en-US" dirty="0" err="1" smtClean="0"/>
              <a:t>Osnovi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sr-Latn-RS" dirty="0" smtClean="0"/>
              <a:t>čunarske inteligencije</a:t>
            </a:r>
            <a:endParaRPr lang="en-US" dirty="0" smtClean="0"/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6324600"/>
            <a:ext cx="428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1600" dirty="0" smtClean="0"/>
              <a:t>preuzeto sa: </a:t>
            </a:r>
            <a:r>
              <a:rPr lang="en-US" sz="1600" dirty="0" smtClean="0"/>
              <a:t>http://www.cs.ucr.edu/~eamonn/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Starost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161924" y="5943599"/>
            <a:ext cx="8524875" cy="714375"/>
          </a:xfrm>
          <a:prstGeom prst="rect">
            <a:avLst/>
          </a:prstGeom>
          <a:solidFill>
            <a:srgbClr val="FFFF99"/>
          </a:solidFill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136525" y="6116638"/>
            <a:ext cx="7940675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/>
              <a:t>Gain</a:t>
            </a:r>
            <a:r>
              <a:rPr lang="en-US" dirty="0" smtClean="0"/>
              <a:t>(</a:t>
            </a:r>
            <a:r>
              <a:rPr lang="sr-Latn-RS" dirty="0" smtClean="0"/>
              <a:t>starost</a:t>
            </a:r>
            <a:r>
              <a:rPr lang="en-US" dirty="0" smtClean="0"/>
              <a:t> &lt;= 40) = </a:t>
            </a:r>
            <a:r>
              <a:rPr lang="en-US" b="1" dirty="0" smtClean="0">
                <a:solidFill>
                  <a:srgbClr val="FF33CC"/>
                </a:solidFill>
              </a:rPr>
              <a:t>0.9911</a:t>
            </a:r>
            <a:r>
              <a:rPr lang="en-US" dirty="0" smtClean="0"/>
              <a:t> – (6/9 * </a:t>
            </a:r>
            <a:r>
              <a:rPr lang="en-US" sz="1600" b="1" dirty="0" smtClean="0">
                <a:solidFill>
                  <a:srgbClr val="006600"/>
                </a:solidFill>
              </a:rPr>
              <a:t>1</a:t>
            </a:r>
            <a:r>
              <a:rPr lang="en-US" dirty="0" smtClean="0"/>
              <a:t> + 3/9 * </a:t>
            </a:r>
            <a:r>
              <a:rPr lang="en-US" sz="1600" b="1" dirty="0" smtClean="0">
                <a:solidFill>
                  <a:srgbClr val="990099"/>
                </a:solidFill>
              </a:rPr>
              <a:t>0.9183</a:t>
            </a:r>
            <a:r>
              <a:rPr lang="en-US" dirty="0" smtClean="0"/>
              <a:t> ) = </a:t>
            </a:r>
            <a:r>
              <a:rPr lang="en-US" b="1" dirty="0" smtClean="0"/>
              <a:t>0.0183</a:t>
            </a:r>
            <a:endParaRPr lang="en-US" b="1" dirty="0"/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679450" y="1730375"/>
            <a:ext cx="3303587" cy="1223962"/>
          </a:xfrm>
          <a:prstGeom prst="rect">
            <a:avLst/>
          </a:prstGeom>
          <a:solidFill>
            <a:schemeClr val="bg1"/>
          </a:solidFill>
          <a:ln w="1270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152400" y="3729037"/>
            <a:ext cx="1801812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5"/>
          <p:cNvSpPr>
            <a:spLocks noChangeShapeType="1"/>
          </p:cNvSpPr>
          <p:nvPr/>
        </p:nvSpPr>
        <p:spPr bwMode="auto">
          <a:xfrm flipH="1">
            <a:off x="1135062" y="2954337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8" name="Picture 6" descr="http://www.synergizedsolutions.com/simpsons/pictures/maggie/maggie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9637" y="2533650"/>
            <a:ext cx="238125" cy="363537"/>
          </a:xfrm>
          <a:prstGeom prst="rect">
            <a:avLst/>
          </a:prstGeom>
          <a:noFill/>
        </p:spPr>
      </p:pic>
      <p:pic>
        <p:nvPicPr>
          <p:cNvPr id="39" name="Picture 7" descr="http://www.synergizedsolutions.com/simpsons/pictures/homer/homerthin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6912" y="2016125"/>
            <a:ext cx="469900" cy="912812"/>
          </a:xfrm>
          <a:prstGeom prst="rect">
            <a:avLst/>
          </a:prstGeom>
          <a:noFill/>
        </p:spPr>
      </p:pic>
      <p:pic>
        <p:nvPicPr>
          <p:cNvPr id="40" name="Picture 8" descr="http://www.synergizedsolutions.com/simpsons/pictures/marge/margehopeful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0937" y="1852612"/>
            <a:ext cx="309563" cy="1076325"/>
          </a:xfrm>
          <a:prstGeom prst="rect">
            <a:avLst/>
          </a:prstGeom>
          <a:noFill/>
        </p:spPr>
      </p:pic>
      <p:pic>
        <p:nvPicPr>
          <p:cNvPr id="41" name="Picture 9" descr="http://www.synergizedsolutions.com/simpsons/pictures/lisa/lisawalk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43075" y="2349500"/>
            <a:ext cx="452437" cy="565150"/>
          </a:xfrm>
          <a:prstGeom prst="rect">
            <a:avLst/>
          </a:prstGeom>
          <a:noFill/>
        </p:spPr>
      </p:pic>
      <p:pic>
        <p:nvPicPr>
          <p:cNvPr id="42" name="Picture 10" descr="http://www.synergizedsolutions.com/simpsons/pictures/bart/bart_look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71612" y="2339975"/>
            <a:ext cx="290513" cy="577850"/>
          </a:xfrm>
          <a:prstGeom prst="rect">
            <a:avLst/>
          </a:prstGeom>
          <a:noFill/>
        </p:spPr>
      </p:pic>
      <p:pic>
        <p:nvPicPr>
          <p:cNvPr id="43" name="Picture 11" descr="http://www.synergizedsolutions.com/simpsons/pictures/others/krusty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11550" y="2043112"/>
            <a:ext cx="442912" cy="865188"/>
          </a:xfrm>
          <a:prstGeom prst="rect">
            <a:avLst/>
          </a:prstGeom>
          <a:noFill/>
        </p:spPr>
      </p:pic>
      <p:pic>
        <p:nvPicPr>
          <p:cNvPr id="44" name="Picture 12" descr="http://www.synergizedsolutions.com/simpsons/pictures/others/abe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435225" y="2095500"/>
            <a:ext cx="300037" cy="779462"/>
          </a:xfrm>
          <a:prstGeom prst="rect">
            <a:avLst/>
          </a:prstGeom>
          <a:noFill/>
        </p:spPr>
      </p:pic>
      <p:pic>
        <p:nvPicPr>
          <p:cNvPr id="45" name="Picture 13" descr="http://www.synergizedsolutions.com/simpsons/pictures/others/ott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119437" y="2103437"/>
            <a:ext cx="420688" cy="809625"/>
          </a:xfrm>
          <a:prstGeom prst="rect">
            <a:avLst/>
          </a:prstGeom>
          <a:noFill/>
        </p:spPr>
      </p:pic>
      <p:pic>
        <p:nvPicPr>
          <p:cNvPr id="46" name="Picture 14" descr="http://www.synergizedsolutions.com/simpsons/pictures/others/selma.gi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733675" y="2141537"/>
            <a:ext cx="385762" cy="735013"/>
          </a:xfrm>
          <a:prstGeom prst="rect">
            <a:avLst/>
          </a:prstGeom>
          <a:noFill/>
        </p:spPr>
      </p:pic>
      <p:sp>
        <p:nvSpPr>
          <p:cNvPr id="47" name="Rectangle 15"/>
          <p:cNvSpPr>
            <a:spLocks noChangeArrowheads="1"/>
          </p:cNvSpPr>
          <p:nvPr/>
        </p:nvSpPr>
        <p:spPr bwMode="auto">
          <a:xfrm flipH="1">
            <a:off x="2562225" y="3729037"/>
            <a:ext cx="1849437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auto">
          <a:xfrm>
            <a:off x="2944812" y="2954337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1827212" y="3340100"/>
            <a:ext cx="1499128" cy="33855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r-Latn-RS" sz="1600" dirty="0" smtClean="0"/>
              <a:t>starost</a:t>
            </a:r>
            <a:r>
              <a:rPr lang="en-US" sz="1600" dirty="0" smtClean="0"/>
              <a:t> </a:t>
            </a:r>
            <a:r>
              <a:rPr lang="en-US" sz="1600" dirty="0"/>
              <a:t>&lt;= 40?</a:t>
            </a:r>
          </a:p>
        </p:txBody>
      </p:sp>
      <p:sp>
        <p:nvSpPr>
          <p:cNvPr id="50" name="Text Box 18"/>
          <p:cNvSpPr txBox="1">
            <a:spLocks noChangeArrowheads="1"/>
          </p:cNvSpPr>
          <p:nvPr/>
        </p:nvSpPr>
        <p:spPr bwMode="auto">
          <a:xfrm>
            <a:off x="1209675" y="3103562"/>
            <a:ext cx="406400" cy="365125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51" name="Text Box 19"/>
          <p:cNvSpPr txBox="1">
            <a:spLocks noChangeArrowheads="1"/>
          </p:cNvSpPr>
          <p:nvPr/>
        </p:nvSpPr>
        <p:spPr bwMode="auto">
          <a:xfrm>
            <a:off x="3108325" y="3055937"/>
            <a:ext cx="304800" cy="365125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/>
              <a:t>no</a:t>
            </a:r>
          </a:p>
        </p:txBody>
      </p:sp>
      <p:pic>
        <p:nvPicPr>
          <p:cNvPr id="52" name="Picture 20" descr="http://www.synergizedsolutions.com/simpsons/pictures/homer/homerthin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4587" y="3919537"/>
            <a:ext cx="450850" cy="876300"/>
          </a:xfrm>
          <a:prstGeom prst="rect">
            <a:avLst/>
          </a:prstGeom>
          <a:noFill/>
        </p:spPr>
      </p:pic>
      <p:pic>
        <p:nvPicPr>
          <p:cNvPr id="53" name="Picture 22" descr="http://www.synergizedsolutions.com/simpsons/pictures/maggie/maggie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012" y="3800475"/>
            <a:ext cx="238125" cy="363537"/>
          </a:xfrm>
          <a:prstGeom prst="rect">
            <a:avLst/>
          </a:prstGeom>
          <a:noFill/>
        </p:spPr>
      </p:pic>
      <p:pic>
        <p:nvPicPr>
          <p:cNvPr id="54" name="Picture 23" descr="http://www.synergizedsolutions.com/simpsons/pictures/others/abe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68700" y="3962400"/>
            <a:ext cx="300037" cy="779462"/>
          </a:xfrm>
          <a:prstGeom prst="rect">
            <a:avLst/>
          </a:prstGeom>
          <a:noFill/>
        </p:spPr>
      </p:pic>
      <p:pic>
        <p:nvPicPr>
          <p:cNvPr id="55" name="Picture 24" descr="http://www.synergizedsolutions.com/simpsons/pictures/marge/margehopeful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7487" y="3767137"/>
            <a:ext cx="309563" cy="1076325"/>
          </a:xfrm>
          <a:prstGeom prst="rect">
            <a:avLst/>
          </a:prstGeom>
          <a:noFill/>
        </p:spPr>
      </p:pic>
      <p:pic>
        <p:nvPicPr>
          <p:cNvPr id="56" name="Picture 25" descr="http://www.synergizedsolutions.com/simpsons/pictures/others/krusty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21125" y="3919537"/>
            <a:ext cx="442912" cy="865188"/>
          </a:xfrm>
          <a:prstGeom prst="rect">
            <a:avLst/>
          </a:prstGeom>
          <a:noFill/>
        </p:spPr>
      </p:pic>
      <p:pic>
        <p:nvPicPr>
          <p:cNvPr id="57" name="Picture 26" descr="http://www.synergizedsolutions.com/simpsons/pictures/lisa/lisawalk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" y="4359275"/>
            <a:ext cx="452437" cy="565150"/>
          </a:xfrm>
          <a:prstGeom prst="rect">
            <a:avLst/>
          </a:prstGeom>
          <a:noFill/>
        </p:spPr>
      </p:pic>
      <p:pic>
        <p:nvPicPr>
          <p:cNvPr id="58" name="Picture 27" descr="http://www.synergizedsolutions.com/simpsons/pictures/others/selma.gi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628900" y="4103687"/>
            <a:ext cx="385762" cy="735013"/>
          </a:xfrm>
          <a:prstGeom prst="rect">
            <a:avLst/>
          </a:prstGeom>
          <a:noFill/>
        </p:spPr>
      </p:pic>
      <p:pic>
        <p:nvPicPr>
          <p:cNvPr id="59" name="Picture 28" descr="http://www.synergizedsolutions.com/simpsons/pictures/others/ott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38287" y="3741737"/>
            <a:ext cx="401638" cy="771525"/>
          </a:xfrm>
          <a:prstGeom prst="rect">
            <a:avLst/>
          </a:prstGeom>
          <a:noFill/>
        </p:spPr>
      </p:pic>
      <p:pic>
        <p:nvPicPr>
          <p:cNvPr id="60" name="Picture 21" descr="http://www.synergizedsolutions.com/simpsons/pictures/bart/bart_look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04962" y="4349750"/>
            <a:ext cx="290513" cy="577850"/>
          </a:xfrm>
          <a:prstGeom prst="rect">
            <a:avLst/>
          </a:prstGeom>
          <a:noFill/>
        </p:spPr>
      </p:pic>
      <p:sp>
        <p:nvSpPr>
          <p:cNvPr id="61" name="Text Box 29"/>
          <p:cNvSpPr txBox="1">
            <a:spLocks noChangeArrowheads="1"/>
          </p:cNvSpPr>
          <p:nvPr/>
        </p:nvSpPr>
        <p:spPr bwMode="auto">
          <a:xfrm>
            <a:off x="4114800" y="2057400"/>
            <a:ext cx="448872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i="1" dirty="0" smtClean="0"/>
              <a:t>Entropy</a:t>
            </a:r>
            <a:r>
              <a:rPr lang="en-US" sz="1600" dirty="0" smtClean="0"/>
              <a:t>(4</a:t>
            </a:r>
            <a:r>
              <a:rPr lang="sr-Latn-RS" sz="1600" b="1" dirty="0" smtClean="0">
                <a:solidFill>
                  <a:srgbClr val="FF0000"/>
                </a:solidFill>
              </a:rPr>
              <a:t>Ž</a:t>
            </a:r>
            <a:r>
              <a:rPr lang="en-US" sz="1600" dirty="0" smtClean="0"/>
              <a:t>,5</a:t>
            </a:r>
            <a:r>
              <a:rPr lang="en-US" sz="1600" b="1" dirty="0" smtClean="0">
                <a:solidFill>
                  <a:srgbClr val="0000FF"/>
                </a:solidFill>
              </a:rPr>
              <a:t>M</a:t>
            </a:r>
            <a:r>
              <a:rPr lang="en-US" sz="1600" dirty="0"/>
              <a:t>) = -(4/9)log</a:t>
            </a:r>
            <a:r>
              <a:rPr lang="en-US" sz="1600" baseline="-25000" dirty="0"/>
              <a:t>2</a:t>
            </a:r>
            <a:r>
              <a:rPr lang="en-US" sz="1600" dirty="0"/>
              <a:t>(4/9) - (5/9)log</a:t>
            </a:r>
            <a:r>
              <a:rPr lang="en-US" sz="1600" baseline="-25000" dirty="0"/>
              <a:t>2</a:t>
            </a:r>
            <a:r>
              <a:rPr lang="en-US" sz="1600" dirty="0"/>
              <a:t>(5/9)</a:t>
            </a:r>
          </a:p>
          <a:p>
            <a:pPr algn="l" eaLnBrk="0" hangingPunct="0"/>
            <a:r>
              <a:rPr lang="en-US" sz="1600" dirty="0"/>
              <a:t>	            =  </a:t>
            </a:r>
            <a:r>
              <a:rPr lang="en-US" sz="1600" b="1" dirty="0">
                <a:solidFill>
                  <a:srgbClr val="FF33CC"/>
                </a:solidFill>
              </a:rPr>
              <a:t>0.9911</a:t>
            </a:r>
            <a:r>
              <a:rPr lang="en-US" sz="1600" dirty="0"/>
              <a:t>	</a:t>
            </a:r>
            <a:endParaRPr lang="en-US" dirty="0"/>
          </a:p>
        </p:txBody>
      </p:sp>
      <p:sp>
        <p:nvSpPr>
          <p:cNvPr id="62" name="Text Box 30"/>
          <p:cNvSpPr txBox="1">
            <a:spLocks noChangeArrowheads="1"/>
          </p:cNvSpPr>
          <p:nvPr/>
        </p:nvSpPr>
        <p:spPr bwMode="auto">
          <a:xfrm>
            <a:off x="152400" y="5181600"/>
            <a:ext cx="392928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 dirty="0" smtClean="0"/>
              <a:t>Entropy</a:t>
            </a:r>
            <a:r>
              <a:rPr lang="en-US" sz="1400" dirty="0" smtClean="0"/>
              <a:t>(3</a:t>
            </a:r>
            <a:r>
              <a:rPr lang="sr-Latn-RS" sz="1400" b="1" dirty="0" smtClean="0">
                <a:solidFill>
                  <a:srgbClr val="FF0000"/>
                </a:solidFill>
              </a:rPr>
              <a:t>Ž</a:t>
            </a:r>
            <a:r>
              <a:rPr lang="en-US" sz="1400" dirty="0" smtClean="0"/>
              <a:t>,3</a:t>
            </a:r>
            <a:r>
              <a:rPr lang="en-US" sz="1400" b="1" dirty="0" smtClean="0">
                <a:solidFill>
                  <a:srgbClr val="0000FF"/>
                </a:solidFill>
              </a:rPr>
              <a:t>M</a:t>
            </a:r>
            <a:r>
              <a:rPr lang="en-US" sz="1400" dirty="0"/>
              <a:t>) = -(3/6)log</a:t>
            </a:r>
            <a:r>
              <a:rPr lang="en-US" sz="1400" baseline="-25000" dirty="0"/>
              <a:t>2</a:t>
            </a:r>
            <a:r>
              <a:rPr lang="en-US" sz="1400" dirty="0"/>
              <a:t>(3/6) - (3/6)log</a:t>
            </a:r>
            <a:r>
              <a:rPr lang="en-US" sz="1400" baseline="-25000" dirty="0"/>
              <a:t>2</a:t>
            </a:r>
            <a:r>
              <a:rPr lang="en-US" sz="1400" dirty="0"/>
              <a:t>(3/6)</a:t>
            </a:r>
          </a:p>
          <a:p>
            <a:pPr algn="l" eaLnBrk="0" hangingPunct="0"/>
            <a:r>
              <a:rPr lang="en-US" sz="1400" dirty="0"/>
              <a:t>	            =  </a:t>
            </a:r>
            <a:r>
              <a:rPr lang="en-US" sz="1600" b="1" dirty="0">
                <a:solidFill>
                  <a:srgbClr val="006600"/>
                </a:solidFill>
              </a:rPr>
              <a:t>1</a:t>
            </a: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4495800" y="4038600"/>
            <a:ext cx="392928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 dirty="0" smtClean="0"/>
              <a:t>Entropy</a:t>
            </a:r>
            <a:r>
              <a:rPr lang="en-US" sz="1400" dirty="0" smtClean="0"/>
              <a:t>(1</a:t>
            </a:r>
            <a:r>
              <a:rPr lang="sr-Latn-RS" sz="1400" b="1" dirty="0" smtClean="0">
                <a:solidFill>
                  <a:srgbClr val="FF0000"/>
                </a:solidFill>
              </a:rPr>
              <a:t>Ž</a:t>
            </a:r>
            <a:r>
              <a:rPr lang="en-US" sz="1400" dirty="0" smtClean="0"/>
              <a:t>,2</a:t>
            </a:r>
            <a:r>
              <a:rPr lang="en-US" sz="1400" b="1" dirty="0" smtClean="0">
                <a:solidFill>
                  <a:srgbClr val="0000FF"/>
                </a:solidFill>
              </a:rPr>
              <a:t>M</a:t>
            </a:r>
            <a:r>
              <a:rPr lang="en-US" sz="1400" dirty="0"/>
              <a:t>) = -(1/3)log</a:t>
            </a:r>
            <a:r>
              <a:rPr lang="en-US" sz="1400" baseline="-25000" dirty="0"/>
              <a:t>2</a:t>
            </a:r>
            <a:r>
              <a:rPr lang="en-US" sz="1400" dirty="0"/>
              <a:t>(1/3) - (2/3)log</a:t>
            </a:r>
            <a:r>
              <a:rPr lang="en-US" sz="1400" baseline="-25000" dirty="0"/>
              <a:t>2</a:t>
            </a:r>
            <a:r>
              <a:rPr lang="en-US" sz="1400" dirty="0"/>
              <a:t>(2/3)</a:t>
            </a:r>
          </a:p>
          <a:p>
            <a:pPr algn="l" eaLnBrk="0" hangingPunct="0"/>
            <a:r>
              <a:rPr lang="en-US" sz="1400" dirty="0"/>
              <a:t>	            =  </a:t>
            </a:r>
            <a:r>
              <a:rPr lang="en-US" sz="1600" b="1" dirty="0">
                <a:solidFill>
                  <a:srgbClr val="990099"/>
                </a:solidFill>
              </a:rPr>
              <a:t>0.9183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Najbolje: težina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135188" y="1492250"/>
            <a:ext cx="3303587" cy="1223962"/>
          </a:xfrm>
          <a:prstGeom prst="rect">
            <a:avLst/>
          </a:prstGeom>
          <a:solidFill>
            <a:schemeClr val="bg1"/>
          </a:solidFill>
          <a:ln w="1270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1608138" y="3490912"/>
            <a:ext cx="1801812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6"/>
          <p:cNvSpPr>
            <a:spLocks noChangeShapeType="1"/>
          </p:cNvSpPr>
          <p:nvPr/>
        </p:nvSpPr>
        <p:spPr bwMode="auto">
          <a:xfrm flipH="1">
            <a:off x="2590800" y="2716212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67" name="Picture 7" descr="http://www.synergizedsolutions.com/simpsons/pictures/maggie/maggie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375" y="2295525"/>
            <a:ext cx="238125" cy="363537"/>
          </a:xfrm>
          <a:prstGeom prst="rect">
            <a:avLst/>
          </a:prstGeom>
          <a:noFill/>
        </p:spPr>
      </p:pic>
      <p:pic>
        <p:nvPicPr>
          <p:cNvPr id="68" name="Picture 8" descr="http://www.synergizedsolutions.com/simpsons/pictures/homer/homerthin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650" y="1778000"/>
            <a:ext cx="469900" cy="912812"/>
          </a:xfrm>
          <a:prstGeom prst="rect">
            <a:avLst/>
          </a:prstGeom>
          <a:noFill/>
        </p:spPr>
      </p:pic>
      <p:pic>
        <p:nvPicPr>
          <p:cNvPr id="69" name="Picture 9" descr="http://www.synergizedsolutions.com/simpsons/pictures/marge/margehopeful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06675" y="1614487"/>
            <a:ext cx="309563" cy="1076325"/>
          </a:xfrm>
          <a:prstGeom prst="rect">
            <a:avLst/>
          </a:prstGeom>
          <a:noFill/>
        </p:spPr>
      </p:pic>
      <p:pic>
        <p:nvPicPr>
          <p:cNvPr id="70" name="Picture 10" descr="http://www.synergizedsolutions.com/simpsons/pictures/lisa/lisawalk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98813" y="2111375"/>
            <a:ext cx="452437" cy="565150"/>
          </a:xfrm>
          <a:prstGeom prst="rect">
            <a:avLst/>
          </a:prstGeom>
          <a:noFill/>
        </p:spPr>
      </p:pic>
      <p:pic>
        <p:nvPicPr>
          <p:cNvPr id="71" name="Picture 11" descr="http://www.synergizedsolutions.com/simpsons/pictures/bart/bart_look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27350" y="2101850"/>
            <a:ext cx="290513" cy="577850"/>
          </a:xfrm>
          <a:prstGeom prst="rect">
            <a:avLst/>
          </a:prstGeom>
          <a:noFill/>
        </p:spPr>
      </p:pic>
      <p:pic>
        <p:nvPicPr>
          <p:cNvPr id="72" name="Picture 12" descr="http://www.synergizedsolutions.com/simpsons/pictures/others/krusty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67288" y="1804987"/>
            <a:ext cx="442912" cy="865188"/>
          </a:xfrm>
          <a:prstGeom prst="rect">
            <a:avLst/>
          </a:prstGeom>
          <a:noFill/>
        </p:spPr>
      </p:pic>
      <p:pic>
        <p:nvPicPr>
          <p:cNvPr id="73" name="Picture 13" descr="http://www.synergizedsolutions.com/simpsons/pictures/others/abe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90963" y="1857375"/>
            <a:ext cx="300037" cy="779462"/>
          </a:xfrm>
          <a:prstGeom prst="rect">
            <a:avLst/>
          </a:prstGeom>
          <a:noFill/>
        </p:spPr>
      </p:pic>
      <p:pic>
        <p:nvPicPr>
          <p:cNvPr id="74" name="Picture 14" descr="http://www.synergizedsolutions.com/simpsons/pictures/others/ott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75175" y="1865312"/>
            <a:ext cx="420688" cy="809625"/>
          </a:xfrm>
          <a:prstGeom prst="rect">
            <a:avLst/>
          </a:prstGeom>
          <a:noFill/>
        </p:spPr>
      </p:pic>
      <p:pic>
        <p:nvPicPr>
          <p:cNvPr id="75" name="Picture 15" descr="http://www.synergizedsolutions.com/simpsons/pictures/others/selma.gi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189413" y="1903412"/>
            <a:ext cx="385762" cy="735013"/>
          </a:xfrm>
          <a:prstGeom prst="rect">
            <a:avLst/>
          </a:prstGeom>
          <a:noFill/>
        </p:spPr>
      </p:pic>
      <p:sp>
        <p:nvSpPr>
          <p:cNvPr id="76" name="Rectangle 16"/>
          <p:cNvSpPr>
            <a:spLocks noChangeArrowheads="1"/>
          </p:cNvSpPr>
          <p:nvPr/>
        </p:nvSpPr>
        <p:spPr bwMode="auto">
          <a:xfrm flipH="1">
            <a:off x="4017963" y="3490912"/>
            <a:ext cx="1849437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17"/>
          <p:cNvSpPr>
            <a:spLocks noChangeShapeType="1"/>
          </p:cNvSpPr>
          <p:nvPr/>
        </p:nvSpPr>
        <p:spPr bwMode="auto">
          <a:xfrm>
            <a:off x="4400550" y="2716212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Rectangle 18"/>
          <p:cNvSpPr>
            <a:spLocks noChangeArrowheads="1"/>
          </p:cNvSpPr>
          <p:nvPr/>
        </p:nvSpPr>
        <p:spPr bwMode="auto">
          <a:xfrm>
            <a:off x="3073400" y="3101975"/>
            <a:ext cx="1542410" cy="33855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r-Latn-RS" sz="1600" dirty="0" smtClean="0"/>
              <a:t>težina</a:t>
            </a:r>
            <a:r>
              <a:rPr lang="en-US" sz="1600" dirty="0" smtClean="0"/>
              <a:t> </a:t>
            </a:r>
            <a:r>
              <a:rPr lang="en-US" sz="1600" dirty="0"/>
              <a:t>&lt;= 160?</a:t>
            </a:r>
          </a:p>
        </p:txBody>
      </p:sp>
      <p:sp>
        <p:nvSpPr>
          <p:cNvPr id="79" name="Text Box 19"/>
          <p:cNvSpPr txBox="1">
            <a:spLocks noChangeArrowheads="1"/>
          </p:cNvSpPr>
          <p:nvPr/>
        </p:nvSpPr>
        <p:spPr bwMode="auto">
          <a:xfrm>
            <a:off x="2665413" y="2865437"/>
            <a:ext cx="406400" cy="365125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80" name="Text Box 20"/>
          <p:cNvSpPr txBox="1">
            <a:spLocks noChangeArrowheads="1"/>
          </p:cNvSpPr>
          <p:nvPr/>
        </p:nvSpPr>
        <p:spPr bwMode="auto">
          <a:xfrm>
            <a:off x="4564063" y="2817812"/>
            <a:ext cx="304800" cy="365125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/>
              <a:t>no</a:t>
            </a:r>
          </a:p>
        </p:txBody>
      </p:sp>
      <p:pic>
        <p:nvPicPr>
          <p:cNvPr id="81" name="Picture 21" descr="http://www.synergizedsolutions.com/simpsons/pictures/homer/homerthin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750" y="3616325"/>
            <a:ext cx="469900" cy="912812"/>
          </a:xfrm>
          <a:prstGeom prst="rect">
            <a:avLst/>
          </a:prstGeom>
          <a:noFill/>
        </p:spPr>
      </p:pic>
      <p:pic>
        <p:nvPicPr>
          <p:cNvPr id="82" name="Picture 22" descr="http://www.synergizedsolutions.com/simpsons/pictures/bart/bart_look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79750" y="4083050"/>
            <a:ext cx="290513" cy="577850"/>
          </a:xfrm>
          <a:prstGeom prst="rect">
            <a:avLst/>
          </a:prstGeom>
          <a:noFill/>
        </p:spPr>
      </p:pic>
      <p:pic>
        <p:nvPicPr>
          <p:cNvPr id="83" name="Picture 23" descr="http://www.synergizedsolutions.com/simpsons/pictures/maggie/maggie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0" y="4267200"/>
            <a:ext cx="238125" cy="363537"/>
          </a:xfrm>
          <a:prstGeom prst="rect">
            <a:avLst/>
          </a:prstGeom>
          <a:noFill/>
        </p:spPr>
      </p:pic>
      <p:pic>
        <p:nvPicPr>
          <p:cNvPr id="84" name="Picture 24" descr="http://www.synergizedsolutions.com/simpsons/pictures/others/abe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43438" y="3686175"/>
            <a:ext cx="300037" cy="779462"/>
          </a:xfrm>
          <a:prstGeom prst="rect">
            <a:avLst/>
          </a:prstGeom>
          <a:noFill/>
        </p:spPr>
      </p:pic>
      <p:pic>
        <p:nvPicPr>
          <p:cNvPr id="85" name="Picture 25" descr="http://www.synergizedsolutions.com/simpsons/pictures/marge/margehopeful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3225" y="3529012"/>
            <a:ext cx="309563" cy="1076325"/>
          </a:xfrm>
          <a:prstGeom prst="rect">
            <a:avLst/>
          </a:prstGeom>
          <a:noFill/>
        </p:spPr>
      </p:pic>
      <p:pic>
        <p:nvPicPr>
          <p:cNvPr id="86" name="Picture 26" descr="http://www.synergizedsolutions.com/simpsons/pictures/others/krusty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14963" y="3548062"/>
            <a:ext cx="442912" cy="865188"/>
          </a:xfrm>
          <a:prstGeom prst="rect">
            <a:avLst/>
          </a:prstGeom>
          <a:noFill/>
        </p:spPr>
      </p:pic>
      <p:pic>
        <p:nvPicPr>
          <p:cNvPr id="87" name="Picture 27" descr="http://www.synergizedsolutions.com/simpsons/pictures/lisa/lisawalk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46288" y="3587750"/>
            <a:ext cx="452437" cy="565150"/>
          </a:xfrm>
          <a:prstGeom prst="rect">
            <a:avLst/>
          </a:prstGeom>
          <a:noFill/>
        </p:spPr>
      </p:pic>
      <p:pic>
        <p:nvPicPr>
          <p:cNvPr id="88" name="Picture 28" descr="http://www.synergizedsolutions.com/simpsons/pictures/others/selma.gi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484438" y="3532187"/>
            <a:ext cx="385762" cy="735013"/>
          </a:xfrm>
          <a:prstGeom prst="rect">
            <a:avLst/>
          </a:prstGeom>
          <a:noFill/>
        </p:spPr>
      </p:pic>
      <p:pic>
        <p:nvPicPr>
          <p:cNvPr id="89" name="Picture 29" descr="http://www.synergizedsolutions.com/simpsons/pictures/others/ott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46650" y="3846512"/>
            <a:ext cx="420688" cy="809625"/>
          </a:xfrm>
          <a:prstGeom prst="rect">
            <a:avLst/>
          </a:prstGeom>
          <a:noFill/>
        </p:spPr>
      </p:pic>
      <p:sp>
        <p:nvSpPr>
          <p:cNvPr id="90" name="Rectangle 36"/>
          <p:cNvSpPr>
            <a:spLocks noChangeArrowheads="1"/>
          </p:cNvSpPr>
          <p:nvPr/>
        </p:nvSpPr>
        <p:spPr bwMode="auto">
          <a:xfrm>
            <a:off x="2817813" y="5481637"/>
            <a:ext cx="1268412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37"/>
          <p:cNvSpPr>
            <a:spLocks noChangeShapeType="1"/>
          </p:cNvSpPr>
          <p:nvPr/>
        </p:nvSpPr>
        <p:spPr bwMode="auto">
          <a:xfrm flipH="1">
            <a:off x="1314450" y="4706937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Rectangle 38"/>
          <p:cNvSpPr>
            <a:spLocks noChangeArrowheads="1"/>
          </p:cNvSpPr>
          <p:nvPr/>
        </p:nvSpPr>
        <p:spPr bwMode="auto">
          <a:xfrm flipH="1">
            <a:off x="1103313" y="5481637"/>
            <a:ext cx="801687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39"/>
          <p:cNvSpPr>
            <a:spLocks noChangeShapeType="1"/>
          </p:cNvSpPr>
          <p:nvPr/>
        </p:nvSpPr>
        <p:spPr bwMode="auto">
          <a:xfrm>
            <a:off x="3124200" y="4706937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Rectangle 40"/>
          <p:cNvSpPr>
            <a:spLocks noChangeArrowheads="1"/>
          </p:cNvSpPr>
          <p:nvPr/>
        </p:nvSpPr>
        <p:spPr bwMode="auto">
          <a:xfrm>
            <a:off x="1704975" y="5092700"/>
            <a:ext cx="1895071" cy="33855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D</a:t>
            </a:r>
            <a:r>
              <a:rPr lang="sr-Latn-RS" sz="1600" dirty="0" smtClean="0"/>
              <a:t>užina kose</a:t>
            </a:r>
            <a:r>
              <a:rPr lang="en-US" sz="1600" dirty="0" smtClean="0"/>
              <a:t> </a:t>
            </a:r>
            <a:r>
              <a:rPr lang="en-US" sz="1600" dirty="0"/>
              <a:t>&lt;= 2?</a:t>
            </a:r>
          </a:p>
        </p:txBody>
      </p:sp>
      <p:sp>
        <p:nvSpPr>
          <p:cNvPr id="95" name="Text Box 41"/>
          <p:cNvSpPr txBox="1">
            <a:spLocks noChangeArrowheads="1"/>
          </p:cNvSpPr>
          <p:nvPr/>
        </p:nvSpPr>
        <p:spPr bwMode="auto">
          <a:xfrm>
            <a:off x="1389063" y="4856162"/>
            <a:ext cx="406400" cy="365125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96" name="Text Box 42"/>
          <p:cNvSpPr txBox="1">
            <a:spLocks noChangeArrowheads="1"/>
          </p:cNvSpPr>
          <p:nvPr/>
        </p:nvSpPr>
        <p:spPr bwMode="auto">
          <a:xfrm>
            <a:off x="3287713" y="4808537"/>
            <a:ext cx="304800" cy="365125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/>
              <a:t>no</a:t>
            </a:r>
          </a:p>
        </p:txBody>
      </p:sp>
      <p:pic>
        <p:nvPicPr>
          <p:cNvPr id="97" name="Picture 44" descr="http://www.synergizedsolutions.com/simpsons/pictures/bart/bart_look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36675" y="5892800"/>
            <a:ext cx="290513" cy="577850"/>
          </a:xfrm>
          <a:prstGeom prst="rect">
            <a:avLst/>
          </a:prstGeom>
          <a:noFill/>
        </p:spPr>
      </p:pic>
      <p:pic>
        <p:nvPicPr>
          <p:cNvPr id="98" name="Picture 45" descr="http://www.synergizedsolutions.com/simpsons/pictures/maggie/maggie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8675" y="6257925"/>
            <a:ext cx="238125" cy="363537"/>
          </a:xfrm>
          <a:prstGeom prst="rect">
            <a:avLst/>
          </a:prstGeom>
          <a:noFill/>
        </p:spPr>
      </p:pic>
      <p:pic>
        <p:nvPicPr>
          <p:cNvPr id="99" name="Picture 47" descr="http://www.synergizedsolutions.com/simpsons/pictures/marge/margehopeful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82900" y="5519737"/>
            <a:ext cx="309563" cy="1076325"/>
          </a:xfrm>
          <a:prstGeom prst="rect">
            <a:avLst/>
          </a:prstGeom>
          <a:noFill/>
        </p:spPr>
      </p:pic>
      <p:pic>
        <p:nvPicPr>
          <p:cNvPr id="100" name="Picture 49" descr="http://www.synergizedsolutions.com/simpsons/pictures/lisa/lisawalk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55963" y="5578475"/>
            <a:ext cx="452437" cy="565150"/>
          </a:xfrm>
          <a:prstGeom prst="rect">
            <a:avLst/>
          </a:prstGeom>
          <a:noFill/>
        </p:spPr>
      </p:pic>
      <p:pic>
        <p:nvPicPr>
          <p:cNvPr id="101" name="Picture 50" descr="http://www.synergizedsolutions.com/simpsons/pictures/others/selma.gi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694113" y="5494337"/>
            <a:ext cx="385762" cy="7350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Stablo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5932488" y="1492250"/>
            <a:ext cx="2065337" cy="1223962"/>
          </a:xfrm>
          <a:prstGeom prst="rect">
            <a:avLst/>
          </a:prstGeom>
          <a:solidFill>
            <a:schemeClr val="bg1"/>
          </a:solidFill>
          <a:ln w="1270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4576763" y="3490912"/>
            <a:ext cx="2049462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4" name="Line 4"/>
          <p:cNvSpPr>
            <a:spLocks noChangeShapeType="1"/>
          </p:cNvSpPr>
          <p:nvPr/>
        </p:nvSpPr>
        <p:spPr bwMode="auto">
          <a:xfrm flipH="1">
            <a:off x="5692775" y="2716212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 flipH="1">
            <a:off x="7119938" y="3490912"/>
            <a:ext cx="1849437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6" name="Line 6"/>
          <p:cNvSpPr>
            <a:spLocks noChangeShapeType="1"/>
          </p:cNvSpPr>
          <p:nvPr/>
        </p:nvSpPr>
        <p:spPr bwMode="auto">
          <a:xfrm>
            <a:off x="7502525" y="2716212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5973763" y="1797050"/>
            <a:ext cx="1629742" cy="33855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r-Latn-RS" sz="1600" b="1" dirty="0" smtClean="0"/>
              <a:t>Težina</a:t>
            </a:r>
            <a:r>
              <a:rPr lang="en-US" sz="1600" b="1" dirty="0" smtClean="0"/>
              <a:t> </a:t>
            </a:r>
            <a:r>
              <a:rPr lang="en-US" sz="1600" b="1" dirty="0"/>
              <a:t>&lt;= 160?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5786438" y="2855912"/>
            <a:ext cx="278923" cy="215444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yes</a:t>
            </a:r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7666038" y="2855912"/>
            <a:ext cx="198772" cy="215444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no</a:t>
            </a: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5919788" y="5481637"/>
            <a:ext cx="1792287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1" name="Line 11"/>
          <p:cNvSpPr>
            <a:spLocks noChangeShapeType="1"/>
          </p:cNvSpPr>
          <p:nvPr/>
        </p:nvSpPr>
        <p:spPr bwMode="auto">
          <a:xfrm flipH="1">
            <a:off x="4416425" y="4706937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52" name="Rectangle 12"/>
          <p:cNvSpPr>
            <a:spLocks noChangeArrowheads="1"/>
          </p:cNvSpPr>
          <p:nvPr/>
        </p:nvSpPr>
        <p:spPr bwMode="auto">
          <a:xfrm flipH="1">
            <a:off x="3843338" y="5481637"/>
            <a:ext cx="1497012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>
            <a:off x="6226175" y="4706937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4597400" y="3859212"/>
            <a:ext cx="1744388" cy="30777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r-Latn-RS" sz="1400" b="1" dirty="0" smtClean="0"/>
              <a:t>Dužina kose</a:t>
            </a:r>
            <a:r>
              <a:rPr lang="en-US" sz="1400" b="1" dirty="0" smtClean="0"/>
              <a:t> </a:t>
            </a:r>
            <a:r>
              <a:rPr lang="en-US" sz="1400" b="1" dirty="0"/>
              <a:t>&lt;= 2?</a:t>
            </a: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4491038" y="4856162"/>
            <a:ext cx="278923" cy="215444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yes</a:t>
            </a:r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6399213" y="4865687"/>
            <a:ext cx="198772" cy="215444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no</a:t>
            </a:r>
          </a:p>
        </p:txBody>
      </p:sp>
      <p:sp>
        <p:nvSpPr>
          <p:cNvPr id="57" name="Text Box 18"/>
          <p:cNvSpPr txBox="1">
            <a:spLocks noChangeArrowheads="1"/>
          </p:cNvSpPr>
          <p:nvPr/>
        </p:nvSpPr>
        <p:spPr bwMode="auto">
          <a:xfrm>
            <a:off x="7585075" y="3868737"/>
            <a:ext cx="299762" cy="430887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M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58" name="Text Box 19"/>
          <p:cNvSpPr txBox="1">
            <a:spLocks noChangeArrowheads="1"/>
          </p:cNvSpPr>
          <p:nvPr/>
        </p:nvSpPr>
        <p:spPr bwMode="auto">
          <a:xfrm>
            <a:off x="4070350" y="5888037"/>
            <a:ext cx="299762" cy="430887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M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6083300" y="5888037"/>
            <a:ext cx="219612" cy="430887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sr-Latn-RS" sz="2800" b="1" dirty="0" smtClean="0">
                <a:solidFill>
                  <a:srgbClr val="FF0000"/>
                </a:solidFill>
              </a:rPr>
              <a:t>Ž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60" name="Picture 24" descr="http://www.synergizedsolutions.com/simpsons/pictures/others/comicbookguy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487" y="3275013"/>
            <a:ext cx="1065213" cy="2012950"/>
          </a:xfrm>
          <a:prstGeom prst="rect">
            <a:avLst/>
          </a:prstGeom>
          <a:noFill/>
        </p:spPr>
      </p:pic>
      <p:pic>
        <p:nvPicPr>
          <p:cNvPr id="61" name="Picture 26" descr="http://www.synergizedsolutions.com/simpsons/pictures/others/hansmolema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8900" y="3743325"/>
            <a:ext cx="927100" cy="1447800"/>
          </a:xfrm>
          <a:prstGeom prst="rect">
            <a:avLst/>
          </a:prstGeom>
          <a:noFill/>
        </p:spPr>
      </p:pic>
      <p:pic>
        <p:nvPicPr>
          <p:cNvPr id="62" name="Picture 30" descr="http://www.synergizedsolutions.com/simpsons/pictures/others/jani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3050" y="5454650"/>
            <a:ext cx="506412" cy="1122363"/>
          </a:xfrm>
          <a:prstGeom prst="rect">
            <a:avLst/>
          </a:prstGeom>
          <a:noFill/>
        </p:spPr>
      </p:pic>
      <p:pic>
        <p:nvPicPr>
          <p:cNvPr id="63" name="Picture 33" descr="http://www.synergizedsolutions.com/simpsons/pictures/others/jimbojones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4137" y="5191125"/>
            <a:ext cx="468313" cy="1514475"/>
          </a:xfrm>
          <a:prstGeom prst="rect">
            <a:avLst/>
          </a:prstGeom>
          <a:noFill/>
        </p:spPr>
      </p:pic>
      <p:sp>
        <p:nvSpPr>
          <p:cNvPr id="102" name="Text Box 17"/>
          <p:cNvSpPr txBox="1">
            <a:spLocks noChangeArrowheads="1"/>
          </p:cNvSpPr>
          <p:nvPr/>
        </p:nvSpPr>
        <p:spPr bwMode="auto">
          <a:xfrm>
            <a:off x="304800" y="1828800"/>
            <a:ext cx="4808538" cy="64633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sr-Latn-RS" dirty="0" smtClean="0"/>
              <a:t>Više ne treba čuvati uzorke nego samo </a:t>
            </a:r>
          </a:p>
          <a:p>
            <a:pPr algn="l"/>
            <a:r>
              <a:rPr lang="sr-Latn-RS" dirty="0" smtClean="0"/>
              <a:t>čvorove stabla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Stablo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dirty="0" smtClean="0"/>
              <a:t>Transformacija stabla u pravila</a:t>
            </a:r>
            <a:endParaRPr lang="en-US" dirty="0"/>
          </a:p>
        </p:txBody>
      </p:sp>
      <p:sp>
        <p:nvSpPr>
          <p:cNvPr id="103" name="Rectangle 2"/>
          <p:cNvSpPr>
            <a:spLocks noChangeArrowheads="1"/>
          </p:cNvSpPr>
          <p:nvPr/>
        </p:nvSpPr>
        <p:spPr bwMode="auto">
          <a:xfrm>
            <a:off x="2220913" y="1492250"/>
            <a:ext cx="2065337" cy="1223962"/>
          </a:xfrm>
          <a:prstGeom prst="rect">
            <a:avLst/>
          </a:prstGeom>
          <a:solidFill>
            <a:schemeClr val="bg1"/>
          </a:solidFill>
          <a:ln w="1270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865188" y="3490912"/>
            <a:ext cx="2049462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5" name="Line 4"/>
          <p:cNvSpPr>
            <a:spLocks noChangeShapeType="1"/>
          </p:cNvSpPr>
          <p:nvPr/>
        </p:nvSpPr>
        <p:spPr bwMode="auto">
          <a:xfrm flipH="1">
            <a:off x="1981200" y="2716212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106" name="Rectangle 5"/>
          <p:cNvSpPr>
            <a:spLocks noChangeArrowheads="1"/>
          </p:cNvSpPr>
          <p:nvPr/>
        </p:nvSpPr>
        <p:spPr bwMode="auto">
          <a:xfrm flipH="1">
            <a:off x="3408363" y="3490912"/>
            <a:ext cx="1849437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7" name="Line 6"/>
          <p:cNvSpPr>
            <a:spLocks noChangeShapeType="1"/>
          </p:cNvSpPr>
          <p:nvPr/>
        </p:nvSpPr>
        <p:spPr bwMode="auto">
          <a:xfrm>
            <a:off x="3790950" y="2716212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108" name="Rectangle 7"/>
          <p:cNvSpPr>
            <a:spLocks noChangeArrowheads="1"/>
          </p:cNvSpPr>
          <p:nvPr/>
        </p:nvSpPr>
        <p:spPr bwMode="auto">
          <a:xfrm>
            <a:off x="2262188" y="1797050"/>
            <a:ext cx="1629742" cy="33855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r-Latn-RS" sz="1600" b="1" dirty="0" smtClean="0"/>
              <a:t>Težina</a:t>
            </a:r>
            <a:r>
              <a:rPr lang="en-US" sz="1600" b="1" dirty="0" smtClean="0"/>
              <a:t> </a:t>
            </a:r>
            <a:r>
              <a:rPr lang="en-US" sz="1600" b="1" dirty="0"/>
              <a:t>&lt;= 160?</a:t>
            </a:r>
          </a:p>
        </p:txBody>
      </p:sp>
      <p:sp>
        <p:nvSpPr>
          <p:cNvPr id="109" name="Text Box 8"/>
          <p:cNvSpPr txBox="1">
            <a:spLocks noChangeArrowheads="1"/>
          </p:cNvSpPr>
          <p:nvPr/>
        </p:nvSpPr>
        <p:spPr bwMode="auto">
          <a:xfrm>
            <a:off x="2074863" y="2855912"/>
            <a:ext cx="278923" cy="215444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yes</a:t>
            </a:r>
          </a:p>
        </p:txBody>
      </p:sp>
      <p:sp>
        <p:nvSpPr>
          <p:cNvPr id="110" name="Text Box 9"/>
          <p:cNvSpPr txBox="1">
            <a:spLocks noChangeArrowheads="1"/>
          </p:cNvSpPr>
          <p:nvPr/>
        </p:nvSpPr>
        <p:spPr bwMode="auto">
          <a:xfrm>
            <a:off x="3954463" y="2855912"/>
            <a:ext cx="198772" cy="215444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no</a:t>
            </a:r>
          </a:p>
        </p:txBody>
      </p:sp>
      <p:sp>
        <p:nvSpPr>
          <p:cNvPr id="111" name="Rectangle 10"/>
          <p:cNvSpPr>
            <a:spLocks noChangeArrowheads="1"/>
          </p:cNvSpPr>
          <p:nvPr/>
        </p:nvSpPr>
        <p:spPr bwMode="auto">
          <a:xfrm>
            <a:off x="2208213" y="5481637"/>
            <a:ext cx="1792287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2" name="Line 11"/>
          <p:cNvSpPr>
            <a:spLocks noChangeShapeType="1"/>
          </p:cNvSpPr>
          <p:nvPr/>
        </p:nvSpPr>
        <p:spPr bwMode="auto">
          <a:xfrm flipH="1">
            <a:off x="704850" y="4706937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113" name="Rectangle 12"/>
          <p:cNvSpPr>
            <a:spLocks noChangeArrowheads="1"/>
          </p:cNvSpPr>
          <p:nvPr/>
        </p:nvSpPr>
        <p:spPr bwMode="auto">
          <a:xfrm flipH="1">
            <a:off x="131763" y="5481637"/>
            <a:ext cx="1497012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4" name="Line 13"/>
          <p:cNvSpPr>
            <a:spLocks noChangeShapeType="1"/>
          </p:cNvSpPr>
          <p:nvPr/>
        </p:nvSpPr>
        <p:spPr bwMode="auto">
          <a:xfrm>
            <a:off x="2514600" y="4706937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115" name="Rectangle 14"/>
          <p:cNvSpPr>
            <a:spLocks noChangeArrowheads="1"/>
          </p:cNvSpPr>
          <p:nvPr/>
        </p:nvSpPr>
        <p:spPr bwMode="auto">
          <a:xfrm>
            <a:off x="885825" y="3859212"/>
            <a:ext cx="1744388" cy="30777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r-Latn-RS" sz="1400" b="1" dirty="0" smtClean="0"/>
              <a:t>Dužina kose</a:t>
            </a:r>
            <a:r>
              <a:rPr lang="en-US" sz="1400" b="1" dirty="0" smtClean="0"/>
              <a:t> </a:t>
            </a:r>
            <a:r>
              <a:rPr lang="en-US" sz="1400" b="1" dirty="0"/>
              <a:t>&lt;= 2?</a:t>
            </a:r>
          </a:p>
        </p:txBody>
      </p:sp>
      <p:sp>
        <p:nvSpPr>
          <p:cNvPr id="116" name="Text Box 15"/>
          <p:cNvSpPr txBox="1">
            <a:spLocks noChangeArrowheads="1"/>
          </p:cNvSpPr>
          <p:nvPr/>
        </p:nvSpPr>
        <p:spPr bwMode="auto">
          <a:xfrm>
            <a:off x="779463" y="4856162"/>
            <a:ext cx="278923" cy="215444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yes</a:t>
            </a:r>
          </a:p>
        </p:txBody>
      </p:sp>
      <p:sp>
        <p:nvSpPr>
          <p:cNvPr id="117" name="Text Box 16"/>
          <p:cNvSpPr txBox="1">
            <a:spLocks noChangeArrowheads="1"/>
          </p:cNvSpPr>
          <p:nvPr/>
        </p:nvSpPr>
        <p:spPr bwMode="auto">
          <a:xfrm>
            <a:off x="2687638" y="4865687"/>
            <a:ext cx="198772" cy="215444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no</a:t>
            </a:r>
          </a:p>
        </p:txBody>
      </p:sp>
      <p:sp>
        <p:nvSpPr>
          <p:cNvPr id="118" name="Text Box 18"/>
          <p:cNvSpPr txBox="1">
            <a:spLocks noChangeArrowheads="1"/>
          </p:cNvSpPr>
          <p:nvPr/>
        </p:nvSpPr>
        <p:spPr bwMode="auto">
          <a:xfrm>
            <a:off x="3873500" y="3868737"/>
            <a:ext cx="299762" cy="430887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M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119" name="Text Box 19"/>
          <p:cNvSpPr txBox="1">
            <a:spLocks noChangeArrowheads="1"/>
          </p:cNvSpPr>
          <p:nvPr/>
        </p:nvSpPr>
        <p:spPr bwMode="auto">
          <a:xfrm>
            <a:off x="358775" y="5888037"/>
            <a:ext cx="299762" cy="430887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M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120" name="Text Box 20"/>
          <p:cNvSpPr txBox="1">
            <a:spLocks noChangeArrowheads="1"/>
          </p:cNvSpPr>
          <p:nvPr/>
        </p:nvSpPr>
        <p:spPr bwMode="auto">
          <a:xfrm>
            <a:off x="2371725" y="5888037"/>
            <a:ext cx="219612" cy="430887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sr-Latn-RS" sz="2800" b="1" dirty="0" smtClean="0">
                <a:solidFill>
                  <a:srgbClr val="FF0000"/>
                </a:solidFill>
              </a:rPr>
              <a:t>Ž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1" name="Text Box 45"/>
          <p:cNvSpPr txBox="1">
            <a:spLocks noChangeArrowheads="1"/>
          </p:cNvSpPr>
          <p:nvPr/>
        </p:nvSpPr>
        <p:spPr bwMode="auto">
          <a:xfrm>
            <a:off x="5181600" y="5181600"/>
            <a:ext cx="3783012" cy="1354217"/>
          </a:xfrm>
          <a:prstGeom prst="rect">
            <a:avLst/>
          </a:prstGeom>
          <a:solidFill>
            <a:srgbClr val="FFCC99"/>
          </a:solidFill>
          <a:ln w="0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sz="1600" b="1" dirty="0" smtClean="0"/>
              <a:t>P</a:t>
            </a:r>
            <a:r>
              <a:rPr lang="sr-Latn-RS" sz="1600" b="1" dirty="0" smtClean="0"/>
              <a:t>ravila:</a:t>
            </a:r>
            <a:endParaRPr lang="en-US" sz="1600" b="1" dirty="0"/>
          </a:p>
          <a:p>
            <a:pPr algn="l"/>
            <a:endParaRPr lang="en-US" sz="1600" b="1" dirty="0"/>
          </a:p>
          <a:p>
            <a:pPr algn="l"/>
            <a:r>
              <a:rPr lang="en-US" sz="1600" b="1" dirty="0"/>
              <a:t>If</a:t>
            </a:r>
            <a:r>
              <a:rPr lang="en-US" sz="1600" dirty="0"/>
              <a:t> </a:t>
            </a:r>
            <a:r>
              <a:rPr lang="sr-Latn-RS" sz="1600" i="1" dirty="0" smtClean="0"/>
              <a:t>težina </a:t>
            </a:r>
            <a:r>
              <a:rPr lang="en-US" sz="1600" b="1" i="1" dirty="0" smtClean="0"/>
              <a:t>&gt;</a:t>
            </a:r>
            <a:r>
              <a:rPr lang="en-US" sz="1600" dirty="0" smtClean="0"/>
              <a:t> 160 then classify </a:t>
            </a:r>
            <a:r>
              <a:rPr lang="en-US" sz="1600" dirty="0"/>
              <a:t>as </a:t>
            </a:r>
            <a:r>
              <a:rPr lang="en-US" sz="1600" b="1" dirty="0" smtClean="0">
                <a:solidFill>
                  <a:srgbClr val="0000FF"/>
                </a:solidFill>
              </a:rPr>
              <a:t>M</a:t>
            </a:r>
            <a:endParaRPr lang="en-US" sz="1600" b="1" dirty="0">
              <a:solidFill>
                <a:srgbClr val="0000FF"/>
              </a:solidFill>
            </a:endParaRPr>
          </a:p>
          <a:p>
            <a:pPr algn="l"/>
            <a:r>
              <a:rPr lang="en-US" sz="1600" b="1" dirty="0" err="1"/>
              <a:t>Elseif</a:t>
            </a:r>
            <a:r>
              <a:rPr lang="en-US" sz="1600" b="1" dirty="0"/>
              <a:t> </a:t>
            </a:r>
            <a:r>
              <a:rPr lang="en-US" sz="1600" i="1" dirty="0" smtClean="0"/>
              <a:t>du\</a:t>
            </a:r>
            <a:r>
              <a:rPr lang="en-US" sz="1600" i="1" dirty="0" err="1" smtClean="0"/>
              <a:t>ina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kose</a:t>
            </a:r>
            <a:r>
              <a:rPr lang="en-US" sz="1600" dirty="0" smtClean="0"/>
              <a:t> </a:t>
            </a:r>
            <a:r>
              <a:rPr lang="en-US" sz="1600" b="1" dirty="0" smtClean="0"/>
              <a:t>&lt;=</a:t>
            </a:r>
            <a:r>
              <a:rPr lang="en-US" sz="1600" dirty="0" smtClean="0"/>
              <a:t> </a:t>
            </a:r>
            <a:r>
              <a:rPr lang="en-US" sz="1600" dirty="0"/>
              <a:t>2, classify as </a:t>
            </a:r>
            <a:r>
              <a:rPr lang="en-US" sz="1600" b="1" dirty="0" smtClean="0">
                <a:solidFill>
                  <a:srgbClr val="0000FF"/>
                </a:solidFill>
              </a:rPr>
              <a:t>M</a:t>
            </a:r>
            <a:endParaRPr lang="en-US" sz="1600" dirty="0"/>
          </a:p>
          <a:p>
            <a:pPr algn="l"/>
            <a:r>
              <a:rPr lang="en-US" sz="1600" b="1" dirty="0"/>
              <a:t>Else</a:t>
            </a:r>
            <a:r>
              <a:rPr lang="en-US" sz="1600" dirty="0"/>
              <a:t> classify as </a:t>
            </a:r>
            <a:r>
              <a:rPr lang="sr-Latn-RS" sz="1600" b="1" dirty="0" smtClean="0">
                <a:solidFill>
                  <a:srgbClr val="FF0000"/>
                </a:solidFill>
              </a:rPr>
              <a:t>Ž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Stablo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3155950" y="1630362"/>
            <a:ext cx="2449512" cy="1663700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 flipH="1">
            <a:off x="2757487" y="3282950"/>
            <a:ext cx="950913" cy="10652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 flipH="1">
            <a:off x="2514600" y="4337050"/>
            <a:ext cx="1504950" cy="1987550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5216525" y="3282950"/>
            <a:ext cx="952500" cy="10652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3505200" y="3844925"/>
            <a:ext cx="1646605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 smtClean="0"/>
              <a:t>Zeleno</a:t>
            </a:r>
            <a:r>
              <a:rPr lang="en-US" dirty="0" smtClean="0"/>
              <a:t> </a:t>
            </a:r>
            <a:r>
              <a:rPr lang="en-US" dirty="0" err="1" smtClean="0"/>
              <a:t>odelo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3189287" y="3438525"/>
            <a:ext cx="474663" cy="365125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5365750" y="3449637"/>
            <a:ext cx="373062" cy="365125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/>
              <a:t>No</a:t>
            </a:r>
          </a:p>
        </p:txBody>
      </p:sp>
      <p:pic>
        <p:nvPicPr>
          <p:cNvPr id="30" name="Picture 15" descr="http://www.synergizedsolutions.com/simpsons/pictures/bart/bart_loo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2537" y="2184400"/>
            <a:ext cx="442913" cy="879475"/>
          </a:xfrm>
          <a:prstGeom prst="rect">
            <a:avLst/>
          </a:prstGeom>
          <a:noFill/>
        </p:spPr>
      </p:pic>
      <p:pic>
        <p:nvPicPr>
          <p:cNvPr id="31" name="Picture 17" descr="http://www.synergizedsolutions.com/simpsons/pictures/marge/margehopeful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65487" y="1704975"/>
            <a:ext cx="433388" cy="1506537"/>
          </a:xfrm>
          <a:prstGeom prst="rect">
            <a:avLst/>
          </a:prstGeom>
          <a:noFill/>
        </p:spPr>
      </p:pic>
      <p:graphicFrame>
        <p:nvGraphicFramePr>
          <p:cNvPr id="32" name="Object 26"/>
          <p:cNvGraphicFramePr>
            <a:graphicFrameLocks noChangeAspect="1"/>
          </p:cNvGraphicFramePr>
          <p:nvPr/>
        </p:nvGraphicFramePr>
        <p:xfrm>
          <a:off x="3783012" y="1903412"/>
          <a:ext cx="612775" cy="1301750"/>
        </p:xfrm>
        <a:graphic>
          <a:graphicData uri="http://schemas.openxmlformats.org/presentationml/2006/ole">
            <p:oleObj spid="_x0000_s11266" name="Bitmap Image" r:id="rId5" imgW="1561905" imgH="3315163" progId="PBrush">
              <p:embed/>
            </p:oleObj>
          </a:graphicData>
        </a:graphic>
      </p:graphicFrame>
      <p:pic>
        <p:nvPicPr>
          <p:cNvPr id="33" name="Picture 28" descr="http://www.synergizedsolutions.com/simpsons/pictures/others/nelson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00550" y="2100262"/>
            <a:ext cx="538162" cy="990600"/>
          </a:xfrm>
          <a:prstGeom prst="rect">
            <a:avLst/>
          </a:prstGeom>
          <a:noFill/>
        </p:spPr>
      </p:pic>
      <p:sp>
        <p:nvSpPr>
          <p:cNvPr id="34" name="Rectangle 38"/>
          <p:cNvSpPr>
            <a:spLocks noChangeArrowheads="1"/>
          </p:cNvSpPr>
          <p:nvPr/>
        </p:nvSpPr>
        <p:spPr bwMode="auto">
          <a:xfrm flipH="1">
            <a:off x="5076825" y="4356100"/>
            <a:ext cx="1504950" cy="1949450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" name="Object 40"/>
          <p:cNvGraphicFramePr>
            <a:graphicFrameLocks noChangeAspect="1"/>
          </p:cNvGraphicFramePr>
          <p:nvPr/>
        </p:nvGraphicFramePr>
        <p:xfrm>
          <a:off x="3259137" y="4513262"/>
          <a:ext cx="612775" cy="1301750"/>
        </p:xfrm>
        <a:graphic>
          <a:graphicData uri="http://schemas.openxmlformats.org/presentationml/2006/ole">
            <p:oleObj spid="_x0000_s11267" name="Bitmap Image" r:id="rId7" imgW="1561905" imgH="3315163" progId="PBrush">
              <p:embed/>
            </p:oleObj>
          </a:graphicData>
        </a:graphic>
      </p:graphicFrame>
      <p:pic>
        <p:nvPicPr>
          <p:cNvPr id="36" name="Picture 41" descr="http://www.synergizedsolutions.com/simpsons/pictures/others/nelson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00650" y="4729162"/>
            <a:ext cx="538162" cy="990600"/>
          </a:xfrm>
          <a:prstGeom prst="rect">
            <a:avLst/>
          </a:prstGeom>
          <a:noFill/>
        </p:spPr>
      </p:pic>
      <p:pic>
        <p:nvPicPr>
          <p:cNvPr id="37" name="Picture 42" descr="http://www.synergizedsolutions.com/simpsons/pictures/bart/bart_loo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8362" y="4746625"/>
            <a:ext cx="442913" cy="879475"/>
          </a:xfrm>
          <a:prstGeom prst="rect">
            <a:avLst/>
          </a:prstGeom>
          <a:noFill/>
        </p:spPr>
      </p:pic>
      <p:sp>
        <p:nvSpPr>
          <p:cNvPr id="38" name="Line 43"/>
          <p:cNvSpPr>
            <a:spLocks noChangeShapeType="1"/>
          </p:cNvSpPr>
          <p:nvPr/>
        </p:nvSpPr>
        <p:spPr bwMode="auto">
          <a:xfrm flipH="1">
            <a:off x="4405312" y="1281112"/>
            <a:ext cx="331788" cy="352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5687120" y="5802868"/>
            <a:ext cx="256480" cy="369332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M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0" name="Text Box 47"/>
          <p:cNvSpPr txBox="1">
            <a:spLocks noChangeArrowheads="1"/>
          </p:cNvSpPr>
          <p:nvPr/>
        </p:nvSpPr>
        <p:spPr bwMode="auto">
          <a:xfrm>
            <a:off x="3200400" y="5867400"/>
            <a:ext cx="157094" cy="307777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sr-Latn-RS" sz="2000" b="1" dirty="0" smtClean="0">
                <a:solidFill>
                  <a:srgbClr val="FF0000"/>
                </a:solidFill>
              </a:rPr>
              <a:t>Ž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41" name="Picture 39" descr="http://www.synergizedsolutions.com/simpsons/pictures/marge/margehopeful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27312" y="4400550"/>
            <a:ext cx="433388" cy="15065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Problemi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2" name="Text Placeholder 3"/>
          <p:cNvSpPr txBox="1">
            <a:spLocks/>
          </p:cNvSpPr>
          <p:nvPr/>
        </p:nvSpPr>
        <p:spPr bwMode="auto">
          <a:xfrm>
            <a:off x="304800" y="1981200"/>
            <a:ext cx="5791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Overfiting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Prevelika</a:t>
            </a:r>
            <a:r>
              <a:rPr kumimoji="0" lang="sr-Latn-R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dubina i prevelik broj grana</a:t>
            </a:r>
            <a:endParaRPr kumimoji="0" lang="sr-Latn-R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Loši</a:t>
            </a:r>
            <a:r>
              <a:rPr kumimoji="0" lang="sr-Latn-R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rezultati na test primerima</a:t>
            </a:r>
            <a:endParaRPr kumimoji="0" lang="sr-Latn-R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43" name="Text Placeholder 3"/>
          <p:cNvSpPr txBox="1">
            <a:spLocks/>
          </p:cNvSpPr>
          <p:nvPr/>
        </p:nvSpPr>
        <p:spPr bwMode="auto">
          <a:xfrm>
            <a:off x="381000" y="3505200"/>
            <a:ext cx="7620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sr-Latn-R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133600"/>
            <a:ext cx="6096000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629400" y="2286000"/>
            <a:ext cx="0" cy="41148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705600" y="2514600"/>
            <a:ext cx="1600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Overfitting</a:t>
            </a:r>
            <a:endParaRPr lang="en-US" b="1">
              <a:sym typeface="Symbol" pitchFamily="18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Problemi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2" name="Text Placeholder 3"/>
          <p:cNvSpPr txBox="1">
            <a:spLocks/>
          </p:cNvSpPr>
          <p:nvPr/>
        </p:nvSpPr>
        <p:spPr bwMode="auto">
          <a:xfrm>
            <a:off x="304800" y="1981200"/>
            <a:ext cx="5791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Overfiting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Problemi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2" name="Text Placeholder 3"/>
          <p:cNvSpPr txBox="1">
            <a:spLocks/>
          </p:cNvSpPr>
          <p:nvPr/>
        </p:nvSpPr>
        <p:spPr bwMode="auto">
          <a:xfrm>
            <a:off x="304800" y="1981200"/>
            <a:ext cx="5791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Overfiting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Prevelika</a:t>
            </a:r>
            <a:r>
              <a:rPr kumimoji="0" lang="sr-Latn-RS" sz="1600" b="0" i="0" u="none" strike="noStrike" kern="0" cap="none" spc="0" normalizeH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dubina i prevelik broj grana</a:t>
            </a:r>
            <a:endParaRPr kumimoji="0" lang="sr-Latn-RS" sz="16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Loši</a:t>
            </a:r>
            <a:r>
              <a:rPr kumimoji="0" lang="sr-Latn-RS" sz="1600" b="0" i="0" u="none" strike="noStrike" kern="0" cap="none" spc="0" normalizeH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rezultati na test primerima</a:t>
            </a:r>
            <a:endParaRPr kumimoji="0" lang="sr-Latn-RS" sz="16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43" name="Text Placeholder 3"/>
          <p:cNvSpPr txBox="1">
            <a:spLocks/>
          </p:cNvSpPr>
          <p:nvPr/>
        </p:nvSpPr>
        <p:spPr bwMode="auto">
          <a:xfrm>
            <a:off x="381000" y="3505200"/>
            <a:ext cx="7620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sz="2400" b="1" kern="0" dirty="0" smtClean="0">
                <a:latin typeface="Comic Sans MS" pitchFamily="66" charset="0"/>
              </a:rPr>
              <a:t>Kako izbeći overfiting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- Prepruning: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kern="0" dirty="0" smtClean="0">
                <a:latin typeface="Comic Sans MS" pitchFamily="66" charset="0"/>
              </a:rPr>
              <a:t>	</a:t>
            </a:r>
            <a:r>
              <a:rPr kumimoji="0" lang="sr-Latn-R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Postaviti prag ispod kojeg ne treba deliti skup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- Postpruning: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kern="0" dirty="0" smtClean="0">
                <a:latin typeface="Comic Sans MS" pitchFamily="66" charset="0"/>
              </a:rPr>
              <a:t>       Uklanjanje grana korišćenjem skupa podataka koji nije korišten u obuci</a:t>
            </a:r>
            <a:endParaRPr kumimoji="0" lang="sr-Latn-R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sr-Latn-R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sa početka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3398837" y="914400"/>
            <a:ext cx="3078163" cy="3078163"/>
            <a:chOff x="0" y="2230"/>
            <a:chExt cx="1939" cy="1939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38" y="2230"/>
              <a:ext cx="1801" cy="1765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-2" y="2293"/>
              <a:ext cx="1928" cy="1878"/>
              <a:chOff x="3197" y="69"/>
              <a:chExt cx="2457" cy="2286"/>
            </a:xfrm>
          </p:grpSpPr>
          <p:grpSp>
            <p:nvGrpSpPr>
              <p:cNvPr id="9" name="Group 5"/>
              <p:cNvGrpSpPr>
                <a:grpSpLocks/>
              </p:cNvGrpSpPr>
              <p:nvPr/>
            </p:nvGrpSpPr>
            <p:grpSpPr bwMode="auto">
              <a:xfrm>
                <a:off x="3197" y="69"/>
                <a:ext cx="2457" cy="2286"/>
                <a:chOff x="1137" y="1946"/>
                <a:chExt cx="2183" cy="1941"/>
              </a:xfrm>
            </p:grpSpPr>
            <p:sp>
              <p:nvSpPr>
                <p:cNvPr id="62" name="Rectangle 6"/>
                <p:cNvSpPr>
                  <a:spLocks noChangeArrowheads="1"/>
                </p:cNvSpPr>
                <p:nvPr/>
              </p:nvSpPr>
              <p:spPr bwMode="auto">
                <a:xfrm rot="-5400000">
                  <a:off x="1127" y="2315"/>
                  <a:ext cx="281" cy="2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</a:pPr>
                  <a:endParaRPr lang="en-US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3" name="Rectangle 7"/>
                <p:cNvSpPr>
                  <a:spLocks noChangeArrowheads="1"/>
                </p:cNvSpPr>
                <p:nvPr/>
              </p:nvSpPr>
              <p:spPr bwMode="auto">
                <a:xfrm>
                  <a:off x="1502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Rectangle 8"/>
                <p:cNvSpPr>
                  <a:spLocks noChangeArrowheads="1"/>
                </p:cNvSpPr>
                <p:nvPr/>
              </p:nvSpPr>
              <p:spPr bwMode="auto">
                <a:xfrm>
                  <a:off x="1670" y="3309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Rectangle 9"/>
                <p:cNvSpPr>
                  <a:spLocks noChangeArrowheads="1"/>
                </p:cNvSpPr>
                <p:nvPr/>
              </p:nvSpPr>
              <p:spPr bwMode="auto">
                <a:xfrm>
                  <a:off x="1837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Rectangle 10"/>
                <p:cNvSpPr>
                  <a:spLocks noChangeArrowheads="1"/>
                </p:cNvSpPr>
                <p:nvPr/>
              </p:nvSpPr>
              <p:spPr bwMode="auto">
                <a:xfrm>
                  <a:off x="2005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Rectangle 11"/>
                <p:cNvSpPr>
                  <a:spLocks noChangeArrowheads="1"/>
                </p:cNvSpPr>
                <p:nvPr/>
              </p:nvSpPr>
              <p:spPr bwMode="auto">
                <a:xfrm>
                  <a:off x="2173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Rectangle 12"/>
                <p:cNvSpPr>
                  <a:spLocks noChangeArrowheads="1"/>
                </p:cNvSpPr>
                <p:nvPr/>
              </p:nvSpPr>
              <p:spPr bwMode="auto">
                <a:xfrm>
                  <a:off x="2341" y="3309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Rectangle 13"/>
                <p:cNvSpPr>
                  <a:spLocks noChangeArrowheads="1"/>
                </p:cNvSpPr>
                <p:nvPr/>
              </p:nvSpPr>
              <p:spPr bwMode="auto">
                <a:xfrm>
                  <a:off x="2508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Rectangle 14"/>
                <p:cNvSpPr>
                  <a:spLocks noChangeArrowheads="1"/>
                </p:cNvSpPr>
                <p:nvPr/>
              </p:nvSpPr>
              <p:spPr bwMode="auto">
                <a:xfrm>
                  <a:off x="2676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Rectangle 15"/>
                <p:cNvSpPr>
                  <a:spLocks noChangeArrowheads="1"/>
                </p:cNvSpPr>
                <p:nvPr/>
              </p:nvSpPr>
              <p:spPr bwMode="auto">
                <a:xfrm>
                  <a:off x="2844" y="3309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Rectangle 16"/>
                <p:cNvSpPr>
                  <a:spLocks noChangeArrowheads="1"/>
                </p:cNvSpPr>
                <p:nvPr/>
              </p:nvSpPr>
              <p:spPr bwMode="auto">
                <a:xfrm>
                  <a:off x="3011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Rectangle 17"/>
                <p:cNvSpPr>
                  <a:spLocks noChangeArrowheads="1"/>
                </p:cNvSpPr>
                <p:nvPr/>
              </p:nvSpPr>
              <p:spPr bwMode="auto">
                <a:xfrm>
                  <a:off x="1502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Rectangle 18"/>
                <p:cNvSpPr>
                  <a:spLocks noChangeArrowheads="1"/>
                </p:cNvSpPr>
                <p:nvPr/>
              </p:nvSpPr>
              <p:spPr bwMode="auto">
                <a:xfrm>
                  <a:off x="1670" y="3161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Rectangle 19"/>
                <p:cNvSpPr>
                  <a:spLocks noChangeArrowheads="1"/>
                </p:cNvSpPr>
                <p:nvPr/>
              </p:nvSpPr>
              <p:spPr bwMode="auto">
                <a:xfrm>
                  <a:off x="1837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Rectangle 20"/>
                <p:cNvSpPr>
                  <a:spLocks noChangeArrowheads="1"/>
                </p:cNvSpPr>
                <p:nvPr/>
              </p:nvSpPr>
              <p:spPr bwMode="auto">
                <a:xfrm>
                  <a:off x="2005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Rectangle 21"/>
                <p:cNvSpPr>
                  <a:spLocks noChangeArrowheads="1"/>
                </p:cNvSpPr>
                <p:nvPr/>
              </p:nvSpPr>
              <p:spPr bwMode="auto">
                <a:xfrm>
                  <a:off x="2173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Rectangle 22"/>
                <p:cNvSpPr>
                  <a:spLocks noChangeArrowheads="1"/>
                </p:cNvSpPr>
                <p:nvPr/>
              </p:nvSpPr>
              <p:spPr bwMode="auto">
                <a:xfrm>
                  <a:off x="2341" y="3161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Rectangle 23"/>
                <p:cNvSpPr>
                  <a:spLocks noChangeArrowheads="1"/>
                </p:cNvSpPr>
                <p:nvPr/>
              </p:nvSpPr>
              <p:spPr bwMode="auto">
                <a:xfrm>
                  <a:off x="2508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Rectangle 24"/>
                <p:cNvSpPr>
                  <a:spLocks noChangeArrowheads="1"/>
                </p:cNvSpPr>
                <p:nvPr/>
              </p:nvSpPr>
              <p:spPr bwMode="auto">
                <a:xfrm>
                  <a:off x="2676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Rectangle 25"/>
                <p:cNvSpPr>
                  <a:spLocks noChangeArrowheads="1"/>
                </p:cNvSpPr>
                <p:nvPr/>
              </p:nvSpPr>
              <p:spPr bwMode="auto">
                <a:xfrm>
                  <a:off x="2844" y="3161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Rectangle 26"/>
                <p:cNvSpPr>
                  <a:spLocks noChangeArrowheads="1"/>
                </p:cNvSpPr>
                <p:nvPr/>
              </p:nvSpPr>
              <p:spPr bwMode="auto">
                <a:xfrm>
                  <a:off x="3011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Rectangle 27"/>
                <p:cNvSpPr>
                  <a:spLocks noChangeArrowheads="1"/>
                </p:cNvSpPr>
                <p:nvPr/>
              </p:nvSpPr>
              <p:spPr bwMode="auto">
                <a:xfrm>
                  <a:off x="1502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Rectangle 28"/>
                <p:cNvSpPr>
                  <a:spLocks noChangeArrowheads="1"/>
                </p:cNvSpPr>
                <p:nvPr/>
              </p:nvSpPr>
              <p:spPr bwMode="auto">
                <a:xfrm>
                  <a:off x="1670" y="3013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Rectangle 29"/>
                <p:cNvSpPr>
                  <a:spLocks noChangeArrowheads="1"/>
                </p:cNvSpPr>
                <p:nvPr/>
              </p:nvSpPr>
              <p:spPr bwMode="auto">
                <a:xfrm>
                  <a:off x="1837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Rectangle 30"/>
                <p:cNvSpPr>
                  <a:spLocks noChangeArrowheads="1"/>
                </p:cNvSpPr>
                <p:nvPr/>
              </p:nvSpPr>
              <p:spPr bwMode="auto">
                <a:xfrm>
                  <a:off x="2005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Rectangle 31"/>
                <p:cNvSpPr>
                  <a:spLocks noChangeArrowheads="1"/>
                </p:cNvSpPr>
                <p:nvPr/>
              </p:nvSpPr>
              <p:spPr bwMode="auto">
                <a:xfrm>
                  <a:off x="2173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Rectangle 32"/>
                <p:cNvSpPr>
                  <a:spLocks noChangeArrowheads="1"/>
                </p:cNvSpPr>
                <p:nvPr/>
              </p:nvSpPr>
              <p:spPr bwMode="auto">
                <a:xfrm>
                  <a:off x="2341" y="3013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Rectangle 33"/>
                <p:cNvSpPr>
                  <a:spLocks noChangeArrowheads="1"/>
                </p:cNvSpPr>
                <p:nvPr/>
              </p:nvSpPr>
              <p:spPr bwMode="auto">
                <a:xfrm>
                  <a:off x="2508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Rectangle 34"/>
                <p:cNvSpPr>
                  <a:spLocks noChangeArrowheads="1"/>
                </p:cNvSpPr>
                <p:nvPr/>
              </p:nvSpPr>
              <p:spPr bwMode="auto">
                <a:xfrm>
                  <a:off x="2676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Rectangle 35"/>
                <p:cNvSpPr>
                  <a:spLocks noChangeArrowheads="1"/>
                </p:cNvSpPr>
                <p:nvPr/>
              </p:nvSpPr>
              <p:spPr bwMode="auto">
                <a:xfrm>
                  <a:off x="2844" y="3013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Rectangle 36"/>
                <p:cNvSpPr>
                  <a:spLocks noChangeArrowheads="1"/>
                </p:cNvSpPr>
                <p:nvPr/>
              </p:nvSpPr>
              <p:spPr bwMode="auto">
                <a:xfrm>
                  <a:off x="3011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Rectangle 37"/>
                <p:cNvSpPr>
                  <a:spLocks noChangeArrowheads="1"/>
                </p:cNvSpPr>
                <p:nvPr/>
              </p:nvSpPr>
              <p:spPr bwMode="auto">
                <a:xfrm>
                  <a:off x="1502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Rectangle 38"/>
                <p:cNvSpPr>
                  <a:spLocks noChangeArrowheads="1"/>
                </p:cNvSpPr>
                <p:nvPr/>
              </p:nvSpPr>
              <p:spPr bwMode="auto">
                <a:xfrm>
                  <a:off x="1670" y="2864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Rectangle 39"/>
                <p:cNvSpPr>
                  <a:spLocks noChangeArrowheads="1"/>
                </p:cNvSpPr>
                <p:nvPr/>
              </p:nvSpPr>
              <p:spPr bwMode="auto">
                <a:xfrm>
                  <a:off x="1837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Rectangle 40"/>
                <p:cNvSpPr>
                  <a:spLocks noChangeArrowheads="1"/>
                </p:cNvSpPr>
                <p:nvPr/>
              </p:nvSpPr>
              <p:spPr bwMode="auto">
                <a:xfrm>
                  <a:off x="2005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Rectangle 41"/>
                <p:cNvSpPr>
                  <a:spLocks noChangeArrowheads="1"/>
                </p:cNvSpPr>
                <p:nvPr/>
              </p:nvSpPr>
              <p:spPr bwMode="auto">
                <a:xfrm>
                  <a:off x="2173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Rectangle 42"/>
                <p:cNvSpPr>
                  <a:spLocks noChangeArrowheads="1"/>
                </p:cNvSpPr>
                <p:nvPr/>
              </p:nvSpPr>
              <p:spPr bwMode="auto">
                <a:xfrm>
                  <a:off x="2341" y="2864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Rectangle 43"/>
                <p:cNvSpPr>
                  <a:spLocks noChangeArrowheads="1"/>
                </p:cNvSpPr>
                <p:nvPr/>
              </p:nvSpPr>
              <p:spPr bwMode="auto">
                <a:xfrm>
                  <a:off x="2508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Rectangle 44"/>
                <p:cNvSpPr>
                  <a:spLocks noChangeArrowheads="1"/>
                </p:cNvSpPr>
                <p:nvPr/>
              </p:nvSpPr>
              <p:spPr bwMode="auto">
                <a:xfrm>
                  <a:off x="2676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Rectangle 45"/>
                <p:cNvSpPr>
                  <a:spLocks noChangeArrowheads="1"/>
                </p:cNvSpPr>
                <p:nvPr/>
              </p:nvSpPr>
              <p:spPr bwMode="auto">
                <a:xfrm>
                  <a:off x="2844" y="2864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Rectangle 46"/>
                <p:cNvSpPr>
                  <a:spLocks noChangeArrowheads="1"/>
                </p:cNvSpPr>
                <p:nvPr/>
              </p:nvSpPr>
              <p:spPr bwMode="auto">
                <a:xfrm>
                  <a:off x="3011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Rectangle 47"/>
                <p:cNvSpPr>
                  <a:spLocks noChangeArrowheads="1"/>
                </p:cNvSpPr>
                <p:nvPr/>
              </p:nvSpPr>
              <p:spPr bwMode="auto">
                <a:xfrm>
                  <a:off x="1502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Rectangle 48"/>
                <p:cNvSpPr>
                  <a:spLocks noChangeArrowheads="1"/>
                </p:cNvSpPr>
                <p:nvPr/>
              </p:nvSpPr>
              <p:spPr bwMode="auto">
                <a:xfrm>
                  <a:off x="1670" y="2716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Rectangle 49"/>
                <p:cNvSpPr>
                  <a:spLocks noChangeArrowheads="1"/>
                </p:cNvSpPr>
                <p:nvPr/>
              </p:nvSpPr>
              <p:spPr bwMode="auto">
                <a:xfrm>
                  <a:off x="1837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Rectangle 50"/>
                <p:cNvSpPr>
                  <a:spLocks noChangeArrowheads="1"/>
                </p:cNvSpPr>
                <p:nvPr/>
              </p:nvSpPr>
              <p:spPr bwMode="auto">
                <a:xfrm>
                  <a:off x="2005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Rectangle 51"/>
                <p:cNvSpPr>
                  <a:spLocks noChangeArrowheads="1"/>
                </p:cNvSpPr>
                <p:nvPr/>
              </p:nvSpPr>
              <p:spPr bwMode="auto">
                <a:xfrm>
                  <a:off x="2173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" name="Rectangle 52"/>
                <p:cNvSpPr>
                  <a:spLocks noChangeArrowheads="1"/>
                </p:cNvSpPr>
                <p:nvPr/>
              </p:nvSpPr>
              <p:spPr bwMode="auto">
                <a:xfrm>
                  <a:off x="2341" y="2716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" name="Rectangle 53"/>
                <p:cNvSpPr>
                  <a:spLocks noChangeArrowheads="1"/>
                </p:cNvSpPr>
                <p:nvPr/>
              </p:nvSpPr>
              <p:spPr bwMode="auto">
                <a:xfrm>
                  <a:off x="2508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Rectangle 54"/>
                <p:cNvSpPr>
                  <a:spLocks noChangeArrowheads="1"/>
                </p:cNvSpPr>
                <p:nvPr/>
              </p:nvSpPr>
              <p:spPr bwMode="auto">
                <a:xfrm>
                  <a:off x="2676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Rectangle 55"/>
                <p:cNvSpPr>
                  <a:spLocks noChangeArrowheads="1"/>
                </p:cNvSpPr>
                <p:nvPr/>
              </p:nvSpPr>
              <p:spPr bwMode="auto">
                <a:xfrm>
                  <a:off x="2844" y="2716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Rectangle 56"/>
                <p:cNvSpPr>
                  <a:spLocks noChangeArrowheads="1"/>
                </p:cNvSpPr>
                <p:nvPr/>
              </p:nvSpPr>
              <p:spPr bwMode="auto">
                <a:xfrm>
                  <a:off x="3011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Rectangle 57"/>
                <p:cNvSpPr>
                  <a:spLocks noChangeArrowheads="1"/>
                </p:cNvSpPr>
                <p:nvPr/>
              </p:nvSpPr>
              <p:spPr bwMode="auto">
                <a:xfrm>
                  <a:off x="1502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Rectangle 58"/>
                <p:cNvSpPr>
                  <a:spLocks noChangeArrowheads="1"/>
                </p:cNvSpPr>
                <p:nvPr/>
              </p:nvSpPr>
              <p:spPr bwMode="auto">
                <a:xfrm>
                  <a:off x="1670" y="2568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Rectangle 59"/>
                <p:cNvSpPr>
                  <a:spLocks noChangeArrowheads="1"/>
                </p:cNvSpPr>
                <p:nvPr/>
              </p:nvSpPr>
              <p:spPr bwMode="auto">
                <a:xfrm>
                  <a:off x="1837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Rectangle 60"/>
                <p:cNvSpPr>
                  <a:spLocks noChangeArrowheads="1"/>
                </p:cNvSpPr>
                <p:nvPr/>
              </p:nvSpPr>
              <p:spPr bwMode="auto">
                <a:xfrm>
                  <a:off x="2005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Rectangle 61"/>
                <p:cNvSpPr>
                  <a:spLocks noChangeArrowheads="1"/>
                </p:cNvSpPr>
                <p:nvPr/>
              </p:nvSpPr>
              <p:spPr bwMode="auto">
                <a:xfrm>
                  <a:off x="2173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Rectangle 62"/>
                <p:cNvSpPr>
                  <a:spLocks noChangeArrowheads="1"/>
                </p:cNvSpPr>
                <p:nvPr/>
              </p:nvSpPr>
              <p:spPr bwMode="auto">
                <a:xfrm>
                  <a:off x="2341" y="2568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Rectangle 63"/>
                <p:cNvSpPr>
                  <a:spLocks noChangeArrowheads="1"/>
                </p:cNvSpPr>
                <p:nvPr/>
              </p:nvSpPr>
              <p:spPr bwMode="auto">
                <a:xfrm>
                  <a:off x="2508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Rectangle 64"/>
                <p:cNvSpPr>
                  <a:spLocks noChangeArrowheads="1"/>
                </p:cNvSpPr>
                <p:nvPr/>
              </p:nvSpPr>
              <p:spPr bwMode="auto">
                <a:xfrm>
                  <a:off x="2676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Rectangle 65"/>
                <p:cNvSpPr>
                  <a:spLocks noChangeArrowheads="1"/>
                </p:cNvSpPr>
                <p:nvPr/>
              </p:nvSpPr>
              <p:spPr bwMode="auto">
                <a:xfrm>
                  <a:off x="2844" y="2568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" name="Rectangle 66"/>
                <p:cNvSpPr>
                  <a:spLocks noChangeArrowheads="1"/>
                </p:cNvSpPr>
                <p:nvPr/>
              </p:nvSpPr>
              <p:spPr bwMode="auto">
                <a:xfrm>
                  <a:off x="3011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Rectangle 67"/>
                <p:cNvSpPr>
                  <a:spLocks noChangeArrowheads="1"/>
                </p:cNvSpPr>
                <p:nvPr/>
              </p:nvSpPr>
              <p:spPr bwMode="auto">
                <a:xfrm>
                  <a:off x="1502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Rectangle 68"/>
                <p:cNvSpPr>
                  <a:spLocks noChangeArrowheads="1"/>
                </p:cNvSpPr>
                <p:nvPr/>
              </p:nvSpPr>
              <p:spPr bwMode="auto">
                <a:xfrm>
                  <a:off x="1670" y="2420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Rectangle 69"/>
                <p:cNvSpPr>
                  <a:spLocks noChangeArrowheads="1"/>
                </p:cNvSpPr>
                <p:nvPr/>
              </p:nvSpPr>
              <p:spPr bwMode="auto">
                <a:xfrm>
                  <a:off x="1837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Rectangle 70"/>
                <p:cNvSpPr>
                  <a:spLocks noChangeArrowheads="1"/>
                </p:cNvSpPr>
                <p:nvPr/>
              </p:nvSpPr>
              <p:spPr bwMode="auto">
                <a:xfrm>
                  <a:off x="2005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Rectangle 71"/>
                <p:cNvSpPr>
                  <a:spLocks noChangeArrowheads="1"/>
                </p:cNvSpPr>
                <p:nvPr/>
              </p:nvSpPr>
              <p:spPr bwMode="auto">
                <a:xfrm>
                  <a:off x="2173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Rectangle 72"/>
                <p:cNvSpPr>
                  <a:spLocks noChangeArrowheads="1"/>
                </p:cNvSpPr>
                <p:nvPr/>
              </p:nvSpPr>
              <p:spPr bwMode="auto">
                <a:xfrm>
                  <a:off x="2341" y="2420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Rectangle 73"/>
                <p:cNvSpPr>
                  <a:spLocks noChangeArrowheads="1"/>
                </p:cNvSpPr>
                <p:nvPr/>
              </p:nvSpPr>
              <p:spPr bwMode="auto">
                <a:xfrm>
                  <a:off x="2508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Rectangle 74"/>
                <p:cNvSpPr>
                  <a:spLocks noChangeArrowheads="1"/>
                </p:cNvSpPr>
                <p:nvPr/>
              </p:nvSpPr>
              <p:spPr bwMode="auto">
                <a:xfrm>
                  <a:off x="2676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Rectangle 75"/>
                <p:cNvSpPr>
                  <a:spLocks noChangeArrowheads="1"/>
                </p:cNvSpPr>
                <p:nvPr/>
              </p:nvSpPr>
              <p:spPr bwMode="auto">
                <a:xfrm>
                  <a:off x="2844" y="2420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" name="Rectangle 76"/>
                <p:cNvSpPr>
                  <a:spLocks noChangeArrowheads="1"/>
                </p:cNvSpPr>
                <p:nvPr/>
              </p:nvSpPr>
              <p:spPr bwMode="auto">
                <a:xfrm>
                  <a:off x="3011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Rectangle 77"/>
                <p:cNvSpPr>
                  <a:spLocks noChangeArrowheads="1"/>
                </p:cNvSpPr>
                <p:nvPr/>
              </p:nvSpPr>
              <p:spPr bwMode="auto">
                <a:xfrm>
                  <a:off x="1502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Rectangle 78"/>
                <p:cNvSpPr>
                  <a:spLocks noChangeArrowheads="1"/>
                </p:cNvSpPr>
                <p:nvPr/>
              </p:nvSpPr>
              <p:spPr bwMode="auto">
                <a:xfrm>
                  <a:off x="1670" y="2272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Rectangle 79"/>
                <p:cNvSpPr>
                  <a:spLocks noChangeArrowheads="1"/>
                </p:cNvSpPr>
                <p:nvPr/>
              </p:nvSpPr>
              <p:spPr bwMode="auto">
                <a:xfrm>
                  <a:off x="1837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Rectangle 80"/>
                <p:cNvSpPr>
                  <a:spLocks noChangeArrowheads="1"/>
                </p:cNvSpPr>
                <p:nvPr/>
              </p:nvSpPr>
              <p:spPr bwMode="auto">
                <a:xfrm>
                  <a:off x="2005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Rectangle 81"/>
                <p:cNvSpPr>
                  <a:spLocks noChangeArrowheads="1"/>
                </p:cNvSpPr>
                <p:nvPr/>
              </p:nvSpPr>
              <p:spPr bwMode="auto">
                <a:xfrm>
                  <a:off x="2173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Rectangle 82"/>
                <p:cNvSpPr>
                  <a:spLocks noChangeArrowheads="1"/>
                </p:cNvSpPr>
                <p:nvPr/>
              </p:nvSpPr>
              <p:spPr bwMode="auto">
                <a:xfrm>
                  <a:off x="2341" y="2272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" name="Rectangle 83"/>
                <p:cNvSpPr>
                  <a:spLocks noChangeArrowheads="1"/>
                </p:cNvSpPr>
                <p:nvPr/>
              </p:nvSpPr>
              <p:spPr bwMode="auto">
                <a:xfrm>
                  <a:off x="2508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Rectangle 84"/>
                <p:cNvSpPr>
                  <a:spLocks noChangeArrowheads="1"/>
                </p:cNvSpPr>
                <p:nvPr/>
              </p:nvSpPr>
              <p:spPr bwMode="auto">
                <a:xfrm>
                  <a:off x="2676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" name="Rectangle 85"/>
                <p:cNvSpPr>
                  <a:spLocks noChangeArrowheads="1"/>
                </p:cNvSpPr>
                <p:nvPr/>
              </p:nvSpPr>
              <p:spPr bwMode="auto">
                <a:xfrm>
                  <a:off x="2844" y="2272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1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" name="Rectangle 87"/>
                <p:cNvSpPr>
                  <a:spLocks noChangeArrowheads="1"/>
                </p:cNvSpPr>
                <p:nvPr/>
              </p:nvSpPr>
              <p:spPr bwMode="auto">
                <a:xfrm>
                  <a:off x="1502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Rectangle 88"/>
                <p:cNvSpPr>
                  <a:spLocks noChangeArrowheads="1"/>
                </p:cNvSpPr>
                <p:nvPr/>
              </p:nvSpPr>
              <p:spPr bwMode="auto">
                <a:xfrm>
                  <a:off x="1670" y="2123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" name="Rectangle 89"/>
                <p:cNvSpPr>
                  <a:spLocks noChangeArrowheads="1"/>
                </p:cNvSpPr>
                <p:nvPr/>
              </p:nvSpPr>
              <p:spPr bwMode="auto">
                <a:xfrm>
                  <a:off x="1837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" name="Rectangle 90"/>
                <p:cNvSpPr>
                  <a:spLocks noChangeArrowheads="1"/>
                </p:cNvSpPr>
                <p:nvPr/>
              </p:nvSpPr>
              <p:spPr bwMode="auto">
                <a:xfrm>
                  <a:off x="2005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7" name="Rectangle 91"/>
                <p:cNvSpPr>
                  <a:spLocks noChangeArrowheads="1"/>
                </p:cNvSpPr>
                <p:nvPr/>
              </p:nvSpPr>
              <p:spPr bwMode="auto">
                <a:xfrm>
                  <a:off x="2173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Rectangle 92"/>
                <p:cNvSpPr>
                  <a:spLocks noChangeArrowheads="1"/>
                </p:cNvSpPr>
                <p:nvPr/>
              </p:nvSpPr>
              <p:spPr bwMode="auto">
                <a:xfrm>
                  <a:off x="2341" y="2123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Rectangle 93"/>
                <p:cNvSpPr>
                  <a:spLocks noChangeArrowheads="1"/>
                </p:cNvSpPr>
                <p:nvPr/>
              </p:nvSpPr>
              <p:spPr bwMode="auto">
                <a:xfrm>
                  <a:off x="2508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Rectangle 94"/>
                <p:cNvSpPr>
                  <a:spLocks noChangeArrowheads="1"/>
                </p:cNvSpPr>
                <p:nvPr/>
              </p:nvSpPr>
              <p:spPr bwMode="auto">
                <a:xfrm>
                  <a:off x="2676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Rectangle 95"/>
                <p:cNvSpPr>
                  <a:spLocks noChangeArrowheads="1"/>
                </p:cNvSpPr>
                <p:nvPr/>
              </p:nvSpPr>
              <p:spPr bwMode="auto">
                <a:xfrm>
                  <a:off x="2844" y="2123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Rectangle 96"/>
                <p:cNvSpPr>
                  <a:spLocks noChangeArrowheads="1"/>
                </p:cNvSpPr>
                <p:nvPr/>
              </p:nvSpPr>
              <p:spPr bwMode="auto">
                <a:xfrm>
                  <a:off x="3011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Rectangle 97"/>
                <p:cNvSpPr>
                  <a:spLocks noChangeArrowheads="1"/>
                </p:cNvSpPr>
                <p:nvPr/>
              </p:nvSpPr>
              <p:spPr bwMode="auto">
                <a:xfrm>
                  <a:off x="1502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Rectangle 98"/>
                <p:cNvSpPr>
                  <a:spLocks noChangeArrowheads="1"/>
                </p:cNvSpPr>
                <p:nvPr/>
              </p:nvSpPr>
              <p:spPr bwMode="auto">
                <a:xfrm>
                  <a:off x="1670" y="1975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Rectangle 99"/>
                <p:cNvSpPr>
                  <a:spLocks noChangeArrowheads="1"/>
                </p:cNvSpPr>
                <p:nvPr/>
              </p:nvSpPr>
              <p:spPr bwMode="auto">
                <a:xfrm>
                  <a:off x="1837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Rectangle 100"/>
                <p:cNvSpPr>
                  <a:spLocks noChangeArrowheads="1"/>
                </p:cNvSpPr>
                <p:nvPr/>
              </p:nvSpPr>
              <p:spPr bwMode="auto">
                <a:xfrm>
                  <a:off x="2005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Rectangle 101"/>
                <p:cNvSpPr>
                  <a:spLocks noChangeArrowheads="1"/>
                </p:cNvSpPr>
                <p:nvPr/>
              </p:nvSpPr>
              <p:spPr bwMode="auto">
                <a:xfrm>
                  <a:off x="2173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Rectangle 102"/>
                <p:cNvSpPr>
                  <a:spLocks noChangeArrowheads="1"/>
                </p:cNvSpPr>
                <p:nvPr/>
              </p:nvSpPr>
              <p:spPr bwMode="auto">
                <a:xfrm>
                  <a:off x="2341" y="1975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Rectangle 103"/>
                <p:cNvSpPr>
                  <a:spLocks noChangeArrowheads="1"/>
                </p:cNvSpPr>
                <p:nvPr/>
              </p:nvSpPr>
              <p:spPr bwMode="auto">
                <a:xfrm>
                  <a:off x="2508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Rectangle 104"/>
                <p:cNvSpPr>
                  <a:spLocks noChangeArrowheads="1"/>
                </p:cNvSpPr>
                <p:nvPr/>
              </p:nvSpPr>
              <p:spPr bwMode="auto">
                <a:xfrm>
                  <a:off x="2676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Rectangle 105"/>
                <p:cNvSpPr>
                  <a:spLocks noChangeArrowheads="1"/>
                </p:cNvSpPr>
                <p:nvPr/>
              </p:nvSpPr>
              <p:spPr bwMode="auto">
                <a:xfrm>
                  <a:off x="2844" y="1975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" name="Rectangle 106"/>
                <p:cNvSpPr>
                  <a:spLocks noChangeArrowheads="1"/>
                </p:cNvSpPr>
                <p:nvPr/>
              </p:nvSpPr>
              <p:spPr bwMode="auto">
                <a:xfrm>
                  <a:off x="3011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" name="Line 107"/>
                <p:cNvSpPr>
                  <a:spLocks noChangeShapeType="1"/>
                </p:cNvSpPr>
                <p:nvPr/>
              </p:nvSpPr>
              <p:spPr bwMode="auto">
                <a:xfrm>
                  <a:off x="1502" y="3457"/>
                  <a:ext cx="1677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1502" y="1975"/>
                  <a:ext cx="0" cy="148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1266" y="1946"/>
                  <a:ext cx="276" cy="2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10</a:t>
                  </a:r>
                </a:p>
              </p:txBody>
            </p:sp>
            <p:sp>
              <p:nvSpPr>
                <p:cNvPr id="166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1556" y="3514"/>
                  <a:ext cx="204" cy="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1</a:t>
                  </a:r>
                </a:p>
              </p:txBody>
            </p:sp>
            <p:sp>
              <p:nvSpPr>
                <p:cNvPr id="16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1727" y="3514"/>
                  <a:ext cx="204" cy="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2</a:t>
                  </a:r>
                </a:p>
              </p:txBody>
            </p:sp>
            <p:sp>
              <p:nvSpPr>
                <p:cNvPr id="16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892" y="3514"/>
                  <a:ext cx="203" cy="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3</a:t>
                  </a:r>
                </a:p>
              </p:txBody>
            </p:sp>
            <p:sp>
              <p:nvSpPr>
                <p:cNvPr id="169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2064" y="3514"/>
                  <a:ext cx="203" cy="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4</a:t>
                  </a:r>
                </a:p>
              </p:txBody>
            </p:sp>
            <p:sp>
              <p:nvSpPr>
                <p:cNvPr id="170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2231" y="3514"/>
                  <a:ext cx="204" cy="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5</a:t>
                  </a:r>
                </a:p>
              </p:txBody>
            </p:sp>
            <p:sp>
              <p:nvSpPr>
                <p:cNvPr id="171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2401" y="3514"/>
                  <a:ext cx="203" cy="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6</a:t>
                  </a:r>
                </a:p>
              </p:txBody>
            </p:sp>
            <p:sp>
              <p:nvSpPr>
                <p:cNvPr id="172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2564" y="3514"/>
                  <a:ext cx="204" cy="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7</a:t>
                  </a:r>
                </a:p>
              </p:txBody>
            </p:sp>
            <p:sp>
              <p:nvSpPr>
                <p:cNvPr id="173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2736" y="3514"/>
                  <a:ext cx="203" cy="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8</a:t>
                  </a:r>
                </a:p>
              </p:txBody>
            </p:sp>
            <p:sp>
              <p:nvSpPr>
                <p:cNvPr id="174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2900" y="3517"/>
                  <a:ext cx="203" cy="2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9</a:t>
                  </a:r>
                </a:p>
              </p:txBody>
            </p:sp>
            <p:sp>
              <p:nvSpPr>
                <p:cNvPr id="175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3044" y="3514"/>
                  <a:ext cx="276" cy="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10</a:t>
                  </a:r>
                </a:p>
              </p:txBody>
            </p:sp>
            <p:sp>
              <p:nvSpPr>
                <p:cNvPr id="17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1289" y="3280"/>
                  <a:ext cx="204" cy="2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1</a:t>
                  </a:r>
                </a:p>
              </p:txBody>
            </p:sp>
            <p:sp>
              <p:nvSpPr>
                <p:cNvPr id="177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1289" y="3130"/>
                  <a:ext cx="204" cy="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2</a:t>
                  </a:r>
                </a:p>
              </p:txBody>
            </p:sp>
            <p:sp>
              <p:nvSpPr>
                <p:cNvPr id="178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1289" y="2984"/>
                  <a:ext cx="204" cy="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3</a:t>
                  </a:r>
                </a:p>
              </p:txBody>
            </p:sp>
            <p:sp>
              <p:nvSpPr>
                <p:cNvPr id="179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1289" y="2835"/>
                  <a:ext cx="204" cy="2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4</a:t>
                  </a:r>
                </a:p>
              </p:txBody>
            </p:sp>
            <p:sp>
              <p:nvSpPr>
                <p:cNvPr id="180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1289" y="2686"/>
                  <a:ext cx="204" cy="2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5</a:t>
                  </a:r>
                </a:p>
              </p:txBody>
            </p:sp>
            <p:sp>
              <p:nvSpPr>
                <p:cNvPr id="181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1289" y="2539"/>
                  <a:ext cx="204" cy="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6</a:t>
                  </a:r>
                </a:p>
              </p:txBody>
            </p:sp>
            <p:sp>
              <p:nvSpPr>
                <p:cNvPr id="182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289" y="2391"/>
                  <a:ext cx="204" cy="2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7</a:t>
                  </a:r>
                </a:p>
              </p:txBody>
            </p:sp>
            <p:sp>
              <p:nvSpPr>
                <p:cNvPr id="183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1289" y="2242"/>
                  <a:ext cx="204" cy="2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8</a:t>
                  </a:r>
                </a:p>
              </p:txBody>
            </p:sp>
            <p:sp>
              <p:nvSpPr>
                <p:cNvPr id="184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289" y="2095"/>
                  <a:ext cx="204" cy="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9</a:t>
                  </a:r>
                </a:p>
              </p:txBody>
            </p:sp>
            <p:sp>
              <p:nvSpPr>
                <p:cNvPr id="185" name="Rectangle 129"/>
                <p:cNvSpPr>
                  <a:spLocks noChangeArrowheads="1"/>
                </p:cNvSpPr>
                <p:nvPr/>
              </p:nvSpPr>
              <p:spPr bwMode="auto">
                <a:xfrm>
                  <a:off x="1962" y="3683"/>
                  <a:ext cx="1098" cy="2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ct val="50000"/>
                    </a:spcBef>
                  </a:pPr>
                  <a:endParaRPr 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sp>
            <p:nvSpPr>
              <p:cNvPr id="10" name="Oval 130"/>
              <p:cNvSpPr>
                <a:spLocks noChangeArrowheads="1"/>
              </p:cNvSpPr>
              <p:nvPr/>
            </p:nvSpPr>
            <p:spPr bwMode="auto">
              <a:xfrm>
                <a:off x="4129" y="1457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Oval 131"/>
              <p:cNvSpPr>
                <a:spLocks noChangeArrowheads="1"/>
              </p:cNvSpPr>
              <p:nvPr/>
            </p:nvSpPr>
            <p:spPr bwMode="auto">
              <a:xfrm>
                <a:off x="5335" y="301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32"/>
              <p:cNvSpPr>
                <a:spLocks noChangeArrowheads="1"/>
              </p:cNvSpPr>
              <p:nvPr/>
            </p:nvSpPr>
            <p:spPr bwMode="auto">
              <a:xfrm>
                <a:off x="3844" y="168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33"/>
              <p:cNvSpPr>
                <a:spLocks noChangeArrowheads="1"/>
              </p:cNvSpPr>
              <p:nvPr/>
            </p:nvSpPr>
            <p:spPr bwMode="auto">
              <a:xfrm>
                <a:off x="4649" y="93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134"/>
              <p:cNvSpPr>
                <a:spLocks noChangeArrowheads="1"/>
              </p:cNvSpPr>
              <p:nvPr/>
            </p:nvSpPr>
            <p:spPr bwMode="auto">
              <a:xfrm>
                <a:off x="5384" y="100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35"/>
              <p:cNvSpPr>
                <a:spLocks noChangeArrowheads="1"/>
              </p:cNvSpPr>
              <p:nvPr/>
            </p:nvSpPr>
            <p:spPr bwMode="auto">
              <a:xfrm>
                <a:off x="5122" y="1377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Oval 136"/>
              <p:cNvSpPr>
                <a:spLocks noChangeArrowheads="1"/>
              </p:cNvSpPr>
              <p:nvPr/>
            </p:nvSpPr>
            <p:spPr bwMode="auto">
              <a:xfrm>
                <a:off x="4247" y="1633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137"/>
              <p:cNvSpPr>
                <a:spLocks noChangeArrowheads="1"/>
              </p:cNvSpPr>
              <p:nvPr/>
            </p:nvSpPr>
            <p:spPr bwMode="auto">
              <a:xfrm>
                <a:off x="4708" y="153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Oval 138"/>
              <p:cNvSpPr>
                <a:spLocks noChangeArrowheads="1"/>
              </p:cNvSpPr>
              <p:nvPr/>
            </p:nvSpPr>
            <p:spPr bwMode="auto">
              <a:xfrm>
                <a:off x="4423" y="1545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Oval 139"/>
              <p:cNvSpPr>
                <a:spLocks noChangeArrowheads="1"/>
              </p:cNvSpPr>
              <p:nvPr/>
            </p:nvSpPr>
            <p:spPr bwMode="auto">
              <a:xfrm>
                <a:off x="5232" y="120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Oval 140"/>
              <p:cNvSpPr>
                <a:spLocks noChangeArrowheads="1"/>
              </p:cNvSpPr>
              <p:nvPr/>
            </p:nvSpPr>
            <p:spPr bwMode="auto">
              <a:xfrm>
                <a:off x="4370" y="1179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Oval 141"/>
              <p:cNvSpPr>
                <a:spLocks noChangeArrowheads="1"/>
              </p:cNvSpPr>
              <p:nvPr/>
            </p:nvSpPr>
            <p:spPr bwMode="auto">
              <a:xfrm>
                <a:off x="4904" y="743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Oval 142"/>
              <p:cNvSpPr>
                <a:spLocks noChangeArrowheads="1"/>
              </p:cNvSpPr>
              <p:nvPr/>
            </p:nvSpPr>
            <p:spPr bwMode="auto">
              <a:xfrm>
                <a:off x="5238" y="753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Oval 143"/>
              <p:cNvSpPr>
                <a:spLocks noChangeArrowheads="1"/>
              </p:cNvSpPr>
              <p:nvPr/>
            </p:nvSpPr>
            <p:spPr bwMode="auto">
              <a:xfrm>
                <a:off x="4840" y="1111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Oval 144"/>
              <p:cNvSpPr>
                <a:spLocks noChangeArrowheads="1"/>
              </p:cNvSpPr>
              <p:nvPr/>
            </p:nvSpPr>
            <p:spPr bwMode="auto">
              <a:xfrm>
                <a:off x="5343" y="163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Oval 145"/>
              <p:cNvSpPr>
                <a:spLocks noChangeArrowheads="1"/>
              </p:cNvSpPr>
              <p:nvPr/>
            </p:nvSpPr>
            <p:spPr bwMode="auto">
              <a:xfrm>
                <a:off x="5149" y="89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Oval 146"/>
              <p:cNvSpPr>
                <a:spLocks noChangeArrowheads="1"/>
              </p:cNvSpPr>
              <p:nvPr/>
            </p:nvSpPr>
            <p:spPr bwMode="auto">
              <a:xfrm>
                <a:off x="4735" y="135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Oval 147"/>
              <p:cNvSpPr>
                <a:spLocks noChangeArrowheads="1"/>
              </p:cNvSpPr>
              <p:nvPr/>
            </p:nvSpPr>
            <p:spPr bwMode="auto">
              <a:xfrm>
                <a:off x="5134" y="60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48" descr="Wide downward diagonal"/>
              <p:cNvSpPr>
                <a:spLocks noChangeArrowheads="1"/>
              </p:cNvSpPr>
              <p:nvPr/>
            </p:nvSpPr>
            <p:spPr bwMode="auto">
              <a:xfrm>
                <a:off x="3642" y="501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49" descr="Wide downward diagonal"/>
              <p:cNvSpPr>
                <a:spLocks noChangeArrowheads="1"/>
              </p:cNvSpPr>
              <p:nvPr/>
            </p:nvSpPr>
            <p:spPr bwMode="auto">
              <a:xfrm>
                <a:off x="3834" y="228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50" descr="Wide downward diagonal"/>
              <p:cNvSpPr>
                <a:spLocks noChangeArrowheads="1"/>
              </p:cNvSpPr>
              <p:nvPr/>
            </p:nvSpPr>
            <p:spPr bwMode="auto">
              <a:xfrm>
                <a:off x="4183" y="656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151" descr="Wide downward diagonal"/>
              <p:cNvSpPr>
                <a:spLocks noChangeArrowheads="1"/>
              </p:cNvSpPr>
              <p:nvPr/>
            </p:nvSpPr>
            <p:spPr bwMode="auto">
              <a:xfrm>
                <a:off x="3782" y="1428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152" descr="Wide downward diagonal"/>
              <p:cNvSpPr>
                <a:spLocks noChangeArrowheads="1"/>
              </p:cNvSpPr>
              <p:nvPr/>
            </p:nvSpPr>
            <p:spPr bwMode="auto">
              <a:xfrm>
                <a:off x="4264" y="28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153" descr="Wide downward diagonal"/>
              <p:cNvSpPr>
                <a:spLocks noChangeArrowheads="1"/>
              </p:cNvSpPr>
              <p:nvPr/>
            </p:nvSpPr>
            <p:spPr bwMode="auto">
              <a:xfrm>
                <a:off x="4122" y="981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154" descr="Wide downward diagonal"/>
              <p:cNvSpPr>
                <a:spLocks noChangeArrowheads="1"/>
              </p:cNvSpPr>
              <p:nvPr/>
            </p:nvSpPr>
            <p:spPr bwMode="auto">
              <a:xfrm>
                <a:off x="4884" y="226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155" descr="Wide downward diagonal"/>
              <p:cNvSpPr>
                <a:spLocks noChangeArrowheads="1"/>
              </p:cNvSpPr>
              <p:nvPr/>
            </p:nvSpPr>
            <p:spPr bwMode="auto">
              <a:xfrm>
                <a:off x="3951" y="498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156" descr="Wide downward diagonal"/>
              <p:cNvSpPr>
                <a:spLocks noChangeArrowheads="1"/>
              </p:cNvSpPr>
              <p:nvPr/>
            </p:nvSpPr>
            <p:spPr bwMode="auto">
              <a:xfrm>
                <a:off x="3820" y="93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157" descr="Wide downward diagonal"/>
              <p:cNvSpPr>
                <a:spLocks noChangeArrowheads="1"/>
              </p:cNvSpPr>
              <p:nvPr/>
            </p:nvSpPr>
            <p:spPr bwMode="auto">
              <a:xfrm>
                <a:off x="4481" y="790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158" descr="Wide downward diagonal"/>
              <p:cNvSpPr>
                <a:spLocks noChangeArrowheads="1"/>
              </p:cNvSpPr>
              <p:nvPr/>
            </p:nvSpPr>
            <p:spPr bwMode="auto">
              <a:xfrm>
                <a:off x="4541" y="459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159" descr="Wide downward diagonal"/>
              <p:cNvSpPr>
                <a:spLocks noChangeArrowheads="1"/>
              </p:cNvSpPr>
              <p:nvPr/>
            </p:nvSpPr>
            <p:spPr bwMode="auto">
              <a:xfrm>
                <a:off x="5200" y="145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160" descr="Wide downward diagonal"/>
              <p:cNvSpPr>
                <a:spLocks noChangeArrowheads="1"/>
              </p:cNvSpPr>
              <p:nvPr/>
            </p:nvSpPr>
            <p:spPr bwMode="auto">
              <a:xfrm>
                <a:off x="4044" y="1209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161" descr="Wide downward diagonal"/>
              <p:cNvSpPr>
                <a:spLocks noChangeArrowheads="1"/>
              </p:cNvSpPr>
              <p:nvPr/>
            </p:nvSpPr>
            <p:spPr bwMode="auto">
              <a:xfrm>
                <a:off x="4539" y="209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162"/>
              <p:cNvSpPr>
                <a:spLocks noChangeArrowheads="1"/>
              </p:cNvSpPr>
              <p:nvPr/>
            </p:nvSpPr>
            <p:spPr bwMode="auto">
              <a:xfrm>
                <a:off x="4831" y="145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Oval 163"/>
              <p:cNvSpPr>
                <a:spLocks noChangeArrowheads="1"/>
              </p:cNvSpPr>
              <p:nvPr/>
            </p:nvSpPr>
            <p:spPr bwMode="auto">
              <a:xfrm>
                <a:off x="4520" y="1271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Oval 164"/>
              <p:cNvSpPr>
                <a:spLocks noChangeArrowheads="1"/>
              </p:cNvSpPr>
              <p:nvPr/>
            </p:nvSpPr>
            <p:spPr bwMode="auto">
              <a:xfrm>
                <a:off x="4980" y="97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Oval 165"/>
              <p:cNvSpPr>
                <a:spLocks noChangeArrowheads="1"/>
              </p:cNvSpPr>
              <p:nvPr/>
            </p:nvSpPr>
            <p:spPr bwMode="auto">
              <a:xfrm>
                <a:off x="4694" y="1705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Oval 166"/>
              <p:cNvSpPr>
                <a:spLocks noChangeArrowheads="1"/>
              </p:cNvSpPr>
              <p:nvPr/>
            </p:nvSpPr>
            <p:spPr bwMode="auto">
              <a:xfrm>
                <a:off x="5027" y="1261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Oval 167"/>
              <p:cNvSpPr>
                <a:spLocks noChangeArrowheads="1"/>
              </p:cNvSpPr>
              <p:nvPr/>
            </p:nvSpPr>
            <p:spPr bwMode="auto">
              <a:xfrm>
                <a:off x="5023" y="164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Oval 168"/>
              <p:cNvSpPr>
                <a:spLocks noChangeArrowheads="1"/>
              </p:cNvSpPr>
              <p:nvPr/>
            </p:nvSpPr>
            <p:spPr bwMode="auto">
              <a:xfrm>
                <a:off x="5119" y="173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Oval 169"/>
              <p:cNvSpPr>
                <a:spLocks noChangeArrowheads="1"/>
              </p:cNvSpPr>
              <p:nvPr/>
            </p:nvSpPr>
            <p:spPr bwMode="auto">
              <a:xfrm>
                <a:off x="5295" y="149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170"/>
              <p:cNvSpPr>
                <a:spLocks noChangeArrowheads="1"/>
              </p:cNvSpPr>
              <p:nvPr/>
            </p:nvSpPr>
            <p:spPr bwMode="auto">
              <a:xfrm>
                <a:off x="5309" y="52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171"/>
              <p:cNvSpPr>
                <a:spLocks noChangeArrowheads="1"/>
              </p:cNvSpPr>
              <p:nvPr/>
            </p:nvSpPr>
            <p:spPr bwMode="auto">
              <a:xfrm>
                <a:off x="5384" y="735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172" descr="Wide downward diagonal"/>
              <p:cNvSpPr>
                <a:spLocks noChangeArrowheads="1"/>
              </p:cNvSpPr>
              <p:nvPr/>
            </p:nvSpPr>
            <p:spPr bwMode="auto">
              <a:xfrm>
                <a:off x="4637" y="629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Rectangle 173" descr="Wide downward diagonal"/>
              <p:cNvSpPr>
                <a:spLocks noChangeArrowheads="1"/>
              </p:cNvSpPr>
              <p:nvPr/>
            </p:nvSpPr>
            <p:spPr bwMode="auto">
              <a:xfrm>
                <a:off x="4950" y="40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Rectangle 174" descr="Wide downward diagonal"/>
              <p:cNvSpPr>
                <a:spLocks noChangeArrowheads="1"/>
              </p:cNvSpPr>
              <p:nvPr/>
            </p:nvSpPr>
            <p:spPr bwMode="auto">
              <a:xfrm>
                <a:off x="3811" y="1203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175" descr="Wide downward diagonal"/>
              <p:cNvSpPr>
                <a:spLocks noChangeArrowheads="1"/>
              </p:cNvSpPr>
              <p:nvPr/>
            </p:nvSpPr>
            <p:spPr bwMode="auto">
              <a:xfrm>
                <a:off x="4334" y="919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Rectangle 176" descr="Wide downward diagonal"/>
              <p:cNvSpPr>
                <a:spLocks noChangeArrowheads="1"/>
              </p:cNvSpPr>
              <p:nvPr/>
            </p:nvSpPr>
            <p:spPr bwMode="auto">
              <a:xfrm>
                <a:off x="3878" y="721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Rectangle 177" descr="Wide downward diagonal"/>
              <p:cNvSpPr>
                <a:spLocks noChangeArrowheads="1"/>
              </p:cNvSpPr>
              <p:nvPr/>
            </p:nvSpPr>
            <p:spPr bwMode="auto">
              <a:xfrm>
                <a:off x="4094" y="160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Rectangle 178" descr="Wide downward diagonal"/>
              <p:cNvSpPr>
                <a:spLocks noChangeArrowheads="1"/>
              </p:cNvSpPr>
              <p:nvPr/>
            </p:nvSpPr>
            <p:spPr bwMode="auto">
              <a:xfrm>
                <a:off x="3667" y="1018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179" descr="Wide downward diagonal"/>
              <p:cNvSpPr>
                <a:spLocks noChangeArrowheads="1"/>
              </p:cNvSpPr>
              <p:nvPr/>
            </p:nvSpPr>
            <p:spPr bwMode="auto">
              <a:xfrm>
                <a:off x="3632" y="1606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" name="Line 180"/>
          <p:cNvSpPr>
            <a:spLocks noChangeShapeType="1"/>
          </p:cNvSpPr>
          <p:nvPr/>
        </p:nvSpPr>
        <p:spPr bwMode="auto">
          <a:xfrm>
            <a:off x="3922712" y="2181225"/>
            <a:ext cx="2352675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" name="Rectangle 182"/>
          <p:cNvSpPr>
            <a:spLocks noChangeArrowheads="1"/>
          </p:cNvSpPr>
          <p:nvPr/>
        </p:nvSpPr>
        <p:spPr bwMode="auto">
          <a:xfrm>
            <a:off x="147637" y="1752600"/>
            <a:ext cx="2859088" cy="2801938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8" name="Group 184"/>
          <p:cNvGrpSpPr>
            <a:grpSpLocks/>
          </p:cNvGrpSpPr>
          <p:nvPr/>
        </p:nvGrpSpPr>
        <p:grpSpPr bwMode="auto">
          <a:xfrm>
            <a:off x="-76200" y="1916113"/>
            <a:ext cx="3092450" cy="2932112"/>
            <a:chOff x="1136" y="1975"/>
            <a:chExt cx="2203" cy="1912"/>
          </a:xfrm>
        </p:grpSpPr>
        <p:sp>
          <p:nvSpPr>
            <p:cNvPr id="189" name="Rectangle 185"/>
            <p:cNvSpPr>
              <a:spLocks noChangeArrowheads="1"/>
            </p:cNvSpPr>
            <p:nvPr/>
          </p:nvSpPr>
          <p:spPr bwMode="auto">
            <a:xfrm rot="-5400000">
              <a:off x="1127" y="2314"/>
              <a:ext cx="281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endParaRPr lang="en-US" sz="1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90" name="Rectangle 186"/>
            <p:cNvSpPr>
              <a:spLocks noChangeArrowheads="1"/>
            </p:cNvSpPr>
            <p:nvPr/>
          </p:nvSpPr>
          <p:spPr bwMode="auto">
            <a:xfrm>
              <a:off x="1502" y="3309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Rectangle 187"/>
            <p:cNvSpPr>
              <a:spLocks noChangeArrowheads="1"/>
            </p:cNvSpPr>
            <p:nvPr/>
          </p:nvSpPr>
          <p:spPr bwMode="auto">
            <a:xfrm>
              <a:off x="1670" y="3309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Rectangle 188"/>
            <p:cNvSpPr>
              <a:spLocks noChangeArrowheads="1"/>
            </p:cNvSpPr>
            <p:nvPr/>
          </p:nvSpPr>
          <p:spPr bwMode="auto">
            <a:xfrm>
              <a:off x="1837" y="3309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Rectangle 189"/>
            <p:cNvSpPr>
              <a:spLocks noChangeArrowheads="1"/>
            </p:cNvSpPr>
            <p:nvPr/>
          </p:nvSpPr>
          <p:spPr bwMode="auto">
            <a:xfrm>
              <a:off x="2005" y="3309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Rectangle 190"/>
            <p:cNvSpPr>
              <a:spLocks noChangeArrowheads="1"/>
            </p:cNvSpPr>
            <p:nvPr/>
          </p:nvSpPr>
          <p:spPr bwMode="auto">
            <a:xfrm>
              <a:off x="2173" y="3309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Rectangle 191"/>
            <p:cNvSpPr>
              <a:spLocks noChangeArrowheads="1"/>
            </p:cNvSpPr>
            <p:nvPr/>
          </p:nvSpPr>
          <p:spPr bwMode="auto">
            <a:xfrm>
              <a:off x="2341" y="3309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Rectangle 192"/>
            <p:cNvSpPr>
              <a:spLocks noChangeArrowheads="1"/>
            </p:cNvSpPr>
            <p:nvPr/>
          </p:nvSpPr>
          <p:spPr bwMode="auto">
            <a:xfrm>
              <a:off x="2508" y="3309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Rectangle 193"/>
            <p:cNvSpPr>
              <a:spLocks noChangeArrowheads="1"/>
            </p:cNvSpPr>
            <p:nvPr/>
          </p:nvSpPr>
          <p:spPr bwMode="auto">
            <a:xfrm>
              <a:off x="2676" y="3309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Rectangle 194"/>
            <p:cNvSpPr>
              <a:spLocks noChangeArrowheads="1"/>
            </p:cNvSpPr>
            <p:nvPr/>
          </p:nvSpPr>
          <p:spPr bwMode="auto">
            <a:xfrm>
              <a:off x="2844" y="3309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Rectangle 195"/>
            <p:cNvSpPr>
              <a:spLocks noChangeArrowheads="1"/>
            </p:cNvSpPr>
            <p:nvPr/>
          </p:nvSpPr>
          <p:spPr bwMode="auto">
            <a:xfrm>
              <a:off x="3011" y="3309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Rectangle 196"/>
            <p:cNvSpPr>
              <a:spLocks noChangeArrowheads="1"/>
            </p:cNvSpPr>
            <p:nvPr/>
          </p:nvSpPr>
          <p:spPr bwMode="auto">
            <a:xfrm>
              <a:off x="1502" y="3161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Rectangle 197"/>
            <p:cNvSpPr>
              <a:spLocks noChangeArrowheads="1"/>
            </p:cNvSpPr>
            <p:nvPr/>
          </p:nvSpPr>
          <p:spPr bwMode="auto">
            <a:xfrm>
              <a:off x="1670" y="3161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Rectangle 198"/>
            <p:cNvSpPr>
              <a:spLocks noChangeArrowheads="1"/>
            </p:cNvSpPr>
            <p:nvPr/>
          </p:nvSpPr>
          <p:spPr bwMode="auto">
            <a:xfrm>
              <a:off x="1837" y="3161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Rectangle 199"/>
            <p:cNvSpPr>
              <a:spLocks noChangeArrowheads="1"/>
            </p:cNvSpPr>
            <p:nvPr/>
          </p:nvSpPr>
          <p:spPr bwMode="auto">
            <a:xfrm>
              <a:off x="2005" y="3161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Rectangle 200"/>
            <p:cNvSpPr>
              <a:spLocks noChangeArrowheads="1"/>
            </p:cNvSpPr>
            <p:nvPr/>
          </p:nvSpPr>
          <p:spPr bwMode="auto">
            <a:xfrm>
              <a:off x="2173" y="3161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Rectangle 201"/>
            <p:cNvSpPr>
              <a:spLocks noChangeArrowheads="1"/>
            </p:cNvSpPr>
            <p:nvPr/>
          </p:nvSpPr>
          <p:spPr bwMode="auto">
            <a:xfrm>
              <a:off x="2341" y="3161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Rectangle 202"/>
            <p:cNvSpPr>
              <a:spLocks noChangeArrowheads="1"/>
            </p:cNvSpPr>
            <p:nvPr/>
          </p:nvSpPr>
          <p:spPr bwMode="auto">
            <a:xfrm>
              <a:off x="2508" y="3161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Rectangle 203"/>
            <p:cNvSpPr>
              <a:spLocks noChangeArrowheads="1"/>
            </p:cNvSpPr>
            <p:nvPr/>
          </p:nvSpPr>
          <p:spPr bwMode="auto">
            <a:xfrm>
              <a:off x="2676" y="3161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Rectangle 204"/>
            <p:cNvSpPr>
              <a:spLocks noChangeArrowheads="1"/>
            </p:cNvSpPr>
            <p:nvPr/>
          </p:nvSpPr>
          <p:spPr bwMode="auto">
            <a:xfrm>
              <a:off x="2844" y="3161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Rectangle 205"/>
            <p:cNvSpPr>
              <a:spLocks noChangeArrowheads="1"/>
            </p:cNvSpPr>
            <p:nvPr/>
          </p:nvSpPr>
          <p:spPr bwMode="auto">
            <a:xfrm>
              <a:off x="3011" y="3161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Rectangle 206"/>
            <p:cNvSpPr>
              <a:spLocks noChangeArrowheads="1"/>
            </p:cNvSpPr>
            <p:nvPr/>
          </p:nvSpPr>
          <p:spPr bwMode="auto">
            <a:xfrm>
              <a:off x="1502" y="3013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Rectangle 207"/>
            <p:cNvSpPr>
              <a:spLocks noChangeArrowheads="1"/>
            </p:cNvSpPr>
            <p:nvPr/>
          </p:nvSpPr>
          <p:spPr bwMode="auto">
            <a:xfrm>
              <a:off x="1670" y="3013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Rectangle 208"/>
            <p:cNvSpPr>
              <a:spLocks noChangeArrowheads="1"/>
            </p:cNvSpPr>
            <p:nvPr/>
          </p:nvSpPr>
          <p:spPr bwMode="auto">
            <a:xfrm>
              <a:off x="1837" y="3013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Rectangle 209"/>
            <p:cNvSpPr>
              <a:spLocks noChangeArrowheads="1"/>
            </p:cNvSpPr>
            <p:nvPr/>
          </p:nvSpPr>
          <p:spPr bwMode="auto">
            <a:xfrm>
              <a:off x="2005" y="3013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Rectangle 210"/>
            <p:cNvSpPr>
              <a:spLocks noChangeArrowheads="1"/>
            </p:cNvSpPr>
            <p:nvPr/>
          </p:nvSpPr>
          <p:spPr bwMode="auto">
            <a:xfrm>
              <a:off x="2173" y="3013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Rectangle 211"/>
            <p:cNvSpPr>
              <a:spLocks noChangeArrowheads="1"/>
            </p:cNvSpPr>
            <p:nvPr/>
          </p:nvSpPr>
          <p:spPr bwMode="auto">
            <a:xfrm>
              <a:off x="2341" y="3013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Rectangle 212"/>
            <p:cNvSpPr>
              <a:spLocks noChangeArrowheads="1"/>
            </p:cNvSpPr>
            <p:nvPr/>
          </p:nvSpPr>
          <p:spPr bwMode="auto">
            <a:xfrm>
              <a:off x="2508" y="3013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Rectangle 213"/>
            <p:cNvSpPr>
              <a:spLocks noChangeArrowheads="1"/>
            </p:cNvSpPr>
            <p:nvPr/>
          </p:nvSpPr>
          <p:spPr bwMode="auto">
            <a:xfrm>
              <a:off x="2676" y="3013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Rectangle 214"/>
            <p:cNvSpPr>
              <a:spLocks noChangeArrowheads="1"/>
            </p:cNvSpPr>
            <p:nvPr/>
          </p:nvSpPr>
          <p:spPr bwMode="auto">
            <a:xfrm>
              <a:off x="2844" y="3013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Rectangle 215"/>
            <p:cNvSpPr>
              <a:spLocks noChangeArrowheads="1"/>
            </p:cNvSpPr>
            <p:nvPr/>
          </p:nvSpPr>
          <p:spPr bwMode="auto">
            <a:xfrm>
              <a:off x="3011" y="3013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Rectangle 216"/>
            <p:cNvSpPr>
              <a:spLocks noChangeArrowheads="1"/>
            </p:cNvSpPr>
            <p:nvPr/>
          </p:nvSpPr>
          <p:spPr bwMode="auto">
            <a:xfrm>
              <a:off x="1502" y="2864"/>
              <a:ext cx="168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Rectangle 217"/>
            <p:cNvSpPr>
              <a:spLocks noChangeArrowheads="1"/>
            </p:cNvSpPr>
            <p:nvPr/>
          </p:nvSpPr>
          <p:spPr bwMode="auto">
            <a:xfrm>
              <a:off x="1670" y="2864"/>
              <a:ext cx="167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Rectangle 218"/>
            <p:cNvSpPr>
              <a:spLocks noChangeArrowheads="1"/>
            </p:cNvSpPr>
            <p:nvPr/>
          </p:nvSpPr>
          <p:spPr bwMode="auto">
            <a:xfrm>
              <a:off x="1837" y="2864"/>
              <a:ext cx="168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Rectangle 219"/>
            <p:cNvSpPr>
              <a:spLocks noChangeArrowheads="1"/>
            </p:cNvSpPr>
            <p:nvPr/>
          </p:nvSpPr>
          <p:spPr bwMode="auto">
            <a:xfrm>
              <a:off x="2005" y="2864"/>
              <a:ext cx="168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Rectangle 220"/>
            <p:cNvSpPr>
              <a:spLocks noChangeArrowheads="1"/>
            </p:cNvSpPr>
            <p:nvPr/>
          </p:nvSpPr>
          <p:spPr bwMode="auto">
            <a:xfrm>
              <a:off x="2173" y="2864"/>
              <a:ext cx="168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Rectangle 221"/>
            <p:cNvSpPr>
              <a:spLocks noChangeArrowheads="1"/>
            </p:cNvSpPr>
            <p:nvPr/>
          </p:nvSpPr>
          <p:spPr bwMode="auto">
            <a:xfrm>
              <a:off x="2341" y="2864"/>
              <a:ext cx="167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Rectangle 222"/>
            <p:cNvSpPr>
              <a:spLocks noChangeArrowheads="1"/>
            </p:cNvSpPr>
            <p:nvPr/>
          </p:nvSpPr>
          <p:spPr bwMode="auto">
            <a:xfrm>
              <a:off x="2508" y="2864"/>
              <a:ext cx="168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Rectangle 223"/>
            <p:cNvSpPr>
              <a:spLocks noChangeArrowheads="1"/>
            </p:cNvSpPr>
            <p:nvPr/>
          </p:nvSpPr>
          <p:spPr bwMode="auto">
            <a:xfrm>
              <a:off x="2676" y="2864"/>
              <a:ext cx="168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Rectangle 224"/>
            <p:cNvSpPr>
              <a:spLocks noChangeArrowheads="1"/>
            </p:cNvSpPr>
            <p:nvPr/>
          </p:nvSpPr>
          <p:spPr bwMode="auto">
            <a:xfrm>
              <a:off x="2844" y="2864"/>
              <a:ext cx="167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Rectangle 225"/>
            <p:cNvSpPr>
              <a:spLocks noChangeArrowheads="1"/>
            </p:cNvSpPr>
            <p:nvPr/>
          </p:nvSpPr>
          <p:spPr bwMode="auto">
            <a:xfrm>
              <a:off x="3011" y="2864"/>
              <a:ext cx="168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Rectangle 226"/>
            <p:cNvSpPr>
              <a:spLocks noChangeArrowheads="1"/>
            </p:cNvSpPr>
            <p:nvPr/>
          </p:nvSpPr>
          <p:spPr bwMode="auto">
            <a:xfrm>
              <a:off x="1502" y="2716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Rectangle 227"/>
            <p:cNvSpPr>
              <a:spLocks noChangeArrowheads="1"/>
            </p:cNvSpPr>
            <p:nvPr/>
          </p:nvSpPr>
          <p:spPr bwMode="auto">
            <a:xfrm>
              <a:off x="1670" y="2716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Rectangle 228"/>
            <p:cNvSpPr>
              <a:spLocks noChangeArrowheads="1"/>
            </p:cNvSpPr>
            <p:nvPr/>
          </p:nvSpPr>
          <p:spPr bwMode="auto">
            <a:xfrm>
              <a:off x="1837" y="2716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Rectangle 229"/>
            <p:cNvSpPr>
              <a:spLocks noChangeArrowheads="1"/>
            </p:cNvSpPr>
            <p:nvPr/>
          </p:nvSpPr>
          <p:spPr bwMode="auto">
            <a:xfrm>
              <a:off x="2005" y="2716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Rectangle 230"/>
            <p:cNvSpPr>
              <a:spLocks noChangeArrowheads="1"/>
            </p:cNvSpPr>
            <p:nvPr/>
          </p:nvSpPr>
          <p:spPr bwMode="auto">
            <a:xfrm>
              <a:off x="2173" y="2716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Rectangle 231"/>
            <p:cNvSpPr>
              <a:spLocks noChangeArrowheads="1"/>
            </p:cNvSpPr>
            <p:nvPr/>
          </p:nvSpPr>
          <p:spPr bwMode="auto">
            <a:xfrm>
              <a:off x="2341" y="2716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Rectangle 232"/>
            <p:cNvSpPr>
              <a:spLocks noChangeArrowheads="1"/>
            </p:cNvSpPr>
            <p:nvPr/>
          </p:nvSpPr>
          <p:spPr bwMode="auto">
            <a:xfrm>
              <a:off x="2508" y="2716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Rectangle 233"/>
            <p:cNvSpPr>
              <a:spLocks noChangeArrowheads="1"/>
            </p:cNvSpPr>
            <p:nvPr/>
          </p:nvSpPr>
          <p:spPr bwMode="auto">
            <a:xfrm>
              <a:off x="2676" y="2716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Rectangle 234"/>
            <p:cNvSpPr>
              <a:spLocks noChangeArrowheads="1"/>
            </p:cNvSpPr>
            <p:nvPr/>
          </p:nvSpPr>
          <p:spPr bwMode="auto">
            <a:xfrm>
              <a:off x="2844" y="2716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Rectangle 235"/>
            <p:cNvSpPr>
              <a:spLocks noChangeArrowheads="1"/>
            </p:cNvSpPr>
            <p:nvPr/>
          </p:nvSpPr>
          <p:spPr bwMode="auto">
            <a:xfrm>
              <a:off x="3011" y="2716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Rectangle 236"/>
            <p:cNvSpPr>
              <a:spLocks noChangeArrowheads="1"/>
            </p:cNvSpPr>
            <p:nvPr/>
          </p:nvSpPr>
          <p:spPr bwMode="auto">
            <a:xfrm>
              <a:off x="1502" y="2568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Rectangle 237"/>
            <p:cNvSpPr>
              <a:spLocks noChangeArrowheads="1"/>
            </p:cNvSpPr>
            <p:nvPr/>
          </p:nvSpPr>
          <p:spPr bwMode="auto">
            <a:xfrm>
              <a:off x="1670" y="2568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Rectangle 238"/>
            <p:cNvSpPr>
              <a:spLocks noChangeArrowheads="1"/>
            </p:cNvSpPr>
            <p:nvPr/>
          </p:nvSpPr>
          <p:spPr bwMode="auto">
            <a:xfrm>
              <a:off x="1837" y="2568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Rectangle 239"/>
            <p:cNvSpPr>
              <a:spLocks noChangeArrowheads="1"/>
            </p:cNvSpPr>
            <p:nvPr/>
          </p:nvSpPr>
          <p:spPr bwMode="auto">
            <a:xfrm>
              <a:off x="2005" y="2568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Rectangle 240"/>
            <p:cNvSpPr>
              <a:spLocks noChangeArrowheads="1"/>
            </p:cNvSpPr>
            <p:nvPr/>
          </p:nvSpPr>
          <p:spPr bwMode="auto">
            <a:xfrm>
              <a:off x="2173" y="2568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Rectangle 241"/>
            <p:cNvSpPr>
              <a:spLocks noChangeArrowheads="1"/>
            </p:cNvSpPr>
            <p:nvPr/>
          </p:nvSpPr>
          <p:spPr bwMode="auto">
            <a:xfrm>
              <a:off x="2341" y="2568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Rectangle 242"/>
            <p:cNvSpPr>
              <a:spLocks noChangeArrowheads="1"/>
            </p:cNvSpPr>
            <p:nvPr/>
          </p:nvSpPr>
          <p:spPr bwMode="auto">
            <a:xfrm>
              <a:off x="2508" y="2568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Rectangle 243"/>
            <p:cNvSpPr>
              <a:spLocks noChangeArrowheads="1"/>
            </p:cNvSpPr>
            <p:nvPr/>
          </p:nvSpPr>
          <p:spPr bwMode="auto">
            <a:xfrm>
              <a:off x="2676" y="2568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Rectangle 244"/>
            <p:cNvSpPr>
              <a:spLocks noChangeArrowheads="1"/>
            </p:cNvSpPr>
            <p:nvPr/>
          </p:nvSpPr>
          <p:spPr bwMode="auto">
            <a:xfrm>
              <a:off x="2844" y="2568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Rectangle 245"/>
            <p:cNvSpPr>
              <a:spLocks noChangeArrowheads="1"/>
            </p:cNvSpPr>
            <p:nvPr/>
          </p:nvSpPr>
          <p:spPr bwMode="auto">
            <a:xfrm>
              <a:off x="3011" y="2568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Rectangle 246"/>
            <p:cNvSpPr>
              <a:spLocks noChangeArrowheads="1"/>
            </p:cNvSpPr>
            <p:nvPr/>
          </p:nvSpPr>
          <p:spPr bwMode="auto">
            <a:xfrm>
              <a:off x="1502" y="2420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Rectangle 247"/>
            <p:cNvSpPr>
              <a:spLocks noChangeArrowheads="1"/>
            </p:cNvSpPr>
            <p:nvPr/>
          </p:nvSpPr>
          <p:spPr bwMode="auto">
            <a:xfrm>
              <a:off x="1670" y="2420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Rectangle 248"/>
            <p:cNvSpPr>
              <a:spLocks noChangeArrowheads="1"/>
            </p:cNvSpPr>
            <p:nvPr/>
          </p:nvSpPr>
          <p:spPr bwMode="auto">
            <a:xfrm>
              <a:off x="1837" y="2420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Rectangle 249"/>
            <p:cNvSpPr>
              <a:spLocks noChangeArrowheads="1"/>
            </p:cNvSpPr>
            <p:nvPr/>
          </p:nvSpPr>
          <p:spPr bwMode="auto">
            <a:xfrm>
              <a:off x="2005" y="2420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Rectangle 250"/>
            <p:cNvSpPr>
              <a:spLocks noChangeArrowheads="1"/>
            </p:cNvSpPr>
            <p:nvPr/>
          </p:nvSpPr>
          <p:spPr bwMode="auto">
            <a:xfrm>
              <a:off x="2173" y="2420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Rectangle 251"/>
            <p:cNvSpPr>
              <a:spLocks noChangeArrowheads="1"/>
            </p:cNvSpPr>
            <p:nvPr/>
          </p:nvSpPr>
          <p:spPr bwMode="auto">
            <a:xfrm>
              <a:off x="2341" y="2420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Rectangle 252"/>
            <p:cNvSpPr>
              <a:spLocks noChangeArrowheads="1"/>
            </p:cNvSpPr>
            <p:nvPr/>
          </p:nvSpPr>
          <p:spPr bwMode="auto">
            <a:xfrm>
              <a:off x="2508" y="2420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Rectangle 253"/>
            <p:cNvSpPr>
              <a:spLocks noChangeArrowheads="1"/>
            </p:cNvSpPr>
            <p:nvPr/>
          </p:nvSpPr>
          <p:spPr bwMode="auto">
            <a:xfrm>
              <a:off x="2676" y="2420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Rectangle 254"/>
            <p:cNvSpPr>
              <a:spLocks noChangeArrowheads="1"/>
            </p:cNvSpPr>
            <p:nvPr/>
          </p:nvSpPr>
          <p:spPr bwMode="auto">
            <a:xfrm>
              <a:off x="2844" y="2420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Rectangle 255"/>
            <p:cNvSpPr>
              <a:spLocks noChangeArrowheads="1"/>
            </p:cNvSpPr>
            <p:nvPr/>
          </p:nvSpPr>
          <p:spPr bwMode="auto">
            <a:xfrm>
              <a:off x="3011" y="2420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Rectangle 256"/>
            <p:cNvSpPr>
              <a:spLocks noChangeArrowheads="1"/>
            </p:cNvSpPr>
            <p:nvPr/>
          </p:nvSpPr>
          <p:spPr bwMode="auto">
            <a:xfrm>
              <a:off x="1502" y="2272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Rectangle 257"/>
            <p:cNvSpPr>
              <a:spLocks noChangeArrowheads="1"/>
            </p:cNvSpPr>
            <p:nvPr/>
          </p:nvSpPr>
          <p:spPr bwMode="auto">
            <a:xfrm>
              <a:off x="1670" y="2272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Rectangle 258"/>
            <p:cNvSpPr>
              <a:spLocks noChangeArrowheads="1"/>
            </p:cNvSpPr>
            <p:nvPr/>
          </p:nvSpPr>
          <p:spPr bwMode="auto">
            <a:xfrm>
              <a:off x="1837" y="2272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Rectangle 259"/>
            <p:cNvSpPr>
              <a:spLocks noChangeArrowheads="1"/>
            </p:cNvSpPr>
            <p:nvPr/>
          </p:nvSpPr>
          <p:spPr bwMode="auto">
            <a:xfrm>
              <a:off x="2005" y="2272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Rectangle 260"/>
            <p:cNvSpPr>
              <a:spLocks noChangeArrowheads="1"/>
            </p:cNvSpPr>
            <p:nvPr/>
          </p:nvSpPr>
          <p:spPr bwMode="auto">
            <a:xfrm>
              <a:off x="2173" y="2272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Rectangle 261"/>
            <p:cNvSpPr>
              <a:spLocks noChangeArrowheads="1"/>
            </p:cNvSpPr>
            <p:nvPr/>
          </p:nvSpPr>
          <p:spPr bwMode="auto">
            <a:xfrm>
              <a:off x="2341" y="2272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Rectangle 262"/>
            <p:cNvSpPr>
              <a:spLocks noChangeArrowheads="1"/>
            </p:cNvSpPr>
            <p:nvPr/>
          </p:nvSpPr>
          <p:spPr bwMode="auto">
            <a:xfrm>
              <a:off x="2508" y="2272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Rectangle 263"/>
            <p:cNvSpPr>
              <a:spLocks noChangeArrowheads="1"/>
            </p:cNvSpPr>
            <p:nvPr/>
          </p:nvSpPr>
          <p:spPr bwMode="auto">
            <a:xfrm>
              <a:off x="2676" y="2272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Rectangle 264"/>
            <p:cNvSpPr>
              <a:spLocks noChangeArrowheads="1"/>
            </p:cNvSpPr>
            <p:nvPr/>
          </p:nvSpPr>
          <p:spPr bwMode="auto">
            <a:xfrm>
              <a:off x="2844" y="2272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Rectangle 265"/>
            <p:cNvSpPr>
              <a:spLocks noChangeArrowheads="1"/>
            </p:cNvSpPr>
            <p:nvPr/>
          </p:nvSpPr>
          <p:spPr bwMode="auto">
            <a:xfrm>
              <a:off x="3011" y="2272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Rectangle 266"/>
            <p:cNvSpPr>
              <a:spLocks noChangeArrowheads="1"/>
            </p:cNvSpPr>
            <p:nvPr/>
          </p:nvSpPr>
          <p:spPr bwMode="auto">
            <a:xfrm>
              <a:off x="1502" y="2123"/>
              <a:ext cx="168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Rectangle 267"/>
            <p:cNvSpPr>
              <a:spLocks noChangeArrowheads="1"/>
            </p:cNvSpPr>
            <p:nvPr/>
          </p:nvSpPr>
          <p:spPr bwMode="auto">
            <a:xfrm>
              <a:off x="1670" y="2123"/>
              <a:ext cx="167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Rectangle 268"/>
            <p:cNvSpPr>
              <a:spLocks noChangeArrowheads="1"/>
            </p:cNvSpPr>
            <p:nvPr/>
          </p:nvSpPr>
          <p:spPr bwMode="auto">
            <a:xfrm>
              <a:off x="1837" y="2123"/>
              <a:ext cx="168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Rectangle 269"/>
            <p:cNvSpPr>
              <a:spLocks noChangeArrowheads="1"/>
            </p:cNvSpPr>
            <p:nvPr/>
          </p:nvSpPr>
          <p:spPr bwMode="auto">
            <a:xfrm>
              <a:off x="2005" y="2123"/>
              <a:ext cx="168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Rectangle 270"/>
            <p:cNvSpPr>
              <a:spLocks noChangeArrowheads="1"/>
            </p:cNvSpPr>
            <p:nvPr/>
          </p:nvSpPr>
          <p:spPr bwMode="auto">
            <a:xfrm>
              <a:off x="2173" y="2123"/>
              <a:ext cx="168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Rectangle 271"/>
            <p:cNvSpPr>
              <a:spLocks noChangeArrowheads="1"/>
            </p:cNvSpPr>
            <p:nvPr/>
          </p:nvSpPr>
          <p:spPr bwMode="auto">
            <a:xfrm>
              <a:off x="2341" y="2123"/>
              <a:ext cx="167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Rectangle 272"/>
            <p:cNvSpPr>
              <a:spLocks noChangeArrowheads="1"/>
            </p:cNvSpPr>
            <p:nvPr/>
          </p:nvSpPr>
          <p:spPr bwMode="auto">
            <a:xfrm>
              <a:off x="2508" y="2123"/>
              <a:ext cx="168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Rectangle 273"/>
            <p:cNvSpPr>
              <a:spLocks noChangeArrowheads="1"/>
            </p:cNvSpPr>
            <p:nvPr/>
          </p:nvSpPr>
          <p:spPr bwMode="auto">
            <a:xfrm>
              <a:off x="2676" y="2123"/>
              <a:ext cx="168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Rectangle 274"/>
            <p:cNvSpPr>
              <a:spLocks noChangeArrowheads="1"/>
            </p:cNvSpPr>
            <p:nvPr/>
          </p:nvSpPr>
          <p:spPr bwMode="auto">
            <a:xfrm>
              <a:off x="2844" y="2123"/>
              <a:ext cx="167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Rectangle 275"/>
            <p:cNvSpPr>
              <a:spLocks noChangeArrowheads="1"/>
            </p:cNvSpPr>
            <p:nvPr/>
          </p:nvSpPr>
          <p:spPr bwMode="auto">
            <a:xfrm>
              <a:off x="3011" y="2123"/>
              <a:ext cx="168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Rectangle 276"/>
            <p:cNvSpPr>
              <a:spLocks noChangeArrowheads="1"/>
            </p:cNvSpPr>
            <p:nvPr/>
          </p:nvSpPr>
          <p:spPr bwMode="auto">
            <a:xfrm>
              <a:off x="1502" y="1975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Rectangle 277"/>
            <p:cNvSpPr>
              <a:spLocks noChangeArrowheads="1"/>
            </p:cNvSpPr>
            <p:nvPr/>
          </p:nvSpPr>
          <p:spPr bwMode="auto">
            <a:xfrm>
              <a:off x="1670" y="1975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Rectangle 278"/>
            <p:cNvSpPr>
              <a:spLocks noChangeArrowheads="1"/>
            </p:cNvSpPr>
            <p:nvPr/>
          </p:nvSpPr>
          <p:spPr bwMode="auto">
            <a:xfrm>
              <a:off x="1837" y="1975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Rectangle 279"/>
            <p:cNvSpPr>
              <a:spLocks noChangeArrowheads="1"/>
            </p:cNvSpPr>
            <p:nvPr/>
          </p:nvSpPr>
          <p:spPr bwMode="auto">
            <a:xfrm>
              <a:off x="2005" y="1975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Rectangle 280"/>
            <p:cNvSpPr>
              <a:spLocks noChangeArrowheads="1"/>
            </p:cNvSpPr>
            <p:nvPr/>
          </p:nvSpPr>
          <p:spPr bwMode="auto">
            <a:xfrm>
              <a:off x="2173" y="1975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Rectangle 281"/>
            <p:cNvSpPr>
              <a:spLocks noChangeArrowheads="1"/>
            </p:cNvSpPr>
            <p:nvPr/>
          </p:nvSpPr>
          <p:spPr bwMode="auto">
            <a:xfrm>
              <a:off x="2341" y="1975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Rectangle 282"/>
            <p:cNvSpPr>
              <a:spLocks noChangeArrowheads="1"/>
            </p:cNvSpPr>
            <p:nvPr/>
          </p:nvSpPr>
          <p:spPr bwMode="auto">
            <a:xfrm>
              <a:off x="2508" y="1975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Rectangle 283"/>
            <p:cNvSpPr>
              <a:spLocks noChangeArrowheads="1"/>
            </p:cNvSpPr>
            <p:nvPr/>
          </p:nvSpPr>
          <p:spPr bwMode="auto">
            <a:xfrm>
              <a:off x="2676" y="1975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Rectangle 284"/>
            <p:cNvSpPr>
              <a:spLocks noChangeArrowheads="1"/>
            </p:cNvSpPr>
            <p:nvPr/>
          </p:nvSpPr>
          <p:spPr bwMode="auto">
            <a:xfrm>
              <a:off x="2844" y="1975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Rectangle 285"/>
            <p:cNvSpPr>
              <a:spLocks noChangeArrowheads="1"/>
            </p:cNvSpPr>
            <p:nvPr/>
          </p:nvSpPr>
          <p:spPr bwMode="auto">
            <a:xfrm>
              <a:off x="3011" y="1975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Line 286"/>
            <p:cNvSpPr>
              <a:spLocks noChangeShapeType="1"/>
            </p:cNvSpPr>
            <p:nvPr/>
          </p:nvSpPr>
          <p:spPr bwMode="auto">
            <a:xfrm>
              <a:off x="1502" y="3457"/>
              <a:ext cx="167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287"/>
            <p:cNvSpPr>
              <a:spLocks noChangeShapeType="1"/>
            </p:cNvSpPr>
            <p:nvPr/>
          </p:nvSpPr>
          <p:spPr bwMode="auto">
            <a:xfrm flipV="1">
              <a:off x="1502" y="1975"/>
              <a:ext cx="0" cy="148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Text Box 288"/>
            <p:cNvSpPr txBox="1">
              <a:spLocks noChangeArrowheads="1"/>
            </p:cNvSpPr>
            <p:nvPr/>
          </p:nvSpPr>
          <p:spPr bwMode="auto">
            <a:xfrm>
              <a:off x="1266" y="1979"/>
              <a:ext cx="294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100</a:t>
              </a:r>
            </a:p>
          </p:txBody>
        </p:sp>
        <p:sp>
          <p:nvSpPr>
            <p:cNvPr id="293" name="Text Box 289"/>
            <p:cNvSpPr txBox="1">
              <a:spLocks noChangeArrowheads="1"/>
            </p:cNvSpPr>
            <p:nvPr/>
          </p:nvSpPr>
          <p:spPr bwMode="auto">
            <a:xfrm>
              <a:off x="1556" y="3547"/>
              <a:ext cx="241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10</a:t>
              </a:r>
            </a:p>
          </p:txBody>
        </p:sp>
        <p:sp>
          <p:nvSpPr>
            <p:cNvPr id="294" name="Text Box 290"/>
            <p:cNvSpPr txBox="1">
              <a:spLocks noChangeArrowheads="1"/>
            </p:cNvSpPr>
            <p:nvPr/>
          </p:nvSpPr>
          <p:spPr bwMode="auto">
            <a:xfrm>
              <a:off x="1728" y="3547"/>
              <a:ext cx="239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20</a:t>
              </a:r>
            </a:p>
          </p:txBody>
        </p:sp>
        <p:sp>
          <p:nvSpPr>
            <p:cNvPr id="295" name="Text Box 291"/>
            <p:cNvSpPr txBox="1">
              <a:spLocks noChangeArrowheads="1"/>
            </p:cNvSpPr>
            <p:nvPr/>
          </p:nvSpPr>
          <p:spPr bwMode="auto">
            <a:xfrm>
              <a:off x="1892" y="3547"/>
              <a:ext cx="240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30</a:t>
              </a:r>
            </a:p>
          </p:txBody>
        </p:sp>
        <p:sp>
          <p:nvSpPr>
            <p:cNvPr id="296" name="Text Box 292"/>
            <p:cNvSpPr txBox="1">
              <a:spLocks noChangeArrowheads="1"/>
            </p:cNvSpPr>
            <p:nvPr/>
          </p:nvSpPr>
          <p:spPr bwMode="auto">
            <a:xfrm>
              <a:off x="2065" y="3547"/>
              <a:ext cx="239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40</a:t>
              </a:r>
            </a:p>
          </p:txBody>
        </p:sp>
        <p:sp>
          <p:nvSpPr>
            <p:cNvPr id="297" name="Text Box 293"/>
            <p:cNvSpPr txBox="1">
              <a:spLocks noChangeArrowheads="1"/>
            </p:cNvSpPr>
            <p:nvPr/>
          </p:nvSpPr>
          <p:spPr bwMode="auto">
            <a:xfrm>
              <a:off x="2232" y="3547"/>
              <a:ext cx="240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50</a:t>
              </a:r>
            </a:p>
          </p:txBody>
        </p:sp>
        <p:sp>
          <p:nvSpPr>
            <p:cNvPr id="298" name="Text Box 294"/>
            <p:cNvSpPr txBox="1">
              <a:spLocks noChangeArrowheads="1"/>
            </p:cNvSpPr>
            <p:nvPr/>
          </p:nvSpPr>
          <p:spPr bwMode="auto">
            <a:xfrm>
              <a:off x="2402" y="3547"/>
              <a:ext cx="239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60</a:t>
              </a:r>
            </a:p>
          </p:txBody>
        </p:sp>
        <p:sp>
          <p:nvSpPr>
            <p:cNvPr id="299" name="Text Box 295"/>
            <p:cNvSpPr txBox="1">
              <a:spLocks noChangeArrowheads="1"/>
            </p:cNvSpPr>
            <p:nvPr/>
          </p:nvSpPr>
          <p:spPr bwMode="auto">
            <a:xfrm>
              <a:off x="2564" y="3547"/>
              <a:ext cx="240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70</a:t>
              </a:r>
            </a:p>
          </p:txBody>
        </p:sp>
        <p:sp>
          <p:nvSpPr>
            <p:cNvPr id="300" name="Text Box 296"/>
            <p:cNvSpPr txBox="1">
              <a:spLocks noChangeArrowheads="1"/>
            </p:cNvSpPr>
            <p:nvPr/>
          </p:nvSpPr>
          <p:spPr bwMode="auto">
            <a:xfrm>
              <a:off x="2736" y="3547"/>
              <a:ext cx="240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80</a:t>
              </a:r>
            </a:p>
          </p:txBody>
        </p:sp>
        <p:sp>
          <p:nvSpPr>
            <p:cNvPr id="301" name="Text Box 297"/>
            <p:cNvSpPr txBox="1">
              <a:spLocks noChangeArrowheads="1"/>
            </p:cNvSpPr>
            <p:nvPr/>
          </p:nvSpPr>
          <p:spPr bwMode="auto">
            <a:xfrm>
              <a:off x="2900" y="3550"/>
              <a:ext cx="240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90</a:t>
              </a:r>
            </a:p>
          </p:txBody>
        </p:sp>
        <p:sp>
          <p:nvSpPr>
            <p:cNvPr id="302" name="Text Box 298"/>
            <p:cNvSpPr txBox="1">
              <a:spLocks noChangeArrowheads="1"/>
            </p:cNvSpPr>
            <p:nvPr/>
          </p:nvSpPr>
          <p:spPr bwMode="auto">
            <a:xfrm>
              <a:off x="3044" y="3547"/>
              <a:ext cx="295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100</a:t>
              </a:r>
            </a:p>
          </p:txBody>
        </p:sp>
        <p:sp>
          <p:nvSpPr>
            <p:cNvPr id="303" name="Text Box 299"/>
            <p:cNvSpPr txBox="1">
              <a:spLocks noChangeArrowheads="1"/>
            </p:cNvSpPr>
            <p:nvPr/>
          </p:nvSpPr>
          <p:spPr bwMode="auto">
            <a:xfrm>
              <a:off x="1289" y="3312"/>
              <a:ext cx="239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10</a:t>
              </a:r>
            </a:p>
          </p:txBody>
        </p:sp>
        <p:sp>
          <p:nvSpPr>
            <p:cNvPr id="304" name="Text Box 300"/>
            <p:cNvSpPr txBox="1">
              <a:spLocks noChangeArrowheads="1"/>
            </p:cNvSpPr>
            <p:nvPr/>
          </p:nvSpPr>
          <p:spPr bwMode="auto">
            <a:xfrm>
              <a:off x="1289" y="3163"/>
              <a:ext cx="239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20</a:t>
              </a:r>
            </a:p>
          </p:txBody>
        </p:sp>
        <p:sp>
          <p:nvSpPr>
            <p:cNvPr id="305" name="Text Box 301"/>
            <p:cNvSpPr txBox="1">
              <a:spLocks noChangeArrowheads="1"/>
            </p:cNvSpPr>
            <p:nvPr/>
          </p:nvSpPr>
          <p:spPr bwMode="auto">
            <a:xfrm>
              <a:off x="1289" y="3017"/>
              <a:ext cx="239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30</a:t>
              </a:r>
            </a:p>
          </p:txBody>
        </p:sp>
        <p:sp>
          <p:nvSpPr>
            <p:cNvPr id="306" name="Text Box 302"/>
            <p:cNvSpPr txBox="1">
              <a:spLocks noChangeArrowheads="1"/>
            </p:cNvSpPr>
            <p:nvPr/>
          </p:nvSpPr>
          <p:spPr bwMode="auto">
            <a:xfrm>
              <a:off x="1289" y="2867"/>
              <a:ext cx="239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40</a:t>
              </a:r>
            </a:p>
          </p:txBody>
        </p:sp>
        <p:sp>
          <p:nvSpPr>
            <p:cNvPr id="307" name="Text Box 303"/>
            <p:cNvSpPr txBox="1">
              <a:spLocks noChangeArrowheads="1"/>
            </p:cNvSpPr>
            <p:nvPr/>
          </p:nvSpPr>
          <p:spPr bwMode="auto">
            <a:xfrm>
              <a:off x="1289" y="2719"/>
              <a:ext cx="239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50</a:t>
              </a:r>
            </a:p>
          </p:txBody>
        </p:sp>
        <p:sp>
          <p:nvSpPr>
            <p:cNvPr id="308" name="Text Box 304"/>
            <p:cNvSpPr txBox="1">
              <a:spLocks noChangeArrowheads="1"/>
            </p:cNvSpPr>
            <p:nvPr/>
          </p:nvSpPr>
          <p:spPr bwMode="auto">
            <a:xfrm>
              <a:off x="1289" y="2572"/>
              <a:ext cx="239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60</a:t>
              </a:r>
            </a:p>
          </p:txBody>
        </p:sp>
        <p:sp>
          <p:nvSpPr>
            <p:cNvPr id="309" name="Text Box 305"/>
            <p:cNvSpPr txBox="1">
              <a:spLocks noChangeArrowheads="1"/>
            </p:cNvSpPr>
            <p:nvPr/>
          </p:nvSpPr>
          <p:spPr bwMode="auto">
            <a:xfrm>
              <a:off x="1289" y="2423"/>
              <a:ext cx="239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70</a:t>
              </a:r>
            </a:p>
          </p:txBody>
        </p:sp>
        <p:sp>
          <p:nvSpPr>
            <p:cNvPr id="310" name="Text Box 306"/>
            <p:cNvSpPr txBox="1">
              <a:spLocks noChangeArrowheads="1"/>
            </p:cNvSpPr>
            <p:nvPr/>
          </p:nvSpPr>
          <p:spPr bwMode="auto">
            <a:xfrm>
              <a:off x="1289" y="2275"/>
              <a:ext cx="239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80</a:t>
              </a:r>
            </a:p>
          </p:txBody>
        </p:sp>
        <p:sp>
          <p:nvSpPr>
            <p:cNvPr id="311" name="Text Box 307"/>
            <p:cNvSpPr txBox="1">
              <a:spLocks noChangeArrowheads="1"/>
            </p:cNvSpPr>
            <p:nvPr/>
          </p:nvSpPr>
          <p:spPr bwMode="auto">
            <a:xfrm>
              <a:off x="1289" y="2128"/>
              <a:ext cx="239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90</a:t>
              </a:r>
            </a:p>
          </p:txBody>
        </p:sp>
        <p:sp>
          <p:nvSpPr>
            <p:cNvPr id="312" name="Rectangle 308"/>
            <p:cNvSpPr>
              <a:spLocks noChangeArrowheads="1"/>
            </p:cNvSpPr>
            <p:nvPr/>
          </p:nvSpPr>
          <p:spPr bwMode="auto">
            <a:xfrm>
              <a:off x="1962" y="3683"/>
              <a:ext cx="1098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endParaRPr 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313" name="Oval 309"/>
          <p:cNvSpPr>
            <a:spLocks noChangeArrowheads="1"/>
          </p:cNvSpPr>
          <p:nvPr/>
        </p:nvSpPr>
        <p:spPr bwMode="auto">
          <a:xfrm>
            <a:off x="2570162" y="3783013"/>
            <a:ext cx="120650" cy="12541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Oval 310"/>
          <p:cNvSpPr>
            <a:spLocks noChangeArrowheads="1"/>
          </p:cNvSpPr>
          <p:nvPr/>
        </p:nvSpPr>
        <p:spPr bwMode="auto">
          <a:xfrm>
            <a:off x="1690687" y="3241675"/>
            <a:ext cx="119063" cy="1238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Oval 311"/>
          <p:cNvSpPr>
            <a:spLocks noChangeArrowheads="1"/>
          </p:cNvSpPr>
          <p:nvPr/>
        </p:nvSpPr>
        <p:spPr bwMode="auto">
          <a:xfrm>
            <a:off x="2214562" y="3365500"/>
            <a:ext cx="119063" cy="1238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" name="Oval 312"/>
          <p:cNvSpPr>
            <a:spLocks noChangeArrowheads="1"/>
          </p:cNvSpPr>
          <p:nvPr/>
        </p:nvSpPr>
        <p:spPr bwMode="auto">
          <a:xfrm>
            <a:off x="1216025" y="2119313"/>
            <a:ext cx="119062" cy="1238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Oval 313"/>
          <p:cNvSpPr>
            <a:spLocks noChangeArrowheads="1"/>
          </p:cNvSpPr>
          <p:nvPr/>
        </p:nvSpPr>
        <p:spPr bwMode="auto">
          <a:xfrm>
            <a:off x="2263775" y="3000375"/>
            <a:ext cx="120650" cy="12541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Oval 314"/>
          <p:cNvSpPr>
            <a:spLocks noChangeArrowheads="1"/>
          </p:cNvSpPr>
          <p:nvPr/>
        </p:nvSpPr>
        <p:spPr bwMode="auto">
          <a:xfrm>
            <a:off x="2003425" y="2659063"/>
            <a:ext cx="120650" cy="12541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" name="Oval 315"/>
          <p:cNvSpPr>
            <a:spLocks noChangeArrowheads="1"/>
          </p:cNvSpPr>
          <p:nvPr/>
        </p:nvSpPr>
        <p:spPr bwMode="auto">
          <a:xfrm>
            <a:off x="2624137" y="3989388"/>
            <a:ext cx="119063" cy="12541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0" name="Oval 316"/>
          <p:cNvSpPr>
            <a:spLocks noChangeArrowheads="1"/>
          </p:cNvSpPr>
          <p:nvPr/>
        </p:nvSpPr>
        <p:spPr bwMode="auto">
          <a:xfrm>
            <a:off x="1841500" y="2519363"/>
            <a:ext cx="120650" cy="12541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Oval 317"/>
          <p:cNvSpPr>
            <a:spLocks noChangeArrowheads="1"/>
          </p:cNvSpPr>
          <p:nvPr/>
        </p:nvSpPr>
        <p:spPr bwMode="auto">
          <a:xfrm>
            <a:off x="2173287" y="2830513"/>
            <a:ext cx="119063" cy="1238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Oval 318"/>
          <p:cNvSpPr>
            <a:spLocks noChangeArrowheads="1"/>
          </p:cNvSpPr>
          <p:nvPr/>
        </p:nvSpPr>
        <p:spPr bwMode="auto">
          <a:xfrm>
            <a:off x="2535237" y="3560763"/>
            <a:ext cx="119063" cy="1238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3" name="Oval 319"/>
          <p:cNvSpPr>
            <a:spLocks noChangeArrowheads="1"/>
          </p:cNvSpPr>
          <p:nvPr/>
        </p:nvSpPr>
        <p:spPr bwMode="auto">
          <a:xfrm>
            <a:off x="2382837" y="3214688"/>
            <a:ext cx="119063" cy="1238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Oval 320"/>
          <p:cNvSpPr>
            <a:spLocks noChangeArrowheads="1"/>
          </p:cNvSpPr>
          <p:nvPr/>
        </p:nvSpPr>
        <p:spPr bwMode="auto">
          <a:xfrm>
            <a:off x="895350" y="1992313"/>
            <a:ext cx="120650" cy="12541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5" name="Oval 321"/>
          <p:cNvSpPr>
            <a:spLocks noChangeArrowheads="1"/>
          </p:cNvSpPr>
          <p:nvPr/>
        </p:nvSpPr>
        <p:spPr bwMode="auto">
          <a:xfrm>
            <a:off x="530225" y="1943100"/>
            <a:ext cx="119062" cy="12541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Oval 322"/>
          <p:cNvSpPr>
            <a:spLocks noChangeArrowheads="1"/>
          </p:cNvSpPr>
          <p:nvPr/>
        </p:nvSpPr>
        <p:spPr bwMode="auto">
          <a:xfrm>
            <a:off x="1466850" y="2222500"/>
            <a:ext cx="120650" cy="12541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Oval 323"/>
          <p:cNvSpPr>
            <a:spLocks noChangeArrowheads="1"/>
          </p:cNvSpPr>
          <p:nvPr/>
        </p:nvSpPr>
        <p:spPr bwMode="auto">
          <a:xfrm>
            <a:off x="2460625" y="3373438"/>
            <a:ext cx="120650" cy="12541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Oval 324"/>
          <p:cNvSpPr>
            <a:spLocks noChangeArrowheads="1"/>
          </p:cNvSpPr>
          <p:nvPr/>
        </p:nvSpPr>
        <p:spPr bwMode="auto">
          <a:xfrm>
            <a:off x="1050925" y="2489200"/>
            <a:ext cx="119062" cy="12541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9" name="Oval 325"/>
          <p:cNvSpPr>
            <a:spLocks noChangeArrowheads="1"/>
          </p:cNvSpPr>
          <p:nvPr/>
        </p:nvSpPr>
        <p:spPr bwMode="auto">
          <a:xfrm>
            <a:off x="1685925" y="2389188"/>
            <a:ext cx="120650" cy="12541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Oval 326"/>
          <p:cNvSpPr>
            <a:spLocks noChangeArrowheads="1"/>
          </p:cNvSpPr>
          <p:nvPr/>
        </p:nvSpPr>
        <p:spPr bwMode="auto">
          <a:xfrm>
            <a:off x="714375" y="2817813"/>
            <a:ext cx="119062" cy="12541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1" name="Rectangle 327" descr="Wide downward diagonal"/>
          <p:cNvSpPr>
            <a:spLocks noChangeArrowheads="1"/>
          </p:cNvSpPr>
          <p:nvPr/>
        </p:nvSpPr>
        <p:spPr bwMode="auto">
          <a:xfrm>
            <a:off x="1660525" y="2157413"/>
            <a:ext cx="119062" cy="12541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2" name="Rectangle 328" descr="Wide downward diagonal"/>
          <p:cNvSpPr>
            <a:spLocks noChangeArrowheads="1"/>
          </p:cNvSpPr>
          <p:nvPr/>
        </p:nvSpPr>
        <p:spPr bwMode="auto">
          <a:xfrm>
            <a:off x="2124075" y="2540000"/>
            <a:ext cx="120650" cy="123825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" name="Rectangle 329" descr="Wide downward diagonal"/>
          <p:cNvSpPr>
            <a:spLocks noChangeArrowheads="1"/>
          </p:cNvSpPr>
          <p:nvPr/>
        </p:nvSpPr>
        <p:spPr bwMode="auto">
          <a:xfrm>
            <a:off x="2432050" y="2944813"/>
            <a:ext cx="119062" cy="123825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" name="Rectangle 330" descr="Wide downward diagonal"/>
          <p:cNvSpPr>
            <a:spLocks noChangeArrowheads="1"/>
          </p:cNvSpPr>
          <p:nvPr/>
        </p:nvSpPr>
        <p:spPr bwMode="auto">
          <a:xfrm>
            <a:off x="2263775" y="2720975"/>
            <a:ext cx="120650" cy="123825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" name="Rectangle 331" descr="Wide downward diagonal"/>
          <p:cNvSpPr>
            <a:spLocks noChangeArrowheads="1"/>
          </p:cNvSpPr>
          <p:nvPr/>
        </p:nvSpPr>
        <p:spPr bwMode="auto">
          <a:xfrm>
            <a:off x="1995487" y="2397125"/>
            <a:ext cx="119063" cy="125413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" name="Rectangle 332" descr="Wide downward diagonal"/>
          <p:cNvSpPr>
            <a:spLocks noChangeArrowheads="1"/>
          </p:cNvSpPr>
          <p:nvPr/>
        </p:nvSpPr>
        <p:spPr bwMode="auto">
          <a:xfrm>
            <a:off x="1293812" y="1951038"/>
            <a:ext cx="119063" cy="12541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" name="Rectangle 333" descr="Wide downward diagonal"/>
          <p:cNvSpPr>
            <a:spLocks noChangeArrowheads="1"/>
          </p:cNvSpPr>
          <p:nvPr/>
        </p:nvSpPr>
        <p:spPr bwMode="auto">
          <a:xfrm>
            <a:off x="1479550" y="2046288"/>
            <a:ext cx="120650" cy="123825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" name="Rectangle 334" descr="Wide downward diagonal"/>
          <p:cNvSpPr>
            <a:spLocks noChangeArrowheads="1"/>
          </p:cNvSpPr>
          <p:nvPr/>
        </p:nvSpPr>
        <p:spPr bwMode="auto">
          <a:xfrm>
            <a:off x="2474912" y="2595563"/>
            <a:ext cx="119063" cy="12541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" name="Rectangle 335" descr="Wide downward diagonal"/>
          <p:cNvSpPr>
            <a:spLocks noChangeArrowheads="1"/>
          </p:cNvSpPr>
          <p:nvPr/>
        </p:nvSpPr>
        <p:spPr bwMode="auto">
          <a:xfrm>
            <a:off x="2560637" y="3175000"/>
            <a:ext cx="119063" cy="125413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" name="Rectangle 336" descr="Wide downward diagonal"/>
          <p:cNvSpPr>
            <a:spLocks noChangeArrowheads="1"/>
          </p:cNvSpPr>
          <p:nvPr/>
        </p:nvSpPr>
        <p:spPr bwMode="auto">
          <a:xfrm>
            <a:off x="2674937" y="3521075"/>
            <a:ext cx="119063" cy="125413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" name="Rectangle 337" descr="Wide downward diagonal"/>
          <p:cNvSpPr>
            <a:spLocks noChangeArrowheads="1"/>
          </p:cNvSpPr>
          <p:nvPr/>
        </p:nvSpPr>
        <p:spPr bwMode="auto">
          <a:xfrm>
            <a:off x="2219325" y="2308225"/>
            <a:ext cx="119062" cy="123825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" name="Rectangle 338" descr="Wide downward diagonal"/>
          <p:cNvSpPr>
            <a:spLocks noChangeArrowheads="1"/>
          </p:cNvSpPr>
          <p:nvPr/>
        </p:nvSpPr>
        <p:spPr bwMode="auto">
          <a:xfrm>
            <a:off x="1095375" y="1898650"/>
            <a:ext cx="119062" cy="125413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Rectangle 339" descr="Wide downward diagonal"/>
          <p:cNvSpPr>
            <a:spLocks noChangeArrowheads="1"/>
          </p:cNvSpPr>
          <p:nvPr/>
        </p:nvSpPr>
        <p:spPr bwMode="auto">
          <a:xfrm>
            <a:off x="1857375" y="2273300"/>
            <a:ext cx="119062" cy="125413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Rectangle 340" descr="Wide downward diagonal"/>
          <p:cNvSpPr>
            <a:spLocks noChangeArrowheads="1"/>
          </p:cNvSpPr>
          <p:nvPr/>
        </p:nvSpPr>
        <p:spPr bwMode="auto">
          <a:xfrm>
            <a:off x="2009775" y="2135188"/>
            <a:ext cx="119062" cy="12541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Rectangle 341" descr="Wide downward diagonal"/>
          <p:cNvSpPr>
            <a:spLocks noChangeArrowheads="1"/>
          </p:cNvSpPr>
          <p:nvPr/>
        </p:nvSpPr>
        <p:spPr bwMode="auto">
          <a:xfrm>
            <a:off x="1766887" y="1993900"/>
            <a:ext cx="120650" cy="125413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Rectangle 342" descr="Wide downward diagonal"/>
          <p:cNvSpPr>
            <a:spLocks noChangeArrowheads="1"/>
          </p:cNvSpPr>
          <p:nvPr/>
        </p:nvSpPr>
        <p:spPr bwMode="auto">
          <a:xfrm>
            <a:off x="2416175" y="1970088"/>
            <a:ext cx="119062" cy="12541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Rectangle 343" descr="Wide downward diagonal"/>
          <p:cNvSpPr>
            <a:spLocks noChangeArrowheads="1"/>
          </p:cNvSpPr>
          <p:nvPr/>
        </p:nvSpPr>
        <p:spPr bwMode="auto">
          <a:xfrm>
            <a:off x="2568575" y="2281238"/>
            <a:ext cx="120650" cy="12541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Oval 344"/>
          <p:cNvSpPr>
            <a:spLocks noChangeArrowheads="1"/>
          </p:cNvSpPr>
          <p:nvPr/>
        </p:nvSpPr>
        <p:spPr bwMode="auto">
          <a:xfrm>
            <a:off x="1257300" y="2727325"/>
            <a:ext cx="119062" cy="1238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Oval 345"/>
          <p:cNvSpPr>
            <a:spLocks noChangeArrowheads="1"/>
          </p:cNvSpPr>
          <p:nvPr/>
        </p:nvSpPr>
        <p:spPr bwMode="auto">
          <a:xfrm>
            <a:off x="1784350" y="2760663"/>
            <a:ext cx="119062" cy="12541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Oval 346"/>
          <p:cNvSpPr>
            <a:spLocks noChangeArrowheads="1"/>
          </p:cNvSpPr>
          <p:nvPr/>
        </p:nvSpPr>
        <p:spPr bwMode="auto">
          <a:xfrm>
            <a:off x="2035175" y="3011488"/>
            <a:ext cx="119062" cy="1238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Oval 347"/>
          <p:cNvSpPr>
            <a:spLocks noChangeArrowheads="1"/>
          </p:cNvSpPr>
          <p:nvPr/>
        </p:nvSpPr>
        <p:spPr bwMode="auto">
          <a:xfrm>
            <a:off x="1423987" y="2439988"/>
            <a:ext cx="119063" cy="12541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Oval 348"/>
          <p:cNvSpPr>
            <a:spLocks noChangeArrowheads="1"/>
          </p:cNvSpPr>
          <p:nvPr/>
        </p:nvSpPr>
        <p:spPr bwMode="auto">
          <a:xfrm>
            <a:off x="630237" y="2474913"/>
            <a:ext cx="119063" cy="12541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Oval 349"/>
          <p:cNvSpPr>
            <a:spLocks noChangeArrowheads="1"/>
          </p:cNvSpPr>
          <p:nvPr/>
        </p:nvSpPr>
        <p:spPr bwMode="auto">
          <a:xfrm>
            <a:off x="971550" y="2265363"/>
            <a:ext cx="120650" cy="1238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Oval 350"/>
          <p:cNvSpPr>
            <a:spLocks noChangeArrowheads="1"/>
          </p:cNvSpPr>
          <p:nvPr/>
        </p:nvSpPr>
        <p:spPr bwMode="auto">
          <a:xfrm>
            <a:off x="1644650" y="2932113"/>
            <a:ext cx="119062" cy="1238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Oval 351"/>
          <p:cNvSpPr>
            <a:spLocks noChangeArrowheads="1"/>
          </p:cNvSpPr>
          <p:nvPr/>
        </p:nvSpPr>
        <p:spPr bwMode="auto">
          <a:xfrm>
            <a:off x="1370012" y="3189288"/>
            <a:ext cx="120650" cy="12541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Oval 352"/>
          <p:cNvSpPr>
            <a:spLocks noChangeArrowheads="1"/>
          </p:cNvSpPr>
          <p:nvPr/>
        </p:nvSpPr>
        <p:spPr bwMode="auto">
          <a:xfrm>
            <a:off x="2324100" y="3636963"/>
            <a:ext cx="119062" cy="12541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" name="Oval 353"/>
          <p:cNvSpPr>
            <a:spLocks noChangeArrowheads="1"/>
          </p:cNvSpPr>
          <p:nvPr/>
        </p:nvSpPr>
        <p:spPr bwMode="auto">
          <a:xfrm>
            <a:off x="2359025" y="3967163"/>
            <a:ext cx="119062" cy="12541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" name="Oval 354"/>
          <p:cNvSpPr>
            <a:spLocks noChangeArrowheads="1"/>
          </p:cNvSpPr>
          <p:nvPr/>
        </p:nvSpPr>
        <p:spPr bwMode="auto">
          <a:xfrm>
            <a:off x="965200" y="3067050"/>
            <a:ext cx="119062" cy="12541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Oval 355"/>
          <p:cNvSpPr>
            <a:spLocks noChangeArrowheads="1"/>
          </p:cNvSpPr>
          <p:nvPr/>
        </p:nvSpPr>
        <p:spPr bwMode="auto">
          <a:xfrm>
            <a:off x="663575" y="3060700"/>
            <a:ext cx="119062" cy="1238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Oval 356"/>
          <p:cNvSpPr>
            <a:spLocks noChangeArrowheads="1"/>
          </p:cNvSpPr>
          <p:nvPr/>
        </p:nvSpPr>
        <p:spPr bwMode="auto">
          <a:xfrm>
            <a:off x="1085850" y="3276600"/>
            <a:ext cx="119062" cy="12541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Oval 357"/>
          <p:cNvSpPr>
            <a:spLocks noChangeArrowheads="1"/>
          </p:cNvSpPr>
          <p:nvPr/>
        </p:nvSpPr>
        <p:spPr bwMode="auto">
          <a:xfrm>
            <a:off x="1081087" y="3579813"/>
            <a:ext cx="119063" cy="12541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Oval 358"/>
          <p:cNvSpPr>
            <a:spLocks noChangeArrowheads="1"/>
          </p:cNvSpPr>
          <p:nvPr/>
        </p:nvSpPr>
        <p:spPr bwMode="auto">
          <a:xfrm>
            <a:off x="2003425" y="3343275"/>
            <a:ext cx="120650" cy="1238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Oval 359"/>
          <p:cNvSpPr>
            <a:spLocks noChangeArrowheads="1"/>
          </p:cNvSpPr>
          <p:nvPr/>
        </p:nvSpPr>
        <p:spPr bwMode="auto">
          <a:xfrm>
            <a:off x="1390650" y="3436938"/>
            <a:ext cx="119062" cy="12541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4" name="Oval 360"/>
          <p:cNvSpPr>
            <a:spLocks noChangeArrowheads="1"/>
          </p:cNvSpPr>
          <p:nvPr/>
        </p:nvSpPr>
        <p:spPr bwMode="auto">
          <a:xfrm>
            <a:off x="781050" y="3698875"/>
            <a:ext cx="119062" cy="1238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Oval 361"/>
          <p:cNvSpPr>
            <a:spLocks noChangeArrowheads="1"/>
          </p:cNvSpPr>
          <p:nvPr/>
        </p:nvSpPr>
        <p:spPr bwMode="auto">
          <a:xfrm>
            <a:off x="2011362" y="3714750"/>
            <a:ext cx="119063" cy="12541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Oval 362"/>
          <p:cNvSpPr>
            <a:spLocks noChangeArrowheads="1"/>
          </p:cNvSpPr>
          <p:nvPr/>
        </p:nvSpPr>
        <p:spPr bwMode="auto">
          <a:xfrm>
            <a:off x="1365250" y="3814763"/>
            <a:ext cx="119062" cy="12541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Oval 363"/>
          <p:cNvSpPr>
            <a:spLocks noChangeArrowheads="1"/>
          </p:cNvSpPr>
          <p:nvPr/>
        </p:nvSpPr>
        <p:spPr bwMode="auto">
          <a:xfrm>
            <a:off x="1720850" y="3617913"/>
            <a:ext cx="120650" cy="12541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Oval 364"/>
          <p:cNvSpPr>
            <a:spLocks noChangeArrowheads="1"/>
          </p:cNvSpPr>
          <p:nvPr/>
        </p:nvSpPr>
        <p:spPr bwMode="auto">
          <a:xfrm>
            <a:off x="722312" y="1952625"/>
            <a:ext cx="120650" cy="12541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Oval 365"/>
          <p:cNvSpPr>
            <a:spLocks noChangeArrowheads="1"/>
          </p:cNvSpPr>
          <p:nvPr/>
        </p:nvSpPr>
        <p:spPr bwMode="auto">
          <a:xfrm>
            <a:off x="868362" y="2725738"/>
            <a:ext cx="120650" cy="12541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Oval 366"/>
          <p:cNvSpPr>
            <a:spLocks noChangeArrowheads="1"/>
          </p:cNvSpPr>
          <p:nvPr/>
        </p:nvSpPr>
        <p:spPr bwMode="auto">
          <a:xfrm>
            <a:off x="989012" y="2851150"/>
            <a:ext cx="119063" cy="1238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Oval 367"/>
          <p:cNvSpPr>
            <a:spLocks noChangeArrowheads="1"/>
          </p:cNvSpPr>
          <p:nvPr/>
        </p:nvSpPr>
        <p:spPr bwMode="auto">
          <a:xfrm>
            <a:off x="1108075" y="2974975"/>
            <a:ext cx="119062" cy="12541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Oval 368"/>
          <p:cNvSpPr>
            <a:spLocks noChangeArrowheads="1"/>
          </p:cNvSpPr>
          <p:nvPr/>
        </p:nvSpPr>
        <p:spPr bwMode="auto">
          <a:xfrm>
            <a:off x="1549400" y="3643313"/>
            <a:ext cx="119062" cy="12541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Oval 369"/>
          <p:cNvSpPr>
            <a:spLocks noChangeArrowheads="1"/>
          </p:cNvSpPr>
          <p:nvPr/>
        </p:nvSpPr>
        <p:spPr bwMode="auto">
          <a:xfrm>
            <a:off x="1668462" y="3933825"/>
            <a:ext cx="120650" cy="12541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Oval 370"/>
          <p:cNvSpPr>
            <a:spLocks noChangeArrowheads="1"/>
          </p:cNvSpPr>
          <p:nvPr/>
        </p:nvSpPr>
        <p:spPr bwMode="auto">
          <a:xfrm>
            <a:off x="2057400" y="3941763"/>
            <a:ext cx="119062" cy="12541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Oval 371"/>
          <p:cNvSpPr>
            <a:spLocks noChangeArrowheads="1"/>
          </p:cNvSpPr>
          <p:nvPr/>
        </p:nvSpPr>
        <p:spPr bwMode="auto">
          <a:xfrm>
            <a:off x="609600" y="3933825"/>
            <a:ext cx="119062" cy="12541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Oval 372"/>
          <p:cNvSpPr>
            <a:spLocks noChangeArrowheads="1"/>
          </p:cNvSpPr>
          <p:nvPr/>
        </p:nvSpPr>
        <p:spPr bwMode="auto">
          <a:xfrm>
            <a:off x="1019175" y="3948113"/>
            <a:ext cx="119062" cy="12541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Oval 373"/>
          <p:cNvSpPr>
            <a:spLocks noChangeArrowheads="1"/>
          </p:cNvSpPr>
          <p:nvPr/>
        </p:nvSpPr>
        <p:spPr bwMode="auto">
          <a:xfrm>
            <a:off x="671512" y="3411538"/>
            <a:ext cx="119063" cy="12541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Oval 374"/>
          <p:cNvSpPr>
            <a:spLocks noChangeArrowheads="1"/>
          </p:cNvSpPr>
          <p:nvPr/>
        </p:nvSpPr>
        <p:spPr bwMode="auto">
          <a:xfrm>
            <a:off x="546100" y="3584575"/>
            <a:ext cx="119062" cy="12541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Oval 375"/>
          <p:cNvSpPr>
            <a:spLocks noChangeArrowheads="1"/>
          </p:cNvSpPr>
          <p:nvPr/>
        </p:nvSpPr>
        <p:spPr bwMode="auto">
          <a:xfrm>
            <a:off x="922337" y="3344863"/>
            <a:ext cx="119063" cy="12541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Oval 376"/>
          <p:cNvSpPr>
            <a:spLocks noChangeArrowheads="1"/>
          </p:cNvSpPr>
          <p:nvPr/>
        </p:nvSpPr>
        <p:spPr bwMode="auto">
          <a:xfrm>
            <a:off x="1524000" y="2720975"/>
            <a:ext cx="119062" cy="1238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Oval 377"/>
          <p:cNvSpPr>
            <a:spLocks noChangeArrowheads="1"/>
          </p:cNvSpPr>
          <p:nvPr/>
        </p:nvSpPr>
        <p:spPr bwMode="auto">
          <a:xfrm>
            <a:off x="790575" y="3536950"/>
            <a:ext cx="119062" cy="12541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Oval 378"/>
          <p:cNvSpPr>
            <a:spLocks noChangeArrowheads="1"/>
          </p:cNvSpPr>
          <p:nvPr/>
        </p:nvSpPr>
        <p:spPr bwMode="auto">
          <a:xfrm>
            <a:off x="1474787" y="2973388"/>
            <a:ext cx="119063" cy="12541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Oval 379"/>
          <p:cNvSpPr>
            <a:spLocks noChangeArrowheads="1"/>
          </p:cNvSpPr>
          <p:nvPr/>
        </p:nvSpPr>
        <p:spPr bwMode="auto">
          <a:xfrm>
            <a:off x="1181100" y="3856038"/>
            <a:ext cx="119062" cy="12541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Rectangle 380" descr="Wide downward diagonal"/>
          <p:cNvSpPr>
            <a:spLocks noChangeArrowheads="1"/>
          </p:cNvSpPr>
          <p:nvPr/>
        </p:nvSpPr>
        <p:spPr bwMode="auto">
          <a:xfrm>
            <a:off x="2593975" y="2863850"/>
            <a:ext cx="119062" cy="125413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Rectangle 381" descr="Wide downward diagonal"/>
          <p:cNvSpPr>
            <a:spLocks noChangeArrowheads="1"/>
          </p:cNvSpPr>
          <p:nvPr/>
        </p:nvSpPr>
        <p:spPr bwMode="auto">
          <a:xfrm>
            <a:off x="2614612" y="3338513"/>
            <a:ext cx="120650" cy="12541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Rectangle 382" descr="Wide downward diagonal"/>
          <p:cNvSpPr>
            <a:spLocks noChangeArrowheads="1"/>
          </p:cNvSpPr>
          <p:nvPr/>
        </p:nvSpPr>
        <p:spPr bwMode="auto">
          <a:xfrm>
            <a:off x="2735262" y="3776663"/>
            <a:ext cx="119063" cy="12541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Rectangle 383" descr="Wide downward diagonal"/>
          <p:cNvSpPr>
            <a:spLocks noChangeArrowheads="1"/>
          </p:cNvSpPr>
          <p:nvPr/>
        </p:nvSpPr>
        <p:spPr bwMode="auto">
          <a:xfrm>
            <a:off x="2141537" y="1985963"/>
            <a:ext cx="119063" cy="12541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Line 384"/>
          <p:cNvSpPr>
            <a:spLocks noChangeShapeType="1"/>
          </p:cNvSpPr>
          <p:nvPr/>
        </p:nvSpPr>
        <p:spPr bwMode="auto">
          <a:xfrm flipH="1">
            <a:off x="2668587" y="1763713"/>
            <a:ext cx="3175" cy="245427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89" name="Group 386"/>
          <p:cNvGrpSpPr>
            <a:grpSpLocks/>
          </p:cNvGrpSpPr>
          <p:nvPr/>
        </p:nvGrpSpPr>
        <p:grpSpPr bwMode="auto">
          <a:xfrm>
            <a:off x="5924550" y="3922713"/>
            <a:ext cx="3067050" cy="3078162"/>
            <a:chOff x="1887" y="2230"/>
            <a:chExt cx="1932" cy="1939"/>
          </a:xfrm>
        </p:grpSpPr>
        <p:sp>
          <p:nvSpPr>
            <p:cNvPr id="390" name="Rectangle 387"/>
            <p:cNvSpPr>
              <a:spLocks noChangeArrowheads="1"/>
            </p:cNvSpPr>
            <p:nvPr/>
          </p:nvSpPr>
          <p:spPr bwMode="auto">
            <a:xfrm>
              <a:off x="2011" y="2230"/>
              <a:ext cx="1801" cy="1765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" name="Group 388"/>
            <p:cNvGrpSpPr>
              <a:grpSpLocks/>
            </p:cNvGrpSpPr>
            <p:nvPr/>
          </p:nvGrpSpPr>
          <p:grpSpPr bwMode="auto">
            <a:xfrm>
              <a:off x="1888" y="2293"/>
              <a:ext cx="1937" cy="1878"/>
              <a:chOff x="3201" y="69"/>
              <a:chExt cx="2469" cy="2286"/>
            </a:xfrm>
          </p:grpSpPr>
          <p:grpSp>
            <p:nvGrpSpPr>
              <p:cNvPr id="392" name="Group 389"/>
              <p:cNvGrpSpPr>
                <a:grpSpLocks/>
              </p:cNvGrpSpPr>
              <p:nvPr/>
            </p:nvGrpSpPr>
            <p:grpSpPr bwMode="auto">
              <a:xfrm>
                <a:off x="3201" y="69"/>
                <a:ext cx="2469" cy="2286"/>
                <a:chOff x="1136" y="1946"/>
                <a:chExt cx="2184" cy="1941"/>
              </a:xfrm>
            </p:grpSpPr>
            <p:sp>
              <p:nvSpPr>
                <p:cNvPr id="433" name="Rectangle 390"/>
                <p:cNvSpPr>
                  <a:spLocks noChangeArrowheads="1"/>
                </p:cNvSpPr>
                <p:nvPr/>
              </p:nvSpPr>
              <p:spPr bwMode="auto">
                <a:xfrm rot="-5400000">
                  <a:off x="1127" y="2314"/>
                  <a:ext cx="281" cy="2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</a:pPr>
                  <a:endParaRPr lang="en-US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434" name="Rectangle 391"/>
                <p:cNvSpPr>
                  <a:spLocks noChangeArrowheads="1"/>
                </p:cNvSpPr>
                <p:nvPr/>
              </p:nvSpPr>
              <p:spPr bwMode="auto">
                <a:xfrm>
                  <a:off x="1502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5" name="Rectangle 392"/>
                <p:cNvSpPr>
                  <a:spLocks noChangeArrowheads="1"/>
                </p:cNvSpPr>
                <p:nvPr/>
              </p:nvSpPr>
              <p:spPr bwMode="auto">
                <a:xfrm>
                  <a:off x="1670" y="3309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6" name="Rectangle 393"/>
                <p:cNvSpPr>
                  <a:spLocks noChangeArrowheads="1"/>
                </p:cNvSpPr>
                <p:nvPr/>
              </p:nvSpPr>
              <p:spPr bwMode="auto">
                <a:xfrm>
                  <a:off x="1837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7" name="Rectangle 394"/>
                <p:cNvSpPr>
                  <a:spLocks noChangeArrowheads="1"/>
                </p:cNvSpPr>
                <p:nvPr/>
              </p:nvSpPr>
              <p:spPr bwMode="auto">
                <a:xfrm>
                  <a:off x="2005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8" name="Rectangle 395"/>
                <p:cNvSpPr>
                  <a:spLocks noChangeArrowheads="1"/>
                </p:cNvSpPr>
                <p:nvPr/>
              </p:nvSpPr>
              <p:spPr bwMode="auto">
                <a:xfrm>
                  <a:off x="2173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9" name="Rectangle 396"/>
                <p:cNvSpPr>
                  <a:spLocks noChangeArrowheads="1"/>
                </p:cNvSpPr>
                <p:nvPr/>
              </p:nvSpPr>
              <p:spPr bwMode="auto">
                <a:xfrm>
                  <a:off x="2341" y="3309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" name="Rectangle 397"/>
                <p:cNvSpPr>
                  <a:spLocks noChangeArrowheads="1"/>
                </p:cNvSpPr>
                <p:nvPr/>
              </p:nvSpPr>
              <p:spPr bwMode="auto">
                <a:xfrm>
                  <a:off x="2508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" name="Rectangle 398"/>
                <p:cNvSpPr>
                  <a:spLocks noChangeArrowheads="1"/>
                </p:cNvSpPr>
                <p:nvPr/>
              </p:nvSpPr>
              <p:spPr bwMode="auto">
                <a:xfrm>
                  <a:off x="2676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" name="Rectangle 399"/>
                <p:cNvSpPr>
                  <a:spLocks noChangeArrowheads="1"/>
                </p:cNvSpPr>
                <p:nvPr/>
              </p:nvSpPr>
              <p:spPr bwMode="auto">
                <a:xfrm>
                  <a:off x="2844" y="3309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" name="Rectangle 400"/>
                <p:cNvSpPr>
                  <a:spLocks noChangeArrowheads="1"/>
                </p:cNvSpPr>
                <p:nvPr/>
              </p:nvSpPr>
              <p:spPr bwMode="auto">
                <a:xfrm>
                  <a:off x="3011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4" name="Rectangle 401"/>
                <p:cNvSpPr>
                  <a:spLocks noChangeArrowheads="1"/>
                </p:cNvSpPr>
                <p:nvPr/>
              </p:nvSpPr>
              <p:spPr bwMode="auto">
                <a:xfrm>
                  <a:off x="1502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5" name="Rectangle 402"/>
                <p:cNvSpPr>
                  <a:spLocks noChangeArrowheads="1"/>
                </p:cNvSpPr>
                <p:nvPr/>
              </p:nvSpPr>
              <p:spPr bwMode="auto">
                <a:xfrm>
                  <a:off x="1670" y="3161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6" name="Rectangle 403"/>
                <p:cNvSpPr>
                  <a:spLocks noChangeArrowheads="1"/>
                </p:cNvSpPr>
                <p:nvPr/>
              </p:nvSpPr>
              <p:spPr bwMode="auto">
                <a:xfrm>
                  <a:off x="1837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7" name="Rectangle 404"/>
                <p:cNvSpPr>
                  <a:spLocks noChangeArrowheads="1"/>
                </p:cNvSpPr>
                <p:nvPr/>
              </p:nvSpPr>
              <p:spPr bwMode="auto">
                <a:xfrm>
                  <a:off x="2005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8" name="Rectangle 405"/>
                <p:cNvSpPr>
                  <a:spLocks noChangeArrowheads="1"/>
                </p:cNvSpPr>
                <p:nvPr/>
              </p:nvSpPr>
              <p:spPr bwMode="auto">
                <a:xfrm>
                  <a:off x="2173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9" name="Rectangle 406"/>
                <p:cNvSpPr>
                  <a:spLocks noChangeArrowheads="1"/>
                </p:cNvSpPr>
                <p:nvPr/>
              </p:nvSpPr>
              <p:spPr bwMode="auto">
                <a:xfrm>
                  <a:off x="2341" y="3161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0" name="Rectangle 407"/>
                <p:cNvSpPr>
                  <a:spLocks noChangeArrowheads="1"/>
                </p:cNvSpPr>
                <p:nvPr/>
              </p:nvSpPr>
              <p:spPr bwMode="auto">
                <a:xfrm>
                  <a:off x="2508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" name="Rectangle 408"/>
                <p:cNvSpPr>
                  <a:spLocks noChangeArrowheads="1"/>
                </p:cNvSpPr>
                <p:nvPr/>
              </p:nvSpPr>
              <p:spPr bwMode="auto">
                <a:xfrm>
                  <a:off x="2676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" name="Rectangle 409"/>
                <p:cNvSpPr>
                  <a:spLocks noChangeArrowheads="1"/>
                </p:cNvSpPr>
                <p:nvPr/>
              </p:nvSpPr>
              <p:spPr bwMode="auto">
                <a:xfrm>
                  <a:off x="2844" y="3161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3" name="Rectangle 410"/>
                <p:cNvSpPr>
                  <a:spLocks noChangeArrowheads="1"/>
                </p:cNvSpPr>
                <p:nvPr/>
              </p:nvSpPr>
              <p:spPr bwMode="auto">
                <a:xfrm>
                  <a:off x="3011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4" name="Rectangle 411"/>
                <p:cNvSpPr>
                  <a:spLocks noChangeArrowheads="1"/>
                </p:cNvSpPr>
                <p:nvPr/>
              </p:nvSpPr>
              <p:spPr bwMode="auto">
                <a:xfrm>
                  <a:off x="1502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5" name="Rectangle 412"/>
                <p:cNvSpPr>
                  <a:spLocks noChangeArrowheads="1"/>
                </p:cNvSpPr>
                <p:nvPr/>
              </p:nvSpPr>
              <p:spPr bwMode="auto">
                <a:xfrm>
                  <a:off x="1670" y="3013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6" name="Rectangle 413"/>
                <p:cNvSpPr>
                  <a:spLocks noChangeArrowheads="1"/>
                </p:cNvSpPr>
                <p:nvPr/>
              </p:nvSpPr>
              <p:spPr bwMode="auto">
                <a:xfrm>
                  <a:off x="1837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7" name="Rectangle 414"/>
                <p:cNvSpPr>
                  <a:spLocks noChangeArrowheads="1"/>
                </p:cNvSpPr>
                <p:nvPr/>
              </p:nvSpPr>
              <p:spPr bwMode="auto">
                <a:xfrm>
                  <a:off x="2005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8" name="Rectangle 415"/>
                <p:cNvSpPr>
                  <a:spLocks noChangeArrowheads="1"/>
                </p:cNvSpPr>
                <p:nvPr/>
              </p:nvSpPr>
              <p:spPr bwMode="auto">
                <a:xfrm>
                  <a:off x="2173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9" name="Rectangle 416"/>
                <p:cNvSpPr>
                  <a:spLocks noChangeArrowheads="1"/>
                </p:cNvSpPr>
                <p:nvPr/>
              </p:nvSpPr>
              <p:spPr bwMode="auto">
                <a:xfrm>
                  <a:off x="2341" y="3013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" name="Rectangle 417"/>
                <p:cNvSpPr>
                  <a:spLocks noChangeArrowheads="1"/>
                </p:cNvSpPr>
                <p:nvPr/>
              </p:nvSpPr>
              <p:spPr bwMode="auto">
                <a:xfrm>
                  <a:off x="2508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" name="Rectangle 418"/>
                <p:cNvSpPr>
                  <a:spLocks noChangeArrowheads="1"/>
                </p:cNvSpPr>
                <p:nvPr/>
              </p:nvSpPr>
              <p:spPr bwMode="auto">
                <a:xfrm>
                  <a:off x="2676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" name="Rectangle 419"/>
                <p:cNvSpPr>
                  <a:spLocks noChangeArrowheads="1"/>
                </p:cNvSpPr>
                <p:nvPr/>
              </p:nvSpPr>
              <p:spPr bwMode="auto">
                <a:xfrm>
                  <a:off x="2844" y="3013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3" name="Rectangle 420"/>
                <p:cNvSpPr>
                  <a:spLocks noChangeArrowheads="1"/>
                </p:cNvSpPr>
                <p:nvPr/>
              </p:nvSpPr>
              <p:spPr bwMode="auto">
                <a:xfrm>
                  <a:off x="3011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4" name="Rectangle 421"/>
                <p:cNvSpPr>
                  <a:spLocks noChangeArrowheads="1"/>
                </p:cNvSpPr>
                <p:nvPr/>
              </p:nvSpPr>
              <p:spPr bwMode="auto">
                <a:xfrm>
                  <a:off x="1502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5" name="Rectangle 422"/>
                <p:cNvSpPr>
                  <a:spLocks noChangeArrowheads="1"/>
                </p:cNvSpPr>
                <p:nvPr/>
              </p:nvSpPr>
              <p:spPr bwMode="auto">
                <a:xfrm>
                  <a:off x="1670" y="2864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6" name="Rectangle 423"/>
                <p:cNvSpPr>
                  <a:spLocks noChangeArrowheads="1"/>
                </p:cNvSpPr>
                <p:nvPr/>
              </p:nvSpPr>
              <p:spPr bwMode="auto">
                <a:xfrm>
                  <a:off x="1837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7" name="Rectangle 424"/>
                <p:cNvSpPr>
                  <a:spLocks noChangeArrowheads="1"/>
                </p:cNvSpPr>
                <p:nvPr/>
              </p:nvSpPr>
              <p:spPr bwMode="auto">
                <a:xfrm>
                  <a:off x="2005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8" name="Rectangle 425"/>
                <p:cNvSpPr>
                  <a:spLocks noChangeArrowheads="1"/>
                </p:cNvSpPr>
                <p:nvPr/>
              </p:nvSpPr>
              <p:spPr bwMode="auto">
                <a:xfrm>
                  <a:off x="2173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" name="Rectangle 426"/>
                <p:cNvSpPr>
                  <a:spLocks noChangeArrowheads="1"/>
                </p:cNvSpPr>
                <p:nvPr/>
              </p:nvSpPr>
              <p:spPr bwMode="auto">
                <a:xfrm>
                  <a:off x="2341" y="2864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0" name="Rectangle 427"/>
                <p:cNvSpPr>
                  <a:spLocks noChangeArrowheads="1"/>
                </p:cNvSpPr>
                <p:nvPr/>
              </p:nvSpPr>
              <p:spPr bwMode="auto">
                <a:xfrm>
                  <a:off x="2508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" name="Rectangle 428"/>
                <p:cNvSpPr>
                  <a:spLocks noChangeArrowheads="1"/>
                </p:cNvSpPr>
                <p:nvPr/>
              </p:nvSpPr>
              <p:spPr bwMode="auto">
                <a:xfrm>
                  <a:off x="2676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" name="Rectangle 429"/>
                <p:cNvSpPr>
                  <a:spLocks noChangeArrowheads="1"/>
                </p:cNvSpPr>
                <p:nvPr/>
              </p:nvSpPr>
              <p:spPr bwMode="auto">
                <a:xfrm>
                  <a:off x="2844" y="2864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3" name="Rectangle 430"/>
                <p:cNvSpPr>
                  <a:spLocks noChangeArrowheads="1"/>
                </p:cNvSpPr>
                <p:nvPr/>
              </p:nvSpPr>
              <p:spPr bwMode="auto">
                <a:xfrm>
                  <a:off x="3011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4" name="Rectangle 431"/>
                <p:cNvSpPr>
                  <a:spLocks noChangeArrowheads="1"/>
                </p:cNvSpPr>
                <p:nvPr/>
              </p:nvSpPr>
              <p:spPr bwMode="auto">
                <a:xfrm>
                  <a:off x="1502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5" name="Rectangle 432"/>
                <p:cNvSpPr>
                  <a:spLocks noChangeArrowheads="1"/>
                </p:cNvSpPr>
                <p:nvPr/>
              </p:nvSpPr>
              <p:spPr bwMode="auto">
                <a:xfrm>
                  <a:off x="1670" y="2716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" name="Rectangle 433"/>
                <p:cNvSpPr>
                  <a:spLocks noChangeArrowheads="1"/>
                </p:cNvSpPr>
                <p:nvPr/>
              </p:nvSpPr>
              <p:spPr bwMode="auto">
                <a:xfrm>
                  <a:off x="1837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7" name="Rectangle 434"/>
                <p:cNvSpPr>
                  <a:spLocks noChangeArrowheads="1"/>
                </p:cNvSpPr>
                <p:nvPr/>
              </p:nvSpPr>
              <p:spPr bwMode="auto">
                <a:xfrm>
                  <a:off x="2005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8" name="Rectangle 435"/>
                <p:cNvSpPr>
                  <a:spLocks noChangeArrowheads="1"/>
                </p:cNvSpPr>
                <p:nvPr/>
              </p:nvSpPr>
              <p:spPr bwMode="auto">
                <a:xfrm>
                  <a:off x="2173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9" name="Rectangle 436"/>
                <p:cNvSpPr>
                  <a:spLocks noChangeArrowheads="1"/>
                </p:cNvSpPr>
                <p:nvPr/>
              </p:nvSpPr>
              <p:spPr bwMode="auto">
                <a:xfrm>
                  <a:off x="2341" y="2716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0" name="Rectangle 437"/>
                <p:cNvSpPr>
                  <a:spLocks noChangeArrowheads="1"/>
                </p:cNvSpPr>
                <p:nvPr/>
              </p:nvSpPr>
              <p:spPr bwMode="auto">
                <a:xfrm>
                  <a:off x="2508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" name="Rectangle 438"/>
                <p:cNvSpPr>
                  <a:spLocks noChangeArrowheads="1"/>
                </p:cNvSpPr>
                <p:nvPr/>
              </p:nvSpPr>
              <p:spPr bwMode="auto">
                <a:xfrm>
                  <a:off x="2676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2" name="Rectangle 439"/>
                <p:cNvSpPr>
                  <a:spLocks noChangeArrowheads="1"/>
                </p:cNvSpPr>
                <p:nvPr/>
              </p:nvSpPr>
              <p:spPr bwMode="auto">
                <a:xfrm>
                  <a:off x="2844" y="2716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" name="Rectangle 440"/>
                <p:cNvSpPr>
                  <a:spLocks noChangeArrowheads="1"/>
                </p:cNvSpPr>
                <p:nvPr/>
              </p:nvSpPr>
              <p:spPr bwMode="auto">
                <a:xfrm>
                  <a:off x="3011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4" name="Rectangle 441"/>
                <p:cNvSpPr>
                  <a:spLocks noChangeArrowheads="1"/>
                </p:cNvSpPr>
                <p:nvPr/>
              </p:nvSpPr>
              <p:spPr bwMode="auto">
                <a:xfrm>
                  <a:off x="1502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5" name="Rectangle 442"/>
                <p:cNvSpPr>
                  <a:spLocks noChangeArrowheads="1"/>
                </p:cNvSpPr>
                <p:nvPr/>
              </p:nvSpPr>
              <p:spPr bwMode="auto">
                <a:xfrm>
                  <a:off x="1670" y="2568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6" name="Rectangle 443"/>
                <p:cNvSpPr>
                  <a:spLocks noChangeArrowheads="1"/>
                </p:cNvSpPr>
                <p:nvPr/>
              </p:nvSpPr>
              <p:spPr bwMode="auto">
                <a:xfrm>
                  <a:off x="1837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7" name="Rectangle 444"/>
                <p:cNvSpPr>
                  <a:spLocks noChangeArrowheads="1"/>
                </p:cNvSpPr>
                <p:nvPr/>
              </p:nvSpPr>
              <p:spPr bwMode="auto">
                <a:xfrm>
                  <a:off x="2005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8" name="Rectangle 445"/>
                <p:cNvSpPr>
                  <a:spLocks noChangeArrowheads="1"/>
                </p:cNvSpPr>
                <p:nvPr/>
              </p:nvSpPr>
              <p:spPr bwMode="auto">
                <a:xfrm>
                  <a:off x="2173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9" name="Rectangle 446"/>
                <p:cNvSpPr>
                  <a:spLocks noChangeArrowheads="1"/>
                </p:cNvSpPr>
                <p:nvPr/>
              </p:nvSpPr>
              <p:spPr bwMode="auto">
                <a:xfrm>
                  <a:off x="2341" y="2568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0" name="Rectangle 447"/>
                <p:cNvSpPr>
                  <a:spLocks noChangeArrowheads="1"/>
                </p:cNvSpPr>
                <p:nvPr/>
              </p:nvSpPr>
              <p:spPr bwMode="auto">
                <a:xfrm>
                  <a:off x="2508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1" name="Rectangle 448"/>
                <p:cNvSpPr>
                  <a:spLocks noChangeArrowheads="1"/>
                </p:cNvSpPr>
                <p:nvPr/>
              </p:nvSpPr>
              <p:spPr bwMode="auto">
                <a:xfrm>
                  <a:off x="2676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" name="Rectangle 449"/>
                <p:cNvSpPr>
                  <a:spLocks noChangeArrowheads="1"/>
                </p:cNvSpPr>
                <p:nvPr/>
              </p:nvSpPr>
              <p:spPr bwMode="auto">
                <a:xfrm>
                  <a:off x="2844" y="2568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" name="Rectangle 450"/>
                <p:cNvSpPr>
                  <a:spLocks noChangeArrowheads="1"/>
                </p:cNvSpPr>
                <p:nvPr/>
              </p:nvSpPr>
              <p:spPr bwMode="auto">
                <a:xfrm>
                  <a:off x="3011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4" name="Rectangle 451"/>
                <p:cNvSpPr>
                  <a:spLocks noChangeArrowheads="1"/>
                </p:cNvSpPr>
                <p:nvPr/>
              </p:nvSpPr>
              <p:spPr bwMode="auto">
                <a:xfrm>
                  <a:off x="1502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5" name="Rectangle 452"/>
                <p:cNvSpPr>
                  <a:spLocks noChangeArrowheads="1"/>
                </p:cNvSpPr>
                <p:nvPr/>
              </p:nvSpPr>
              <p:spPr bwMode="auto">
                <a:xfrm>
                  <a:off x="1670" y="2420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6" name="Rectangle 453"/>
                <p:cNvSpPr>
                  <a:spLocks noChangeArrowheads="1"/>
                </p:cNvSpPr>
                <p:nvPr/>
              </p:nvSpPr>
              <p:spPr bwMode="auto">
                <a:xfrm>
                  <a:off x="1837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7" name="Rectangle 454"/>
                <p:cNvSpPr>
                  <a:spLocks noChangeArrowheads="1"/>
                </p:cNvSpPr>
                <p:nvPr/>
              </p:nvSpPr>
              <p:spPr bwMode="auto">
                <a:xfrm>
                  <a:off x="2005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8" name="Rectangle 455"/>
                <p:cNvSpPr>
                  <a:spLocks noChangeArrowheads="1"/>
                </p:cNvSpPr>
                <p:nvPr/>
              </p:nvSpPr>
              <p:spPr bwMode="auto">
                <a:xfrm>
                  <a:off x="2173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9" name="Rectangle 456"/>
                <p:cNvSpPr>
                  <a:spLocks noChangeArrowheads="1"/>
                </p:cNvSpPr>
                <p:nvPr/>
              </p:nvSpPr>
              <p:spPr bwMode="auto">
                <a:xfrm>
                  <a:off x="2341" y="2420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0" name="Rectangle 457"/>
                <p:cNvSpPr>
                  <a:spLocks noChangeArrowheads="1"/>
                </p:cNvSpPr>
                <p:nvPr/>
              </p:nvSpPr>
              <p:spPr bwMode="auto">
                <a:xfrm>
                  <a:off x="2508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1" name="Rectangle 458"/>
                <p:cNvSpPr>
                  <a:spLocks noChangeArrowheads="1"/>
                </p:cNvSpPr>
                <p:nvPr/>
              </p:nvSpPr>
              <p:spPr bwMode="auto">
                <a:xfrm>
                  <a:off x="2676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" name="Rectangle 459"/>
                <p:cNvSpPr>
                  <a:spLocks noChangeArrowheads="1"/>
                </p:cNvSpPr>
                <p:nvPr/>
              </p:nvSpPr>
              <p:spPr bwMode="auto">
                <a:xfrm>
                  <a:off x="2844" y="2420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3" name="Rectangle 460"/>
                <p:cNvSpPr>
                  <a:spLocks noChangeArrowheads="1"/>
                </p:cNvSpPr>
                <p:nvPr/>
              </p:nvSpPr>
              <p:spPr bwMode="auto">
                <a:xfrm>
                  <a:off x="3011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4" name="Rectangle 461"/>
                <p:cNvSpPr>
                  <a:spLocks noChangeArrowheads="1"/>
                </p:cNvSpPr>
                <p:nvPr/>
              </p:nvSpPr>
              <p:spPr bwMode="auto">
                <a:xfrm>
                  <a:off x="1502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5" name="Rectangle 462"/>
                <p:cNvSpPr>
                  <a:spLocks noChangeArrowheads="1"/>
                </p:cNvSpPr>
                <p:nvPr/>
              </p:nvSpPr>
              <p:spPr bwMode="auto">
                <a:xfrm>
                  <a:off x="1670" y="2272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6" name="Rectangle 463"/>
                <p:cNvSpPr>
                  <a:spLocks noChangeArrowheads="1"/>
                </p:cNvSpPr>
                <p:nvPr/>
              </p:nvSpPr>
              <p:spPr bwMode="auto">
                <a:xfrm>
                  <a:off x="1837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7" name="Rectangle 464"/>
                <p:cNvSpPr>
                  <a:spLocks noChangeArrowheads="1"/>
                </p:cNvSpPr>
                <p:nvPr/>
              </p:nvSpPr>
              <p:spPr bwMode="auto">
                <a:xfrm>
                  <a:off x="2005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8" name="Rectangle 465"/>
                <p:cNvSpPr>
                  <a:spLocks noChangeArrowheads="1"/>
                </p:cNvSpPr>
                <p:nvPr/>
              </p:nvSpPr>
              <p:spPr bwMode="auto">
                <a:xfrm>
                  <a:off x="2173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9" name="Rectangle 466"/>
                <p:cNvSpPr>
                  <a:spLocks noChangeArrowheads="1"/>
                </p:cNvSpPr>
                <p:nvPr/>
              </p:nvSpPr>
              <p:spPr bwMode="auto">
                <a:xfrm>
                  <a:off x="2341" y="2272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0" name="Rectangle 467"/>
                <p:cNvSpPr>
                  <a:spLocks noChangeArrowheads="1"/>
                </p:cNvSpPr>
                <p:nvPr/>
              </p:nvSpPr>
              <p:spPr bwMode="auto">
                <a:xfrm>
                  <a:off x="2508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1" name="Rectangle 468"/>
                <p:cNvSpPr>
                  <a:spLocks noChangeArrowheads="1"/>
                </p:cNvSpPr>
                <p:nvPr/>
              </p:nvSpPr>
              <p:spPr bwMode="auto">
                <a:xfrm>
                  <a:off x="2676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" name="Rectangle 469"/>
                <p:cNvSpPr>
                  <a:spLocks noChangeArrowheads="1"/>
                </p:cNvSpPr>
                <p:nvPr/>
              </p:nvSpPr>
              <p:spPr bwMode="auto">
                <a:xfrm>
                  <a:off x="2844" y="2272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" name="Rectangle 470"/>
                <p:cNvSpPr>
                  <a:spLocks noChangeArrowheads="1"/>
                </p:cNvSpPr>
                <p:nvPr/>
              </p:nvSpPr>
              <p:spPr bwMode="auto">
                <a:xfrm>
                  <a:off x="3011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" name="Rectangle 471"/>
                <p:cNvSpPr>
                  <a:spLocks noChangeArrowheads="1"/>
                </p:cNvSpPr>
                <p:nvPr/>
              </p:nvSpPr>
              <p:spPr bwMode="auto">
                <a:xfrm>
                  <a:off x="1502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" name="Rectangle 472"/>
                <p:cNvSpPr>
                  <a:spLocks noChangeArrowheads="1"/>
                </p:cNvSpPr>
                <p:nvPr/>
              </p:nvSpPr>
              <p:spPr bwMode="auto">
                <a:xfrm>
                  <a:off x="1670" y="2123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" name="Rectangle 473"/>
                <p:cNvSpPr>
                  <a:spLocks noChangeArrowheads="1"/>
                </p:cNvSpPr>
                <p:nvPr/>
              </p:nvSpPr>
              <p:spPr bwMode="auto">
                <a:xfrm>
                  <a:off x="1837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" name="Rectangle 474"/>
                <p:cNvSpPr>
                  <a:spLocks noChangeArrowheads="1"/>
                </p:cNvSpPr>
                <p:nvPr/>
              </p:nvSpPr>
              <p:spPr bwMode="auto">
                <a:xfrm>
                  <a:off x="2005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8" name="Rectangle 475"/>
                <p:cNvSpPr>
                  <a:spLocks noChangeArrowheads="1"/>
                </p:cNvSpPr>
                <p:nvPr/>
              </p:nvSpPr>
              <p:spPr bwMode="auto">
                <a:xfrm>
                  <a:off x="2173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9" name="Rectangle 476"/>
                <p:cNvSpPr>
                  <a:spLocks noChangeArrowheads="1"/>
                </p:cNvSpPr>
                <p:nvPr/>
              </p:nvSpPr>
              <p:spPr bwMode="auto">
                <a:xfrm>
                  <a:off x="2341" y="2123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0" name="Rectangle 477"/>
                <p:cNvSpPr>
                  <a:spLocks noChangeArrowheads="1"/>
                </p:cNvSpPr>
                <p:nvPr/>
              </p:nvSpPr>
              <p:spPr bwMode="auto">
                <a:xfrm>
                  <a:off x="2508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1" name="Rectangle 478"/>
                <p:cNvSpPr>
                  <a:spLocks noChangeArrowheads="1"/>
                </p:cNvSpPr>
                <p:nvPr/>
              </p:nvSpPr>
              <p:spPr bwMode="auto">
                <a:xfrm>
                  <a:off x="2676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2" name="Rectangle 479"/>
                <p:cNvSpPr>
                  <a:spLocks noChangeArrowheads="1"/>
                </p:cNvSpPr>
                <p:nvPr/>
              </p:nvSpPr>
              <p:spPr bwMode="auto">
                <a:xfrm>
                  <a:off x="2844" y="2123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3" name="Rectangle 480"/>
                <p:cNvSpPr>
                  <a:spLocks noChangeArrowheads="1"/>
                </p:cNvSpPr>
                <p:nvPr/>
              </p:nvSpPr>
              <p:spPr bwMode="auto">
                <a:xfrm>
                  <a:off x="3011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4" name="Rectangle 481"/>
                <p:cNvSpPr>
                  <a:spLocks noChangeArrowheads="1"/>
                </p:cNvSpPr>
                <p:nvPr/>
              </p:nvSpPr>
              <p:spPr bwMode="auto">
                <a:xfrm>
                  <a:off x="1502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5" name="Rectangle 482"/>
                <p:cNvSpPr>
                  <a:spLocks noChangeArrowheads="1"/>
                </p:cNvSpPr>
                <p:nvPr/>
              </p:nvSpPr>
              <p:spPr bwMode="auto">
                <a:xfrm>
                  <a:off x="1670" y="1975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6" name="Rectangle 483"/>
                <p:cNvSpPr>
                  <a:spLocks noChangeArrowheads="1"/>
                </p:cNvSpPr>
                <p:nvPr/>
              </p:nvSpPr>
              <p:spPr bwMode="auto">
                <a:xfrm>
                  <a:off x="1837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7" name="Rectangle 484"/>
                <p:cNvSpPr>
                  <a:spLocks noChangeArrowheads="1"/>
                </p:cNvSpPr>
                <p:nvPr/>
              </p:nvSpPr>
              <p:spPr bwMode="auto">
                <a:xfrm>
                  <a:off x="2005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8" name="Rectangle 485"/>
                <p:cNvSpPr>
                  <a:spLocks noChangeArrowheads="1"/>
                </p:cNvSpPr>
                <p:nvPr/>
              </p:nvSpPr>
              <p:spPr bwMode="auto">
                <a:xfrm>
                  <a:off x="2173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9" name="Rectangle 486"/>
                <p:cNvSpPr>
                  <a:spLocks noChangeArrowheads="1"/>
                </p:cNvSpPr>
                <p:nvPr/>
              </p:nvSpPr>
              <p:spPr bwMode="auto">
                <a:xfrm>
                  <a:off x="2341" y="1975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0" name="Rectangle 487"/>
                <p:cNvSpPr>
                  <a:spLocks noChangeArrowheads="1"/>
                </p:cNvSpPr>
                <p:nvPr/>
              </p:nvSpPr>
              <p:spPr bwMode="auto">
                <a:xfrm>
                  <a:off x="2508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1" name="Rectangle 488"/>
                <p:cNvSpPr>
                  <a:spLocks noChangeArrowheads="1"/>
                </p:cNvSpPr>
                <p:nvPr/>
              </p:nvSpPr>
              <p:spPr bwMode="auto">
                <a:xfrm>
                  <a:off x="2676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2" name="Rectangle 489"/>
                <p:cNvSpPr>
                  <a:spLocks noChangeArrowheads="1"/>
                </p:cNvSpPr>
                <p:nvPr/>
              </p:nvSpPr>
              <p:spPr bwMode="auto">
                <a:xfrm>
                  <a:off x="2844" y="1975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" name="Rectangle 490"/>
                <p:cNvSpPr>
                  <a:spLocks noChangeArrowheads="1"/>
                </p:cNvSpPr>
                <p:nvPr/>
              </p:nvSpPr>
              <p:spPr bwMode="auto">
                <a:xfrm>
                  <a:off x="3011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" name="Line 491"/>
                <p:cNvSpPr>
                  <a:spLocks noChangeShapeType="1"/>
                </p:cNvSpPr>
                <p:nvPr/>
              </p:nvSpPr>
              <p:spPr bwMode="auto">
                <a:xfrm>
                  <a:off x="1502" y="3457"/>
                  <a:ext cx="1677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5" name="Line 492"/>
                <p:cNvSpPr>
                  <a:spLocks noChangeShapeType="1"/>
                </p:cNvSpPr>
                <p:nvPr/>
              </p:nvSpPr>
              <p:spPr bwMode="auto">
                <a:xfrm flipV="1">
                  <a:off x="1502" y="1975"/>
                  <a:ext cx="0" cy="148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6" name="Text Box 493"/>
                <p:cNvSpPr txBox="1">
                  <a:spLocks noChangeArrowheads="1"/>
                </p:cNvSpPr>
                <p:nvPr/>
              </p:nvSpPr>
              <p:spPr bwMode="auto">
                <a:xfrm>
                  <a:off x="1266" y="1946"/>
                  <a:ext cx="276" cy="2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10</a:t>
                  </a:r>
                </a:p>
              </p:txBody>
            </p:sp>
            <p:sp>
              <p:nvSpPr>
                <p:cNvPr id="537" name="Text Box 494"/>
                <p:cNvSpPr txBox="1">
                  <a:spLocks noChangeArrowheads="1"/>
                </p:cNvSpPr>
                <p:nvPr/>
              </p:nvSpPr>
              <p:spPr bwMode="auto">
                <a:xfrm>
                  <a:off x="1556" y="3514"/>
                  <a:ext cx="204" cy="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1</a:t>
                  </a:r>
                </a:p>
              </p:txBody>
            </p:sp>
            <p:sp>
              <p:nvSpPr>
                <p:cNvPr id="538" name="Text Box 495"/>
                <p:cNvSpPr txBox="1">
                  <a:spLocks noChangeArrowheads="1"/>
                </p:cNvSpPr>
                <p:nvPr/>
              </p:nvSpPr>
              <p:spPr bwMode="auto">
                <a:xfrm>
                  <a:off x="1727" y="3514"/>
                  <a:ext cx="204" cy="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2</a:t>
                  </a:r>
                </a:p>
              </p:txBody>
            </p:sp>
            <p:sp>
              <p:nvSpPr>
                <p:cNvPr id="539" name="Text Box 496"/>
                <p:cNvSpPr txBox="1">
                  <a:spLocks noChangeArrowheads="1"/>
                </p:cNvSpPr>
                <p:nvPr/>
              </p:nvSpPr>
              <p:spPr bwMode="auto">
                <a:xfrm>
                  <a:off x="1892" y="3514"/>
                  <a:ext cx="203" cy="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3</a:t>
                  </a:r>
                </a:p>
              </p:txBody>
            </p:sp>
            <p:sp>
              <p:nvSpPr>
                <p:cNvPr id="540" name="Text Box 497"/>
                <p:cNvSpPr txBox="1">
                  <a:spLocks noChangeArrowheads="1"/>
                </p:cNvSpPr>
                <p:nvPr/>
              </p:nvSpPr>
              <p:spPr bwMode="auto">
                <a:xfrm>
                  <a:off x="2064" y="3514"/>
                  <a:ext cx="203" cy="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4</a:t>
                  </a:r>
                </a:p>
              </p:txBody>
            </p:sp>
            <p:sp>
              <p:nvSpPr>
                <p:cNvPr id="541" name="Text Box 498"/>
                <p:cNvSpPr txBox="1">
                  <a:spLocks noChangeArrowheads="1"/>
                </p:cNvSpPr>
                <p:nvPr/>
              </p:nvSpPr>
              <p:spPr bwMode="auto">
                <a:xfrm>
                  <a:off x="2231" y="3514"/>
                  <a:ext cx="204" cy="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5</a:t>
                  </a:r>
                </a:p>
              </p:txBody>
            </p:sp>
            <p:sp>
              <p:nvSpPr>
                <p:cNvPr id="542" name="Text Box 499"/>
                <p:cNvSpPr txBox="1">
                  <a:spLocks noChangeArrowheads="1"/>
                </p:cNvSpPr>
                <p:nvPr/>
              </p:nvSpPr>
              <p:spPr bwMode="auto">
                <a:xfrm>
                  <a:off x="2401" y="3514"/>
                  <a:ext cx="203" cy="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6</a:t>
                  </a:r>
                </a:p>
              </p:txBody>
            </p:sp>
            <p:sp>
              <p:nvSpPr>
                <p:cNvPr id="543" name="Text Box 500"/>
                <p:cNvSpPr txBox="1">
                  <a:spLocks noChangeArrowheads="1"/>
                </p:cNvSpPr>
                <p:nvPr/>
              </p:nvSpPr>
              <p:spPr bwMode="auto">
                <a:xfrm>
                  <a:off x="2564" y="3514"/>
                  <a:ext cx="204" cy="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7</a:t>
                  </a:r>
                </a:p>
              </p:txBody>
            </p:sp>
            <p:sp>
              <p:nvSpPr>
                <p:cNvPr id="544" name="Text Box 501"/>
                <p:cNvSpPr txBox="1">
                  <a:spLocks noChangeArrowheads="1"/>
                </p:cNvSpPr>
                <p:nvPr/>
              </p:nvSpPr>
              <p:spPr bwMode="auto">
                <a:xfrm>
                  <a:off x="2736" y="3514"/>
                  <a:ext cx="203" cy="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8</a:t>
                  </a:r>
                </a:p>
              </p:txBody>
            </p:sp>
            <p:sp>
              <p:nvSpPr>
                <p:cNvPr id="545" name="Text Box 502"/>
                <p:cNvSpPr txBox="1">
                  <a:spLocks noChangeArrowheads="1"/>
                </p:cNvSpPr>
                <p:nvPr/>
              </p:nvSpPr>
              <p:spPr bwMode="auto">
                <a:xfrm>
                  <a:off x="2900" y="3517"/>
                  <a:ext cx="203" cy="2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9</a:t>
                  </a:r>
                </a:p>
              </p:txBody>
            </p:sp>
            <p:sp>
              <p:nvSpPr>
                <p:cNvPr id="546" name="Text Box 503"/>
                <p:cNvSpPr txBox="1">
                  <a:spLocks noChangeArrowheads="1"/>
                </p:cNvSpPr>
                <p:nvPr/>
              </p:nvSpPr>
              <p:spPr bwMode="auto">
                <a:xfrm>
                  <a:off x="3044" y="3514"/>
                  <a:ext cx="276" cy="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10</a:t>
                  </a:r>
                </a:p>
              </p:txBody>
            </p:sp>
            <p:sp>
              <p:nvSpPr>
                <p:cNvPr id="547" name="Text Box 504"/>
                <p:cNvSpPr txBox="1">
                  <a:spLocks noChangeArrowheads="1"/>
                </p:cNvSpPr>
                <p:nvPr/>
              </p:nvSpPr>
              <p:spPr bwMode="auto">
                <a:xfrm>
                  <a:off x="1289" y="3280"/>
                  <a:ext cx="204" cy="2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1</a:t>
                  </a:r>
                </a:p>
              </p:txBody>
            </p:sp>
            <p:sp>
              <p:nvSpPr>
                <p:cNvPr id="548" name="Text Box 505"/>
                <p:cNvSpPr txBox="1">
                  <a:spLocks noChangeArrowheads="1"/>
                </p:cNvSpPr>
                <p:nvPr/>
              </p:nvSpPr>
              <p:spPr bwMode="auto">
                <a:xfrm>
                  <a:off x="1289" y="3130"/>
                  <a:ext cx="204" cy="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2</a:t>
                  </a:r>
                </a:p>
              </p:txBody>
            </p:sp>
            <p:sp>
              <p:nvSpPr>
                <p:cNvPr id="549" name="Text Box 506"/>
                <p:cNvSpPr txBox="1">
                  <a:spLocks noChangeArrowheads="1"/>
                </p:cNvSpPr>
                <p:nvPr/>
              </p:nvSpPr>
              <p:spPr bwMode="auto">
                <a:xfrm>
                  <a:off x="1289" y="2984"/>
                  <a:ext cx="204" cy="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3</a:t>
                  </a:r>
                </a:p>
              </p:txBody>
            </p:sp>
            <p:sp>
              <p:nvSpPr>
                <p:cNvPr id="550" name="Text Box 507"/>
                <p:cNvSpPr txBox="1">
                  <a:spLocks noChangeArrowheads="1"/>
                </p:cNvSpPr>
                <p:nvPr/>
              </p:nvSpPr>
              <p:spPr bwMode="auto">
                <a:xfrm>
                  <a:off x="1289" y="2835"/>
                  <a:ext cx="204" cy="2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4</a:t>
                  </a:r>
                </a:p>
              </p:txBody>
            </p:sp>
            <p:sp>
              <p:nvSpPr>
                <p:cNvPr id="551" name="Text Box 508"/>
                <p:cNvSpPr txBox="1">
                  <a:spLocks noChangeArrowheads="1"/>
                </p:cNvSpPr>
                <p:nvPr/>
              </p:nvSpPr>
              <p:spPr bwMode="auto">
                <a:xfrm>
                  <a:off x="1289" y="2686"/>
                  <a:ext cx="204" cy="2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5</a:t>
                  </a:r>
                </a:p>
              </p:txBody>
            </p:sp>
            <p:sp>
              <p:nvSpPr>
                <p:cNvPr id="552" name="Text Box 509"/>
                <p:cNvSpPr txBox="1">
                  <a:spLocks noChangeArrowheads="1"/>
                </p:cNvSpPr>
                <p:nvPr/>
              </p:nvSpPr>
              <p:spPr bwMode="auto">
                <a:xfrm>
                  <a:off x="1289" y="2539"/>
                  <a:ext cx="204" cy="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6</a:t>
                  </a:r>
                </a:p>
              </p:txBody>
            </p:sp>
            <p:sp>
              <p:nvSpPr>
                <p:cNvPr id="553" name="Text Box 510"/>
                <p:cNvSpPr txBox="1">
                  <a:spLocks noChangeArrowheads="1"/>
                </p:cNvSpPr>
                <p:nvPr/>
              </p:nvSpPr>
              <p:spPr bwMode="auto">
                <a:xfrm>
                  <a:off x="1289" y="2391"/>
                  <a:ext cx="204" cy="2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7</a:t>
                  </a:r>
                </a:p>
              </p:txBody>
            </p:sp>
            <p:sp>
              <p:nvSpPr>
                <p:cNvPr id="554" name="Text Box 511"/>
                <p:cNvSpPr txBox="1">
                  <a:spLocks noChangeArrowheads="1"/>
                </p:cNvSpPr>
                <p:nvPr/>
              </p:nvSpPr>
              <p:spPr bwMode="auto">
                <a:xfrm>
                  <a:off x="1289" y="2242"/>
                  <a:ext cx="204" cy="2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8</a:t>
                  </a:r>
                </a:p>
              </p:txBody>
            </p:sp>
            <p:sp>
              <p:nvSpPr>
                <p:cNvPr id="555" name="Text Box 512"/>
                <p:cNvSpPr txBox="1">
                  <a:spLocks noChangeArrowheads="1"/>
                </p:cNvSpPr>
                <p:nvPr/>
              </p:nvSpPr>
              <p:spPr bwMode="auto">
                <a:xfrm>
                  <a:off x="1289" y="2095"/>
                  <a:ext cx="204" cy="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9</a:t>
                  </a:r>
                </a:p>
              </p:txBody>
            </p:sp>
            <p:sp>
              <p:nvSpPr>
                <p:cNvPr id="556" name="Rectangle 513"/>
                <p:cNvSpPr>
                  <a:spLocks noChangeArrowheads="1"/>
                </p:cNvSpPr>
                <p:nvPr/>
              </p:nvSpPr>
              <p:spPr bwMode="auto">
                <a:xfrm>
                  <a:off x="1962" y="3683"/>
                  <a:ext cx="1098" cy="2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ct val="50000"/>
                    </a:spcBef>
                  </a:pPr>
                  <a:endParaRPr 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sp>
            <p:nvSpPr>
              <p:cNvPr id="393" name="Oval 514"/>
              <p:cNvSpPr>
                <a:spLocks noChangeArrowheads="1"/>
              </p:cNvSpPr>
              <p:nvPr/>
            </p:nvSpPr>
            <p:spPr bwMode="auto">
              <a:xfrm>
                <a:off x="4045" y="136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" name="Oval 515"/>
              <p:cNvSpPr>
                <a:spLocks noChangeArrowheads="1"/>
              </p:cNvSpPr>
              <p:nvPr/>
            </p:nvSpPr>
            <p:spPr bwMode="auto">
              <a:xfrm>
                <a:off x="5372" y="127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" name="Oval 516"/>
              <p:cNvSpPr>
                <a:spLocks noChangeArrowheads="1"/>
              </p:cNvSpPr>
              <p:nvPr/>
            </p:nvSpPr>
            <p:spPr bwMode="auto">
              <a:xfrm>
                <a:off x="3770" y="161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" name="Oval 517"/>
              <p:cNvSpPr>
                <a:spLocks noChangeArrowheads="1"/>
              </p:cNvSpPr>
              <p:nvPr/>
            </p:nvSpPr>
            <p:spPr bwMode="auto">
              <a:xfrm>
                <a:off x="4496" y="935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" name="Oval 518"/>
              <p:cNvSpPr>
                <a:spLocks noChangeArrowheads="1"/>
              </p:cNvSpPr>
              <p:nvPr/>
            </p:nvSpPr>
            <p:spPr bwMode="auto">
              <a:xfrm>
                <a:off x="4328" y="109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" name="Oval 519"/>
              <p:cNvSpPr>
                <a:spLocks noChangeArrowheads="1"/>
              </p:cNvSpPr>
              <p:nvPr/>
            </p:nvSpPr>
            <p:spPr bwMode="auto">
              <a:xfrm>
                <a:off x="4756" y="69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" name="Oval 520"/>
              <p:cNvSpPr>
                <a:spLocks noChangeArrowheads="1"/>
              </p:cNvSpPr>
              <p:nvPr/>
            </p:nvSpPr>
            <p:spPr bwMode="auto">
              <a:xfrm>
                <a:off x="4986" y="479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" name="Rectangle 521" descr="Wide downward diagonal"/>
              <p:cNvSpPr>
                <a:spLocks noChangeArrowheads="1"/>
              </p:cNvSpPr>
              <p:nvPr/>
            </p:nvSpPr>
            <p:spPr bwMode="auto">
              <a:xfrm>
                <a:off x="3642" y="501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" name="Rectangle 522" descr="Wide downward diagonal"/>
              <p:cNvSpPr>
                <a:spLocks noChangeArrowheads="1"/>
              </p:cNvSpPr>
              <p:nvPr/>
            </p:nvSpPr>
            <p:spPr bwMode="auto">
              <a:xfrm>
                <a:off x="3834" y="228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2" name="Rectangle 523" descr="Wide downward diagonal"/>
              <p:cNvSpPr>
                <a:spLocks noChangeArrowheads="1"/>
              </p:cNvSpPr>
              <p:nvPr/>
            </p:nvSpPr>
            <p:spPr bwMode="auto">
              <a:xfrm>
                <a:off x="4183" y="656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3" name="Rectangle 524" descr="Wide downward diagonal"/>
              <p:cNvSpPr>
                <a:spLocks noChangeArrowheads="1"/>
              </p:cNvSpPr>
              <p:nvPr/>
            </p:nvSpPr>
            <p:spPr bwMode="auto">
              <a:xfrm>
                <a:off x="3782" y="1428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4" name="Rectangle 525" descr="Wide downward diagonal"/>
              <p:cNvSpPr>
                <a:spLocks noChangeArrowheads="1"/>
              </p:cNvSpPr>
              <p:nvPr/>
            </p:nvSpPr>
            <p:spPr bwMode="auto">
              <a:xfrm>
                <a:off x="4264" y="28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5" name="Rectangle 526" descr="Wide downward diagonal"/>
              <p:cNvSpPr>
                <a:spLocks noChangeArrowheads="1"/>
              </p:cNvSpPr>
              <p:nvPr/>
            </p:nvSpPr>
            <p:spPr bwMode="auto">
              <a:xfrm>
                <a:off x="4122" y="981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" name="Rectangle 527" descr="Wide downward diagonal"/>
              <p:cNvSpPr>
                <a:spLocks noChangeArrowheads="1"/>
              </p:cNvSpPr>
              <p:nvPr/>
            </p:nvSpPr>
            <p:spPr bwMode="auto">
              <a:xfrm>
                <a:off x="4884" y="226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7" name="Rectangle 528" descr="Wide downward diagonal"/>
              <p:cNvSpPr>
                <a:spLocks noChangeArrowheads="1"/>
              </p:cNvSpPr>
              <p:nvPr/>
            </p:nvSpPr>
            <p:spPr bwMode="auto">
              <a:xfrm>
                <a:off x="3951" y="498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" name="Rectangle 529" descr="Wide downward diagonal"/>
              <p:cNvSpPr>
                <a:spLocks noChangeArrowheads="1"/>
              </p:cNvSpPr>
              <p:nvPr/>
            </p:nvSpPr>
            <p:spPr bwMode="auto">
              <a:xfrm>
                <a:off x="3820" y="93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" name="Rectangle 530" descr="Wide downward diagonal"/>
              <p:cNvSpPr>
                <a:spLocks noChangeArrowheads="1"/>
              </p:cNvSpPr>
              <p:nvPr/>
            </p:nvSpPr>
            <p:spPr bwMode="auto">
              <a:xfrm>
                <a:off x="4481" y="790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" name="Rectangle 531" descr="Wide downward diagonal"/>
              <p:cNvSpPr>
                <a:spLocks noChangeArrowheads="1"/>
              </p:cNvSpPr>
              <p:nvPr/>
            </p:nvSpPr>
            <p:spPr bwMode="auto">
              <a:xfrm>
                <a:off x="4541" y="459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" name="Rectangle 532" descr="Wide downward diagonal"/>
              <p:cNvSpPr>
                <a:spLocks noChangeArrowheads="1"/>
              </p:cNvSpPr>
              <p:nvPr/>
            </p:nvSpPr>
            <p:spPr bwMode="auto">
              <a:xfrm>
                <a:off x="5200" y="145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" name="Rectangle 533" descr="Wide downward diagonal"/>
              <p:cNvSpPr>
                <a:spLocks noChangeArrowheads="1"/>
              </p:cNvSpPr>
              <p:nvPr/>
            </p:nvSpPr>
            <p:spPr bwMode="auto">
              <a:xfrm>
                <a:off x="4044" y="1209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" name="Rectangle 534" descr="Wide downward diagonal"/>
              <p:cNvSpPr>
                <a:spLocks noChangeArrowheads="1"/>
              </p:cNvSpPr>
              <p:nvPr/>
            </p:nvSpPr>
            <p:spPr bwMode="auto">
              <a:xfrm>
                <a:off x="4539" y="209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" name="Rectangle 535" descr="Wide downward diagonal"/>
              <p:cNvSpPr>
                <a:spLocks noChangeArrowheads="1"/>
              </p:cNvSpPr>
              <p:nvPr/>
            </p:nvSpPr>
            <p:spPr bwMode="auto">
              <a:xfrm>
                <a:off x="4957" y="1129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" name="Rectangle 536" descr="Wide downward diagonal"/>
              <p:cNvSpPr>
                <a:spLocks noChangeArrowheads="1"/>
              </p:cNvSpPr>
              <p:nvPr/>
            </p:nvSpPr>
            <p:spPr bwMode="auto">
              <a:xfrm>
                <a:off x="4836" y="138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" name="Rectangle 537" descr="Wide downward diagonal"/>
              <p:cNvSpPr>
                <a:spLocks noChangeArrowheads="1"/>
              </p:cNvSpPr>
              <p:nvPr/>
            </p:nvSpPr>
            <p:spPr bwMode="auto">
              <a:xfrm>
                <a:off x="5021" y="694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7" name="Rectangle 538" descr="Wide downward diagonal"/>
              <p:cNvSpPr>
                <a:spLocks noChangeArrowheads="1"/>
              </p:cNvSpPr>
              <p:nvPr/>
            </p:nvSpPr>
            <p:spPr bwMode="auto">
              <a:xfrm>
                <a:off x="4503" y="1329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8" name="Rectangle 539" descr="Wide downward diagonal"/>
              <p:cNvSpPr>
                <a:spLocks noChangeArrowheads="1"/>
              </p:cNvSpPr>
              <p:nvPr/>
            </p:nvSpPr>
            <p:spPr bwMode="auto">
              <a:xfrm>
                <a:off x="3958" y="1589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" name="Rectangle 540" descr="Wide downward diagonal"/>
              <p:cNvSpPr>
                <a:spLocks noChangeArrowheads="1"/>
              </p:cNvSpPr>
              <p:nvPr/>
            </p:nvSpPr>
            <p:spPr bwMode="auto">
              <a:xfrm>
                <a:off x="4436" y="1537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" name="Rectangle 541" descr="Wide downward diagonal"/>
              <p:cNvSpPr>
                <a:spLocks noChangeArrowheads="1"/>
              </p:cNvSpPr>
              <p:nvPr/>
            </p:nvSpPr>
            <p:spPr bwMode="auto">
              <a:xfrm>
                <a:off x="4292" y="1278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" name="Rectangle 542" descr="Wide downward diagonal"/>
              <p:cNvSpPr>
                <a:spLocks noChangeArrowheads="1"/>
              </p:cNvSpPr>
              <p:nvPr/>
            </p:nvSpPr>
            <p:spPr bwMode="auto">
              <a:xfrm>
                <a:off x="4695" y="87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" name="Rectangle 543" descr="Wide downward diagonal"/>
              <p:cNvSpPr>
                <a:spLocks noChangeArrowheads="1"/>
              </p:cNvSpPr>
              <p:nvPr/>
            </p:nvSpPr>
            <p:spPr bwMode="auto">
              <a:xfrm>
                <a:off x="5119" y="1623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3" name="Rectangle 544" descr="Wide downward diagonal"/>
              <p:cNvSpPr>
                <a:spLocks noChangeArrowheads="1"/>
              </p:cNvSpPr>
              <p:nvPr/>
            </p:nvSpPr>
            <p:spPr bwMode="auto">
              <a:xfrm>
                <a:off x="5220" y="388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4" name="Rectangle 545" descr="Wide downward diagonal"/>
              <p:cNvSpPr>
                <a:spLocks noChangeArrowheads="1"/>
              </p:cNvSpPr>
              <p:nvPr/>
            </p:nvSpPr>
            <p:spPr bwMode="auto">
              <a:xfrm>
                <a:off x="5220" y="1249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25" name="Rectangle 546" descr="Wide downward diagonal"/>
              <p:cNvSpPr>
                <a:spLocks noChangeArrowheads="1"/>
              </p:cNvSpPr>
              <p:nvPr/>
            </p:nvSpPr>
            <p:spPr bwMode="auto">
              <a:xfrm>
                <a:off x="5178" y="943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" name="Rectangle 547" descr="Wide downward diagonal"/>
              <p:cNvSpPr>
                <a:spLocks noChangeArrowheads="1"/>
              </p:cNvSpPr>
              <p:nvPr/>
            </p:nvSpPr>
            <p:spPr bwMode="auto">
              <a:xfrm>
                <a:off x="5265" y="717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" name="Rectangle 548" descr="Wide downward diagonal"/>
              <p:cNvSpPr>
                <a:spLocks noChangeArrowheads="1"/>
              </p:cNvSpPr>
              <p:nvPr/>
            </p:nvSpPr>
            <p:spPr bwMode="auto">
              <a:xfrm>
                <a:off x="4795" y="1674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" name="Oval 549"/>
              <p:cNvSpPr>
                <a:spLocks noChangeArrowheads="1"/>
              </p:cNvSpPr>
              <p:nvPr/>
            </p:nvSpPr>
            <p:spPr bwMode="auto">
              <a:xfrm>
                <a:off x="3929" y="147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" name="Oval 550"/>
              <p:cNvSpPr>
                <a:spLocks noChangeArrowheads="1"/>
              </p:cNvSpPr>
              <p:nvPr/>
            </p:nvSpPr>
            <p:spPr bwMode="auto">
              <a:xfrm>
                <a:off x="4590" y="85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" name="Oval 551"/>
              <p:cNvSpPr>
                <a:spLocks noChangeArrowheads="1"/>
              </p:cNvSpPr>
              <p:nvPr/>
            </p:nvSpPr>
            <p:spPr bwMode="auto">
              <a:xfrm>
                <a:off x="5224" y="261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" name="Oval 552"/>
              <p:cNvSpPr>
                <a:spLocks noChangeArrowheads="1"/>
              </p:cNvSpPr>
              <p:nvPr/>
            </p:nvSpPr>
            <p:spPr bwMode="auto">
              <a:xfrm>
                <a:off x="4865" y="60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" name="Oval 553"/>
              <p:cNvSpPr>
                <a:spLocks noChangeArrowheads="1"/>
              </p:cNvSpPr>
              <p:nvPr/>
            </p:nvSpPr>
            <p:spPr bwMode="auto">
              <a:xfrm>
                <a:off x="4173" y="124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60" name="Line 561"/>
          <p:cNvSpPr>
            <a:spLocks noChangeShapeType="1"/>
          </p:cNvSpPr>
          <p:nvPr/>
        </p:nvSpPr>
        <p:spPr bwMode="auto">
          <a:xfrm flipV="1">
            <a:off x="4554537" y="2212975"/>
            <a:ext cx="0" cy="111125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1" name="Line 740"/>
          <p:cNvSpPr>
            <a:spLocks noChangeShapeType="1"/>
          </p:cNvSpPr>
          <p:nvPr/>
        </p:nvSpPr>
        <p:spPr bwMode="auto">
          <a:xfrm flipV="1">
            <a:off x="5554662" y="1050925"/>
            <a:ext cx="0" cy="111125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2" name="Line 741"/>
          <p:cNvSpPr>
            <a:spLocks noChangeShapeType="1"/>
          </p:cNvSpPr>
          <p:nvPr/>
        </p:nvSpPr>
        <p:spPr bwMode="auto">
          <a:xfrm>
            <a:off x="3922712" y="3136900"/>
            <a:ext cx="593725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" name="Line 742"/>
          <p:cNvSpPr>
            <a:spLocks noChangeShapeType="1"/>
          </p:cNvSpPr>
          <p:nvPr/>
        </p:nvSpPr>
        <p:spPr bwMode="auto">
          <a:xfrm>
            <a:off x="5589587" y="1587500"/>
            <a:ext cx="679450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4" name="Line 743"/>
          <p:cNvSpPr>
            <a:spLocks noChangeShapeType="1"/>
          </p:cNvSpPr>
          <p:nvPr/>
        </p:nvSpPr>
        <p:spPr bwMode="auto">
          <a:xfrm rot="16200000">
            <a:off x="5775324" y="1322388"/>
            <a:ext cx="536575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5" name="Line 744"/>
          <p:cNvSpPr>
            <a:spLocks noChangeShapeType="1"/>
          </p:cNvSpPr>
          <p:nvPr/>
        </p:nvSpPr>
        <p:spPr bwMode="auto">
          <a:xfrm>
            <a:off x="4594225" y="2373313"/>
            <a:ext cx="1670050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6" name="Line 745"/>
          <p:cNvSpPr>
            <a:spLocks noChangeShapeType="1"/>
          </p:cNvSpPr>
          <p:nvPr/>
        </p:nvSpPr>
        <p:spPr bwMode="auto">
          <a:xfrm rot="16200000">
            <a:off x="5022849" y="2265363"/>
            <a:ext cx="174625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7" name="Rectangle 747" descr="Wide downward diagonal"/>
          <p:cNvSpPr>
            <a:spLocks noChangeArrowheads="1"/>
          </p:cNvSpPr>
          <p:nvPr/>
        </p:nvSpPr>
        <p:spPr bwMode="auto">
          <a:xfrm>
            <a:off x="2786062" y="3960813"/>
            <a:ext cx="119063" cy="12541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" name="Rectangle 748" descr="Wide downward diagonal"/>
          <p:cNvSpPr>
            <a:spLocks noChangeArrowheads="1"/>
          </p:cNvSpPr>
          <p:nvPr/>
        </p:nvSpPr>
        <p:spPr bwMode="auto">
          <a:xfrm>
            <a:off x="2773362" y="2989263"/>
            <a:ext cx="119063" cy="12541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Rectangle 749" descr="Wide downward diagonal"/>
          <p:cNvSpPr>
            <a:spLocks noChangeArrowheads="1"/>
          </p:cNvSpPr>
          <p:nvPr/>
        </p:nvSpPr>
        <p:spPr bwMode="auto">
          <a:xfrm>
            <a:off x="2792412" y="2532063"/>
            <a:ext cx="119063" cy="12541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Rectangle 750" descr="Wide downward diagonal"/>
          <p:cNvSpPr>
            <a:spLocks noChangeArrowheads="1"/>
          </p:cNvSpPr>
          <p:nvPr/>
        </p:nvSpPr>
        <p:spPr bwMode="auto">
          <a:xfrm>
            <a:off x="1579562" y="1820863"/>
            <a:ext cx="119063" cy="12541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Rectangle 751" descr="Wide downward diagonal"/>
          <p:cNvSpPr>
            <a:spLocks noChangeArrowheads="1"/>
          </p:cNvSpPr>
          <p:nvPr/>
        </p:nvSpPr>
        <p:spPr bwMode="auto">
          <a:xfrm>
            <a:off x="912812" y="1770063"/>
            <a:ext cx="119063" cy="12541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2" name="Rectangle 752" descr="Wide downward diagonal"/>
          <p:cNvSpPr>
            <a:spLocks noChangeArrowheads="1"/>
          </p:cNvSpPr>
          <p:nvPr/>
        </p:nvSpPr>
        <p:spPr bwMode="auto">
          <a:xfrm>
            <a:off x="2182812" y="1808163"/>
            <a:ext cx="119063" cy="12541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Line 746"/>
          <p:cNvSpPr>
            <a:spLocks noChangeShapeType="1"/>
          </p:cNvSpPr>
          <p:nvPr/>
        </p:nvSpPr>
        <p:spPr bwMode="auto">
          <a:xfrm rot="5400000" flipH="1">
            <a:off x="1579562" y="839788"/>
            <a:ext cx="3175" cy="221932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4" name="Line 753"/>
          <p:cNvSpPr>
            <a:spLocks noChangeShapeType="1"/>
          </p:cNvSpPr>
          <p:nvPr/>
        </p:nvSpPr>
        <p:spPr bwMode="auto">
          <a:xfrm rot="5400000" flipH="1">
            <a:off x="1541462" y="1246188"/>
            <a:ext cx="3175" cy="221932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5" name="Line 754"/>
          <p:cNvSpPr>
            <a:spLocks noChangeShapeType="1"/>
          </p:cNvSpPr>
          <p:nvPr/>
        </p:nvSpPr>
        <p:spPr bwMode="auto">
          <a:xfrm rot="5400000" flipH="1">
            <a:off x="2413000" y="2755900"/>
            <a:ext cx="0" cy="49212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6" name="Line 755"/>
          <p:cNvSpPr>
            <a:spLocks noChangeShapeType="1"/>
          </p:cNvSpPr>
          <p:nvPr/>
        </p:nvSpPr>
        <p:spPr bwMode="auto">
          <a:xfrm flipH="1">
            <a:off x="1566862" y="1935163"/>
            <a:ext cx="0" cy="40957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7" name="Line 756"/>
          <p:cNvSpPr>
            <a:spLocks noChangeShapeType="1"/>
          </p:cNvSpPr>
          <p:nvPr/>
        </p:nvSpPr>
        <p:spPr bwMode="auto">
          <a:xfrm flipH="1">
            <a:off x="2173287" y="2354263"/>
            <a:ext cx="3175" cy="184467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8" name="Line 757"/>
          <p:cNvSpPr>
            <a:spLocks noChangeShapeType="1"/>
          </p:cNvSpPr>
          <p:nvPr/>
        </p:nvSpPr>
        <p:spPr bwMode="auto">
          <a:xfrm rot="5400000" flipH="1">
            <a:off x="1006475" y="1597025"/>
            <a:ext cx="0" cy="110807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9" name="Line 758"/>
          <p:cNvSpPr>
            <a:spLocks noChangeShapeType="1"/>
          </p:cNvSpPr>
          <p:nvPr/>
        </p:nvSpPr>
        <p:spPr bwMode="auto">
          <a:xfrm flipH="1">
            <a:off x="1052512" y="1966913"/>
            <a:ext cx="0" cy="18732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0" name="Line 759"/>
          <p:cNvSpPr>
            <a:spLocks noChangeShapeType="1"/>
          </p:cNvSpPr>
          <p:nvPr/>
        </p:nvSpPr>
        <p:spPr bwMode="auto">
          <a:xfrm rot="5400000" flipH="1">
            <a:off x="2416175" y="2562225"/>
            <a:ext cx="0" cy="49847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1" name="Line 760"/>
          <p:cNvSpPr>
            <a:spLocks noChangeShapeType="1"/>
          </p:cNvSpPr>
          <p:nvPr/>
        </p:nvSpPr>
        <p:spPr bwMode="auto">
          <a:xfrm flipH="1">
            <a:off x="2392362" y="2817813"/>
            <a:ext cx="0" cy="18732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2" name="Text Box 761"/>
          <p:cNvSpPr txBox="1">
            <a:spLocks noChangeArrowheads="1"/>
          </p:cNvSpPr>
          <p:nvPr/>
        </p:nvSpPr>
        <p:spPr bwMode="auto">
          <a:xfrm>
            <a:off x="6781800" y="3589338"/>
            <a:ext cx="1384300" cy="29718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900" b="1" dirty="0">
                <a:solidFill>
                  <a:srgbClr val="FF6600"/>
                </a:solidFill>
              </a:rPr>
              <a:t>?</a:t>
            </a:r>
          </a:p>
        </p:txBody>
      </p:sp>
      <p:sp>
        <p:nvSpPr>
          <p:cNvPr id="583" name="Line 762"/>
          <p:cNvSpPr>
            <a:spLocks noChangeShapeType="1"/>
          </p:cNvSpPr>
          <p:nvPr/>
        </p:nvSpPr>
        <p:spPr bwMode="auto">
          <a:xfrm rot="5400000" flipH="1">
            <a:off x="1302543" y="1789907"/>
            <a:ext cx="3175" cy="1690688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" name="Line 763"/>
          <p:cNvSpPr>
            <a:spLocks noChangeShapeType="1"/>
          </p:cNvSpPr>
          <p:nvPr/>
        </p:nvSpPr>
        <p:spPr bwMode="auto">
          <a:xfrm flipH="1">
            <a:off x="1927225" y="2387600"/>
            <a:ext cx="0" cy="23812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388" grpId="0" animBg="1"/>
      <p:bldP spid="560" grpId="0" animBg="1"/>
      <p:bldP spid="561" grpId="0" animBg="1"/>
      <p:bldP spid="562" grpId="0" animBg="1"/>
      <p:bldP spid="563" grpId="0" animBg="1"/>
      <p:bldP spid="564" grpId="0" animBg="1"/>
      <p:bldP spid="565" grpId="0" animBg="1"/>
      <p:bldP spid="566" grpId="0" animBg="1"/>
      <p:bldP spid="573" grpId="0" animBg="1"/>
      <p:bldP spid="574" grpId="0" animBg="1"/>
      <p:bldP spid="575" grpId="0" animBg="1"/>
      <p:bldP spid="576" grpId="0" animBg="1"/>
      <p:bldP spid="577" grpId="0" animBg="1"/>
      <p:bldP spid="578" grpId="0" animBg="1"/>
      <p:bldP spid="580" grpId="0" animBg="1"/>
      <p:bldP spid="581" grpId="0" animBg="1"/>
      <p:bldP spid="582" grpId="0" build="allAtOnce"/>
      <p:bldP spid="583" grpId="0" animBg="1"/>
      <p:bldP spid="58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Prednosti-nedostatci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2" name="Text Placeholder 3"/>
          <p:cNvSpPr txBox="1">
            <a:spLocks/>
          </p:cNvSpPr>
          <p:nvPr/>
        </p:nvSpPr>
        <p:spPr bwMode="auto">
          <a:xfrm>
            <a:off x="304800" y="1981200"/>
            <a:ext cx="5791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Prednosti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Jednostavni</a:t>
            </a:r>
            <a:r>
              <a:rPr kumimoji="0" lang="sr-Latn-R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za implementaciju</a:t>
            </a:r>
            <a:endParaRPr kumimoji="0" lang="sr-Latn-R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Lako se generišu</a:t>
            </a:r>
            <a:r>
              <a:rPr kumimoji="0" lang="sr-Latn-R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pravila</a:t>
            </a:r>
            <a:endParaRPr kumimoji="0" lang="sr-Latn-R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43" name="Text Placeholder 3"/>
          <p:cNvSpPr txBox="1">
            <a:spLocks/>
          </p:cNvSpPr>
          <p:nvPr/>
        </p:nvSpPr>
        <p:spPr bwMode="auto">
          <a:xfrm>
            <a:off x="381000" y="3505200"/>
            <a:ext cx="7620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sz="2400" b="1" kern="0" dirty="0" smtClean="0">
                <a:latin typeface="Comic Sans MS" pitchFamily="66" charset="0"/>
              </a:rPr>
              <a:t>Problemi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- overfitting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kern="0" dirty="0" smtClean="0">
                <a:latin typeface="Comic Sans MS" pitchFamily="66" charset="0"/>
              </a:rPr>
              <a:t> - klasifikacija u pravougle particije</a:t>
            </a:r>
            <a:endParaRPr kumimoji="0" lang="sr-Latn-RS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-</a:t>
            </a:r>
            <a:r>
              <a:rPr kumimoji="0" lang="sr-Latn-R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može da postane previše veliko stablo/ neophodno odsecanje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kern="0" dirty="0" smtClean="0">
                <a:latin typeface="Comic Sans MS" pitchFamily="66" charset="0"/>
              </a:rPr>
              <a:t> - ne radi sa online </a:t>
            </a:r>
            <a:r>
              <a:rPr lang="sr-Latn-RS" kern="0" dirty="0" smtClean="0">
                <a:latin typeface="Comic Sans MS" pitchFamily="66" charset="0"/>
              </a:rPr>
              <a:t>podacima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sr-Latn-RS" kern="0" dirty="0" smtClean="0">
                <a:latin typeface="Comic Sans MS" pitchFamily="66" charset="0"/>
              </a:rPr>
              <a:t>- kompleksno kad je u pitanju velik broj osobina</a:t>
            </a:r>
            <a:endParaRPr kumimoji="0" lang="sr-Latn-R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sr-Latn-R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Decision Tree Classifier</a:t>
            </a:r>
            <a:endParaRPr lang="en-US" dirty="0"/>
          </a:p>
        </p:txBody>
      </p:sp>
      <p:sp>
        <p:nvSpPr>
          <p:cNvPr id="364" name="Text Box 4"/>
          <p:cNvSpPr txBox="1">
            <a:spLocks noChangeArrowheads="1"/>
          </p:cNvSpPr>
          <p:nvPr/>
        </p:nvSpPr>
        <p:spPr bwMode="auto">
          <a:xfrm>
            <a:off x="7232650" y="2971800"/>
            <a:ext cx="18351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Ross Quinlan</a:t>
            </a:r>
          </a:p>
          <a:p>
            <a:r>
              <a:rPr lang="en-US" sz="1800" dirty="0"/>
              <a:t> </a:t>
            </a:r>
          </a:p>
        </p:txBody>
      </p:sp>
      <p:graphicFrame>
        <p:nvGraphicFramePr>
          <p:cNvPr id="365" name="Object 5"/>
          <p:cNvGraphicFramePr>
            <a:graphicFrameLocks noChangeAspect="1"/>
          </p:cNvGraphicFramePr>
          <p:nvPr/>
        </p:nvGraphicFramePr>
        <p:xfrm>
          <a:off x="7391400" y="838200"/>
          <a:ext cx="1485900" cy="2162175"/>
        </p:xfrm>
        <a:graphic>
          <a:graphicData uri="http://schemas.openxmlformats.org/presentationml/2006/ole">
            <p:oleObj spid="_x0000_s6146" name="Bitmap Image" r:id="rId3" imgW="1486107" imgH="2161905" progId="PBrush">
              <p:embed/>
            </p:oleObj>
          </a:graphicData>
        </a:graphic>
      </p:graphicFrame>
      <p:sp>
        <p:nvSpPr>
          <p:cNvPr id="366" name="Rectangle 201"/>
          <p:cNvSpPr>
            <a:spLocks noChangeArrowheads="1"/>
          </p:cNvSpPr>
          <p:nvPr/>
        </p:nvSpPr>
        <p:spPr bwMode="auto">
          <a:xfrm>
            <a:off x="6357938" y="3979862"/>
            <a:ext cx="19973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sr-Latn-RS" sz="1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Dužina stomaka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&gt; 7.1?</a:t>
            </a:r>
          </a:p>
        </p:txBody>
      </p:sp>
      <p:sp>
        <p:nvSpPr>
          <p:cNvPr id="367" name="Rectangle 202"/>
          <p:cNvSpPr>
            <a:spLocks noChangeArrowheads="1"/>
          </p:cNvSpPr>
          <p:nvPr/>
        </p:nvSpPr>
        <p:spPr bwMode="auto">
          <a:xfrm>
            <a:off x="6180138" y="4945062"/>
            <a:ext cx="10255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368" name="Rectangle 203"/>
          <p:cNvSpPr>
            <a:spLocks noChangeArrowheads="1"/>
          </p:cNvSpPr>
          <p:nvPr/>
        </p:nvSpPr>
        <p:spPr bwMode="auto">
          <a:xfrm>
            <a:off x="6226175" y="4592637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no</a:t>
            </a:r>
            <a:endParaRPr lang="en-US" sz="1400"/>
          </a:p>
        </p:txBody>
      </p:sp>
      <p:sp>
        <p:nvSpPr>
          <p:cNvPr id="369" name="Rectangle 204"/>
          <p:cNvSpPr>
            <a:spLocks noChangeArrowheads="1"/>
          </p:cNvSpPr>
          <p:nvPr/>
        </p:nvSpPr>
        <p:spPr bwMode="auto">
          <a:xfrm>
            <a:off x="7694613" y="4945062"/>
            <a:ext cx="10255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370" name="Rectangle 205"/>
          <p:cNvSpPr>
            <a:spLocks noChangeArrowheads="1"/>
          </p:cNvSpPr>
          <p:nvPr/>
        </p:nvSpPr>
        <p:spPr bwMode="auto">
          <a:xfrm>
            <a:off x="8174038" y="4549775"/>
            <a:ext cx="2789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yes</a:t>
            </a:r>
            <a:endParaRPr lang="en-US" sz="1400"/>
          </a:p>
        </p:txBody>
      </p:sp>
      <p:sp>
        <p:nvSpPr>
          <p:cNvPr id="371" name="Rectangle 206"/>
          <p:cNvSpPr>
            <a:spLocks noChangeArrowheads="1"/>
          </p:cNvSpPr>
          <p:nvPr/>
        </p:nvSpPr>
        <p:spPr bwMode="auto">
          <a:xfrm>
            <a:off x="7870825" y="5108575"/>
            <a:ext cx="1025525" cy="377825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372" name="Rectangle 207"/>
          <p:cNvSpPr>
            <a:spLocks noChangeArrowheads="1"/>
          </p:cNvSpPr>
          <p:nvPr/>
        </p:nvSpPr>
        <p:spPr bwMode="auto">
          <a:xfrm>
            <a:off x="7932738" y="5154612"/>
            <a:ext cx="6828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sr-Latn-RS" sz="1600" b="1" dirty="0" smtClean="0">
                <a:solidFill>
                  <a:srgbClr val="FF0000"/>
                </a:solidFill>
              </a:rPr>
              <a:t>Cvrčak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73" name="Line 208"/>
          <p:cNvSpPr>
            <a:spLocks noChangeShapeType="1"/>
          </p:cNvSpPr>
          <p:nvPr/>
        </p:nvSpPr>
        <p:spPr bwMode="auto">
          <a:xfrm flipH="1">
            <a:off x="6391275" y="4314825"/>
            <a:ext cx="617538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374" name="Line 209"/>
          <p:cNvSpPr>
            <a:spLocks noChangeShapeType="1"/>
          </p:cNvSpPr>
          <p:nvPr/>
        </p:nvSpPr>
        <p:spPr bwMode="auto">
          <a:xfrm>
            <a:off x="7737475" y="4316412"/>
            <a:ext cx="415925" cy="276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375" name="Line 210"/>
          <p:cNvSpPr>
            <a:spLocks noChangeShapeType="1"/>
          </p:cNvSpPr>
          <p:nvPr/>
        </p:nvSpPr>
        <p:spPr bwMode="auto">
          <a:xfrm>
            <a:off x="6345238" y="4919662"/>
            <a:ext cx="0" cy="180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376" name="Line 211"/>
          <p:cNvSpPr>
            <a:spLocks noChangeShapeType="1"/>
          </p:cNvSpPr>
          <p:nvPr/>
        </p:nvSpPr>
        <p:spPr bwMode="auto">
          <a:xfrm>
            <a:off x="8340725" y="4865687"/>
            <a:ext cx="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377" name="Rectangle 212"/>
          <p:cNvSpPr>
            <a:spLocks noChangeArrowheads="1"/>
          </p:cNvSpPr>
          <p:nvPr/>
        </p:nvSpPr>
        <p:spPr bwMode="auto">
          <a:xfrm>
            <a:off x="5253038" y="5114925"/>
            <a:ext cx="2540000" cy="374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378" name="Rectangle 213"/>
          <p:cNvSpPr>
            <a:spLocks noChangeArrowheads="1"/>
          </p:cNvSpPr>
          <p:nvPr/>
        </p:nvSpPr>
        <p:spPr bwMode="auto">
          <a:xfrm>
            <a:off x="5308600" y="5143500"/>
            <a:ext cx="19059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sr-Latn-RS" sz="1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Dužina antente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&gt; 6.0?</a:t>
            </a:r>
          </a:p>
        </p:txBody>
      </p:sp>
      <p:sp>
        <p:nvSpPr>
          <p:cNvPr id="379" name="Rectangle 214"/>
          <p:cNvSpPr>
            <a:spLocks noChangeArrowheads="1"/>
          </p:cNvSpPr>
          <p:nvPr/>
        </p:nvSpPr>
        <p:spPr bwMode="auto">
          <a:xfrm>
            <a:off x="5110163" y="6183312"/>
            <a:ext cx="10255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380" name="Rectangle 215"/>
          <p:cNvSpPr>
            <a:spLocks noChangeArrowheads="1"/>
          </p:cNvSpPr>
          <p:nvPr/>
        </p:nvSpPr>
        <p:spPr bwMode="auto">
          <a:xfrm>
            <a:off x="5697538" y="5805487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no</a:t>
            </a:r>
            <a:endParaRPr lang="en-US" sz="1400"/>
          </a:p>
        </p:txBody>
      </p:sp>
      <p:sp>
        <p:nvSpPr>
          <p:cNvPr id="381" name="Rectangle 216"/>
          <p:cNvSpPr>
            <a:spLocks noChangeArrowheads="1"/>
          </p:cNvSpPr>
          <p:nvPr/>
        </p:nvSpPr>
        <p:spPr bwMode="auto">
          <a:xfrm>
            <a:off x="6624638" y="6183312"/>
            <a:ext cx="10255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382" name="Line 222"/>
          <p:cNvSpPr>
            <a:spLocks noChangeShapeType="1"/>
          </p:cNvSpPr>
          <p:nvPr/>
        </p:nvSpPr>
        <p:spPr bwMode="auto">
          <a:xfrm flipH="1">
            <a:off x="5899150" y="5486400"/>
            <a:ext cx="273050" cy="3635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383" name="Rectangle 232"/>
          <p:cNvSpPr>
            <a:spLocks noChangeArrowheads="1"/>
          </p:cNvSpPr>
          <p:nvPr/>
        </p:nvSpPr>
        <p:spPr bwMode="auto">
          <a:xfrm>
            <a:off x="7662863" y="5775325"/>
            <a:ext cx="2789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yes</a:t>
            </a:r>
            <a:endParaRPr lang="en-US" sz="1400"/>
          </a:p>
        </p:txBody>
      </p:sp>
      <p:sp>
        <p:nvSpPr>
          <p:cNvPr id="384" name="Rectangle 233"/>
          <p:cNvSpPr>
            <a:spLocks noChangeArrowheads="1"/>
          </p:cNvSpPr>
          <p:nvPr/>
        </p:nvSpPr>
        <p:spPr bwMode="auto">
          <a:xfrm>
            <a:off x="7418388" y="6326187"/>
            <a:ext cx="1025525" cy="393700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385" name="Rectangle 234"/>
          <p:cNvSpPr>
            <a:spLocks noChangeArrowheads="1"/>
          </p:cNvSpPr>
          <p:nvPr/>
        </p:nvSpPr>
        <p:spPr bwMode="auto">
          <a:xfrm>
            <a:off x="7480300" y="6372225"/>
            <a:ext cx="6828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sr-Latn-RS" sz="1600" b="1" dirty="0" smtClean="0">
                <a:solidFill>
                  <a:srgbClr val="FF0000"/>
                </a:solidFill>
              </a:rPr>
              <a:t>Cvrčak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86" name="Line 235"/>
          <p:cNvSpPr>
            <a:spLocks noChangeShapeType="1"/>
          </p:cNvSpPr>
          <p:nvPr/>
        </p:nvSpPr>
        <p:spPr bwMode="auto">
          <a:xfrm>
            <a:off x="7289800" y="5487987"/>
            <a:ext cx="411163" cy="3222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387" name="Line 236"/>
          <p:cNvSpPr>
            <a:spLocks noChangeShapeType="1"/>
          </p:cNvSpPr>
          <p:nvPr/>
        </p:nvSpPr>
        <p:spPr bwMode="auto">
          <a:xfrm>
            <a:off x="7888288" y="6083300"/>
            <a:ext cx="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388" name="Rectangle 237"/>
          <p:cNvSpPr>
            <a:spLocks noChangeArrowheads="1"/>
          </p:cNvSpPr>
          <p:nvPr/>
        </p:nvSpPr>
        <p:spPr bwMode="auto">
          <a:xfrm>
            <a:off x="5154613" y="6248400"/>
            <a:ext cx="10255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389" name="Rectangle 238"/>
          <p:cNvSpPr>
            <a:spLocks noChangeArrowheads="1"/>
          </p:cNvSpPr>
          <p:nvPr/>
        </p:nvSpPr>
        <p:spPr bwMode="auto">
          <a:xfrm>
            <a:off x="5094288" y="6353175"/>
            <a:ext cx="1462087" cy="393700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390" name="Rectangle 239"/>
          <p:cNvSpPr>
            <a:spLocks noChangeArrowheads="1"/>
          </p:cNvSpPr>
          <p:nvPr/>
        </p:nvSpPr>
        <p:spPr bwMode="auto">
          <a:xfrm>
            <a:off x="5132388" y="6399212"/>
            <a:ext cx="9329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sr-Latn-RS" sz="1600" b="1" dirty="0" smtClean="0">
                <a:solidFill>
                  <a:srgbClr val="0000FF"/>
                </a:solidFill>
              </a:rPr>
              <a:t>Skakavac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391" name="Line 240"/>
          <p:cNvSpPr>
            <a:spLocks noChangeShapeType="1"/>
          </p:cNvSpPr>
          <p:nvPr/>
        </p:nvSpPr>
        <p:spPr bwMode="auto">
          <a:xfrm>
            <a:off x="5818188" y="6118225"/>
            <a:ext cx="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392" name="Rectangle 200"/>
          <p:cNvSpPr>
            <a:spLocks noChangeArrowheads="1"/>
          </p:cNvSpPr>
          <p:nvPr/>
        </p:nvSpPr>
        <p:spPr bwMode="auto">
          <a:xfrm>
            <a:off x="6192838" y="3910012"/>
            <a:ext cx="2711450" cy="407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393" name="Rectangle 6"/>
          <p:cNvSpPr>
            <a:spLocks noChangeArrowheads="1"/>
          </p:cNvSpPr>
          <p:nvPr/>
        </p:nvSpPr>
        <p:spPr bwMode="auto">
          <a:xfrm rot="16200000">
            <a:off x="-877887" y="4075308"/>
            <a:ext cx="21336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sr-Latn-R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Dužina a</a:t>
            </a:r>
            <a:r>
              <a:rPr lang="en-US" sz="1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nte</a:t>
            </a:r>
            <a:r>
              <a:rPr lang="sr-Latn-R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ne</a:t>
            </a:r>
            <a:r>
              <a:rPr 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endParaRPr lang="en-US" sz="1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4" name="Rectangle 7"/>
          <p:cNvSpPr>
            <a:spLocks noChangeArrowheads="1"/>
          </p:cNvSpPr>
          <p:nvPr/>
        </p:nvSpPr>
        <p:spPr bwMode="auto">
          <a:xfrm>
            <a:off x="704850" y="5756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95" name="Rectangle 8"/>
          <p:cNvSpPr>
            <a:spLocks noChangeArrowheads="1"/>
          </p:cNvSpPr>
          <p:nvPr/>
        </p:nvSpPr>
        <p:spPr bwMode="auto">
          <a:xfrm>
            <a:off x="1085850" y="5756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96" name="Rectangle 9"/>
          <p:cNvSpPr>
            <a:spLocks noChangeArrowheads="1"/>
          </p:cNvSpPr>
          <p:nvPr/>
        </p:nvSpPr>
        <p:spPr bwMode="auto">
          <a:xfrm>
            <a:off x="1466850" y="5756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97" name="Rectangle 10"/>
          <p:cNvSpPr>
            <a:spLocks noChangeArrowheads="1"/>
          </p:cNvSpPr>
          <p:nvPr/>
        </p:nvSpPr>
        <p:spPr bwMode="auto">
          <a:xfrm>
            <a:off x="1847850" y="5756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98" name="Rectangle 11"/>
          <p:cNvSpPr>
            <a:spLocks noChangeArrowheads="1"/>
          </p:cNvSpPr>
          <p:nvPr/>
        </p:nvSpPr>
        <p:spPr bwMode="auto">
          <a:xfrm>
            <a:off x="2228850" y="5756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99" name="Rectangle 12"/>
          <p:cNvSpPr>
            <a:spLocks noChangeArrowheads="1"/>
          </p:cNvSpPr>
          <p:nvPr/>
        </p:nvSpPr>
        <p:spPr bwMode="auto">
          <a:xfrm>
            <a:off x="2609850" y="5756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00" name="Rectangle 13"/>
          <p:cNvSpPr>
            <a:spLocks noChangeArrowheads="1"/>
          </p:cNvSpPr>
          <p:nvPr/>
        </p:nvSpPr>
        <p:spPr bwMode="auto">
          <a:xfrm>
            <a:off x="2990850" y="5756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01" name="Rectangle 14"/>
          <p:cNvSpPr>
            <a:spLocks noChangeArrowheads="1"/>
          </p:cNvSpPr>
          <p:nvPr/>
        </p:nvSpPr>
        <p:spPr bwMode="auto">
          <a:xfrm>
            <a:off x="3371850" y="5756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02" name="Rectangle 15"/>
          <p:cNvSpPr>
            <a:spLocks noChangeArrowheads="1"/>
          </p:cNvSpPr>
          <p:nvPr/>
        </p:nvSpPr>
        <p:spPr bwMode="auto">
          <a:xfrm>
            <a:off x="3752850" y="5756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03" name="Rectangle 16"/>
          <p:cNvSpPr>
            <a:spLocks noChangeArrowheads="1"/>
          </p:cNvSpPr>
          <p:nvPr/>
        </p:nvSpPr>
        <p:spPr bwMode="auto">
          <a:xfrm>
            <a:off x="4133850" y="5756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04" name="Rectangle 17"/>
          <p:cNvSpPr>
            <a:spLocks noChangeArrowheads="1"/>
          </p:cNvSpPr>
          <p:nvPr/>
        </p:nvSpPr>
        <p:spPr bwMode="auto">
          <a:xfrm>
            <a:off x="704850" y="5375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05" name="Rectangle 18"/>
          <p:cNvSpPr>
            <a:spLocks noChangeArrowheads="1"/>
          </p:cNvSpPr>
          <p:nvPr/>
        </p:nvSpPr>
        <p:spPr bwMode="auto">
          <a:xfrm>
            <a:off x="1085850" y="5375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06" name="Rectangle 19"/>
          <p:cNvSpPr>
            <a:spLocks noChangeArrowheads="1"/>
          </p:cNvSpPr>
          <p:nvPr/>
        </p:nvSpPr>
        <p:spPr bwMode="auto">
          <a:xfrm>
            <a:off x="1466850" y="5375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07" name="Rectangle 20"/>
          <p:cNvSpPr>
            <a:spLocks noChangeArrowheads="1"/>
          </p:cNvSpPr>
          <p:nvPr/>
        </p:nvSpPr>
        <p:spPr bwMode="auto">
          <a:xfrm>
            <a:off x="1847850" y="5375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08" name="Rectangle 21"/>
          <p:cNvSpPr>
            <a:spLocks noChangeArrowheads="1"/>
          </p:cNvSpPr>
          <p:nvPr/>
        </p:nvSpPr>
        <p:spPr bwMode="auto">
          <a:xfrm>
            <a:off x="2228850" y="5375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09" name="Rectangle 22"/>
          <p:cNvSpPr>
            <a:spLocks noChangeArrowheads="1"/>
          </p:cNvSpPr>
          <p:nvPr/>
        </p:nvSpPr>
        <p:spPr bwMode="auto">
          <a:xfrm>
            <a:off x="2609850" y="5375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10" name="Rectangle 23"/>
          <p:cNvSpPr>
            <a:spLocks noChangeArrowheads="1"/>
          </p:cNvSpPr>
          <p:nvPr/>
        </p:nvSpPr>
        <p:spPr bwMode="auto">
          <a:xfrm>
            <a:off x="2990850" y="5375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11" name="Rectangle 24"/>
          <p:cNvSpPr>
            <a:spLocks noChangeArrowheads="1"/>
          </p:cNvSpPr>
          <p:nvPr/>
        </p:nvSpPr>
        <p:spPr bwMode="auto">
          <a:xfrm>
            <a:off x="3371850" y="5375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12" name="Rectangle 25"/>
          <p:cNvSpPr>
            <a:spLocks noChangeArrowheads="1"/>
          </p:cNvSpPr>
          <p:nvPr/>
        </p:nvSpPr>
        <p:spPr bwMode="auto">
          <a:xfrm>
            <a:off x="3752850" y="5375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13" name="Rectangle 26"/>
          <p:cNvSpPr>
            <a:spLocks noChangeArrowheads="1"/>
          </p:cNvSpPr>
          <p:nvPr/>
        </p:nvSpPr>
        <p:spPr bwMode="auto">
          <a:xfrm>
            <a:off x="4133850" y="5375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14" name="Rectangle 27"/>
          <p:cNvSpPr>
            <a:spLocks noChangeArrowheads="1"/>
          </p:cNvSpPr>
          <p:nvPr/>
        </p:nvSpPr>
        <p:spPr bwMode="auto">
          <a:xfrm>
            <a:off x="704850" y="4994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15" name="Rectangle 28"/>
          <p:cNvSpPr>
            <a:spLocks noChangeArrowheads="1"/>
          </p:cNvSpPr>
          <p:nvPr/>
        </p:nvSpPr>
        <p:spPr bwMode="auto">
          <a:xfrm>
            <a:off x="1085850" y="4994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16" name="Rectangle 29"/>
          <p:cNvSpPr>
            <a:spLocks noChangeArrowheads="1"/>
          </p:cNvSpPr>
          <p:nvPr/>
        </p:nvSpPr>
        <p:spPr bwMode="auto">
          <a:xfrm>
            <a:off x="1466850" y="4994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17" name="Rectangle 30"/>
          <p:cNvSpPr>
            <a:spLocks noChangeArrowheads="1"/>
          </p:cNvSpPr>
          <p:nvPr/>
        </p:nvSpPr>
        <p:spPr bwMode="auto">
          <a:xfrm>
            <a:off x="1847850" y="4994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18" name="Rectangle 31"/>
          <p:cNvSpPr>
            <a:spLocks noChangeArrowheads="1"/>
          </p:cNvSpPr>
          <p:nvPr/>
        </p:nvSpPr>
        <p:spPr bwMode="auto">
          <a:xfrm>
            <a:off x="2228850" y="4994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19" name="Rectangle 32"/>
          <p:cNvSpPr>
            <a:spLocks noChangeArrowheads="1"/>
          </p:cNvSpPr>
          <p:nvPr/>
        </p:nvSpPr>
        <p:spPr bwMode="auto">
          <a:xfrm>
            <a:off x="2609850" y="4994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20" name="Rectangle 33"/>
          <p:cNvSpPr>
            <a:spLocks noChangeArrowheads="1"/>
          </p:cNvSpPr>
          <p:nvPr/>
        </p:nvSpPr>
        <p:spPr bwMode="auto">
          <a:xfrm>
            <a:off x="2990850" y="4994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21" name="Rectangle 34"/>
          <p:cNvSpPr>
            <a:spLocks noChangeArrowheads="1"/>
          </p:cNvSpPr>
          <p:nvPr/>
        </p:nvSpPr>
        <p:spPr bwMode="auto">
          <a:xfrm>
            <a:off x="3371850" y="4994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22" name="Rectangle 35"/>
          <p:cNvSpPr>
            <a:spLocks noChangeArrowheads="1"/>
          </p:cNvSpPr>
          <p:nvPr/>
        </p:nvSpPr>
        <p:spPr bwMode="auto">
          <a:xfrm>
            <a:off x="3752850" y="4994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23" name="Rectangle 36"/>
          <p:cNvSpPr>
            <a:spLocks noChangeArrowheads="1"/>
          </p:cNvSpPr>
          <p:nvPr/>
        </p:nvSpPr>
        <p:spPr bwMode="auto">
          <a:xfrm>
            <a:off x="4133850" y="4994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24" name="Rectangle 37"/>
          <p:cNvSpPr>
            <a:spLocks noChangeArrowheads="1"/>
          </p:cNvSpPr>
          <p:nvPr/>
        </p:nvSpPr>
        <p:spPr bwMode="auto">
          <a:xfrm>
            <a:off x="704850" y="4613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25" name="Rectangle 38"/>
          <p:cNvSpPr>
            <a:spLocks noChangeArrowheads="1"/>
          </p:cNvSpPr>
          <p:nvPr/>
        </p:nvSpPr>
        <p:spPr bwMode="auto">
          <a:xfrm>
            <a:off x="1085850" y="4613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26" name="Rectangle 39"/>
          <p:cNvSpPr>
            <a:spLocks noChangeArrowheads="1"/>
          </p:cNvSpPr>
          <p:nvPr/>
        </p:nvSpPr>
        <p:spPr bwMode="auto">
          <a:xfrm>
            <a:off x="1466850" y="4613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27" name="Rectangle 40"/>
          <p:cNvSpPr>
            <a:spLocks noChangeArrowheads="1"/>
          </p:cNvSpPr>
          <p:nvPr/>
        </p:nvSpPr>
        <p:spPr bwMode="auto">
          <a:xfrm>
            <a:off x="1847850" y="4613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28" name="Rectangle 41"/>
          <p:cNvSpPr>
            <a:spLocks noChangeArrowheads="1"/>
          </p:cNvSpPr>
          <p:nvPr/>
        </p:nvSpPr>
        <p:spPr bwMode="auto">
          <a:xfrm>
            <a:off x="2228850" y="4613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29" name="Rectangle 42"/>
          <p:cNvSpPr>
            <a:spLocks noChangeArrowheads="1"/>
          </p:cNvSpPr>
          <p:nvPr/>
        </p:nvSpPr>
        <p:spPr bwMode="auto">
          <a:xfrm>
            <a:off x="2609850" y="4613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30" name="Rectangle 43"/>
          <p:cNvSpPr>
            <a:spLocks noChangeArrowheads="1"/>
          </p:cNvSpPr>
          <p:nvPr/>
        </p:nvSpPr>
        <p:spPr bwMode="auto">
          <a:xfrm>
            <a:off x="2990850" y="4613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31" name="Rectangle 44"/>
          <p:cNvSpPr>
            <a:spLocks noChangeArrowheads="1"/>
          </p:cNvSpPr>
          <p:nvPr/>
        </p:nvSpPr>
        <p:spPr bwMode="auto">
          <a:xfrm>
            <a:off x="3371850" y="4613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32" name="Rectangle 45"/>
          <p:cNvSpPr>
            <a:spLocks noChangeArrowheads="1"/>
          </p:cNvSpPr>
          <p:nvPr/>
        </p:nvSpPr>
        <p:spPr bwMode="auto">
          <a:xfrm>
            <a:off x="3752850" y="4613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33" name="Rectangle 46"/>
          <p:cNvSpPr>
            <a:spLocks noChangeArrowheads="1"/>
          </p:cNvSpPr>
          <p:nvPr/>
        </p:nvSpPr>
        <p:spPr bwMode="auto">
          <a:xfrm>
            <a:off x="4133850" y="4613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34" name="Rectangle 47"/>
          <p:cNvSpPr>
            <a:spLocks noChangeArrowheads="1"/>
          </p:cNvSpPr>
          <p:nvPr/>
        </p:nvSpPr>
        <p:spPr bwMode="auto">
          <a:xfrm>
            <a:off x="704850" y="4232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35" name="Rectangle 48"/>
          <p:cNvSpPr>
            <a:spLocks noChangeArrowheads="1"/>
          </p:cNvSpPr>
          <p:nvPr/>
        </p:nvSpPr>
        <p:spPr bwMode="auto">
          <a:xfrm>
            <a:off x="1085850" y="4232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36" name="Rectangle 49"/>
          <p:cNvSpPr>
            <a:spLocks noChangeArrowheads="1"/>
          </p:cNvSpPr>
          <p:nvPr/>
        </p:nvSpPr>
        <p:spPr bwMode="auto">
          <a:xfrm>
            <a:off x="1466850" y="4232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37" name="Rectangle 50"/>
          <p:cNvSpPr>
            <a:spLocks noChangeArrowheads="1"/>
          </p:cNvSpPr>
          <p:nvPr/>
        </p:nvSpPr>
        <p:spPr bwMode="auto">
          <a:xfrm>
            <a:off x="1847850" y="4232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38" name="Rectangle 51"/>
          <p:cNvSpPr>
            <a:spLocks noChangeArrowheads="1"/>
          </p:cNvSpPr>
          <p:nvPr/>
        </p:nvSpPr>
        <p:spPr bwMode="auto">
          <a:xfrm>
            <a:off x="2228850" y="4232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39" name="Rectangle 52"/>
          <p:cNvSpPr>
            <a:spLocks noChangeArrowheads="1"/>
          </p:cNvSpPr>
          <p:nvPr/>
        </p:nvSpPr>
        <p:spPr bwMode="auto">
          <a:xfrm>
            <a:off x="2609850" y="4232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40" name="Rectangle 53"/>
          <p:cNvSpPr>
            <a:spLocks noChangeArrowheads="1"/>
          </p:cNvSpPr>
          <p:nvPr/>
        </p:nvSpPr>
        <p:spPr bwMode="auto">
          <a:xfrm>
            <a:off x="2990850" y="4232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41" name="Rectangle 54"/>
          <p:cNvSpPr>
            <a:spLocks noChangeArrowheads="1"/>
          </p:cNvSpPr>
          <p:nvPr/>
        </p:nvSpPr>
        <p:spPr bwMode="auto">
          <a:xfrm>
            <a:off x="3371850" y="4232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42" name="Rectangle 55"/>
          <p:cNvSpPr>
            <a:spLocks noChangeArrowheads="1"/>
          </p:cNvSpPr>
          <p:nvPr/>
        </p:nvSpPr>
        <p:spPr bwMode="auto">
          <a:xfrm>
            <a:off x="3752850" y="4232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43" name="Rectangle 56"/>
          <p:cNvSpPr>
            <a:spLocks noChangeArrowheads="1"/>
          </p:cNvSpPr>
          <p:nvPr/>
        </p:nvSpPr>
        <p:spPr bwMode="auto">
          <a:xfrm>
            <a:off x="4133850" y="4232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44" name="Rectangle 57"/>
          <p:cNvSpPr>
            <a:spLocks noChangeArrowheads="1"/>
          </p:cNvSpPr>
          <p:nvPr/>
        </p:nvSpPr>
        <p:spPr bwMode="auto">
          <a:xfrm>
            <a:off x="704850" y="3851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45" name="Rectangle 58"/>
          <p:cNvSpPr>
            <a:spLocks noChangeArrowheads="1"/>
          </p:cNvSpPr>
          <p:nvPr/>
        </p:nvSpPr>
        <p:spPr bwMode="auto">
          <a:xfrm>
            <a:off x="1085850" y="3851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46" name="Rectangle 59"/>
          <p:cNvSpPr>
            <a:spLocks noChangeArrowheads="1"/>
          </p:cNvSpPr>
          <p:nvPr/>
        </p:nvSpPr>
        <p:spPr bwMode="auto">
          <a:xfrm>
            <a:off x="1466850" y="3851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47" name="Rectangle 60"/>
          <p:cNvSpPr>
            <a:spLocks noChangeArrowheads="1"/>
          </p:cNvSpPr>
          <p:nvPr/>
        </p:nvSpPr>
        <p:spPr bwMode="auto">
          <a:xfrm>
            <a:off x="1847850" y="3851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48" name="Rectangle 61"/>
          <p:cNvSpPr>
            <a:spLocks noChangeArrowheads="1"/>
          </p:cNvSpPr>
          <p:nvPr/>
        </p:nvSpPr>
        <p:spPr bwMode="auto">
          <a:xfrm>
            <a:off x="2228850" y="3851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49" name="Rectangle 62"/>
          <p:cNvSpPr>
            <a:spLocks noChangeArrowheads="1"/>
          </p:cNvSpPr>
          <p:nvPr/>
        </p:nvSpPr>
        <p:spPr bwMode="auto">
          <a:xfrm>
            <a:off x="2609850" y="3851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50" name="Rectangle 63"/>
          <p:cNvSpPr>
            <a:spLocks noChangeArrowheads="1"/>
          </p:cNvSpPr>
          <p:nvPr/>
        </p:nvSpPr>
        <p:spPr bwMode="auto">
          <a:xfrm>
            <a:off x="2990850" y="3851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51" name="Rectangle 64"/>
          <p:cNvSpPr>
            <a:spLocks noChangeArrowheads="1"/>
          </p:cNvSpPr>
          <p:nvPr/>
        </p:nvSpPr>
        <p:spPr bwMode="auto">
          <a:xfrm>
            <a:off x="3371850" y="3851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52" name="Rectangle 65"/>
          <p:cNvSpPr>
            <a:spLocks noChangeArrowheads="1"/>
          </p:cNvSpPr>
          <p:nvPr/>
        </p:nvSpPr>
        <p:spPr bwMode="auto">
          <a:xfrm>
            <a:off x="3752850" y="3851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53" name="Rectangle 66"/>
          <p:cNvSpPr>
            <a:spLocks noChangeArrowheads="1"/>
          </p:cNvSpPr>
          <p:nvPr/>
        </p:nvSpPr>
        <p:spPr bwMode="auto">
          <a:xfrm>
            <a:off x="4133850" y="3851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54" name="Rectangle 67"/>
          <p:cNvSpPr>
            <a:spLocks noChangeArrowheads="1"/>
          </p:cNvSpPr>
          <p:nvPr/>
        </p:nvSpPr>
        <p:spPr bwMode="auto">
          <a:xfrm>
            <a:off x="704850" y="3470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55" name="Rectangle 68"/>
          <p:cNvSpPr>
            <a:spLocks noChangeArrowheads="1"/>
          </p:cNvSpPr>
          <p:nvPr/>
        </p:nvSpPr>
        <p:spPr bwMode="auto">
          <a:xfrm>
            <a:off x="1085850" y="3470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56" name="Rectangle 69"/>
          <p:cNvSpPr>
            <a:spLocks noChangeArrowheads="1"/>
          </p:cNvSpPr>
          <p:nvPr/>
        </p:nvSpPr>
        <p:spPr bwMode="auto">
          <a:xfrm>
            <a:off x="1466850" y="3470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57" name="Rectangle 70"/>
          <p:cNvSpPr>
            <a:spLocks noChangeArrowheads="1"/>
          </p:cNvSpPr>
          <p:nvPr/>
        </p:nvSpPr>
        <p:spPr bwMode="auto">
          <a:xfrm>
            <a:off x="1847850" y="3470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58" name="Rectangle 71"/>
          <p:cNvSpPr>
            <a:spLocks noChangeArrowheads="1"/>
          </p:cNvSpPr>
          <p:nvPr/>
        </p:nvSpPr>
        <p:spPr bwMode="auto">
          <a:xfrm>
            <a:off x="2228850" y="3470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59" name="Rectangle 72"/>
          <p:cNvSpPr>
            <a:spLocks noChangeArrowheads="1"/>
          </p:cNvSpPr>
          <p:nvPr/>
        </p:nvSpPr>
        <p:spPr bwMode="auto">
          <a:xfrm>
            <a:off x="2609850" y="3470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60" name="Rectangle 73"/>
          <p:cNvSpPr>
            <a:spLocks noChangeArrowheads="1"/>
          </p:cNvSpPr>
          <p:nvPr/>
        </p:nvSpPr>
        <p:spPr bwMode="auto">
          <a:xfrm>
            <a:off x="2990850" y="3470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61" name="Rectangle 74"/>
          <p:cNvSpPr>
            <a:spLocks noChangeArrowheads="1"/>
          </p:cNvSpPr>
          <p:nvPr/>
        </p:nvSpPr>
        <p:spPr bwMode="auto">
          <a:xfrm>
            <a:off x="3371850" y="3470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62" name="Rectangle 75"/>
          <p:cNvSpPr>
            <a:spLocks noChangeArrowheads="1"/>
          </p:cNvSpPr>
          <p:nvPr/>
        </p:nvSpPr>
        <p:spPr bwMode="auto">
          <a:xfrm>
            <a:off x="3752850" y="3470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63" name="Rectangle 76"/>
          <p:cNvSpPr>
            <a:spLocks noChangeArrowheads="1"/>
          </p:cNvSpPr>
          <p:nvPr/>
        </p:nvSpPr>
        <p:spPr bwMode="auto">
          <a:xfrm>
            <a:off x="4133850" y="3470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64" name="Rectangle 77"/>
          <p:cNvSpPr>
            <a:spLocks noChangeArrowheads="1"/>
          </p:cNvSpPr>
          <p:nvPr/>
        </p:nvSpPr>
        <p:spPr bwMode="auto">
          <a:xfrm>
            <a:off x="704850" y="3089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65" name="Rectangle 78"/>
          <p:cNvSpPr>
            <a:spLocks noChangeArrowheads="1"/>
          </p:cNvSpPr>
          <p:nvPr/>
        </p:nvSpPr>
        <p:spPr bwMode="auto">
          <a:xfrm>
            <a:off x="1085850" y="3089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66" name="Rectangle 79"/>
          <p:cNvSpPr>
            <a:spLocks noChangeArrowheads="1"/>
          </p:cNvSpPr>
          <p:nvPr/>
        </p:nvSpPr>
        <p:spPr bwMode="auto">
          <a:xfrm>
            <a:off x="1466850" y="3089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67" name="Rectangle 80"/>
          <p:cNvSpPr>
            <a:spLocks noChangeArrowheads="1"/>
          </p:cNvSpPr>
          <p:nvPr/>
        </p:nvSpPr>
        <p:spPr bwMode="auto">
          <a:xfrm>
            <a:off x="1847850" y="3089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68" name="Rectangle 81"/>
          <p:cNvSpPr>
            <a:spLocks noChangeArrowheads="1"/>
          </p:cNvSpPr>
          <p:nvPr/>
        </p:nvSpPr>
        <p:spPr bwMode="auto">
          <a:xfrm>
            <a:off x="2228850" y="3089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69" name="Rectangle 82"/>
          <p:cNvSpPr>
            <a:spLocks noChangeArrowheads="1"/>
          </p:cNvSpPr>
          <p:nvPr/>
        </p:nvSpPr>
        <p:spPr bwMode="auto">
          <a:xfrm>
            <a:off x="2609850" y="3089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70" name="Rectangle 83"/>
          <p:cNvSpPr>
            <a:spLocks noChangeArrowheads="1"/>
          </p:cNvSpPr>
          <p:nvPr/>
        </p:nvSpPr>
        <p:spPr bwMode="auto">
          <a:xfrm>
            <a:off x="2990850" y="3089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71" name="Rectangle 84"/>
          <p:cNvSpPr>
            <a:spLocks noChangeArrowheads="1"/>
          </p:cNvSpPr>
          <p:nvPr/>
        </p:nvSpPr>
        <p:spPr bwMode="auto">
          <a:xfrm>
            <a:off x="3371850" y="3089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72" name="Rectangle 85"/>
          <p:cNvSpPr>
            <a:spLocks noChangeArrowheads="1"/>
          </p:cNvSpPr>
          <p:nvPr/>
        </p:nvSpPr>
        <p:spPr bwMode="auto">
          <a:xfrm>
            <a:off x="3752850" y="3089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73" name="Rectangle 86"/>
          <p:cNvSpPr>
            <a:spLocks noChangeArrowheads="1"/>
          </p:cNvSpPr>
          <p:nvPr/>
        </p:nvSpPr>
        <p:spPr bwMode="auto">
          <a:xfrm>
            <a:off x="4133850" y="3089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74" name="Rectangle 87"/>
          <p:cNvSpPr>
            <a:spLocks noChangeArrowheads="1"/>
          </p:cNvSpPr>
          <p:nvPr/>
        </p:nvSpPr>
        <p:spPr bwMode="auto">
          <a:xfrm>
            <a:off x="704850" y="2708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75" name="Rectangle 88"/>
          <p:cNvSpPr>
            <a:spLocks noChangeArrowheads="1"/>
          </p:cNvSpPr>
          <p:nvPr/>
        </p:nvSpPr>
        <p:spPr bwMode="auto">
          <a:xfrm>
            <a:off x="1085850" y="2708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76" name="Rectangle 89"/>
          <p:cNvSpPr>
            <a:spLocks noChangeArrowheads="1"/>
          </p:cNvSpPr>
          <p:nvPr/>
        </p:nvSpPr>
        <p:spPr bwMode="auto">
          <a:xfrm>
            <a:off x="1466850" y="2708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77" name="Rectangle 90"/>
          <p:cNvSpPr>
            <a:spLocks noChangeArrowheads="1"/>
          </p:cNvSpPr>
          <p:nvPr/>
        </p:nvSpPr>
        <p:spPr bwMode="auto">
          <a:xfrm>
            <a:off x="1847850" y="2708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78" name="Rectangle 91"/>
          <p:cNvSpPr>
            <a:spLocks noChangeArrowheads="1"/>
          </p:cNvSpPr>
          <p:nvPr/>
        </p:nvSpPr>
        <p:spPr bwMode="auto">
          <a:xfrm>
            <a:off x="2228850" y="2708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79" name="Rectangle 92"/>
          <p:cNvSpPr>
            <a:spLocks noChangeArrowheads="1"/>
          </p:cNvSpPr>
          <p:nvPr/>
        </p:nvSpPr>
        <p:spPr bwMode="auto">
          <a:xfrm>
            <a:off x="2609850" y="2708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80" name="Rectangle 93"/>
          <p:cNvSpPr>
            <a:spLocks noChangeArrowheads="1"/>
          </p:cNvSpPr>
          <p:nvPr/>
        </p:nvSpPr>
        <p:spPr bwMode="auto">
          <a:xfrm>
            <a:off x="2990850" y="2708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81" name="Rectangle 94"/>
          <p:cNvSpPr>
            <a:spLocks noChangeArrowheads="1"/>
          </p:cNvSpPr>
          <p:nvPr/>
        </p:nvSpPr>
        <p:spPr bwMode="auto">
          <a:xfrm>
            <a:off x="3371850" y="2708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82" name="Rectangle 95"/>
          <p:cNvSpPr>
            <a:spLocks noChangeArrowheads="1"/>
          </p:cNvSpPr>
          <p:nvPr/>
        </p:nvSpPr>
        <p:spPr bwMode="auto">
          <a:xfrm>
            <a:off x="3752850" y="2708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83" name="Rectangle 96"/>
          <p:cNvSpPr>
            <a:spLocks noChangeArrowheads="1"/>
          </p:cNvSpPr>
          <p:nvPr/>
        </p:nvSpPr>
        <p:spPr bwMode="auto">
          <a:xfrm>
            <a:off x="4133850" y="2708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84" name="Rectangle 97"/>
          <p:cNvSpPr>
            <a:spLocks noChangeArrowheads="1"/>
          </p:cNvSpPr>
          <p:nvPr/>
        </p:nvSpPr>
        <p:spPr bwMode="auto">
          <a:xfrm>
            <a:off x="704850" y="2327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85" name="Rectangle 98"/>
          <p:cNvSpPr>
            <a:spLocks noChangeArrowheads="1"/>
          </p:cNvSpPr>
          <p:nvPr/>
        </p:nvSpPr>
        <p:spPr bwMode="auto">
          <a:xfrm>
            <a:off x="1085850" y="2327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86" name="Rectangle 99"/>
          <p:cNvSpPr>
            <a:spLocks noChangeArrowheads="1"/>
          </p:cNvSpPr>
          <p:nvPr/>
        </p:nvSpPr>
        <p:spPr bwMode="auto">
          <a:xfrm>
            <a:off x="1466850" y="2327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87" name="Rectangle 100"/>
          <p:cNvSpPr>
            <a:spLocks noChangeArrowheads="1"/>
          </p:cNvSpPr>
          <p:nvPr/>
        </p:nvSpPr>
        <p:spPr bwMode="auto">
          <a:xfrm>
            <a:off x="1847850" y="2327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88" name="Rectangle 101"/>
          <p:cNvSpPr>
            <a:spLocks noChangeArrowheads="1"/>
          </p:cNvSpPr>
          <p:nvPr/>
        </p:nvSpPr>
        <p:spPr bwMode="auto">
          <a:xfrm>
            <a:off x="2228850" y="2327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89" name="Rectangle 102"/>
          <p:cNvSpPr>
            <a:spLocks noChangeArrowheads="1"/>
          </p:cNvSpPr>
          <p:nvPr/>
        </p:nvSpPr>
        <p:spPr bwMode="auto">
          <a:xfrm>
            <a:off x="2609850" y="2327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90" name="Rectangle 103"/>
          <p:cNvSpPr>
            <a:spLocks noChangeArrowheads="1"/>
          </p:cNvSpPr>
          <p:nvPr/>
        </p:nvSpPr>
        <p:spPr bwMode="auto">
          <a:xfrm>
            <a:off x="2990850" y="2327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91" name="Rectangle 104"/>
          <p:cNvSpPr>
            <a:spLocks noChangeArrowheads="1"/>
          </p:cNvSpPr>
          <p:nvPr/>
        </p:nvSpPr>
        <p:spPr bwMode="auto">
          <a:xfrm>
            <a:off x="3371850" y="2327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92" name="Rectangle 105"/>
          <p:cNvSpPr>
            <a:spLocks noChangeArrowheads="1"/>
          </p:cNvSpPr>
          <p:nvPr/>
        </p:nvSpPr>
        <p:spPr bwMode="auto">
          <a:xfrm>
            <a:off x="3752850" y="2327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93" name="Rectangle 106"/>
          <p:cNvSpPr>
            <a:spLocks noChangeArrowheads="1"/>
          </p:cNvSpPr>
          <p:nvPr/>
        </p:nvSpPr>
        <p:spPr bwMode="auto">
          <a:xfrm>
            <a:off x="4133850" y="2327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94" name="Line 107"/>
          <p:cNvSpPr>
            <a:spLocks noChangeShapeType="1"/>
          </p:cNvSpPr>
          <p:nvPr/>
        </p:nvSpPr>
        <p:spPr bwMode="auto">
          <a:xfrm>
            <a:off x="704850" y="6137275"/>
            <a:ext cx="381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95" name="Line 108"/>
          <p:cNvSpPr>
            <a:spLocks noChangeShapeType="1"/>
          </p:cNvSpPr>
          <p:nvPr/>
        </p:nvSpPr>
        <p:spPr bwMode="auto">
          <a:xfrm flipV="1">
            <a:off x="704850" y="2327275"/>
            <a:ext cx="0" cy="3810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96" name="Oval 109"/>
          <p:cNvSpPr>
            <a:spLocks noChangeArrowheads="1"/>
          </p:cNvSpPr>
          <p:nvPr/>
        </p:nvSpPr>
        <p:spPr bwMode="auto">
          <a:xfrm>
            <a:off x="1085850" y="4841875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97" name="Oval 110"/>
          <p:cNvSpPr>
            <a:spLocks noChangeArrowheads="1"/>
          </p:cNvSpPr>
          <p:nvPr/>
        </p:nvSpPr>
        <p:spPr bwMode="auto">
          <a:xfrm>
            <a:off x="2122488" y="5299075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98" name="Rectangle 111" descr="Wide downward diagonal"/>
          <p:cNvSpPr>
            <a:spLocks noChangeArrowheads="1"/>
          </p:cNvSpPr>
          <p:nvPr/>
        </p:nvSpPr>
        <p:spPr bwMode="auto">
          <a:xfrm>
            <a:off x="2686050" y="2860675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99" name="Rectangle 112" descr="Wide downward diagonal"/>
          <p:cNvSpPr>
            <a:spLocks noChangeArrowheads="1"/>
          </p:cNvSpPr>
          <p:nvPr/>
        </p:nvSpPr>
        <p:spPr bwMode="auto">
          <a:xfrm>
            <a:off x="3067050" y="3546475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00" name="Rectangle 113" descr="Wide downward diagonal"/>
          <p:cNvSpPr>
            <a:spLocks noChangeArrowheads="1"/>
          </p:cNvSpPr>
          <p:nvPr/>
        </p:nvSpPr>
        <p:spPr bwMode="auto">
          <a:xfrm>
            <a:off x="3676650" y="2555875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01" name="Rectangle 114" descr="Wide downward diagonal"/>
          <p:cNvSpPr>
            <a:spLocks noChangeArrowheads="1"/>
          </p:cNvSpPr>
          <p:nvPr/>
        </p:nvSpPr>
        <p:spPr bwMode="auto">
          <a:xfrm>
            <a:off x="3829050" y="3546475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02" name="Rectangle 115" descr="Wide downward diagonal"/>
          <p:cNvSpPr>
            <a:spLocks noChangeArrowheads="1"/>
          </p:cNvSpPr>
          <p:nvPr/>
        </p:nvSpPr>
        <p:spPr bwMode="auto">
          <a:xfrm>
            <a:off x="3752850" y="4308475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03" name="Oval 116"/>
          <p:cNvSpPr>
            <a:spLocks noChangeArrowheads="1"/>
          </p:cNvSpPr>
          <p:nvPr/>
        </p:nvSpPr>
        <p:spPr bwMode="auto">
          <a:xfrm>
            <a:off x="1995488" y="41449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04" name="Oval 117"/>
          <p:cNvSpPr>
            <a:spLocks noChangeArrowheads="1"/>
          </p:cNvSpPr>
          <p:nvPr/>
        </p:nvSpPr>
        <p:spPr bwMode="auto">
          <a:xfrm>
            <a:off x="857250" y="5680075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05" name="Oval 118"/>
          <p:cNvSpPr>
            <a:spLocks noChangeArrowheads="1"/>
          </p:cNvSpPr>
          <p:nvPr/>
        </p:nvSpPr>
        <p:spPr bwMode="auto">
          <a:xfrm>
            <a:off x="933450" y="4308475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506" name="Group 119"/>
          <p:cNvGrpSpPr>
            <a:grpSpLocks/>
          </p:cNvGrpSpPr>
          <p:nvPr/>
        </p:nvGrpSpPr>
        <p:grpSpPr bwMode="auto">
          <a:xfrm>
            <a:off x="171450" y="2174875"/>
            <a:ext cx="4479925" cy="4408488"/>
            <a:chOff x="1104" y="703"/>
            <a:chExt cx="2822" cy="2777"/>
          </a:xfrm>
        </p:grpSpPr>
        <p:sp>
          <p:nvSpPr>
            <p:cNvPr id="507" name="Text Box 120"/>
            <p:cNvSpPr txBox="1">
              <a:spLocks noChangeArrowheads="1"/>
            </p:cNvSpPr>
            <p:nvPr/>
          </p:nvSpPr>
          <p:spPr bwMode="auto">
            <a:xfrm>
              <a:off x="1104" y="703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/>
                <a:t>10</a:t>
              </a:r>
            </a:p>
          </p:txBody>
        </p:sp>
        <p:sp>
          <p:nvSpPr>
            <p:cNvPr id="508" name="Text Box 121"/>
            <p:cNvSpPr txBox="1">
              <a:spLocks noChangeArrowheads="1"/>
            </p:cNvSpPr>
            <p:nvPr/>
          </p:nvSpPr>
          <p:spPr bwMode="auto">
            <a:xfrm>
              <a:off x="1536" y="3247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/>
                <a:t>1</a:t>
              </a:r>
            </a:p>
          </p:txBody>
        </p:sp>
        <p:sp>
          <p:nvSpPr>
            <p:cNvPr id="509" name="Text Box 122"/>
            <p:cNvSpPr txBox="1">
              <a:spLocks noChangeArrowheads="1"/>
            </p:cNvSpPr>
            <p:nvPr/>
          </p:nvSpPr>
          <p:spPr bwMode="auto">
            <a:xfrm>
              <a:off x="1776" y="3247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/>
                <a:t>2</a:t>
              </a:r>
            </a:p>
          </p:txBody>
        </p:sp>
        <p:sp>
          <p:nvSpPr>
            <p:cNvPr id="510" name="Text Box 123"/>
            <p:cNvSpPr txBox="1">
              <a:spLocks noChangeArrowheads="1"/>
            </p:cNvSpPr>
            <p:nvPr/>
          </p:nvSpPr>
          <p:spPr bwMode="auto">
            <a:xfrm>
              <a:off x="2016" y="3247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/>
                <a:t>3</a:t>
              </a:r>
            </a:p>
          </p:txBody>
        </p:sp>
        <p:sp>
          <p:nvSpPr>
            <p:cNvPr id="511" name="Text Box 124"/>
            <p:cNvSpPr txBox="1">
              <a:spLocks noChangeArrowheads="1"/>
            </p:cNvSpPr>
            <p:nvPr/>
          </p:nvSpPr>
          <p:spPr bwMode="auto">
            <a:xfrm>
              <a:off x="2256" y="3247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/>
                <a:t>4</a:t>
              </a:r>
            </a:p>
          </p:txBody>
        </p:sp>
        <p:sp>
          <p:nvSpPr>
            <p:cNvPr id="512" name="Text Box 125"/>
            <p:cNvSpPr txBox="1">
              <a:spLocks noChangeArrowheads="1"/>
            </p:cNvSpPr>
            <p:nvPr/>
          </p:nvSpPr>
          <p:spPr bwMode="auto">
            <a:xfrm>
              <a:off x="2496" y="3247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/>
                <a:t>5</a:t>
              </a:r>
            </a:p>
          </p:txBody>
        </p:sp>
        <p:sp>
          <p:nvSpPr>
            <p:cNvPr id="513" name="Text Box 126"/>
            <p:cNvSpPr txBox="1">
              <a:spLocks noChangeArrowheads="1"/>
            </p:cNvSpPr>
            <p:nvPr/>
          </p:nvSpPr>
          <p:spPr bwMode="auto">
            <a:xfrm>
              <a:off x="2736" y="3247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/>
                <a:t>6</a:t>
              </a:r>
            </a:p>
          </p:txBody>
        </p:sp>
        <p:sp>
          <p:nvSpPr>
            <p:cNvPr id="514" name="Text Box 127"/>
            <p:cNvSpPr txBox="1">
              <a:spLocks noChangeArrowheads="1"/>
            </p:cNvSpPr>
            <p:nvPr/>
          </p:nvSpPr>
          <p:spPr bwMode="auto">
            <a:xfrm>
              <a:off x="2976" y="3247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/>
                <a:t>7</a:t>
              </a:r>
            </a:p>
          </p:txBody>
        </p:sp>
        <p:sp>
          <p:nvSpPr>
            <p:cNvPr id="515" name="Text Box 128"/>
            <p:cNvSpPr txBox="1">
              <a:spLocks noChangeArrowheads="1"/>
            </p:cNvSpPr>
            <p:nvPr/>
          </p:nvSpPr>
          <p:spPr bwMode="auto">
            <a:xfrm>
              <a:off x="3216" y="3247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/>
                <a:t>8</a:t>
              </a:r>
            </a:p>
          </p:txBody>
        </p:sp>
        <p:sp>
          <p:nvSpPr>
            <p:cNvPr id="516" name="Text Box 129"/>
            <p:cNvSpPr txBox="1">
              <a:spLocks noChangeArrowheads="1"/>
            </p:cNvSpPr>
            <p:nvPr/>
          </p:nvSpPr>
          <p:spPr bwMode="auto">
            <a:xfrm>
              <a:off x="3456" y="3247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/>
                <a:t>9</a:t>
              </a:r>
            </a:p>
          </p:txBody>
        </p:sp>
        <p:sp>
          <p:nvSpPr>
            <p:cNvPr id="517" name="Text Box 130"/>
            <p:cNvSpPr txBox="1">
              <a:spLocks noChangeArrowheads="1"/>
            </p:cNvSpPr>
            <p:nvPr/>
          </p:nvSpPr>
          <p:spPr bwMode="auto">
            <a:xfrm>
              <a:off x="3648" y="3247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/>
                <a:t>10</a:t>
              </a:r>
            </a:p>
          </p:txBody>
        </p:sp>
        <p:sp>
          <p:nvSpPr>
            <p:cNvPr id="518" name="Text Box 131"/>
            <p:cNvSpPr txBox="1">
              <a:spLocks noChangeArrowheads="1"/>
            </p:cNvSpPr>
            <p:nvPr/>
          </p:nvSpPr>
          <p:spPr bwMode="auto">
            <a:xfrm>
              <a:off x="1152" y="2863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/>
                <a:t>1</a:t>
              </a:r>
            </a:p>
          </p:txBody>
        </p:sp>
        <p:sp>
          <p:nvSpPr>
            <p:cNvPr id="519" name="Text Box 132"/>
            <p:cNvSpPr txBox="1">
              <a:spLocks noChangeArrowheads="1"/>
            </p:cNvSpPr>
            <p:nvPr/>
          </p:nvSpPr>
          <p:spPr bwMode="auto">
            <a:xfrm>
              <a:off x="1152" y="2623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/>
                <a:t>2</a:t>
              </a:r>
            </a:p>
          </p:txBody>
        </p:sp>
        <p:sp>
          <p:nvSpPr>
            <p:cNvPr id="520" name="Text Box 133"/>
            <p:cNvSpPr txBox="1">
              <a:spLocks noChangeArrowheads="1"/>
            </p:cNvSpPr>
            <p:nvPr/>
          </p:nvSpPr>
          <p:spPr bwMode="auto">
            <a:xfrm>
              <a:off x="1152" y="2383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/>
                <a:t>3</a:t>
              </a:r>
            </a:p>
          </p:txBody>
        </p:sp>
        <p:sp>
          <p:nvSpPr>
            <p:cNvPr id="521" name="Text Box 134"/>
            <p:cNvSpPr txBox="1">
              <a:spLocks noChangeArrowheads="1"/>
            </p:cNvSpPr>
            <p:nvPr/>
          </p:nvSpPr>
          <p:spPr bwMode="auto">
            <a:xfrm>
              <a:off x="1152" y="2143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/>
                <a:t>4</a:t>
              </a:r>
            </a:p>
          </p:txBody>
        </p:sp>
        <p:sp>
          <p:nvSpPr>
            <p:cNvPr id="522" name="Text Box 135"/>
            <p:cNvSpPr txBox="1">
              <a:spLocks noChangeArrowheads="1"/>
            </p:cNvSpPr>
            <p:nvPr/>
          </p:nvSpPr>
          <p:spPr bwMode="auto">
            <a:xfrm>
              <a:off x="1152" y="1903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/>
                <a:t>5</a:t>
              </a:r>
            </a:p>
          </p:txBody>
        </p:sp>
        <p:sp>
          <p:nvSpPr>
            <p:cNvPr id="523" name="Text Box 136"/>
            <p:cNvSpPr txBox="1">
              <a:spLocks noChangeArrowheads="1"/>
            </p:cNvSpPr>
            <p:nvPr/>
          </p:nvSpPr>
          <p:spPr bwMode="auto">
            <a:xfrm>
              <a:off x="1152" y="1663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/>
                <a:t>6</a:t>
              </a:r>
            </a:p>
          </p:txBody>
        </p:sp>
        <p:sp>
          <p:nvSpPr>
            <p:cNvPr id="524" name="Text Box 137"/>
            <p:cNvSpPr txBox="1">
              <a:spLocks noChangeArrowheads="1"/>
            </p:cNvSpPr>
            <p:nvPr/>
          </p:nvSpPr>
          <p:spPr bwMode="auto">
            <a:xfrm>
              <a:off x="1152" y="1423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/>
                <a:t>7</a:t>
              </a:r>
            </a:p>
          </p:txBody>
        </p:sp>
        <p:sp>
          <p:nvSpPr>
            <p:cNvPr id="525" name="Text Box 138"/>
            <p:cNvSpPr txBox="1">
              <a:spLocks noChangeArrowheads="1"/>
            </p:cNvSpPr>
            <p:nvPr/>
          </p:nvSpPr>
          <p:spPr bwMode="auto">
            <a:xfrm>
              <a:off x="1152" y="1183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/>
                <a:t>8</a:t>
              </a:r>
            </a:p>
          </p:txBody>
        </p:sp>
        <p:sp>
          <p:nvSpPr>
            <p:cNvPr id="526" name="Text Box 139"/>
            <p:cNvSpPr txBox="1">
              <a:spLocks noChangeArrowheads="1"/>
            </p:cNvSpPr>
            <p:nvPr/>
          </p:nvSpPr>
          <p:spPr bwMode="auto">
            <a:xfrm>
              <a:off x="1152" y="943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/>
                <a:t>9</a:t>
              </a:r>
            </a:p>
          </p:txBody>
        </p:sp>
      </p:grpSp>
      <p:sp>
        <p:nvSpPr>
          <p:cNvPr id="527" name="Rectangle 140"/>
          <p:cNvSpPr>
            <a:spLocks noChangeArrowheads="1"/>
          </p:cNvSpPr>
          <p:nvPr/>
        </p:nvSpPr>
        <p:spPr bwMode="auto">
          <a:xfrm>
            <a:off x="1466850" y="6518275"/>
            <a:ext cx="21336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sr-Latn-R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Dužina stomaka</a:t>
            </a:r>
            <a:endParaRPr lang="en-US" sz="1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8" name="Oval 142"/>
          <p:cNvSpPr>
            <a:spLocks noChangeArrowheads="1"/>
          </p:cNvSpPr>
          <p:nvPr/>
        </p:nvSpPr>
        <p:spPr bwMode="auto">
          <a:xfrm>
            <a:off x="1074738" y="48434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29" name="Oval 143"/>
          <p:cNvSpPr>
            <a:spLocks noChangeArrowheads="1"/>
          </p:cNvSpPr>
          <p:nvPr/>
        </p:nvSpPr>
        <p:spPr bwMode="auto">
          <a:xfrm>
            <a:off x="2698750" y="5461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30" name="Rectangle 144" descr="Wide downward diagonal"/>
          <p:cNvSpPr>
            <a:spLocks noChangeArrowheads="1"/>
          </p:cNvSpPr>
          <p:nvPr/>
        </p:nvSpPr>
        <p:spPr bwMode="auto">
          <a:xfrm>
            <a:off x="3992563" y="28114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31" name="Rectangle 145" descr="Wide downward diagonal"/>
          <p:cNvSpPr>
            <a:spLocks noChangeArrowheads="1"/>
          </p:cNvSpPr>
          <p:nvPr/>
        </p:nvSpPr>
        <p:spPr bwMode="auto">
          <a:xfrm>
            <a:off x="3089275" y="34718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32" name="Rectangle 146" descr="Wide downward diagonal"/>
          <p:cNvSpPr>
            <a:spLocks noChangeArrowheads="1"/>
          </p:cNvSpPr>
          <p:nvPr/>
        </p:nvSpPr>
        <p:spPr bwMode="auto">
          <a:xfrm>
            <a:off x="3665538" y="25574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33" name="Rectangle 147" descr="Wide downward diagonal"/>
          <p:cNvSpPr>
            <a:spLocks noChangeArrowheads="1"/>
          </p:cNvSpPr>
          <p:nvPr/>
        </p:nvSpPr>
        <p:spPr bwMode="auto">
          <a:xfrm>
            <a:off x="3817938" y="35480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34" name="Rectangle 148" descr="Wide downward diagonal"/>
          <p:cNvSpPr>
            <a:spLocks noChangeArrowheads="1"/>
          </p:cNvSpPr>
          <p:nvPr/>
        </p:nvSpPr>
        <p:spPr bwMode="auto">
          <a:xfrm>
            <a:off x="4346575" y="4378325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35" name="Oval 149"/>
          <p:cNvSpPr>
            <a:spLocks noChangeArrowheads="1"/>
          </p:cNvSpPr>
          <p:nvPr/>
        </p:nvSpPr>
        <p:spPr bwMode="auto">
          <a:xfrm>
            <a:off x="1238250" y="421481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36" name="Oval 150"/>
          <p:cNvSpPr>
            <a:spLocks noChangeArrowheads="1"/>
          </p:cNvSpPr>
          <p:nvPr/>
        </p:nvSpPr>
        <p:spPr bwMode="auto">
          <a:xfrm>
            <a:off x="846138" y="56816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37" name="Oval 151"/>
          <p:cNvSpPr>
            <a:spLocks noChangeArrowheads="1"/>
          </p:cNvSpPr>
          <p:nvPr/>
        </p:nvSpPr>
        <p:spPr bwMode="auto">
          <a:xfrm>
            <a:off x="922338" y="43100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38" name="Oval 152"/>
          <p:cNvSpPr>
            <a:spLocks noChangeArrowheads="1"/>
          </p:cNvSpPr>
          <p:nvPr/>
        </p:nvSpPr>
        <p:spPr bwMode="auto">
          <a:xfrm>
            <a:off x="1531938" y="47672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39" name="Oval 153"/>
          <p:cNvSpPr>
            <a:spLocks noChangeArrowheads="1"/>
          </p:cNvSpPr>
          <p:nvPr/>
        </p:nvSpPr>
        <p:spPr bwMode="auto">
          <a:xfrm>
            <a:off x="1150938" y="52244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40" name="Oval 154"/>
          <p:cNvSpPr>
            <a:spLocks noChangeArrowheads="1"/>
          </p:cNvSpPr>
          <p:nvPr/>
        </p:nvSpPr>
        <p:spPr bwMode="auto">
          <a:xfrm>
            <a:off x="1546225" y="566261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41" name="Oval 155"/>
          <p:cNvSpPr>
            <a:spLocks noChangeArrowheads="1"/>
          </p:cNvSpPr>
          <p:nvPr/>
        </p:nvSpPr>
        <p:spPr bwMode="auto">
          <a:xfrm>
            <a:off x="2357438" y="495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42" name="Oval 156"/>
          <p:cNvSpPr>
            <a:spLocks noChangeArrowheads="1"/>
          </p:cNvSpPr>
          <p:nvPr/>
        </p:nvSpPr>
        <p:spPr bwMode="auto">
          <a:xfrm>
            <a:off x="998538" y="39290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43" name="Oval 157"/>
          <p:cNvSpPr>
            <a:spLocks noChangeArrowheads="1"/>
          </p:cNvSpPr>
          <p:nvPr/>
        </p:nvSpPr>
        <p:spPr bwMode="auto">
          <a:xfrm>
            <a:off x="1468438" y="398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44" name="Oval 158"/>
          <p:cNvSpPr>
            <a:spLocks noChangeArrowheads="1"/>
          </p:cNvSpPr>
          <p:nvPr/>
        </p:nvSpPr>
        <p:spPr bwMode="auto">
          <a:xfrm>
            <a:off x="1150938" y="46910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45" name="Oval 159"/>
          <p:cNvSpPr>
            <a:spLocks noChangeArrowheads="1"/>
          </p:cNvSpPr>
          <p:nvPr/>
        </p:nvSpPr>
        <p:spPr bwMode="auto">
          <a:xfrm>
            <a:off x="1455738" y="46148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46" name="Oval 160"/>
          <p:cNvSpPr>
            <a:spLocks noChangeArrowheads="1"/>
          </p:cNvSpPr>
          <p:nvPr/>
        </p:nvSpPr>
        <p:spPr bwMode="auto">
          <a:xfrm>
            <a:off x="846138" y="51482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47" name="Oval 161"/>
          <p:cNvSpPr>
            <a:spLocks noChangeArrowheads="1"/>
          </p:cNvSpPr>
          <p:nvPr/>
        </p:nvSpPr>
        <p:spPr bwMode="auto">
          <a:xfrm>
            <a:off x="1773238" y="53895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48" name="Oval 162"/>
          <p:cNvSpPr>
            <a:spLocks noChangeArrowheads="1"/>
          </p:cNvSpPr>
          <p:nvPr/>
        </p:nvSpPr>
        <p:spPr bwMode="auto">
          <a:xfrm>
            <a:off x="3078163" y="554355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49" name="Oval 163"/>
          <p:cNvSpPr>
            <a:spLocks noChangeArrowheads="1"/>
          </p:cNvSpPr>
          <p:nvPr/>
        </p:nvSpPr>
        <p:spPr bwMode="auto">
          <a:xfrm>
            <a:off x="1227138" y="44624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50" name="Oval 164"/>
          <p:cNvSpPr>
            <a:spLocks noChangeArrowheads="1"/>
          </p:cNvSpPr>
          <p:nvPr/>
        </p:nvSpPr>
        <p:spPr bwMode="auto">
          <a:xfrm>
            <a:off x="1809750" y="4979988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51" name="Rectangle 165" descr="Wide downward diagonal"/>
          <p:cNvSpPr>
            <a:spLocks noChangeArrowheads="1"/>
          </p:cNvSpPr>
          <p:nvPr/>
        </p:nvSpPr>
        <p:spPr bwMode="auto">
          <a:xfrm>
            <a:off x="3589338" y="33194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52" name="Rectangle 166" descr="Wide downward diagonal"/>
          <p:cNvSpPr>
            <a:spLocks noChangeArrowheads="1"/>
          </p:cNvSpPr>
          <p:nvPr/>
        </p:nvSpPr>
        <p:spPr bwMode="auto">
          <a:xfrm>
            <a:off x="3436938" y="36242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53" name="Rectangle 167" descr="Wide downward diagonal"/>
          <p:cNvSpPr>
            <a:spLocks noChangeArrowheads="1"/>
          </p:cNvSpPr>
          <p:nvPr/>
        </p:nvSpPr>
        <p:spPr bwMode="auto">
          <a:xfrm>
            <a:off x="3208338" y="32432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54" name="Rectangle 168" descr="Wide downward diagonal"/>
          <p:cNvSpPr>
            <a:spLocks noChangeArrowheads="1"/>
          </p:cNvSpPr>
          <p:nvPr/>
        </p:nvSpPr>
        <p:spPr bwMode="auto">
          <a:xfrm>
            <a:off x="3157538" y="36750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55" name="Rectangle 169" descr="Wide downward diagonal"/>
          <p:cNvSpPr>
            <a:spLocks noChangeArrowheads="1"/>
          </p:cNvSpPr>
          <p:nvPr/>
        </p:nvSpPr>
        <p:spPr bwMode="auto">
          <a:xfrm>
            <a:off x="3741738" y="30908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56" name="Rectangle 170" descr="Wide downward diagonal"/>
          <p:cNvSpPr>
            <a:spLocks noChangeArrowheads="1"/>
          </p:cNvSpPr>
          <p:nvPr/>
        </p:nvSpPr>
        <p:spPr bwMode="auto">
          <a:xfrm>
            <a:off x="3894138" y="33194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57" name="Rectangle 171" descr="Wide downward diagonal"/>
          <p:cNvSpPr>
            <a:spLocks noChangeArrowheads="1"/>
          </p:cNvSpPr>
          <p:nvPr/>
        </p:nvSpPr>
        <p:spPr bwMode="auto">
          <a:xfrm>
            <a:off x="3208338" y="24050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58" name="Rectangle 172" descr="Wide downward diagonal"/>
          <p:cNvSpPr>
            <a:spLocks noChangeArrowheads="1"/>
          </p:cNvSpPr>
          <p:nvPr/>
        </p:nvSpPr>
        <p:spPr bwMode="auto">
          <a:xfrm>
            <a:off x="4198938" y="23288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59" name="Rectangle 173" descr="Wide downward diagonal"/>
          <p:cNvSpPr>
            <a:spLocks noChangeArrowheads="1"/>
          </p:cNvSpPr>
          <p:nvPr/>
        </p:nvSpPr>
        <p:spPr bwMode="auto">
          <a:xfrm>
            <a:off x="3241675" y="2820988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60" name="Rectangle 174" descr="Wide downward diagonal"/>
          <p:cNvSpPr>
            <a:spLocks noChangeArrowheads="1"/>
          </p:cNvSpPr>
          <p:nvPr/>
        </p:nvSpPr>
        <p:spPr bwMode="auto">
          <a:xfrm>
            <a:off x="3894138" y="38528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61" name="Rectangle 175" descr="Wide downward diagonal"/>
          <p:cNvSpPr>
            <a:spLocks noChangeArrowheads="1"/>
          </p:cNvSpPr>
          <p:nvPr/>
        </p:nvSpPr>
        <p:spPr bwMode="auto">
          <a:xfrm>
            <a:off x="3817938" y="28622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62" name="Rectangle 176" descr="Wide downward diagonal"/>
          <p:cNvSpPr>
            <a:spLocks noChangeArrowheads="1"/>
          </p:cNvSpPr>
          <p:nvPr/>
        </p:nvSpPr>
        <p:spPr bwMode="auto">
          <a:xfrm>
            <a:off x="3360738" y="30146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63" name="Rectangle 177" descr="Wide downward diagonal"/>
          <p:cNvSpPr>
            <a:spLocks noChangeArrowheads="1"/>
          </p:cNvSpPr>
          <p:nvPr/>
        </p:nvSpPr>
        <p:spPr bwMode="auto">
          <a:xfrm>
            <a:off x="2903538" y="31670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64" name="Rectangle 178" descr="Wide downward diagonal"/>
          <p:cNvSpPr>
            <a:spLocks noChangeArrowheads="1"/>
          </p:cNvSpPr>
          <p:nvPr/>
        </p:nvSpPr>
        <p:spPr bwMode="auto">
          <a:xfrm>
            <a:off x="4198938" y="30908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65" name="Rectangle 179" descr="Wide downward diagonal"/>
          <p:cNvSpPr>
            <a:spLocks noChangeArrowheads="1"/>
          </p:cNvSpPr>
          <p:nvPr/>
        </p:nvSpPr>
        <p:spPr bwMode="auto">
          <a:xfrm>
            <a:off x="3513138" y="39290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66" name="Rectangle 180" descr="Wide downward diagonal"/>
          <p:cNvSpPr>
            <a:spLocks noChangeArrowheads="1"/>
          </p:cNvSpPr>
          <p:nvPr/>
        </p:nvSpPr>
        <p:spPr bwMode="auto">
          <a:xfrm>
            <a:off x="4122738" y="40052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67" name="Oval 181"/>
          <p:cNvSpPr>
            <a:spLocks noChangeArrowheads="1"/>
          </p:cNvSpPr>
          <p:nvPr/>
        </p:nvSpPr>
        <p:spPr bwMode="auto">
          <a:xfrm>
            <a:off x="2725738" y="4962525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68" name="Oval 182"/>
          <p:cNvSpPr>
            <a:spLocks noChangeArrowheads="1"/>
          </p:cNvSpPr>
          <p:nvPr/>
        </p:nvSpPr>
        <p:spPr bwMode="auto">
          <a:xfrm>
            <a:off x="1593850" y="4225925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69" name="Oval 183"/>
          <p:cNvSpPr>
            <a:spLocks noChangeArrowheads="1"/>
          </p:cNvSpPr>
          <p:nvPr/>
        </p:nvSpPr>
        <p:spPr bwMode="auto">
          <a:xfrm>
            <a:off x="2132013" y="4505325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70" name="Oval 184"/>
          <p:cNvSpPr>
            <a:spLocks noChangeArrowheads="1"/>
          </p:cNvSpPr>
          <p:nvPr/>
        </p:nvSpPr>
        <p:spPr bwMode="auto">
          <a:xfrm>
            <a:off x="2360613" y="4765675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71" name="Oval 185"/>
          <p:cNvSpPr>
            <a:spLocks noChangeArrowheads="1"/>
          </p:cNvSpPr>
          <p:nvPr/>
        </p:nvSpPr>
        <p:spPr bwMode="auto">
          <a:xfrm>
            <a:off x="2513013" y="558165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72" name="Oval 186"/>
          <p:cNvSpPr>
            <a:spLocks noChangeArrowheads="1"/>
          </p:cNvSpPr>
          <p:nvPr/>
        </p:nvSpPr>
        <p:spPr bwMode="auto">
          <a:xfrm>
            <a:off x="844550" y="4694238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73" name="Oval 187"/>
          <p:cNvSpPr>
            <a:spLocks noChangeArrowheads="1"/>
          </p:cNvSpPr>
          <p:nvPr/>
        </p:nvSpPr>
        <p:spPr bwMode="auto">
          <a:xfrm>
            <a:off x="1073150" y="54991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74" name="Oval 188"/>
          <p:cNvSpPr>
            <a:spLocks noChangeArrowheads="1"/>
          </p:cNvSpPr>
          <p:nvPr/>
        </p:nvSpPr>
        <p:spPr bwMode="auto">
          <a:xfrm>
            <a:off x="1787525" y="4721225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75" name="Oval 189"/>
          <p:cNvSpPr>
            <a:spLocks noChangeArrowheads="1"/>
          </p:cNvSpPr>
          <p:nvPr/>
        </p:nvSpPr>
        <p:spPr bwMode="auto">
          <a:xfrm>
            <a:off x="1965325" y="571341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76" name="Oval 190"/>
          <p:cNvSpPr>
            <a:spLocks noChangeArrowheads="1"/>
          </p:cNvSpPr>
          <p:nvPr/>
        </p:nvSpPr>
        <p:spPr bwMode="auto">
          <a:xfrm>
            <a:off x="808038" y="59309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77" name="Rectangle 191" descr="Wide downward diagonal"/>
          <p:cNvSpPr>
            <a:spLocks noChangeArrowheads="1"/>
          </p:cNvSpPr>
          <p:nvPr/>
        </p:nvSpPr>
        <p:spPr bwMode="auto">
          <a:xfrm>
            <a:off x="4111625" y="3741738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78" name="Rectangle 192" descr="Wide downward diagonal"/>
          <p:cNvSpPr>
            <a:spLocks noChangeArrowheads="1"/>
          </p:cNvSpPr>
          <p:nvPr/>
        </p:nvSpPr>
        <p:spPr bwMode="auto">
          <a:xfrm>
            <a:off x="3517900" y="27686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79" name="Rectangle 193" descr="Wide downward diagonal"/>
          <p:cNvSpPr>
            <a:spLocks noChangeArrowheads="1"/>
          </p:cNvSpPr>
          <p:nvPr/>
        </p:nvSpPr>
        <p:spPr bwMode="auto">
          <a:xfrm>
            <a:off x="2814638" y="34083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80" name="Rectangle 194" descr="Wide downward diagonal"/>
          <p:cNvSpPr>
            <a:spLocks noChangeArrowheads="1"/>
          </p:cNvSpPr>
          <p:nvPr/>
        </p:nvSpPr>
        <p:spPr bwMode="auto">
          <a:xfrm>
            <a:off x="3821113" y="4173538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81" name="Rectangle 195" descr="Wide downward diagonal"/>
          <p:cNvSpPr>
            <a:spLocks noChangeArrowheads="1"/>
          </p:cNvSpPr>
          <p:nvPr/>
        </p:nvSpPr>
        <p:spPr bwMode="auto">
          <a:xfrm>
            <a:off x="4141788" y="3368675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82" name="Line 196"/>
          <p:cNvSpPr>
            <a:spLocks noChangeShapeType="1"/>
          </p:cNvSpPr>
          <p:nvPr/>
        </p:nvSpPr>
        <p:spPr bwMode="auto">
          <a:xfrm>
            <a:off x="3389313" y="2324100"/>
            <a:ext cx="0" cy="37973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583" name="AutoShape 197"/>
          <p:cNvSpPr>
            <a:spLocks noChangeArrowheads="1"/>
          </p:cNvSpPr>
          <p:nvPr/>
        </p:nvSpPr>
        <p:spPr bwMode="auto">
          <a:xfrm>
            <a:off x="2257425" y="4129088"/>
            <a:ext cx="228600" cy="228600"/>
          </a:xfrm>
          <a:prstGeom prst="diamond">
            <a:avLst/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84" name="Line 198"/>
          <p:cNvSpPr>
            <a:spLocks noChangeShapeType="1"/>
          </p:cNvSpPr>
          <p:nvPr/>
        </p:nvSpPr>
        <p:spPr bwMode="auto">
          <a:xfrm rot="16200000" flipH="1">
            <a:off x="2045494" y="2539206"/>
            <a:ext cx="1588" cy="268922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/>
          </a:p>
        </p:txBody>
      </p:sp>
      <p:pic>
        <p:nvPicPr>
          <p:cNvPr id="585" name="Picture 241" descr="grasshopp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" y="1339850"/>
            <a:ext cx="1562100" cy="785813"/>
          </a:xfrm>
          <a:prstGeom prst="rect">
            <a:avLst/>
          </a:prstGeom>
          <a:noFill/>
        </p:spPr>
      </p:pic>
      <p:sp>
        <p:nvSpPr>
          <p:cNvPr id="586" name="Line 242"/>
          <p:cNvSpPr>
            <a:spLocks noChangeShapeType="1"/>
          </p:cNvSpPr>
          <p:nvPr/>
        </p:nvSpPr>
        <p:spPr bwMode="auto">
          <a:xfrm>
            <a:off x="1806575" y="2030413"/>
            <a:ext cx="503238" cy="2055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587" name="Rectangle 206"/>
          <p:cNvSpPr>
            <a:spLocks noChangeArrowheads="1"/>
          </p:cNvSpPr>
          <p:nvPr/>
        </p:nvSpPr>
        <p:spPr bwMode="auto">
          <a:xfrm>
            <a:off x="4724400" y="1447800"/>
            <a:ext cx="2438400" cy="377825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588" name="Rectangle 207"/>
          <p:cNvSpPr>
            <a:spLocks noChangeArrowheads="1"/>
          </p:cNvSpPr>
          <p:nvPr/>
        </p:nvSpPr>
        <p:spPr bwMode="auto">
          <a:xfrm>
            <a:off x="4800600" y="1524000"/>
            <a:ext cx="75180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Katydid</a:t>
            </a:r>
          </a:p>
        </p:txBody>
      </p:sp>
      <p:sp>
        <p:nvSpPr>
          <p:cNvPr id="589" name="Rectangle 207"/>
          <p:cNvSpPr>
            <a:spLocks noChangeArrowheads="1"/>
          </p:cNvSpPr>
          <p:nvPr/>
        </p:nvSpPr>
        <p:spPr bwMode="auto">
          <a:xfrm>
            <a:off x="6248400" y="1524000"/>
            <a:ext cx="6828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sr-Latn-RS" sz="1600" b="1" dirty="0" smtClean="0">
                <a:solidFill>
                  <a:srgbClr val="FF0000"/>
                </a:solidFill>
              </a:rPr>
              <a:t>Cvrčak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90" name="Rectangle 237"/>
          <p:cNvSpPr>
            <a:spLocks noChangeArrowheads="1"/>
          </p:cNvSpPr>
          <p:nvPr/>
        </p:nvSpPr>
        <p:spPr bwMode="auto">
          <a:xfrm>
            <a:off x="4822825" y="1982788"/>
            <a:ext cx="10255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591" name="Rectangle 238"/>
          <p:cNvSpPr>
            <a:spLocks noChangeArrowheads="1"/>
          </p:cNvSpPr>
          <p:nvPr/>
        </p:nvSpPr>
        <p:spPr bwMode="auto">
          <a:xfrm>
            <a:off x="4724400" y="1968500"/>
            <a:ext cx="2438400" cy="393700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592" name="Rectangle 239"/>
          <p:cNvSpPr>
            <a:spLocks noChangeArrowheads="1"/>
          </p:cNvSpPr>
          <p:nvPr/>
        </p:nvSpPr>
        <p:spPr bwMode="auto">
          <a:xfrm>
            <a:off x="4762500" y="2039779"/>
            <a:ext cx="127599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Grasshopper</a:t>
            </a:r>
          </a:p>
        </p:txBody>
      </p:sp>
      <p:sp>
        <p:nvSpPr>
          <p:cNvPr id="593" name="Rectangle 239"/>
          <p:cNvSpPr>
            <a:spLocks noChangeArrowheads="1"/>
          </p:cNvSpPr>
          <p:nvPr/>
        </p:nvSpPr>
        <p:spPr bwMode="auto">
          <a:xfrm>
            <a:off x="6172200" y="2039779"/>
            <a:ext cx="9329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sr-Latn-RS" sz="1600" b="1" dirty="0" smtClean="0">
                <a:solidFill>
                  <a:srgbClr val="0000FF"/>
                </a:solidFill>
              </a:rPr>
              <a:t>Skakavac</a:t>
            </a:r>
            <a:endParaRPr lang="en-US" sz="1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Prednosti-nedostatci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2" name="Text Placeholder 3"/>
          <p:cNvSpPr txBox="1">
            <a:spLocks/>
          </p:cNvSpPr>
          <p:nvPr/>
        </p:nvSpPr>
        <p:spPr bwMode="auto">
          <a:xfrm>
            <a:off x="304800" y="1981200"/>
            <a:ext cx="5791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Prednosti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Jednostavni</a:t>
            </a:r>
            <a:r>
              <a:rPr kumimoji="0" lang="sr-Latn-R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za implementaciju</a:t>
            </a:r>
            <a:endParaRPr kumimoji="0" lang="sr-Latn-R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Lako se generišu</a:t>
            </a:r>
            <a:r>
              <a:rPr kumimoji="0" lang="sr-Latn-R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pravila</a:t>
            </a:r>
            <a:endParaRPr kumimoji="0" lang="sr-Latn-R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43" name="Text Placeholder 3"/>
          <p:cNvSpPr txBox="1">
            <a:spLocks/>
          </p:cNvSpPr>
          <p:nvPr/>
        </p:nvSpPr>
        <p:spPr bwMode="auto">
          <a:xfrm>
            <a:off x="381000" y="3505200"/>
            <a:ext cx="7620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sz="2400" b="1" kern="0" dirty="0" smtClean="0">
                <a:latin typeface="Comic Sans MS" pitchFamily="66" charset="0"/>
              </a:rPr>
              <a:t>Problemi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- overfitting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kern="0" dirty="0" smtClean="0">
                <a:latin typeface="Comic Sans MS" pitchFamily="66" charset="0"/>
              </a:rPr>
              <a:t> - klasifikacija u pravougle particije</a:t>
            </a:r>
            <a:endParaRPr kumimoji="0" lang="sr-Latn-RS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-</a:t>
            </a:r>
            <a:r>
              <a:rPr kumimoji="0" lang="sr-Latn-R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može da postane previše veliko stablo/ neophodno odsecanje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kern="0" dirty="0" smtClean="0">
                <a:latin typeface="Comic Sans MS" pitchFamily="66" charset="0"/>
              </a:rPr>
              <a:t> - ne radi sa online </a:t>
            </a:r>
            <a:r>
              <a:rPr lang="sr-Latn-RS" kern="0" dirty="0" smtClean="0">
                <a:latin typeface="Comic Sans MS" pitchFamily="66" charset="0"/>
              </a:rPr>
              <a:t>podacima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sr-Latn-RS" kern="0" dirty="0" smtClean="0">
                <a:latin typeface="Comic Sans MS" pitchFamily="66" charset="0"/>
              </a:rPr>
              <a:t>- kompleksno kad je u pitanju velik broj osobina</a:t>
            </a:r>
            <a:endParaRPr kumimoji="0" lang="sr-Latn-R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sr-Latn-R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Random Forest</a:t>
            </a:r>
            <a:endParaRPr lang="en-US" dirty="0"/>
          </a:p>
        </p:txBody>
      </p:sp>
      <p:sp>
        <p:nvSpPr>
          <p:cNvPr id="42" name="Text Placeholder 3"/>
          <p:cNvSpPr txBox="1">
            <a:spLocks/>
          </p:cNvSpPr>
          <p:nvPr/>
        </p:nvSpPr>
        <p:spPr bwMode="auto">
          <a:xfrm>
            <a:off x="304800" y="1981200"/>
            <a:ext cx="7848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Ideja</a:t>
            </a:r>
            <a:endParaRPr kumimoji="0" lang="sr-Latn-R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sr-Latn-RS" sz="2000" kern="0" dirty="0" smtClean="0">
                <a:latin typeface="Comic Sans MS" pitchFamily="66" charset="0"/>
              </a:rPr>
              <a:t>Kolekcija grupe jednostavnih klasifikatora - ansambl</a:t>
            </a:r>
            <a:endParaRPr kumimoji="0" lang="sr-Latn-R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sr-Latn-R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Jednostavan klasifikator –</a:t>
            </a:r>
            <a:r>
              <a:rPr kumimoji="0" lang="sr-Latn-R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decission tree</a:t>
            </a:r>
            <a:endParaRPr kumimoji="0" lang="sr-Latn-R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-"/>
              <a:defRPr/>
            </a:pPr>
            <a:r>
              <a:rPr kumimoji="0" lang="sr-Latn-R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Izabrati na slučajan način skup osobina</a:t>
            </a:r>
            <a:endParaRPr kumimoji="0" lang="sr-Latn-R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-"/>
              <a:defRPr/>
            </a:pPr>
            <a:r>
              <a:rPr lang="sr-Latn-RS" sz="2000" kern="0" dirty="0" smtClean="0">
                <a:latin typeface="Comic Sans MS" pitchFamily="66" charset="0"/>
              </a:rPr>
              <a:t>Izabrati na slučajan način uzorke za obučavanje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-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‘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Spojiti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’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rezultate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klasifikatora</a:t>
            </a:r>
            <a:endParaRPr kumimoji="0" lang="sr-Latn-R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Random Forest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71713" y="2057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71713" y="33528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" name="AutoShape 6"/>
          <p:cNvCxnSpPr>
            <a:cxnSpLocks noChangeShapeType="1"/>
            <a:endCxn id="7" idx="1"/>
          </p:cNvCxnSpPr>
          <p:nvPr/>
        </p:nvCxnSpPr>
        <p:spPr bwMode="auto">
          <a:xfrm flipV="1">
            <a:off x="1600200" y="2514600"/>
            <a:ext cx="657225" cy="9144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0" name="AutoShape 7"/>
          <p:cNvCxnSpPr>
            <a:cxnSpLocks noChangeShapeType="1"/>
          </p:cNvCxnSpPr>
          <p:nvPr/>
        </p:nvCxnSpPr>
        <p:spPr bwMode="auto">
          <a:xfrm>
            <a:off x="1585913" y="35814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271713" y="5334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 rot="16200000">
            <a:off x="2357438" y="4486275"/>
            <a:ext cx="7747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b="1">
                <a:latin typeface="Calibri" pitchFamily="34" charset="0"/>
              </a:rPr>
              <a:t>....…</a:t>
            </a:r>
          </a:p>
        </p:txBody>
      </p:sp>
      <p:cxnSp>
        <p:nvCxnSpPr>
          <p:cNvPr id="13" name="AutoShape 10"/>
          <p:cNvCxnSpPr>
            <a:cxnSpLocks noChangeShapeType="1"/>
          </p:cNvCxnSpPr>
          <p:nvPr/>
        </p:nvCxnSpPr>
        <p:spPr bwMode="auto">
          <a:xfrm>
            <a:off x="1585913" y="34290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pic>
        <p:nvPicPr>
          <p:cNvPr id="14" name="Picture 11" descr="Decision"/>
          <p:cNvPicPr>
            <a:picLocks noChangeAspect="1" noChangeArrowheads="1"/>
          </p:cNvPicPr>
          <p:nvPr/>
        </p:nvPicPr>
        <p:blipFill>
          <a:blip r:embed="rId2" cstate="print"/>
          <a:srcRect b="54442"/>
          <a:stretch>
            <a:fillRect/>
          </a:stretch>
        </p:blipFill>
        <p:spPr bwMode="auto">
          <a:xfrm>
            <a:off x="4365625" y="1828800"/>
            <a:ext cx="2020888" cy="1181100"/>
          </a:xfrm>
          <a:prstGeom prst="rect">
            <a:avLst/>
          </a:prstGeom>
          <a:noFill/>
        </p:spPr>
      </p:pic>
      <p:pic>
        <p:nvPicPr>
          <p:cNvPr id="15" name="Picture 12" descr="Decision2"/>
          <p:cNvPicPr>
            <a:picLocks noChangeAspect="1" noChangeArrowheads="1"/>
          </p:cNvPicPr>
          <p:nvPr/>
        </p:nvPicPr>
        <p:blipFill>
          <a:blip r:embed="rId3" cstate="print"/>
          <a:srcRect t="54411"/>
          <a:stretch>
            <a:fillRect/>
          </a:stretch>
        </p:blipFill>
        <p:spPr bwMode="auto">
          <a:xfrm>
            <a:off x="4329113" y="3048000"/>
            <a:ext cx="2209800" cy="1292225"/>
          </a:xfrm>
          <a:prstGeom prst="rect">
            <a:avLst/>
          </a:prstGeom>
          <a:noFill/>
        </p:spPr>
      </p:pic>
      <p:pic>
        <p:nvPicPr>
          <p:cNvPr id="16" name="Picture 13" descr="Decision2"/>
          <p:cNvPicPr>
            <a:picLocks noChangeAspect="1" noChangeArrowheads="1"/>
          </p:cNvPicPr>
          <p:nvPr/>
        </p:nvPicPr>
        <p:blipFill>
          <a:blip r:embed="rId3" cstate="print"/>
          <a:srcRect t="54411"/>
          <a:stretch>
            <a:fillRect/>
          </a:stretch>
        </p:blipFill>
        <p:spPr bwMode="auto">
          <a:xfrm>
            <a:off x="4329113" y="5108575"/>
            <a:ext cx="2209800" cy="1292225"/>
          </a:xfrm>
          <a:prstGeom prst="rect">
            <a:avLst/>
          </a:prstGeom>
          <a:noFill/>
        </p:spPr>
      </p:pic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429000" y="2438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3414713" y="3733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3490913" y="5715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 rot="16200000">
            <a:off x="4795838" y="4473575"/>
            <a:ext cx="7747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b="1">
                <a:latin typeface="Calibri" pitchFamily="34" charset="0"/>
              </a:rPr>
              <a:t>....…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7072313" y="3276600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err="1" smtClean="0">
                <a:latin typeface="Calibri" pitchFamily="34" charset="0"/>
              </a:rPr>
              <a:t>Glasanje</a:t>
            </a:r>
            <a:endParaRPr lang="en-US" sz="2400" b="1" dirty="0">
              <a:latin typeface="Calibri" pitchFamily="34" charset="0"/>
            </a:endParaRPr>
          </a:p>
        </p:txBody>
      </p:sp>
      <p:sp>
        <p:nvSpPr>
          <p:cNvPr id="22" name="AutoShape 19"/>
          <p:cNvSpPr>
            <a:spLocks/>
          </p:cNvSpPr>
          <p:nvPr/>
        </p:nvSpPr>
        <p:spPr bwMode="auto">
          <a:xfrm>
            <a:off x="6400800" y="1752600"/>
            <a:ext cx="533400" cy="4572000"/>
          </a:xfrm>
          <a:prstGeom prst="rightBrace">
            <a:avLst>
              <a:gd name="adj1" fmla="val 7142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442913" y="30480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Random Forest</a:t>
            </a:r>
            <a:endParaRPr lang="en-US" dirty="0"/>
          </a:p>
        </p:txBody>
      </p:sp>
      <p:sp>
        <p:nvSpPr>
          <p:cNvPr id="42" name="Text Placeholder 3"/>
          <p:cNvSpPr txBox="1">
            <a:spLocks/>
          </p:cNvSpPr>
          <p:nvPr/>
        </p:nvSpPr>
        <p:spPr bwMode="auto">
          <a:xfrm>
            <a:off x="304800" y="1981200"/>
            <a:ext cx="7848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Prednosti</a:t>
            </a:r>
            <a:endParaRPr kumimoji="0" lang="sr-Latn-R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000" kern="0" dirty="0" err="1" smtClean="0">
                <a:latin typeface="Comic Sans MS" pitchFamily="66" charset="0"/>
              </a:rPr>
              <a:t>Visoka</a:t>
            </a:r>
            <a:r>
              <a:rPr lang="en-US" sz="2000" kern="0" dirty="0" smtClean="0">
                <a:latin typeface="Comic Sans MS" pitchFamily="66" charset="0"/>
              </a:rPr>
              <a:t> t</a:t>
            </a:r>
            <a:r>
              <a:rPr lang="sr-Latn-RS" sz="2000" kern="0" dirty="0" smtClean="0">
                <a:latin typeface="Comic Sans MS" pitchFamily="66" charset="0"/>
              </a:rPr>
              <a:t>ačnost, čak i za skupove velikih dimenzija</a:t>
            </a:r>
            <a:endParaRPr kumimoji="0" lang="sr-Latn-R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sr-Latn-R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Efikasan na velikim skupovima</a:t>
            </a:r>
            <a:r>
              <a:rPr kumimoji="0" lang="sr-Latn-R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primera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sr-Latn-RS" sz="2000" kern="0" baseline="0" dirty="0" smtClean="0">
                <a:latin typeface="Comic Sans MS" pitchFamily="66" charset="0"/>
              </a:rPr>
              <a:t>Estimacija</a:t>
            </a:r>
            <a:r>
              <a:rPr lang="sr-Latn-RS" sz="2000" kern="0" dirty="0" smtClean="0">
                <a:latin typeface="Comic Sans MS" pitchFamily="66" charset="0"/>
              </a:rPr>
              <a:t> bitnih osobina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sr-Latn-R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Efikasan</a:t>
            </a:r>
            <a:r>
              <a:rPr kumimoji="0" lang="sr-Latn-R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metod za estimaciju podataka koji nedostaju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sr-Latn-RS" sz="2000" b="1" kern="0" baseline="0" dirty="0" smtClean="0">
              <a:latin typeface="Comic Sans MS" pitchFamily="66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sr-Latn-RS" sz="2000" b="1" kern="0" baseline="0" dirty="0" smtClean="0">
                <a:latin typeface="Comic Sans MS" pitchFamily="66" charset="0"/>
              </a:rPr>
              <a:t>Nedostaci</a:t>
            </a:r>
            <a:endParaRPr kumimoji="0" lang="sr-Latn-R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-"/>
              <a:defRPr/>
            </a:pPr>
            <a:r>
              <a:rPr kumimoji="0" lang="sr-Latn-R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ponekad</a:t>
            </a:r>
            <a:r>
              <a:rPr kumimoji="0" lang="sr-Latn-R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overfitovanja</a:t>
            </a:r>
            <a:endParaRPr kumimoji="0" lang="sr-Latn-R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-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</a:t>
            </a:r>
            <a:r>
              <a:rPr kumimoji="0" lang="sr-Latn-R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ao i kod stabala odlučivanja nisu pogodni</a:t>
            </a:r>
            <a:r>
              <a:rPr kumimoji="0" lang="sr-Latn-R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za neke probleme</a:t>
            </a:r>
            <a:endParaRPr kumimoji="0" lang="sr-Latn-R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Prednosti</a:t>
            </a:r>
            <a:r>
              <a:rPr lang="en-US" dirty="0" smtClean="0"/>
              <a:t> / </a:t>
            </a:r>
            <a:r>
              <a:rPr lang="en-US" dirty="0" err="1" smtClean="0"/>
              <a:t>nedostaci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Decision Tree Classifier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800" y="1981200"/>
            <a:ext cx="5791200" cy="1524000"/>
          </a:xfrm>
        </p:spPr>
        <p:txBody>
          <a:bodyPr/>
          <a:lstStyle/>
          <a:p>
            <a:pPr algn="l"/>
            <a:r>
              <a:rPr lang="sr-Latn-RS" b="1" dirty="0" smtClean="0"/>
              <a:t>Stablo odlučivanja</a:t>
            </a:r>
          </a:p>
          <a:p>
            <a:pPr algn="l">
              <a:buFontTx/>
              <a:buChar char="-"/>
            </a:pPr>
            <a:r>
              <a:rPr lang="en-US" sz="1600" dirty="0" smtClean="0"/>
              <a:t>I</a:t>
            </a:r>
            <a:r>
              <a:rPr lang="sr-Latn-RS" sz="1600" dirty="0" smtClean="0"/>
              <a:t>nterni čvorovi – test po nekom od atributa</a:t>
            </a:r>
          </a:p>
          <a:p>
            <a:pPr algn="l">
              <a:buFontTx/>
              <a:buChar char="-"/>
            </a:pPr>
            <a:r>
              <a:rPr lang="sr-Latn-RS" sz="1600" dirty="0" smtClean="0"/>
              <a:t>Grane predstavljaju ishod testa</a:t>
            </a:r>
          </a:p>
          <a:p>
            <a:pPr algn="l">
              <a:buFontTx/>
              <a:buChar char="-"/>
            </a:pPr>
            <a:r>
              <a:rPr lang="sr-Latn-RS" sz="1600" dirty="0" smtClean="0"/>
              <a:t>Listovi - klase</a:t>
            </a:r>
          </a:p>
          <a:p>
            <a:pPr algn="l"/>
            <a:endParaRPr lang="en-US" dirty="0"/>
          </a:p>
        </p:txBody>
      </p:sp>
      <p:grpSp>
        <p:nvGrpSpPr>
          <p:cNvPr id="1439" name="Group 1438"/>
          <p:cNvGrpSpPr/>
          <p:nvPr/>
        </p:nvGrpSpPr>
        <p:grpSpPr>
          <a:xfrm>
            <a:off x="6858000" y="1295400"/>
            <a:ext cx="2133600" cy="1828800"/>
            <a:chOff x="3810000" y="1295400"/>
            <a:chExt cx="5181600" cy="3810000"/>
          </a:xfrm>
        </p:grpSpPr>
        <p:sp>
          <p:nvSpPr>
            <p:cNvPr id="1416" name="Rectangle 1415"/>
            <p:cNvSpPr/>
            <p:nvPr/>
          </p:nvSpPr>
          <p:spPr>
            <a:xfrm>
              <a:off x="6019800" y="1295400"/>
              <a:ext cx="19050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8" name="Straight Arrow Connector 1417"/>
            <p:cNvCxnSpPr/>
            <p:nvPr/>
          </p:nvCxnSpPr>
          <p:spPr>
            <a:xfrm rot="10800000" flipV="1">
              <a:off x="5638800" y="1905000"/>
              <a:ext cx="121920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0" name="Straight Arrow Connector 1419"/>
            <p:cNvCxnSpPr/>
            <p:nvPr/>
          </p:nvCxnSpPr>
          <p:spPr>
            <a:xfrm>
              <a:off x="6934200" y="1905000"/>
              <a:ext cx="11430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1" name="Rectangle 1420"/>
            <p:cNvSpPr/>
            <p:nvPr/>
          </p:nvSpPr>
          <p:spPr>
            <a:xfrm>
              <a:off x="4572000" y="2819400"/>
              <a:ext cx="19050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2" name="Rectangle 1421"/>
            <p:cNvSpPr/>
            <p:nvPr/>
          </p:nvSpPr>
          <p:spPr>
            <a:xfrm>
              <a:off x="7010400" y="2743200"/>
              <a:ext cx="19050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4" name="Straight Arrow Connector 1423"/>
            <p:cNvCxnSpPr/>
            <p:nvPr/>
          </p:nvCxnSpPr>
          <p:spPr>
            <a:xfrm rot="5400000">
              <a:off x="6819900" y="3390900"/>
              <a:ext cx="1066800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6" name="Oval 1425"/>
            <p:cNvSpPr/>
            <p:nvPr/>
          </p:nvSpPr>
          <p:spPr>
            <a:xfrm>
              <a:off x="6705600" y="44958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7" name="Isosceles Triangle 1426"/>
            <p:cNvSpPr/>
            <p:nvPr/>
          </p:nvSpPr>
          <p:spPr>
            <a:xfrm>
              <a:off x="3810000" y="4419600"/>
              <a:ext cx="5334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8" name="Straight Arrow Connector 1427"/>
            <p:cNvCxnSpPr/>
            <p:nvPr/>
          </p:nvCxnSpPr>
          <p:spPr>
            <a:xfrm rot="10800000" flipV="1">
              <a:off x="4038600" y="3429000"/>
              <a:ext cx="121920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9" name="Straight Arrow Connector 1428"/>
            <p:cNvCxnSpPr/>
            <p:nvPr/>
          </p:nvCxnSpPr>
          <p:spPr>
            <a:xfrm rot="16200000" flipH="1">
              <a:off x="5143500" y="3619500"/>
              <a:ext cx="914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1" name="Oval 1430"/>
            <p:cNvSpPr/>
            <p:nvPr/>
          </p:nvSpPr>
          <p:spPr>
            <a:xfrm>
              <a:off x="5562600" y="44958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4" name="Straight Arrow Connector 1433"/>
            <p:cNvCxnSpPr/>
            <p:nvPr/>
          </p:nvCxnSpPr>
          <p:spPr>
            <a:xfrm rot="16200000" flipH="1">
              <a:off x="7734300" y="3619500"/>
              <a:ext cx="9906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5" name="Isosceles Triangle 1434"/>
            <p:cNvSpPr/>
            <p:nvPr/>
          </p:nvSpPr>
          <p:spPr>
            <a:xfrm>
              <a:off x="8458200" y="4419600"/>
              <a:ext cx="5334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8" name="Text Placeholder 3"/>
          <p:cNvSpPr txBox="1">
            <a:spLocks/>
          </p:cNvSpPr>
          <p:nvPr/>
        </p:nvSpPr>
        <p:spPr bwMode="auto">
          <a:xfrm>
            <a:off x="381000" y="3505200"/>
            <a:ext cx="7620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sz="2400" b="1" kern="0" dirty="0" smtClean="0">
                <a:latin typeface="Comic Sans MS" pitchFamily="66" charset="0"/>
              </a:rPr>
              <a:t>Algoritam kreiranja stabla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- Konstrukcija stabla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kern="0" baseline="0" dirty="0" smtClean="0">
                <a:latin typeface="Comic Sans MS" pitchFamily="66" charset="0"/>
              </a:rPr>
              <a:t>	. Svi primeri na početku pridruže</a:t>
            </a:r>
            <a:r>
              <a:rPr lang="sr-Latn-RS" kern="0" dirty="0" smtClean="0">
                <a:latin typeface="Comic Sans MS" pitchFamily="66" charset="0"/>
              </a:rPr>
              <a:t> se korenu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.</a:t>
            </a:r>
            <a:r>
              <a:rPr kumimoji="0" lang="sr-Latn-R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Rekurzivno grupisanje u odnosu na izabrane osobine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- Redukcija stabla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kern="0" dirty="0" smtClean="0">
                <a:latin typeface="Comic Sans MS" pitchFamily="66" charset="0"/>
              </a:rPr>
              <a:t>     . Selektivno odbacivanje delova stabla u kojima se nalaze outlieri</a:t>
            </a:r>
            <a:endParaRPr kumimoji="0" lang="sr-Latn-R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sr-Latn-R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440" name="Text Placeholder 3"/>
          <p:cNvSpPr txBox="1">
            <a:spLocks/>
          </p:cNvSpPr>
          <p:nvPr/>
        </p:nvSpPr>
        <p:spPr bwMode="auto">
          <a:xfrm>
            <a:off x="304800" y="5715000"/>
            <a:ext cx="762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sz="2400" b="1" kern="0" dirty="0" smtClean="0">
                <a:latin typeface="Comic Sans MS" pitchFamily="66" charset="0"/>
              </a:rPr>
              <a:t>Korišćenje stabla odlučivanja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Klasifikacija nepoznatih primera</a:t>
            </a:r>
            <a:endParaRPr kumimoji="0" lang="sr-Latn-R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sr-Latn-R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438" grpId="0" build="p"/>
      <p:bldP spid="144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Decision Tree Classifier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dirty="0" smtClean="0"/>
              <a:t>Algoritam</a:t>
            </a:r>
            <a:endParaRPr lang="en-US" dirty="0"/>
          </a:p>
        </p:txBody>
      </p:sp>
      <p:sp>
        <p:nvSpPr>
          <p:cNvPr id="1416" name="Text Placeholder 3"/>
          <p:cNvSpPr txBox="1">
            <a:spLocks/>
          </p:cNvSpPr>
          <p:nvPr/>
        </p:nvSpPr>
        <p:spPr bwMode="auto">
          <a:xfrm>
            <a:off x="304800" y="1981200"/>
            <a:ext cx="7162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Osnovni algoritam</a:t>
            </a:r>
            <a:r>
              <a:rPr kumimoji="0" lang="sr-Latn-RS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– pohlepna pretraga</a:t>
            </a:r>
            <a:endParaRPr kumimoji="0" lang="sr-Latn-R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Stablo se generiše top-down rekurzivno tehnikom devide-and-conquer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sr-Latn-RS" sz="1600" kern="0" dirty="0" smtClean="0">
                <a:latin typeface="Comic Sans MS" pitchFamily="66" charset="0"/>
              </a:rPr>
              <a:t>Inicijalno se svi uzorci dodele korenu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Atributi</a:t>
            </a:r>
            <a:r>
              <a:rPr kumimoji="0" lang="sr-Latn-R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se kategorišu (ako je kontinualni slučaj treba uraditi diskretizaciju)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sr-Latn-RS" sz="1600" kern="0" baseline="0" dirty="0" smtClean="0">
                <a:latin typeface="Comic Sans MS" pitchFamily="66" charset="0"/>
              </a:rPr>
              <a:t>Primeri se dele</a:t>
            </a:r>
            <a:r>
              <a:rPr lang="sr-Latn-RS" sz="1600" kern="0" dirty="0" smtClean="0">
                <a:latin typeface="Comic Sans MS" pitchFamily="66" charset="0"/>
              </a:rPr>
              <a:t> rekurzivno u odnosu na izabrani atribut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Izbor</a:t>
            </a:r>
            <a:r>
              <a:rPr kumimoji="0" lang="sr-Latn-R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atributa na osnovu heurističke funkcije ili na osnovu statističke mere (information gain)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sr-Latn-RS" sz="2000" b="1" kern="0" baseline="0" dirty="0" smtClean="0">
                <a:latin typeface="Comic Sans MS" pitchFamily="66" charset="0"/>
              </a:rPr>
              <a:t>Uslovi za zaustavljanje delenja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r-Latn-RS" kern="0" dirty="0" smtClean="0">
                <a:latin typeface="Comic Sans MS" pitchFamily="66" charset="0"/>
              </a:rPr>
              <a:t>Svi uzorci pridruženi čvoru pripadaju istoj klasi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r-Latn-RS" sz="1600" kern="0" baseline="0" dirty="0" smtClean="0">
                <a:latin typeface="Comic Sans MS" pitchFamily="66" charset="0"/>
              </a:rPr>
              <a:t>Nema</a:t>
            </a:r>
            <a:r>
              <a:rPr lang="sr-Latn-RS" sz="1600" kern="0" dirty="0" smtClean="0">
                <a:latin typeface="Comic Sans MS" pitchFamily="66" charset="0"/>
              </a:rPr>
              <a:t> više atributa-osobina na osnovu kojih se može vršiti delenje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kern="0" baseline="0" dirty="0" smtClean="0">
                <a:latin typeface="Comic Sans MS" pitchFamily="66" charset="0"/>
              </a:rPr>
              <a:t>K</a:t>
            </a:r>
            <a:r>
              <a:rPr lang="sr-Latn-RS" sz="1600" kern="0" baseline="0" dirty="0" smtClean="0">
                <a:latin typeface="Comic Sans MS" pitchFamily="66" charset="0"/>
              </a:rPr>
              <a:t>lasa</a:t>
            </a:r>
            <a:r>
              <a:rPr lang="sr-Latn-RS" sz="1600" kern="0" dirty="0" smtClean="0">
                <a:latin typeface="Comic Sans MS" pitchFamily="66" charset="0"/>
              </a:rPr>
              <a:t> se određuje na osnovu većine uzoraka u listovima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sr-Latn-RS" sz="1600" kern="0" baseline="0" dirty="0" smtClean="0">
              <a:latin typeface="Comic Sans MS" pitchFamily="66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sr-Latn-RS" sz="16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sr-Latn-R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4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4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Decision Tree Classifier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dirty="0" smtClean="0"/>
              <a:t>Information Gain</a:t>
            </a:r>
            <a:endParaRPr lang="en-US" dirty="0"/>
          </a:p>
        </p:txBody>
      </p:sp>
      <p:sp>
        <p:nvSpPr>
          <p:cNvPr id="1416" name="Text Placeholder 3"/>
          <p:cNvSpPr txBox="1">
            <a:spLocks/>
          </p:cNvSpPr>
          <p:nvPr/>
        </p:nvSpPr>
        <p:spPr bwMode="auto">
          <a:xfrm>
            <a:off x="304800" y="1981200"/>
            <a:ext cx="7162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Izbor atributa sa</a:t>
            </a:r>
            <a:r>
              <a:rPr kumimoji="0" lang="sr-Latn-RS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najvećom vrednošću funkcije IG</a:t>
            </a:r>
            <a:endParaRPr kumimoji="0" lang="sr-Latn-R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IG je</a:t>
            </a:r>
            <a:r>
              <a:rPr kumimoji="0" lang="sr-Latn-R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u korelaciji sa očekivanom redukcijom entropije</a:t>
            </a:r>
            <a:endParaRPr kumimoji="0" lang="sr-Latn-R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sr-Latn-RS" sz="1600" kern="0" dirty="0" smtClean="0">
                <a:latin typeface="Comic Sans MS" pitchFamily="66" charset="0"/>
              </a:rPr>
              <a:t>Entropija – mera neuređenosti skupa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sr-Latn-RS" sz="2000" b="1" kern="0" baseline="0" dirty="0" smtClean="0">
                <a:latin typeface="Comic Sans MS" pitchFamily="66" charset="0"/>
              </a:rPr>
              <a:t>Formula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sr-Latn-RS" sz="1600" kern="0" dirty="0" smtClean="0">
                <a:latin typeface="Comic Sans MS" pitchFamily="66" charset="0"/>
              </a:rPr>
              <a:t>Imamo dve klase P i N a skup S sadrži p uzoraka klase P  i n uzoraka klase N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sr-Latn-RS" sz="1600" kern="0" dirty="0" smtClean="0">
                <a:latin typeface="Comic Sans MS" pitchFamily="66" charset="0"/>
              </a:rPr>
              <a:t>Količina informacija potrebnih za odlučivanje da li nepoznati uzorak pripada klasi P ili N određen je sledećom formulom: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sr-Latn-RS" sz="2000" b="1" kern="0" baseline="0" dirty="0" smtClean="0">
              <a:latin typeface="Comic Sans MS" pitchFamily="66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sr-Latn-RS" sz="1600" kern="0" baseline="0" dirty="0" smtClean="0">
              <a:latin typeface="Comic Sans MS" pitchFamily="66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sr-Latn-RS" sz="16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sr-Latn-R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604838" y="5056188"/>
          <a:ext cx="7777162" cy="1116012"/>
        </p:xfrm>
        <a:graphic>
          <a:graphicData uri="http://schemas.openxmlformats.org/presentationml/2006/ole">
            <p:oleObj spid="_x0000_s7170" name="Equation" r:id="rId3" imgW="318744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Decision Tree Classifier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dirty="0" smtClean="0"/>
              <a:t>Information Gain</a:t>
            </a:r>
            <a:endParaRPr lang="en-US" dirty="0"/>
          </a:p>
        </p:txBody>
      </p:sp>
      <p:sp>
        <p:nvSpPr>
          <p:cNvPr id="1416" name="Text Placeholder 3"/>
          <p:cNvSpPr txBox="1">
            <a:spLocks/>
          </p:cNvSpPr>
          <p:nvPr/>
        </p:nvSpPr>
        <p:spPr bwMode="auto">
          <a:xfrm>
            <a:off x="304800" y="1981200"/>
            <a:ext cx="7162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Neka je</a:t>
            </a:r>
            <a:r>
              <a:rPr kumimoji="0" lang="sr-Latn-RS" sz="24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A atribut na osnovu kojeg delimo skup S</a:t>
            </a:r>
            <a:r>
              <a:rPr kumimoji="0" lang="sr-Latn-R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na određeni broj podskupova S</a:t>
            </a:r>
            <a:r>
              <a:rPr kumimoji="0" lang="sr-Latn-RS" sz="24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sr-Latn-RS" sz="2000" b="1" kern="0" baseline="0" dirty="0" smtClean="0">
                <a:latin typeface="Comic Sans MS" pitchFamily="66" charset="0"/>
              </a:rPr>
              <a:t>Formula za računanje vrednosti IG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sr-Latn-RS" sz="2000" b="1" kern="0" baseline="0" dirty="0" smtClean="0">
              <a:latin typeface="Comic Sans MS" pitchFamily="66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sr-Latn-RS" sz="1600" kern="0" baseline="0" dirty="0" smtClean="0">
              <a:latin typeface="Comic Sans MS" pitchFamily="66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sr-Latn-RS" sz="16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sr-Latn-R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514600" y="4191000"/>
          <a:ext cx="4360862" cy="619125"/>
        </p:xfrm>
        <a:graphic>
          <a:graphicData uri="http://schemas.openxmlformats.org/presentationml/2006/ole">
            <p:oleObj spid="_x0000_s8195" name="Equation" r:id="rId3" imgW="177768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Decision Tree Classifier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graphicFrame>
        <p:nvGraphicFramePr>
          <p:cNvPr id="6" name="Group 116"/>
          <p:cNvGraphicFramePr>
            <a:graphicFrameLocks noGrp="1"/>
          </p:cNvGraphicFramePr>
          <p:nvPr/>
        </p:nvGraphicFramePr>
        <p:xfrm>
          <a:off x="2590800" y="1828800"/>
          <a:ext cx="4419600" cy="3774998"/>
        </p:xfrm>
        <a:graphic>
          <a:graphicData uri="http://schemas.openxmlformats.org/drawingml/2006/table">
            <a:tbl>
              <a:tblPr/>
              <a:tblGrid>
                <a:gridCol w="1473200"/>
                <a:gridCol w="783183"/>
                <a:gridCol w="806476"/>
                <a:gridCol w="823341"/>
                <a:gridCol w="533400"/>
              </a:tblGrid>
              <a:tr h="608822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Dužina kose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Težina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Starost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Klasa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9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    </a:t>
                      </a:r>
                      <a:r>
                        <a:rPr kumimoji="0" 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omer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55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Ž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55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55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Ž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55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Maggie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Ž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55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55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Selma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Ž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55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Otto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55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Krusty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70"/>
          <p:cNvSpPr>
            <a:spLocks noChangeArrowheads="1"/>
          </p:cNvSpPr>
          <p:nvPr/>
        </p:nvSpPr>
        <p:spPr bwMode="auto">
          <a:xfrm>
            <a:off x="2927350" y="1336675"/>
            <a:ext cx="184731" cy="20005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700"/>
          </a:p>
        </p:txBody>
      </p:sp>
      <p:sp>
        <p:nvSpPr>
          <p:cNvPr id="8" name="Rectangle 72"/>
          <p:cNvSpPr>
            <a:spLocks noChangeArrowheads="1"/>
          </p:cNvSpPr>
          <p:nvPr/>
        </p:nvSpPr>
        <p:spPr bwMode="auto">
          <a:xfrm>
            <a:off x="2927350" y="1336675"/>
            <a:ext cx="184731" cy="20005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700"/>
          </a:p>
        </p:txBody>
      </p:sp>
      <p:sp>
        <p:nvSpPr>
          <p:cNvPr id="9" name="Rectangle 74"/>
          <p:cNvSpPr>
            <a:spLocks noChangeArrowheads="1"/>
          </p:cNvSpPr>
          <p:nvPr/>
        </p:nvSpPr>
        <p:spPr bwMode="auto">
          <a:xfrm>
            <a:off x="2927350" y="1336675"/>
            <a:ext cx="184731" cy="20005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700"/>
          </a:p>
        </p:txBody>
      </p:sp>
      <p:sp>
        <p:nvSpPr>
          <p:cNvPr id="10" name="Rectangle 76"/>
          <p:cNvSpPr>
            <a:spLocks noChangeArrowheads="1"/>
          </p:cNvSpPr>
          <p:nvPr/>
        </p:nvSpPr>
        <p:spPr bwMode="auto">
          <a:xfrm>
            <a:off x="2927350" y="1336675"/>
            <a:ext cx="184731" cy="20005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700"/>
          </a:p>
        </p:txBody>
      </p:sp>
      <p:sp>
        <p:nvSpPr>
          <p:cNvPr id="11" name="Rectangle 78"/>
          <p:cNvSpPr>
            <a:spLocks noChangeArrowheads="1"/>
          </p:cNvSpPr>
          <p:nvPr/>
        </p:nvSpPr>
        <p:spPr bwMode="auto">
          <a:xfrm>
            <a:off x="2927350" y="1336675"/>
            <a:ext cx="184731" cy="20005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700"/>
          </a:p>
        </p:txBody>
      </p:sp>
      <p:sp>
        <p:nvSpPr>
          <p:cNvPr id="12" name="Rectangle 80"/>
          <p:cNvSpPr>
            <a:spLocks noChangeArrowheads="1"/>
          </p:cNvSpPr>
          <p:nvPr/>
        </p:nvSpPr>
        <p:spPr bwMode="auto">
          <a:xfrm>
            <a:off x="2927350" y="1336675"/>
            <a:ext cx="184731" cy="20005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700"/>
          </a:p>
        </p:txBody>
      </p:sp>
      <p:sp>
        <p:nvSpPr>
          <p:cNvPr id="13" name="Rectangle 82"/>
          <p:cNvSpPr>
            <a:spLocks noChangeArrowheads="1"/>
          </p:cNvSpPr>
          <p:nvPr/>
        </p:nvSpPr>
        <p:spPr bwMode="auto">
          <a:xfrm>
            <a:off x="2927350" y="1336675"/>
            <a:ext cx="184731" cy="20005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700"/>
          </a:p>
        </p:txBody>
      </p:sp>
      <p:sp>
        <p:nvSpPr>
          <p:cNvPr id="14" name="Rectangle 84"/>
          <p:cNvSpPr>
            <a:spLocks noChangeArrowheads="1"/>
          </p:cNvSpPr>
          <p:nvPr/>
        </p:nvSpPr>
        <p:spPr bwMode="auto">
          <a:xfrm>
            <a:off x="2927350" y="1336675"/>
            <a:ext cx="184731" cy="20005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700"/>
          </a:p>
        </p:txBody>
      </p:sp>
      <p:grpSp>
        <p:nvGrpSpPr>
          <p:cNvPr id="15" name="Group 117"/>
          <p:cNvGrpSpPr>
            <a:grpSpLocks/>
          </p:cNvGrpSpPr>
          <p:nvPr/>
        </p:nvGrpSpPr>
        <p:grpSpPr bwMode="auto">
          <a:xfrm>
            <a:off x="1871663" y="1352550"/>
            <a:ext cx="566737" cy="4667250"/>
            <a:chOff x="1011" y="744"/>
            <a:chExt cx="423" cy="3469"/>
          </a:xfrm>
        </p:grpSpPr>
        <p:pic>
          <p:nvPicPr>
            <p:cNvPr id="16" name="Picture 71" descr="homer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</a:blip>
            <a:srcRect b="42667"/>
            <a:stretch>
              <a:fillRect/>
            </a:stretch>
          </p:blipFill>
          <p:spPr bwMode="auto">
            <a:xfrm>
              <a:off x="1019" y="744"/>
              <a:ext cx="406" cy="370"/>
            </a:xfrm>
            <a:prstGeom prst="rect">
              <a:avLst/>
            </a:prstGeom>
            <a:noFill/>
          </p:spPr>
        </p:pic>
        <p:pic>
          <p:nvPicPr>
            <p:cNvPr id="17" name="Picture 73" descr="marg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</a:blip>
            <a:srcRect b="40851"/>
            <a:stretch>
              <a:fillRect/>
            </a:stretch>
          </p:blipFill>
          <p:spPr bwMode="auto">
            <a:xfrm>
              <a:off x="1019" y="1099"/>
              <a:ext cx="415" cy="402"/>
            </a:xfrm>
            <a:prstGeom prst="rect">
              <a:avLst/>
            </a:prstGeom>
            <a:noFill/>
          </p:spPr>
        </p:pic>
        <p:pic>
          <p:nvPicPr>
            <p:cNvPr id="18" name="Picture 75" descr="bart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</a:blip>
            <a:srcRect b="42667"/>
            <a:stretch>
              <a:fillRect/>
            </a:stretch>
          </p:blipFill>
          <p:spPr bwMode="auto">
            <a:xfrm>
              <a:off x="1019" y="1501"/>
              <a:ext cx="409" cy="367"/>
            </a:xfrm>
            <a:prstGeom prst="rect">
              <a:avLst/>
            </a:prstGeom>
            <a:noFill/>
          </p:spPr>
        </p:pic>
        <p:pic>
          <p:nvPicPr>
            <p:cNvPr id="19" name="Picture 77" descr="lisa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</a:blip>
            <a:srcRect b="42667"/>
            <a:stretch>
              <a:fillRect/>
            </a:stretch>
          </p:blipFill>
          <p:spPr bwMode="auto">
            <a:xfrm>
              <a:off x="1019" y="1884"/>
              <a:ext cx="392" cy="374"/>
            </a:xfrm>
            <a:prstGeom prst="rect">
              <a:avLst/>
            </a:prstGeom>
            <a:noFill/>
          </p:spPr>
        </p:pic>
        <p:pic>
          <p:nvPicPr>
            <p:cNvPr id="20" name="Picture 79" descr="maggie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</a:blip>
            <a:srcRect b="40851"/>
            <a:stretch>
              <a:fillRect/>
            </a:stretch>
          </p:blipFill>
          <p:spPr bwMode="auto">
            <a:xfrm>
              <a:off x="1019" y="2258"/>
              <a:ext cx="399" cy="401"/>
            </a:xfrm>
            <a:prstGeom prst="rect">
              <a:avLst/>
            </a:prstGeom>
            <a:noFill/>
          </p:spPr>
        </p:pic>
        <p:pic>
          <p:nvPicPr>
            <p:cNvPr id="21" name="Picture 81" descr="grandpa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</a:blip>
            <a:srcRect r="3369" b="41739"/>
            <a:stretch>
              <a:fillRect/>
            </a:stretch>
          </p:blipFill>
          <p:spPr bwMode="auto">
            <a:xfrm>
              <a:off x="1019" y="2677"/>
              <a:ext cx="397" cy="388"/>
            </a:xfrm>
            <a:prstGeom prst="rect">
              <a:avLst/>
            </a:prstGeom>
            <a:noFill/>
          </p:spPr>
        </p:pic>
        <p:pic>
          <p:nvPicPr>
            <p:cNvPr id="22" name="Picture 83" descr="patty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</a:blip>
            <a:srcRect r="1685" b="41739"/>
            <a:stretch>
              <a:fillRect/>
            </a:stretch>
          </p:blipFill>
          <p:spPr bwMode="auto">
            <a:xfrm>
              <a:off x="1019" y="3060"/>
              <a:ext cx="403" cy="384"/>
            </a:xfrm>
            <a:prstGeom prst="rect">
              <a:avLst/>
            </a:prstGeom>
            <a:noFill/>
          </p:spPr>
        </p:pic>
        <p:pic>
          <p:nvPicPr>
            <p:cNvPr id="23" name="Picture 85" descr="otto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</a:blip>
            <a:srcRect l="10521" r="13150" b="41290"/>
            <a:stretch>
              <a:fillRect/>
            </a:stretch>
          </p:blipFill>
          <p:spPr bwMode="auto">
            <a:xfrm>
              <a:off x="1017" y="3443"/>
              <a:ext cx="403" cy="392"/>
            </a:xfrm>
            <a:prstGeom prst="rect">
              <a:avLst/>
            </a:prstGeom>
            <a:noFill/>
          </p:spPr>
        </p:pic>
        <p:pic>
          <p:nvPicPr>
            <p:cNvPr id="24" name="Picture 94" descr="krusty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</a:blip>
            <a:srcRect l="11111" t="1613" r="16872" b="39247"/>
            <a:stretch>
              <a:fillRect/>
            </a:stretch>
          </p:blipFill>
          <p:spPr bwMode="auto">
            <a:xfrm>
              <a:off x="1011" y="3818"/>
              <a:ext cx="419" cy="395"/>
            </a:xfrm>
            <a:prstGeom prst="rect">
              <a:avLst/>
            </a:prstGeom>
            <a:noFill/>
          </p:spPr>
        </p:pic>
      </p:grpSp>
      <p:pic>
        <p:nvPicPr>
          <p:cNvPr id="25" name="Picture 120" descr="Comic Book Guy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239837" y="6275387"/>
            <a:ext cx="600075" cy="485775"/>
          </a:xfrm>
          <a:prstGeom prst="rect">
            <a:avLst/>
          </a:prstGeom>
          <a:noFill/>
        </p:spPr>
      </p:pic>
      <p:graphicFrame>
        <p:nvGraphicFramePr>
          <p:cNvPr id="26" name="Group 135"/>
          <p:cNvGraphicFramePr>
            <a:graphicFrameLocks noGrp="1"/>
          </p:cNvGraphicFramePr>
          <p:nvPr/>
        </p:nvGraphicFramePr>
        <p:xfrm>
          <a:off x="1143000" y="6242050"/>
          <a:ext cx="7229475" cy="518160"/>
        </p:xfrm>
        <a:graphic>
          <a:graphicData uri="http://schemas.openxmlformats.org/drawingml/2006/table">
            <a:tbl>
              <a:tblPr/>
              <a:tblGrid>
                <a:gridCol w="2409825"/>
                <a:gridCol w="1281112"/>
                <a:gridCol w="1319213"/>
                <a:gridCol w="942975"/>
                <a:gridCol w="12763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072"/>
          <p:cNvSpPr>
            <a:spLocks noChangeArrowheads="1"/>
          </p:cNvSpPr>
          <p:nvPr/>
        </p:nvSpPr>
        <p:spPr bwMode="auto">
          <a:xfrm>
            <a:off x="161925" y="5419725"/>
            <a:ext cx="8782050" cy="1238250"/>
          </a:xfrm>
          <a:prstGeom prst="rect">
            <a:avLst/>
          </a:prstGeom>
          <a:solidFill>
            <a:srgbClr val="FFFF99"/>
          </a:solidFill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8" name="Object 1071"/>
          <p:cNvGraphicFramePr>
            <a:graphicFrameLocks noChangeAspect="1"/>
          </p:cNvGraphicFramePr>
          <p:nvPr/>
        </p:nvGraphicFramePr>
        <p:xfrm>
          <a:off x="1436688" y="5553075"/>
          <a:ext cx="3381375" cy="479425"/>
        </p:xfrm>
        <a:graphic>
          <a:graphicData uri="http://schemas.openxmlformats.org/presentationml/2006/ole">
            <p:oleObj spid="_x0000_s10243" name="Equation" r:id="rId3" imgW="1777680" imgH="253800" progId="Equation.3">
              <p:embed/>
            </p:oleObj>
          </a:graphicData>
        </a:graphic>
      </p:graphicFrame>
      <p:sp>
        <p:nvSpPr>
          <p:cNvPr id="60" name="Text Box 1069"/>
          <p:cNvSpPr txBox="1">
            <a:spLocks noChangeArrowheads="1"/>
          </p:cNvSpPr>
          <p:nvPr/>
        </p:nvSpPr>
        <p:spPr bwMode="auto">
          <a:xfrm>
            <a:off x="136525" y="6116638"/>
            <a:ext cx="9293225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i="1" dirty="0" smtClean="0"/>
              <a:t>Gain</a:t>
            </a:r>
            <a:r>
              <a:rPr lang="en-US" dirty="0" smtClean="0"/>
              <a:t>(</a:t>
            </a:r>
            <a:r>
              <a:rPr lang="sr-Latn-RS" dirty="0" smtClean="0"/>
              <a:t>Dužina kose</a:t>
            </a:r>
            <a:r>
              <a:rPr lang="en-US" dirty="0" smtClean="0"/>
              <a:t> </a:t>
            </a:r>
            <a:r>
              <a:rPr lang="en-US" dirty="0"/>
              <a:t>&lt;= 5) = </a:t>
            </a:r>
            <a:r>
              <a:rPr lang="en-US" b="1" dirty="0">
                <a:solidFill>
                  <a:srgbClr val="FF33CC"/>
                </a:solidFill>
              </a:rPr>
              <a:t>0.9911</a:t>
            </a:r>
            <a:r>
              <a:rPr lang="en-US" dirty="0"/>
              <a:t> – (4/9 * </a:t>
            </a:r>
            <a:r>
              <a:rPr lang="en-US" b="1" dirty="0">
                <a:solidFill>
                  <a:srgbClr val="006600"/>
                </a:solidFill>
              </a:rPr>
              <a:t>0.8113</a:t>
            </a:r>
            <a:r>
              <a:rPr lang="en-US" dirty="0"/>
              <a:t> + 5/9 * </a:t>
            </a:r>
            <a:r>
              <a:rPr lang="en-US" b="1" dirty="0">
                <a:solidFill>
                  <a:srgbClr val="990099"/>
                </a:solidFill>
              </a:rPr>
              <a:t>0.9710</a:t>
            </a:r>
            <a:r>
              <a:rPr lang="en-US" dirty="0"/>
              <a:t> ) = </a:t>
            </a:r>
            <a:r>
              <a:rPr lang="en-US" b="1" dirty="0"/>
              <a:t>0.0911</a:t>
            </a:r>
          </a:p>
        </p:txBody>
      </p:sp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Dužina kose</a:t>
            </a:r>
            <a:endParaRPr lang="en-US" dirty="0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3962400" y="1219200"/>
          <a:ext cx="4841875" cy="615950"/>
        </p:xfrm>
        <a:graphic>
          <a:graphicData uri="http://schemas.openxmlformats.org/presentationml/2006/ole">
            <p:oleObj spid="_x0000_s10244" name="Equation" r:id="rId4" imgW="3593880" imgH="457200" progId="Equation.3">
              <p:embed/>
            </p:oleObj>
          </a:graphicData>
        </a:graphic>
      </p:graphicFrame>
      <p:sp>
        <p:nvSpPr>
          <p:cNvPr id="63" name="Rectangle 1027"/>
          <p:cNvSpPr>
            <a:spLocks noChangeArrowheads="1"/>
          </p:cNvSpPr>
          <p:nvPr/>
        </p:nvSpPr>
        <p:spPr bwMode="auto">
          <a:xfrm>
            <a:off x="1068388" y="1828800"/>
            <a:ext cx="3303587" cy="1223962"/>
          </a:xfrm>
          <a:prstGeom prst="rect">
            <a:avLst/>
          </a:prstGeom>
          <a:solidFill>
            <a:schemeClr val="bg1"/>
          </a:solidFill>
          <a:ln w="1270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1029"/>
          <p:cNvSpPr>
            <a:spLocks noChangeArrowheads="1"/>
          </p:cNvSpPr>
          <p:nvPr/>
        </p:nvSpPr>
        <p:spPr bwMode="auto">
          <a:xfrm>
            <a:off x="541338" y="3827462"/>
            <a:ext cx="1801812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031"/>
          <p:cNvSpPr>
            <a:spLocks noChangeShapeType="1"/>
          </p:cNvSpPr>
          <p:nvPr/>
        </p:nvSpPr>
        <p:spPr bwMode="auto">
          <a:xfrm flipH="1">
            <a:off x="1524000" y="3052762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66" name="Picture 1036" descr="http://www.synergizedsolutions.com/simpsons/pictures/maggie/maggie1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68575" y="2632075"/>
            <a:ext cx="238125" cy="363537"/>
          </a:xfrm>
          <a:prstGeom prst="rect">
            <a:avLst/>
          </a:prstGeom>
          <a:noFill/>
        </p:spPr>
      </p:pic>
      <p:pic>
        <p:nvPicPr>
          <p:cNvPr id="67" name="Picture 1038" descr="http://www.synergizedsolutions.com/simpsons/pictures/homer/homerthink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85850" y="2114550"/>
            <a:ext cx="469900" cy="912812"/>
          </a:xfrm>
          <a:prstGeom prst="rect">
            <a:avLst/>
          </a:prstGeom>
          <a:noFill/>
        </p:spPr>
      </p:pic>
      <p:pic>
        <p:nvPicPr>
          <p:cNvPr id="68" name="Picture 1034" descr="http://www.synergizedsolutions.com/simpsons/pictures/marge/margehopeful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39875" y="1951037"/>
            <a:ext cx="309563" cy="1076325"/>
          </a:xfrm>
          <a:prstGeom prst="rect">
            <a:avLst/>
          </a:prstGeom>
          <a:noFill/>
        </p:spPr>
      </p:pic>
      <p:pic>
        <p:nvPicPr>
          <p:cNvPr id="69" name="Picture 1040" descr="http://www.synergizedsolutions.com/simpsons/pictures/lisa/lisawalk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32013" y="2447925"/>
            <a:ext cx="452437" cy="565150"/>
          </a:xfrm>
          <a:prstGeom prst="rect">
            <a:avLst/>
          </a:prstGeom>
          <a:noFill/>
        </p:spPr>
      </p:pic>
      <p:pic>
        <p:nvPicPr>
          <p:cNvPr id="70" name="Picture 1042" descr="http://www.synergizedsolutions.com/simpsons/pictures/bart/bart_look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860550" y="2438400"/>
            <a:ext cx="290513" cy="577850"/>
          </a:xfrm>
          <a:prstGeom prst="rect">
            <a:avLst/>
          </a:prstGeom>
          <a:noFill/>
        </p:spPr>
      </p:pic>
      <p:pic>
        <p:nvPicPr>
          <p:cNvPr id="71" name="Picture 1044" descr="http://www.synergizedsolutions.com/simpsons/pictures/others/krusty.gi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900488" y="2141537"/>
            <a:ext cx="442912" cy="865188"/>
          </a:xfrm>
          <a:prstGeom prst="rect">
            <a:avLst/>
          </a:prstGeom>
          <a:noFill/>
        </p:spPr>
      </p:pic>
      <p:pic>
        <p:nvPicPr>
          <p:cNvPr id="72" name="Picture 1050" descr="http://www.synergizedsolutions.com/simpsons/pictures/others/abe.gif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824163" y="2193925"/>
            <a:ext cx="300037" cy="779462"/>
          </a:xfrm>
          <a:prstGeom prst="rect">
            <a:avLst/>
          </a:prstGeom>
          <a:noFill/>
        </p:spPr>
      </p:pic>
      <p:pic>
        <p:nvPicPr>
          <p:cNvPr id="73" name="Picture 1046" descr="http://www.synergizedsolutions.com/simpsons/pictures/others/otto.gif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508375" y="2201862"/>
            <a:ext cx="420688" cy="809625"/>
          </a:xfrm>
          <a:prstGeom prst="rect">
            <a:avLst/>
          </a:prstGeom>
          <a:noFill/>
        </p:spPr>
      </p:pic>
      <p:pic>
        <p:nvPicPr>
          <p:cNvPr id="74" name="Picture 1048" descr="http://www.synergizedsolutions.com/simpsons/pictures/others/selma.gif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122613" y="2239962"/>
            <a:ext cx="385762" cy="735013"/>
          </a:xfrm>
          <a:prstGeom prst="rect">
            <a:avLst/>
          </a:prstGeom>
          <a:noFill/>
        </p:spPr>
      </p:pic>
      <p:sp>
        <p:nvSpPr>
          <p:cNvPr id="75" name="Rectangle 1051"/>
          <p:cNvSpPr>
            <a:spLocks noChangeArrowheads="1"/>
          </p:cNvSpPr>
          <p:nvPr/>
        </p:nvSpPr>
        <p:spPr bwMode="auto">
          <a:xfrm flipH="1">
            <a:off x="2951163" y="3827462"/>
            <a:ext cx="1849437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052"/>
          <p:cNvSpPr>
            <a:spLocks noChangeShapeType="1"/>
          </p:cNvSpPr>
          <p:nvPr/>
        </p:nvSpPr>
        <p:spPr bwMode="auto">
          <a:xfrm>
            <a:off x="3333750" y="3052762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Rectangle 1053"/>
          <p:cNvSpPr>
            <a:spLocks noChangeArrowheads="1"/>
          </p:cNvSpPr>
          <p:nvPr/>
        </p:nvSpPr>
        <p:spPr bwMode="auto">
          <a:xfrm>
            <a:off x="1912938" y="3438525"/>
            <a:ext cx="1895071" cy="33855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r-Latn-RS" sz="1600" dirty="0" smtClean="0"/>
              <a:t>Dužina kose</a:t>
            </a:r>
            <a:r>
              <a:rPr lang="en-US" sz="1600" dirty="0" smtClean="0"/>
              <a:t> </a:t>
            </a:r>
            <a:r>
              <a:rPr lang="en-US" sz="1600" dirty="0"/>
              <a:t>&lt;= 5?</a:t>
            </a:r>
          </a:p>
        </p:txBody>
      </p:sp>
      <p:sp>
        <p:nvSpPr>
          <p:cNvPr id="78" name="Text Box 1054"/>
          <p:cNvSpPr txBox="1">
            <a:spLocks noChangeArrowheads="1"/>
          </p:cNvSpPr>
          <p:nvPr/>
        </p:nvSpPr>
        <p:spPr bwMode="auto">
          <a:xfrm>
            <a:off x="1598613" y="3201987"/>
            <a:ext cx="406400" cy="365125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79" name="Text Box 1055"/>
          <p:cNvSpPr txBox="1">
            <a:spLocks noChangeArrowheads="1"/>
          </p:cNvSpPr>
          <p:nvPr/>
        </p:nvSpPr>
        <p:spPr bwMode="auto">
          <a:xfrm>
            <a:off x="3497263" y="3154362"/>
            <a:ext cx="304800" cy="365125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/>
              <a:t>no</a:t>
            </a:r>
          </a:p>
        </p:txBody>
      </p:sp>
      <p:pic>
        <p:nvPicPr>
          <p:cNvPr id="80" name="Picture 1056" descr="http://www.synergizedsolutions.com/simpsons/pictures/homer/homerthink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" y="3943350"/>
            <a:ext cx="469900" cy="912812"/>
          </a:xfrm>
          <a:prstGeom prst="rect">
            <a:avLst/>
          </a:prstGeom>
          <a:noFill/>
        </p:spPr>
      </p:pic>
      <p:pic>
        <p:nvPicPr>
          <p:cNvPr id="81" name="Picture 1057" descr="http://www.synergizedsolutions.com/simpsons/pictures/bart/bart_look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31875" y="3895725"/>
            <a:ext cx="290513" cy="577850"/>
          </a:xfrm>
          <a:prstGeom prst="rect">
            <a:avLst/>
          </a:prstGeom>
          <a:noFill/>
        </p:spPr>
      </p:pic>
      <p:pic>
        <p:nvPicPr>
          <p:cNvPr id="82" name="Picture 1058" descr="http://www.synergizedsolutions.com/simpsons/pictures/maggie/maggie1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6600" y="4613275"/>
            <a:ext cx="238125" cy="363537"/>
          </a:xfrm>
          <a:prstGeom prst="rect">
            <a:avLst/>
          </a:prstGeom>
          <a:noFill/>
        </p:spPr>
      </p:pic>
      <p:pic>
        <p:nvPicPr>
          <p:cNvPr id="83" name="Picture 1059" descr="http://www.synergizedsolutions.com/simpsons/pictures/others/abe.gif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290638" y="4127500"/>
            <a:ext cx="300037" cy="779462"/>
          </a:xfrm>
          <a:prstGeom prst="rect">
            <a:avLst/>
          </a:prstGeom>
          <a:noFill/>
        </p:spPr>
      </p:pic>
      <p:pic>
        <p:nvPicPr>
          <p:cNvPr id="84" name="Picture 1060" descr="http://www.synergizedsolutions.com/simpsons/pictures/marge/margehopeful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97200" y="3913187"/>
            <a:ext cx="309563" cy="1076325"/>
          </a:xfrm>
          <a:prstGeom prst="rect">
            <a:avLst/>
          </a:prstGeom>
          <a:noFill/>
        </p:spPr>
      </p:pic>
      <p:pic>
        <p:nvPicPr>
          <p:cNvPr id="85" name="Picture 1063" descr="http://www.synergizedsolutions.com/simpsons/pictures/others/krusty.gi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329113" y="3884612"/>
            <a:ext cx="442912" cy="865188"/>
          </a:xfrm>
          <a:prstGeom prst="rect">
            <a:avLst/>
          </a:prstGeom>
          <a:noFill/>
        </p:spPr>
      </p:pic>
      <p:pic>
        <p:nvPicPr>
          <p:cNvPr id="86" name="Picture 1064" descr="http://www.synergizedsolutions.com/simpsons/pictures/lisa/lisawalk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60763" y="3857625"/>
            <a:ext cx="452437" cy="565150"/>
          </a:xfrm>
          <a:prstGeom prst="rect">
            <a:avLst/>
          </a:prstGeom>
          <a:noFill/>
        </p:spPr>
      </p:pic>
      <p:pic>
        <p:nvPicPr>
          <p:cNvPr id="87" name="Picture 1061" descr="http://www.synergizedsolutions.com/simpsons/pictures/others/selma.gif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313113" y="4268787"/>
            <a:ext cx="385762" cy="735013"/>
          </a:xfrm>
          <a:prstGeom prst="rect">
            <a:avLst/>
          </a:prstGeom>
          <a:noFill/>
        </p:spPr>
      </p:pic>
      <p:pic>
        <p:nvPicPr>
          <p:cNvPr id="88" name="Picture 1062" descr="http://www.synergizedsolutions.com/simpsons/pictures/others/otto.gif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927475" y="4221162"/>
            <a:ext cx="420688" cy="809625"/>
          </a:xfrm>
          <a:prstGeom prst="rect">
            <a:avLst/>
          </a:prstGeom>
          <a:noFill/>
        </p:spPr>
      </p:pic>
      <p:sp>
        <p:nvSpPr>
          <p:cNvPr id="89" name="Text Box 1067"/>
          <p:cNvSpPr txBox="1">
            <a:spLocks noChangeArrowheads="1"/>
          </p:cNvSpPr>
          <p:nvPr/>
        </p:nvSpPr>
        <p:spPr bwMode="auto">
          <a:xfrm>
            <a:off x="5105400" y="3962400"/>
            <a:ext cx="392928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 dirty="0" smtClean="0"/>
              <a:t>Entropy</a:t>
            </a:r>
            <a:r>
              <a:rPr lang="en-US" sz="1400" dirty="0" smtClean="0"/>
              <a:t>(3</a:t>
            </a:r>
            <a:r>
              <a:rPr lang="sr-Latn-RS" sz="1400" b="1" dirty="0" smtClean="0">
                <a:solidFill>
                  <a:srgbClr val="FF0000"/>
                </a:solidFill>
              </a:rPr>
              <a:t>Ž</a:t>
            </a:r>
            <a:r>
              <a:rPr lang="en-US" sz="1400" dirty="0" smtClean="0"/>
              <a:t>,2</a:t>
            </a:r>
            <a:r>
              <a:rPr lang="en-US" sz="1400" b="1" dirty="0" smtClean="0">
                <a:solidFill>
                  <a:srgbClr val="0000FF"/>
                </a:solidFill>
              </a:rPr>
              <a:t>M</a:t>
            </a:r>
            <a:r>
              <a:rPr lang="en-US" sz="1400" dirty="0"/>
              <a:t>) = -(3/5)log</a:t>
            </a:r>
            <a:r>
              <a:rPr lang="en-US" sz="1400" baseline="-25000" dirty="0"/>
              <a:t>2</a:t>
            </a:r>
            <a:r>
              <a:rPr lang="en-US" sz="1400" dirty="0"/>
              <a:t>(3/5) - (2/5)log</a:t>
            </a:r>
            <a:r>
              <a:rPr lang="en-US" sz="1400" baseline="-25000" dirty="0"/>
              <a:t>2</a:t>
            </a:r>
            <a:r>
              <a:rPr lang="en-US" sz="1400" dirty="0"/>
              <a:t>(2/5)</a:t>
            </a:r>
          </a:p>
          <a:p>
            <a:pPr algn="l" eaLnBrk="0" hangingPunct="0"/>
            <a:r>
              <a:rPr lang="en-US" sz="1400" dirty="0"/>
              <a:t>	            =  </a:t>
            </a:r>
            <a:r>
              <a:rPr lang="en-US" sz="1600" b="1" dirty="0">
                <a:solidFill>
                  <a:srgbClr val="990099"/>
                </a:solidFill>
              </a:rPr>
              <a:t>0.9710</a:t>
            </a:r>
          </a:p>
        </p:txBody>
      </p:sp>
      <p:sp>
        <p:nvSpPr>
          <p:cNvPr id="90" name="Text Box 1066"/>
          <p:cNvSpPr txBox="1">
            <a:spLocks noChangeArrowheads="1"/>
          </p:cNvSpPr>
          <p:nvPr/>
        </p:nvSpPr>
        <p:spPr bwMode="auto">
          <a:xfrm>
            <a:off x="5105400" y="4800600"/>
            <a:ext cx="392928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 dirty="0" smtClean="0"/>
              <a:t>Entropy</a:t>
            </a:r>
            <a:r>
              <a:rPr lang="en-US" sz="1400" dirty="0" smtClean="0"/>
              <a:t>(1</a:t>
            </a:r>
            <a:r>
              <a:rPr lang="sr-Latn-RS" sz="1400" b="1" dirty="0" smtClean="0">
                <a:solidFill>
                  <a:srgbClr val="FF0000"/>
                </a:solidFill>
              </a:rPr>
              <a:t>Ž</a:t>
            </a:r>
            <a:r>
              <a:rPr lang="en-US" sz="1400" dirty="0" smtClean="0"/>
              <a:t>,3</a:t>
            </a:r>
            <a:r>
              <a:rPr lang="en-US" sz="1400" b="1" dirty="0" smtClean="0">
                <a:solidFill>
                  <a:srgbClr val="0000FF"/>
                </a:solidFill>
              </a:rPr>
              <a:t>M</a:t>
            </a:r>
            <a:r>
              <a:rPr lang="en-US" sz="1400" dirty="0"/>
              <a:t>) = -(1/4)log</a:t>
            </a:r>
            <a:r>
              <a:rPr lang="en-US" sz="1400" baseline="-25000" dirty="0"/>
              <a:t>2</a:t>
            </a:r>
            <a:r>
              <a:rPr lang="en-US" sz="1400" dirty="0"/>
              <a:t>(1/4) - (3/4)log</a:t>
            </a:r>
            <a:r>
              <a:rPr lang="en-US" sz="1400" baseline="-25000" dirty="0"/>
              <a:t>2</a:t>
            </a:r>
            <a:r>
              <a:rPr lang="en-US" sz="1400" dirty="0"/>
              <a:t>(3/4)</a:t>
            </a:r>
          </a:p>
          <a:p>
            <a:pPr algn="l" eaLnBrk="0" hangingPunct="0"/>
            <a:r>
              <a:rPr lang="en-US" sz="1400" dirty="0"/>
              <a:t>	            =  </a:t>
            </a:r>
            <a:r>
              <a:rPr lang="en-US" sz="1600" b="1" dirty="0">
                <a:solidFill>
                  <a:srgbClr val="006600"/>
                </a:solidFill>
              </a:rPr>
              <a:t>0.8113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Težina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15963" y="1882775"/>
            <a:ext cx="3303587" cy="1223962"/>
          </a:xfrm>
          <a:prstGeom prst="rect">
            <a:avLst/>
          </a:prstGeom>
          <a:solidFill>
            <a:schemeClr val="bg1"/>
          </a:solidFill>
          <a:ln w="1270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913" y="3881437"/>
            <a:ext cx="1801812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1171575" y="3106737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" name="Picture 6" descr="http://www.synergizedsolutions.com/simpsons/pictures/maggie/maggie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6150" y="2686050"/>
            <a:ext cx="238125" cy="363537"/>
          </a:xfrm>
          <a:prstGeom prst="rect">
            <a:avLst/>
          </a:prstGeom>
          <a:noFill/>
        </p:spPr>
      </p:pic>
      <p:pic>
        <p:nvPicPr>
          <p:cNvPr id="9" name="Picture 7" descr="http://www.synergizedsolutions.com/simpsons/pictures/homer/homerthin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425" y="2168525"/>
            <a:ext cx="469900" cy="912812"/>
          </a:xfrm>
          <a:prstGeom prst="rect">
            <a:avLst/>
          </a:prstGeom>
          <a:noFill/>
        </p:spPr>
      </p:pic>
      <p:pic>
        <p:nvPicPr>
          <p:cNvPr id="10" name="Picture 8" descr="http://www.synergizedsolutions.com/simpsons/pictures/marge/margehopeful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7450" y="2005012"/>
            <a:ext cx="309563" cy="1076325"/>
          </a:xfrm>
          <a:prstGeom prst="rect">
            <a:avLst/>
          </a:prstGeom>
          <a:noFill/>
        </p:spPr>
      </p:pic>
      <p:pic>
        <p:nvPicPr>
          <p:cNvPr id="11" name="Picture 9" descr="http://www.synergizedsolutions.com/simpsons/pictures/lisa/lisawalk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79588" y="2501900"/>
            <a:ext cx="452437" cy="565150"/>
          </a:xfrm>
          <a:prstGeom prst="rect">
            <a:avLst/>
          </a:prstGeom>
          <a:noFill/>
        </p:spPr>
      </p:pic>
      <p:pic>
        <p:nvPicPr>
          <p:cNvPr id="12" name="Picture 10" descr="http://www.synergizedsolutions.com/simpsons/pictures/bart/bart_look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08125" y="2492375"/>
            <a:ext cx="290513" cy="577850"/>
          </a:xfrm>
          <a:prstGeom prst="rect">
            <a:avLst/>
          </a:prstGeom>
          <a:noFill/>
        </p:spPr>
      </p:pic>
      <p:pic>
        <p:nvPicPr>
          <p:cNvPr id="13" name="Picture 11" descr="http://www.synergizedsolutions.com/simpsons/pictures/others/krusty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48063" y="2195512"/>
            <a:ext cx="442912" cy="865188"/>
          </a:xfrm>
          <a:prstGeom prst="rect">
            <a:avLst/>
          </a:prstGeom>
          <a:noFill/>
        </p:spPr>
      </p:pic>
      <p:pic>
        <p:nvPicPr>
          <p:cNvPr id="14" name="Picture 12" descr="http://www.synergizedsolutions.com/simpsons/pictures/others/abe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471738" y="2247900"/>
            <a:ext cx="300037" cy="779462"/>
          </a:xfrm>
          <a:prstGeom prst="rect">
            <a:avLst/>
          </a:prstGeom>
          <a:noFill/>
        </p:spPr>
      </p:pic>
      <p:pic>
        <p:nvPicPr>
          <p:cNvPr id="15" name="Picture 13" descr="http://www.synergizedsolutions.com/simpsons/pictures/others/ott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155950" y="2255837"/>
            <a:ext cx="420688" cy="809625"/>
          </a:xfrm>
          <a:prstGeom prst="rect">
            <a:avLst/>
          </a:prstGeom>
          <a:noFill/>
        </p:spPr>
      </p:pic>
      <p:pic>
        <p:nvPicPr>
          <p:cNvPr id="16" name="Picture 14" descr="http://www.synergizedsolutions.com/simpsons/pictures/others/selma.gi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770188" y="2293937"/>
            <a:ext cx="385762" cy="735013"/>
          </a:xfrm>
          <a:prstGeom prst="rect">
            <a:avLst/>
          </a:prstGeom>
          <a:noFill/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 flipH="1">
            <a:off x="2598738" y="3881437"/>
            <a:ext cx="1849437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2981325" y="3106737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1654175" y="3492500"/>
            <a:ext cx="1586973" cy="33855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r-Latn-RS" sz="1600" dirty="0" smtClean="0"/>
              <a:t>Težina</a:t>
            </a:r>
            <a:r>
              <a:rPr lang="en-US" sz="1600" dirty="0" smtClean="0"/>
              <a:t> </a:t>
            </a:r>
            <a:r>
              <a:rPr lang="en-US" sz="1600" dirty="0"/>
              <a:t>&lt;= 160?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246188" y="3255962"/>
            <a:ext cx="406400" cy="365125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144838" y="3208337"/>
            <a:ext cx="304800" cy="365125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/>
              <a:t>no</a:t>
            </a:r>
          </a:p>
        </p:txBody>
      </p:sp>
      <p:pic>
        <p:nvPicPr>
          <p:cNvPr id="22" name="Picture 20" descr="http://www.synergizedsolutions.com/simpsons/pictures/homer/homerthin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6525" y="4006850"/>
            <a:ext cx="469900" cy="912812"/>
          </a:xfrm>
          <a:prstGeom prst="rect">
            <a:avLst/>
          </a:prstGeom>
          <a:noFill/>
        </p:spPr>
      </p:pic>
      <p:pic>
        <p:nvPicPr>
          <p:cNvPr id="23" name="Picture 21" descr="http://www.synergizedsolutions.com/simpsons/pictures/bart/bart_look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60525" y="4473575"/>
            <a:ext cx="290513" cy="577850"/>
          </a:xfrm>
          <a:prstGeom prst="rect">
            <a:avLst/>
          </a:prstGeom>
          <a:noFill/>
        </p:spPr>
      </p:pic>
      <p:pic>
        <p:nvPicPr>
          <p:cNvPr id="24" name="Picture 22" descr="http://www.synergizedsolutions.com/simpsons/pictures/maggie/maggie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775" y="4657725"/>
            <a:ext cx="238125" cy="363537"/>
          </a:xfrm>
          <a:prstGeom prst="rect">
            <a:avLst/>
          </a:prstGeom>
          <a:noFill/>
        </p:spPr>
      </p:pic>
      <p:pic>
        <p:nvPicPr>
          <p:cNvPr id="25" name="Picture 23" descr="http://www.synergizedsolutions.com/simpsons/pictures/others/abe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24213" y="4076700"/>
            <a:ext cx="300037" cy="779462"/>
          </a:xfrm>
          <a:prstGeom prst="rect">
            <a:avLst/>
          </a:prstGeom>
          <a:noFill/>
        </p:spPr>
      </p:pic>
      <p:pic>
        <p:nvPicPr>
          <p:cNvPr id="26" name="Picture 24" descr="http://www.synergizedsolutions.com/simpsons/pictures/marge/margehopeful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000" y="3919537"/>
            <a:ext cx="309563" cy="1076325"/>
          </a:xfrm>
          <a:prstGeom prst="rect">
            <a:avLst/>
          </a:prstGeom>
          <a:noFill/>
        </p:spPr>
      </p:pic>
      <p:pic>
        <p:nvPicPr>
          <p:cNvPr id="27" name="Picture 25" descr="http://www.synergizedsolutions.com/simpsons/pictures/others/krusty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95738" y="3938587"/>
            <a:ext cx="442912" cy="865188"/>
          </a:xfrm>
          <a:prstGeom prst="rect">
            <a:avLst/>
          </a:prstGeom>
          <a:noFill/>
        </p:spPr>
      </p:pic>
      <p:pic>
        <p:nvPicPr>
          <p:cNvPr id="28" name="Picture 26" descr="http://www.synergizedsolutions.com/simpsons/pictures/lisa/lisawalk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7063" y="3978275"/>
            <a:ext cx="452437" cy="565150"/>
          </a:xfrm>
          <a:prstGeom prst="rect">
            <a:avLst/>
          </a:prstGeom>
          <a:noFill/>
        </p:spPr>
      </p:pic>
      <p:pic>
        <p:nvPicPr>
          <p:cNvPr id="29" name="Picture 27" descr="http://www.synergizedsolutions.com/simpsons/pictures/others/selma.gi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65213" y="3922712"/>
            <a:ext cx="385762" cy="735013"/>
          </a:xfrm>
          <a:prstGeom prst="rect">
            <a:avLst/>
          </a:prstGeom>
          <a:noFill/>
        </p:spPr>
      </p:pic>
      <p:pic>
        <p:nvPicPr>
          <p:cNvPr id="30" name="Picture 28" descr="http://www.synergizedsolutions.com/simpsons/pictures/others/ott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27425" y="4237037"/>
            <a:ext cx="420688" cy="809625"/>
          </a:xfrm>
          <a:prstGeom prst="rect">
            <a:avLst/>
          </a:prstGeom>
          <a:noFill/>
        </p:spPr>
      </p:pic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505958" y="3805939"/>
            <a:ext cx="392928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 dirty="0" smtClean="0"/>
              <a:t>Entropy</a:t>
            </a:r>
            <a:r>
              <a:rPr lang="en-US" sz="1400" dirty="0" smtClean="0"/>
              <a:t>(0</a:t>
            </a:r>
            <a:r>
              <a:rPr lang="sr-Latn-RS" sz="1400" b="1" dirty="0" smtClean="0">
                <a:solidFill>
                  <a:srgbClr val="FF0000"/>
                </a:solidFill>
              </a:rPr>
              <a:t>Ž</a:t>
            </a:r>
            <a:r>
              <a:rPr lang="en-US" sz="1400" dirty="0" smtClean="0"/>
              <a:t>,4</a:t>
            </a:r>
            <a:r>
              <a:rPr lang="en-US" sz="1400" b="1" dirty="0" smtClean="0">
                <a:solidFill>
                  <a:srgbClr val="0000FF"/>
                </a:solidFill>
              </a:rPr>
              <a:t>M</a:t>
            </a:r>
            <a:r>
              <a:rPr lang="en-US" sz="1400" dirty="0"/>
              <a:t>) = -(0/4)log</a:t>
            </a:r>
            <a:r>
              <a:rPr lang="en-US" sz="1400" baseline="-25000" dirty="0"/>
              <a:t>2</a:t>
            </a:r>
            <a:r>
              <a:rPr lang="en-US" sz="1400" dirty="0"/>
              <a:t>(0/4) - (4/4)log</a:t>
            </a:r>
            <a:r>
              <a:rPr lang="en-US" sz="1400" baseline="-25000" dirty="0"/>
              <a:t>2</a:t>
            </a:r>
            <a:r>
              <a:rPr lang="en-US" sz="1400" dirty="0"/>
              <a:t>(4/4)</a:t>
            </a:r>
          </a:p>
          <a:p>
            <a:pPr algn="l" eaLnBrk="0" hangingPunct="0"/>
            <a:r>
              <a:rPr lang="en-US" sz="1400" dirty="0"/>
              <a:t>	            =  </a:t>
            </a:r>
            <a:r>
              <a:rPr lang="en-US" sz="1600" b="1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0" y="5181600"/>
            <a:ext cx="3886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sz="1400" i="1" dirty="0" smtClean="0"/>
              <a:t>Entropy</a:t>
            </a:r>
            <a:r>
              <a:rPr lang="en-US" sz="1400" dirty="0" smtClean="0"/>
              <a:t>(4</a:t>
            </a:r>
            <a:r>
              <a:rPr lang="sr-Latn-RS" sz="1400" b="1" dirty="0" smtClean="0">
                <a:solidFill>
                  <a:srgbClr val="FF0000"/>
                </a:solidFill>
              </a:rPr>
              <a:t>Ž</a:t>
            </a:r>
            <a:r>
              <a:rPr lang="en-US" sz="1400" dirty="0" smtClean="0"/>
              <a:t>,1</a:t>
            </a:r>
            <a:r>
              <a:rPr lang="en-US" sz="1400" b="1" dirty="0" smtClean="0">
                <a:solidFill>
                  <a:srgbClr val="0000FF"/>
                </a:solidFill>
              </a:rPr>
              <a:t>M</a:t>
            </a:r>
            <a:r>
              <a:rPr lang="en-US" sz="1400" dirty="0"/>
              <a:t>) = -(4/5)log</a:t>
            </a:r>
            <a:r>
              <a:rPr lang="en-US" sz="1400" baseline="-25000" dirty="0"/>
              <a:t>2</a:t>
            </a:r>
            <a:r>
              <a:rPr lang="en-US" sz="1400" dirty="0"/>
              <a:t>(4/5) - (1/5)log</a:t>
            </a:r>
            <a:r>
              <a:rPr lang="en-US" sz="1400" baseline="-25000" dirty="0"/>
              <a:t>2</a:t>
            </a:r>
            <a:r>
              <a:rPr lang="en-US" sz="1400" dirty="0"/>
              <a:t>(1/5)</a:t>
            </a:r>
          </a:p>
          <a:p>
            <a:pPr algn="l" eaLnBrk="0" hangingPunct="0"/>
            <a:r>
              <a:rPr lang="en-US" sz="1400" dirty="0"/>
              <a:t>	            =  </a:t>
            </a:r>
            <a:r>
              <a:rPr lang="en-US" sz="1600" b="1" dirty="0">
                <a:solidFill>
                  <a:srgbClr val="006600"/>
                </a:solidFill>
              </a:rPr>
              <a:t>0.7219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161924" y="5943599"/>
            <a:ext cx="8524875" cy="714375"/>
          </a:xfrm>
          <a:prstGeom prst="rect">
            <a:avLst/>
          </a:prstGeom>
          <a:solidFill>
            <a:srgbClr val="FFFF99"/>
          </a:solidFill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136525" y="6116638"/>
            <a:ext cx="7940675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i="1" dirty="0" smtClean="0"/>
              <a:t>Gain</a:t>
            </a:r>
            <a:r>
              <a:rPr lang="en-US" dirty="0" smtClean="0"/>
              <a:t>(</a:t>
            </a:r>
            <a:r>
              <a:rPr lang="sr-Latn-RS" dirty="0" smtClean="0"/>
              <a:t>Težina</a:t>
            </a:r>
            <a:r>
              <a:rPr lang="en-US" dirty="0" smtClean="0"/>
              <a:t> </a:t>
            </a:r>
            <a:r>
              <a:rPr lang="en-US" dirty="0"/>
              <a:t>&lt;= 160) = </a:t>
            </a:r>
            <a:r>
              <a:rPr lang="en-US" b="1" dirty="0">
                <a:solidFill>
                  <a:srgbClr val="FF33CC"/>
                </a:solidFill>
              </a:rPr>
              <a:t>0.9911</a:t>
            </a:r>
            <a:r>
              <a:rPr lang="en-US" dirty="0"/>
              <a:t> – (5/9 * </a:t>
            </a:r>
            <a:r>
              <a:rPr lang="en-US" sz="1600" b="1" dirty="0">
                <a:solidFill>
                  <a:srgbClr val="006600"/>
                </a:solidFill>
              </a:rPr>
              <a:t>0.7219</a:t>
            </a:r>
            <a:r>
              <a:rPr lang="en-US" dirty="0"/>
              <a:t> + 4/9 * </a:t>
            </a:r>
            <a:r>
              <a:rPr lang="en-US" b="1" dirty="0">
                <a:solidFill>
                  <a:srgbClr val="990099"/>
                </a:solidFill>
              </a:rPr>
              <a:t>0</a:t>
            </a:r>
            <a:r>
              <a:rPr lang="en-US" dirty="0"/>
              <a:t> ) = </a:t>
            </a:r>
            <a:r>
              <a:rPr lang="en-US" b="1" dirty="0"/>
              <a:t>0.5900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4992</TotalTime>
  <Words>900</Words>
  <Application>Microsoft Office PowerPoint</Application>
  <PresentationFormat>On-screen Show (4:3)</PresentationFormat>
  <Paragraphs>341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Default Design</vt:lpstr>
      <vt:lpstr>Bitmap Image</vt:lpstr>
      <vt:lpstr>Equation</vt:lpstr>
      <vt:lpstr>Mašinsko učenje 3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Dužina kose</vt:lpstr>
      <vt:lpstr>Težina</vt:lpstr>
      <vt:lpstr>Starost</vt:lpstr>
      <vt:lpstr>Najbolje: težina</vt:lpstr>
      <vt:lpstr>Stablo</vt:lpstr>
      <vt:lpstr>Stablo</vt:lpstr>
      <vt:lpstr>Stablo</vt:lpstr>
      <vt:lpstr>Problemi</vt:lpstr>
      <vt:lpstr>Problemi</vt:lpstr>
      <vt:lpstr>Problemi</vt:lpstr>
      <vt:lpstr>Primeri sa početka</vt:lpstr>
      <vt:lpstr>Prednosti-nedostatci</vt:lpstr>
      <vt:lpstr>Prednosti-nedostatci</vt:lpstr>
      <vt:lpstr>Random Forest</vt:lpstr>
      <vt:lpstr>Random Forest</vt:lpstr>
      <vt:lpstr>Random Forest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Primene različitih vrsta aproksimacija funkcija</dc:title>
  <dc:creator>djordje</dc:creator>
  <cp:lastModifiedBy>Djordje Obradovic</cp:lastModifiedBy>
  <cp:revision>433</cp:revision>
  <dcterms:created xsi:type="dcterms:W3CDTF">2005-12-27T21:54:02Z</dcterms:created>
  <dcterms:modified xsi:type="dcterms:W3CDTF">2016-04-12T12:34:28Z</dcterms:modified>
</cp:coreProperties>
</file>