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slides/slide79.xml" ContentType="application/vnd.openxmlformats-officedocument.presentationml.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4"/>
  </p:notesMasterIdLst>
  <p:sldIdLst>
    <p:sldId id="256" r:id="rId2"/>
    <p:sldId id="342" r:id="rId3"/>
    <p:sldId id="343" r:id="rId4"/>
    <p:sldId id="344" r:id="rId5"/>
    <p:sldId id="345" r:id="rId6"/>
    <p:sldId id="346" r:id="rId7"/>
    <p:sldId id="351" r:id="rId8"/>
    <p:sldId id="271" r:id="rId9"/>
    <p:sldId id="348" r:id="rId10"/>
    <p:sldId id="354" r:id="rId11"/>
    <p:sldId id="349" r:id="rId12"/>
    <p:sldId id="350" r:id="rId13"/>
    <p:sldId id="358" r:id="rId14"/>
    <p:sldId id="360" r:id="rId15"/>
    <p:sldId id="353" r:id="rId16"/>
    <p:sldId id="355" r:id="rId17"/>
    <p:sldId id="273" r:id="rId18"/>
    <p:sldId id="272" r:id="rId19"/>
    <p:sldId id="307" r:id="rId20"/>
    <p:sldId id="294" r:id="rId21"/>
    <p:sldId id="296" r:id="rId22"/>
    <p:sldId id="297" r:id="rId23"/>
    <p:sldId id="298" r:id="rId24"/>
    <p:sldId id="300" r:id="rId25"/>
    <p:sldId id="299" r:id="rId26"/>
    <p:sldId id="301" r:id="rId27"/>
    <p:sldId id="316" r:id="rId28"/>
    <p:sldId id="317" r:id="rId29"/>
    <p:sldId id="359" r:id="rId30"/>
    <p:sldId id="357" r:id="rId31"/>
    <p:sldId id="302" r:id="rId32"/>
    <p:sldId id="291" r:id="rId33"/>
    <p:sldId id="303" r:id="rId34"/>
    <p:sldId id="304" r:id="rId35"/>
    <p:sldId id="305" r:id="rId36"/>
    <p:sldId id="318" r:id="rId37"/>
    <p:sldId id="319" r:id="rId38"/>
    <p:sldId id="320" r:id="rId39"/>
    <p:sldId id="321" r:id="rId40"/>
    <p:sldId id="308" r:id="rId41"/>
    <p:sldId id="306" r:id="rId42"/>
    <p:sldId id="309" r:id="rId43"/>
    <p:sldId id="277" r:id="rId44"/>
    <p:sldId id="278" r:id="rId45"/>
    <p:sldId id="281" r:id="rId46"/>
    <p:sldId id="284" r:id="rId47"/>
    <p:sldId id="283" r:id="rId48"/>
    <p:sldId id="279" r:id="rId49"/>
    <p:sldId id="286" r:id="rId50"/>
    <p:sldId id="287" r:id="rId51"/>
    <p:sldId id="285" r:id="rId52"/>
    <p:sldId id="276" r:id="rId53"/>
    <p:sldId id="275" r:id="rId54"/>
    <p:sldId id="289" r:id="rId55"/>
    <p:sldId id="290" r:id="rId56"/>
    <p:sldId id="292" r:id="rId57"/>
    <p:sldId id="311" r:id="rId58"/>
    <p:sldId id="312" r:id="rId59"/>
    <p:sldId id="313" r:id="rId60"/>
    <p:sldId id="323" r:id="rId61"/>
    <p:sldId id="324" r:id="rId62"/>
    <p:sldId id="326" r:id="rId63"/>
    <p:sldId id="325" r:id="rId64"/>
    <p:sldId id="327" r:id="rId65"/>
    <p:sldId id="328" r:id="rId66"/>
    <p:sldId id="329" r:id="rId67"/>
    <p:sldId id="330" r:id="rId68"/>
    <p:sldId id="314" r:id="rId69"/>
    <p:sldId id="315" r:id="rId70"/>
    <p:sldId id="322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41" r:id="rId80"/>
    <p:sldId id="340" r:id="rId81"/>
    <p:sldId id="361" r:id="rId82"/>
    <p:sldId id="362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99FF"/>
    <a:srgbClr val="C0C0C0"/>
    <a:srgbClr val="998D7D"/>
    <a:srgbClr val="FF7F00"/>
    <a:srgbClr val="C9921B"/>
    <a:srgbClr val="C99219"/>
    <a:srgbClr val="744D3C"/>
    <a:srgbClr val="FFFF66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4" autoAdjust="0"/>
    <p:restoredTop sz="94660"/>
  </p:normalViewPr>
  <p:slideViewPr>
    <p:cSldViewPr>
      <p:cViewPr varScale="1">
        <p:scale>
          <a:sx n="126" d="100"/>
          <a:sy n="126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0.55065624588295303</c:v>
                </c:pt>
                <c:pt idx="2">
                  <c:v>0.53860127589174711</c:v>
                </c:pt>
                <c:pt idx="3">
                  <c:v>8.7211195952294526E-2</c:v>
                </c:pt>
                <c:pt idx="4">
                  <c:v>0.11766686746027094</c:v>
                </c:pt>
                <c:pt idx="5">
                  <c:v>0.20346715555325323</c:v>
                </c:pt>
                <c:pt idx="6">
                  <c:v>0.44621054315239184</c:v>
                </c:pt>
                <c:pt idx="7">
                  <c:v>0.95565883495902215</c:v>
                </c:pt>
                <c:pt idx="8">
                  <c:v>0.37408231695172639</c:v>
                </c:pt>
                <c:pt idx="9">
                  <c:v>0.14630119357181517</c:v>
                </c:pt>
                <c:pt idx="10">
                  <c:v>0.28875087021043261</c:v>
                </c:pt>
                <c:pt idx="11">
                  <c:v>0.98986384049319165</c:v>
                </c:pt>
                <c:pt idx="12">
                  <c:v>0.15155659506692082</c:v>
                </c:pt>
                <c:pt idx="13">
                  <c:v>2.5310925750694952E-2</c:v>
                </c:pt>
                <c:pt idx="14">
                  <c:v>0.86761987988408784</c:v>
                </c:pt>
                <c:pt idx="15">
                  <c:v>0.56213227281184719</c:v>
                </c:pt>
                <c:pt idx="16">
                  <c:v>0.31896925999556641</c:v>
                </c:pt>
                <c:pt idx="17">
                  <c:v>0.25509840629649139</c:v>
                </c:pt>
                <c:pt idx="18">
                  <c:v>0.12002072874097386</c:v>
                </c:pt>
                <c:pt idx="19">
                  <c:v>0.88099960951358969</c:v>
                </c:pt>
                <c:pt idx="20">
                  <c:v>0.33102707634955897</c:v>
                </c:pt>
                <c:pt idx="21">
                  <c:v>0.52926297013160972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0.69879050145613109</c:v>
                </c:pt>
                <c:pt idx="25">
                  <c:v>0.3572854560220543</c:v>
                </c:pt>
                <c:pt idx="26">
                  <c:v>0.73710784216048075</c:v>
                </c:pt>
                <c:pt idx="27">
                  <c:v>0.80380168072708802</c:v>
                </c:pt>
                <c:pt idx="28">
                  <c:v>0.59005868028251363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0.34328381839373606</c:v>
                </c:pt>
                <c:pt idx="1">
                  <c:v>1.5870393401822958</c:v>
                </c:pt>
                <c:pt idx="2">
                  <c:v>1.5558976854216597</c:v>
                </c:pt>
                <c:pt idx="3">
                  <c:v>0.43366831981460235</c:v>
                </c:pt>
                <c:pt idx="4">
                  <c:v>0.51577369404657392</c:v>
                </c:pt>
                <c:pt idx="5">
                  <c:v>0.71632892354376265</c:v>
                </c:pt>
                <c:pt idx="6">
                  <c:v>1.3000378487435313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0.58628804598938089</c:v>
                </c:pt>
                <c:pt idx="13">
                  <c:v>0.21828089970179962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0.97869456741699001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1.9053776227338131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1.6925350271932917</c:v>
                </c:pt>
                <c:pt idx="29">
                  <c:v>1.4384128474597677</c:v>
                </c:pt>
              </c:numCache>
            </c:numRef>
          </c:yVal>
        </c:ser>
        <c:axId val="186918400"/>
        <c:axId val="186973184"/>
      </c:scatterChart>
      <c:valAx>
        <c:axId val="186918400"/>
        <c:scaling>
          <c:orientation val="minMax"/>
        </c:scaling>
        <c:axPos val="b"/>
        <c:numFmt formatCode="General" sourceLinked="1"/>
        <c:tickLblPos val="nextTo"/>
        <c:crossAx val="186973184"/>
        <c:crosses val="autoZero"/>
        <c:crossBetween val="midCat"/>
      </c:valAx>
      <c:valAx>
        <c:axId val="186973184"/>
        <c:scaling>
          <c:orientation val="minMax"/>
        </c:scaling>
        <c:axPos val="l"/>
        <c:majorGridlines/>
        <c:numFmt formatCode="General" sourceLinked="1"/>
        <c:tickLblPos val="nextTo"/>
        <c:crossAx val="1869184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0.55065624588295281</c:v>
                </c:pt>
                <c:pt idx="2">
                  <c:v>0.53860127589174711</c:v>
                </c:pt>
                <c:pt idx="3">
                  <c:v>8.7211195952294346E-2</c:v>
                </c:pt>
                <c:pt idx="4">
                  <c:v>0.1176668674602708</c:v>
                </c:pt>
                <c:pt idx="5">
                  <c:v>0.20346715555325326</c:v>
                </c:pt>
                <c:pt idx="6">
                  <c:v>0.44621054315239128</c:v>
                </c:pt>
                <c:pt idx="7">
                  <c:v>0.95565883495902226</c:v>
                </c:pt>
                <c:pt idx="8">
                  <c:v>0.37408231695172645</c:v>
                </c:pt>
                <c:pt idx="9">
                  <c:v>0.14630119357181523</c:v>
                </c:pt>
                <c:pt idx="10">
                  <c:v>0.28875087021043266</c:v>
                </c:pt>
                <c:pt idx="11">
                  <c:v>0.98986384049319165</c:v>
                </c:pt>
                <c:pt idx="12">
                  <c:v>0.15155659506692087</c:v>
                </c:pt>
                <c:pt idx="13">
                  <c:v>2.5310925750694942E-2</c:v>
                </c:pt>
                <c:pt idx="14">
                  <c:v>0.86761987988408795</c:v>
                </c:pt>
                <c:pt idx="15">
                  <c:v>0.56213227281184719</c:v>
                </c:pt>
                <c:pt idx="16">
                  <c:v>0.31896925999556647</c:v>
                </c:pt>
                <c:pt idx="17">
                  <c:v>0.25509840629649139</c:v>
                </c:pt>
                <c:pt idx="18">
                  <c:v>0.12002072874097389</c:v>
                </c:pt>
                <c:pt idx="19">
                  <c:v>0.88099960951358891</c:v>
                </c:pt>
                <c:pt idx="20">
                  <c:v>0.33102707634955908</c:v>
                </c:pt>
                <c:pt idx="21">
                  <c:v>0.5292629701316095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0.69879050145612964</c:v>
                </c:pt>
                <c:pt idx="25">
                  <c:v>0.3572854560220543</c:v>
                </c:pt>
                <c:pt idx="26">
                  <c:v>0.73710784216048086</c:v>
                </c:pt>
                <c:pt idx="27">
                  <c:v>0.80380168072708802</c:v>
                </c:pt>
                <c:pt idx="28">
                  <c:v>0.5900586802825134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0.34328381839373551</c:v>
                </c:pt>
                <c:pt idx="1">
                  <c:v>1.5870393401822958</c:v>
                </c:pt>
                <c:pt idx="2">
                  <c:v>1.5558976854216595</c:v>
                </c:pt>
                <c:pt idx="3">
                  <c:v>0.43366831981460247</c:v>
                </c:pt>
                <c:pt idx="4">
                  <c:v>0.51577369404657403</c:v>
                </c:pt>
                <c:pt idx="5">
                  <c:v>0.71632892354376265</c:v>
                </c:pt>
                <c:pt idx="6">
                  <c:v>1.3000378487435316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0.58628804598938056</c:v>
                </c:pt>
                <c:pt idx="13">
                  <c:v>0.21828089970179967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0.97869456741699123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1.9053776227338153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1.692535027193292</c:v>
                </c:pt>
                <c:pt idx="29">
                  <c:v>1.4384128474597677</c:v>
                </c:pt>
              </c:numCache>
            </c:numRef>
          </c:yVal>
        </c:ser>
        <c:axId val="191271296"/>
        <c:axId val="191273216"/>
      </c:scatterChart>
      <c:valAx>
        <c:axId val="191271296"/>
        <c:scaling>
          <c:orientation val="minMax"/>
        </c:scaling>
        <c:axPos val="b"/>
        <c:numFmt formatCode="General" sourceLinked="1"/>
        <c:tickLblPos val="nextTo"/>
        <c:crossAx val="191273216"/>
        <c:crosses val="autoZero"/>
        <c:crossBetween val="midCat"/>
      </c:valAx>
      <c:valAx>
        <c:axId val="191273216"/>
        <c:scaling>
          <c:orientation val="minMax"/>
        </c:scaling>
        <c:axPos val="l"/>
        <c:majorGridlines/>
        <c:numFmt formatCode="General" sourceLinked="1"/>
        <c:tickLblPos val="nextTo"/>
        <c:crossAx val="1912712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0.55065624588295259</c:v>
                </c:pt>
                <c:pt idx="2">
                  <c:v>0.53860127589174711</c:v>
                </c:pt>
                <c:pt idx="3">
                  <c:v>8.7211195952294346E-2</c:v>
                </c:pt>
                <c:pt idx="4">
                  <c:v>0.11766686746027083</c:v>
                </c:pt>
                <c:pt idx="5">
                  <c:v>0.20346715555325329</c:v>
                </c:pt>
                <c:pt idx="6">
                  <c:v>0.44621054315239128</c:v>
                </c:pt>
                <c:pt idx="7">
                  <c:v>0.95565883495902249</c:v>
                </c:pt>
                <c:pt idx="8">
                  <c:v>0.3740823169517265</c:v>
                </c:pt>
                <c:pt idx="9">
                  <c:v>0.14630119357181526</c:v>
                </c:pt>
                <c:pt idx="10">
                  <c:v>0.28875087021043272</c:v>
                </c:pt>
                <c:pt idx="11">
                  <c:v>0.98986384049319165</c:v>
                </c:pt>
                <c:pt idx="12">
                  <c:v>0.15155659506692093</c:v>
                </c:pt>
                <c:pt idx="13">
                  <c:v>2.5310925750694942E-2</c:v>
                </c:pt>
                <c:pt idx="14">
                  <c:v>0.86761987988408806</c:v>
                </c:pt>
                <c:pt idx="15">
                  <c:v>0.56213227281184719</c:v>
                </c:pt>
                <c:pt idx="16">
                  <c:v>0.31896925999556652</c:v>
                </c:pt>
                <c:pt idx="17">
                  <c:v>0.25509840629649139</c:v>
                </c:pt>
                <c:pt idx="18">
                  <c:v>0.12002072874097391</c:v>
                </c:pt>
                <c:pt idx="19">
                  <c:v>0.88099960951358913</c:v>
                </c:pt>
                <c:pt idx="20">
                  <c:v>0.33102707634955919</c:v>
                </c:pt>
                <c:pt idx="21">
                  <c:v>0.52926297013160939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0.69879050145612964</c:v>
                </c:pt>
                <c:pt idx="25">
                  <c:v>0.3572854560220543</c:v>
                </c:pt>
                <c:pt idx="26">
                  <c:v>0.73710784216048109</c:v>
                </c:pt>
                <c:pt idx="27">
                  <c:v>0.80380168072708802</c:v>
                </c:pt>
                <c:pt idx="28">
                  <c:v>0.5900586802825134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0.34328381839373551</c:v>
                </c:pt>
                <c:pt idx="1">
                  <c:v>1.5870393401822958</c:v>
                </c:pt>
                <c:pt idx="2">
                  <c:v>1.5558976854216593</c:v>
                </c:pt>
                <c:pt idx="3">
                  <c:v>0.43366831981460258</c:v>
                </c:pt>
                <c:pt idx="4">
                  <c:v>0.51577369404657414</c:v>
                </c:pt>
                <c:pt idx="5">
                  <c:v>0.71632892354376265</c:v>
                </c:pt>
                <c:pt idx="6">
                  <c:v>1.300037848743532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0.58628804598938056</c:v>
                </c:pt>
                <c:pt idx="13">
                  <c:v>0.21828089970179973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0.97869456741699135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1.9053776227338155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1.6925350271932922</c:v>
                </c:pt>
                <c:pt idx="29">
                  <c:v>1.4384128474597677</c:v>
                </c:pt>
              </c:numCache>
            </c:numRef>
          </c:yVal>
        </c:ser>
        <c:axId val="191340544"/>
        <c:axId val="191342080"/>
      </c:scatterChart>
      <c:valAx>
        <c:axId val="191340544"/>
        <c:scaling>
          <c:orientation val="minMax"/>
        </c:scaling>
        <c:axPos val="b"/>
        <c:numFmt formatCode="General" sourceLinked="1"/>
        <c:tickLblPos val="nextTo"/>
        <c:crossAx val="191342080"/>
        <c:crosses val="autoZero"/>
        <c:crossBetween val="midCat"/>
      </c:valAx>
      <c:valAx>
        <c:axId val="191342080"/>
        <c:scaling>
          <c:orientation val="minMax"/>
        </c:scaling>
        <c:axPos val="l"/>
        <c:majorGridlines/>
        <c:numFmt formatCode="General" sourceLinked="1"/>
        <c:tickLblPos val="nextTo"/>
        <c:crossAx val="1913405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91365120"/>
        <c:axId val="191367040"/>
      </c:scatterChart>
      <c:valAx>
        <c:axId val="191365120"/>
        <c:scaling>
          <c:orientation val="minMax"/>
        </c:scaling>
        <c:axPos val="b"/>
        <c:numFmt formatCode="General" sourceLinked="1"/>
        <c:majorTickMark val="none"/>
        <c:tickLblPos val="nextTo"/>
        <c:crossAx val="191367040"/>
        <c:crosses val="autoZero"/>
        <c:crossBetween val="midCat"/>
      </c:valAx>
      <c:valAx>
        <c:axId val="191367040"/>
        <c:scaling>
          <c:orientation val="minMax"/>
        </c:scaling>
        <c:axPos val="l"/>
        <c:numFmt formatCode="General" sourceLinked="1"/>
        <c:majorTickMark val="none"/>
        <c:tickLblPos val="nextTo"/>
        <c:crossAx val="191365120"/>
        <c:crosses val="autoZero"/>
        <c:crossBetween val="midCat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91401344"/>
        <c:axId val="191403136"/>
      </c:scatterChart>
      <c:valAx>
        <c:axId val="191401344"/>
        <c:scaling>
          <c:orientation val="minMax"/>
        </c:scaling>
        <c:axPos val="b"/>
        <c:numFmt formatCode="General" sourceLinked="1"/>
        <c:majorTickMark val="none"/>
        <c:tickLblPos val="nextTo"/>
        <c:crossAx val="191403136"/>
        <c:crosses val="autoZero"/>
        <c:crossBetween val="midCat"/>
      </c:valAx>
      <c:valAx>
        <c:axId val="191403136"/>
        <c:scaling>
          <c:orientation val="minMax"/>
        </c:scaling>
        <c:axPos val="l"/>
        <c:numFmt formatCode="General" sourceLinked="1"/>
        <c:majorTickMark val="none"/>
        <c:tickLblPos val="nextTo"/>
        <c:crossAx val="191401344"/>
        <c:crosses val="autoZero"/>
        <c:crossBetween val="midCat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91476480"/>
        <c:axId val="191478784"/>
      </c:scatterChart>
      <c:valAx>
        <c:axId val="191476480"/>
        <c:scaling>
          <c:orientation val="minMax"/>
        </c:scaling>
        <c:axPos val="b"/>
        <c:numFmt formatCode="General" sourceLinked="1"/>
        <c:majorTickMark val="none"/>
        <c:tickLblPos val="nextTo"/>
        <c:crossAx val="191478784"/>
        <c:crosses val="autoZero"/>
        <c:crossBetween val="midCat"/>
      </c:valAx>
      <c:valAx>
        <c:axId val="191478784"/>
        <c:scaling>
          <c:orientation val="minMax"/>
        </c:scaling>
        <c:axPos val="l"/>
        <c:numFmt formatCode="General" sourceLinked="1"/>
        <c:majorTickMark val="none"/>
        <c:tickLblPos val="nextTo"/>
        <c:crossAx val="1914764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91848832"/>
        <c:axId val="191851520"/>
      </c:scatterChart>
      <c:valAx>
        <c:axId val="191848832"/>
        <c:scaling>
          <c:orientation val="minMax"/>
        </c:scaling>
        <c:axPos val="b"/>
        <c:numFmt formatCode="General" sourceLinked="1"/>
        <c:majorTickMark val="none"/>
        <c:tickLblPos val="nextTo"/>
        <c:crossAx val="191851520"/>
        <c:crosses val="autoZero"/>
        <c:crossBetween val="midCat"/>
      </c:valAx>
      <c:valAx>
        <c:axId val="191851520"/>
        <c:scaling>
          <c:orientation val="minMax"/>
        </c:scaling>
        <c:axPos val="l"/>
        <c:numFmt formatCode="General" sourceLinked="1"/>
        <c:majorTickMark val="none"/>
        <c:tickLblPos val="nextTo"/>
        <c:crossAx val="191848832"/>
        <c:crosses val="autoZero"/>
        <c:crossBetween val="midCat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91923712"/>
        <c:axId val="191925632"/>
      </c:scatterChart>
      <c:valAx>
        <c:axId val="191923712"/>
        <c:scaling>
          <c:orientation val="minMax"/>
        </c:scaling>
        <c:axPos val="b"/>
        <c:numFmt formatCode="General" sourceLinked="1"/>
        <c:majorTickMark val="none"/>
        <c:tickLblPos val="nextTo"/>
        <c:crossAx val="191925632"/>
        <c:crosses val="autoZero"/>
        <c:crossBetween val="midCat"/>
      </c:valAx>
      <c:valAx>
        <c:axId val="191925632"/>
        <c:scaling>
          <c:orientation val="minMax"/>
        </c:scaling>
        <c:axPos val="l"/>
        <c:numFmt formatCode="General" sourceLinked="1"/>
        <c:majorTickMark val="none"/>
        <c:tickLblPos val="nextTo"/>
        <c:crossAx val="191923712"/>
        <c:crosses val="autoZero"/>
        <c:crossBetween val="midCat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Sheet1!$A$2:$A$20</c:f>
              <c:numCache>
                <c:formatCode>General</c:formatCode>
                <c:ptCount val="19"/>
                <c:pt idx="0">
                  <c:v>153</c:v>
                </c:pt>
                <c:pt idx="1">
                  <c:v>151</c:v>
                </c:pt>
                <c:pt idx="2">
                  <c:v>152</c:v>
                </c:pt>
                <c:pt idx="3">
                  <c:v>153</c:v>
                </c:pt>
                <c:pt idx="4">
                  <c:v>154</c:v>
                </c:pt>
                <c:pt idx="5">
                  <c:v>154</c:v>
                </c:pt>
                <c:pt idx="6">
                  <c:v>156</c:v>
                </c:pt>
                <c:pt idx="7">
                  <c:v>155</c:v>
                </c:pt>
                <c:pt idx="8">
                  <c:v>151</c:v>
                </c:pt>
                <c:pt idx="9">
                  <c:v>155</c:v>
                </c:pt>
                <c:pt idx="10">
                  <c:v>152</c:v>
                </c:pt>
                <c:pt idx="11">
                  <c:v>150</c:v>
                </c:pt>
                <c:pt idx="12">
                  <c:v>197</c:v>
                </c:pt>
                <c:pt idx="13">
                  <c:v>158</c:v>
                </c:pt>
                <c:pt idx="14">
                  <c:v>201</c:v>
                </c:pt>
                <c:pt idx="15">
                  <c:v>199</c:v>
                </c:pt>
                <c:pt idx="16">
                  <c:v>149</c:v>
                </c:pt>
                <c:pt idx="17">
                  <c:v>156</c:v>
                </c:pt>
                <c:pt idx="18">
                  <c:v>157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123</c:v>
                </c:pt>
                <c:pt idx="2">
                  <c:v>124</c:v>
                </c:pt>
                <c:pt idx="3">
                  <c:v>123</c:v>
                </c:pt>
                <c:pt idx="4">
                  <c:v>126</c:v>
                </c:pt>
                <c:pt idx="5">
                  <c:v>124</c:v>
                </c:pt>
                <c:pt idx="6">
                  <c:v>126</c:v>
                </c:pt>
                <c:pt idx="7">
                  <c:v>125</c:v>
                </c:pt>
                <c:pt idx="8">
                  <c:v>121</c:v>
                </c:pt>
                <c:pt idx="9">
                  <c:v>127</c:v>
                </c:pt>
                <c:pt idx="10">
                  <c:v>122</c:v>
                </c:pt>
                <c:pt idx="11">
                  <c:v>122</c:v>
                </c:pt>
                <c:pt idx="12">
                  <c:v>23</c:v>
                </c:pt>
                <c:pt idx="13">
                  <c:v>128</c:v>
                </c:pt>
                <c:pt idx="14">
                  <c:v>27</c:v>
                </c:pt>
                <c:pt idx="15">
                  <c:v>25</c:v>
                </c:pt>
                <c:pt idx="16">
                  <c:v>119</c:v>
                </c:pt>
                <c:pt idx="17">
                  <c:v>128</c:v>
                </c:pt>
                <c:pt idx="18">
                  <c:v>127</c:v>
                </c:pt>
              </c:numCache>
            </c:numRef>
          </c:yVal>
        </c:ser>
        <c:axId val="194168320"/>
        <c:axId val="194169856"/>
      </c:scatterChart>
      <c:valAx>
        <c:axId val="194168320"/>
        <c:scaling>
          <c:orientation val="minMax"/>
        </c:scaling>
        <c:axPos val="b"/>
        <c:numFmt formatCode="General" sourceLinked="1"/>
        <c:majorTickMark val="none"/>
        <c:tickLblPos val="nextTo"/>
        <c:crossAx val="194169856"/>
        <c:crosses val="autoZero"/>
        <c:crossBetween val="midCat"/>
      </c:valAx>
      <c:valAx>
        <c:axId val="194169856"/>
        <c:scaling>
          <c:orientation val="minMax"/>
        </c:scaling>
        <c:axPos val="l"/>
        <c:numFmt formatCode="General" sourceLinked="1"/>
        <c:majorTickMark val="none"/>
        <c:tickLblPos val="nextTo"/>
        <c:crossAx val="194168320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ocw.mit.edu/courses/electrical-engineering-and-computer-science/6-047-computational-biology-genomes-networks-evolution-fall-2008/lecture-notes/MIT6_047f08_lec04_slide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ocw.mit.edu/courses/electrical-engineering-and-computer-science/6-047-computational-biology-genomes-networks-evolution-fall-2008/lecture-notes/MIT6_047f08_lec04_slide04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Ma</a:t>
            </a:r>
            <a:r>
              <a:rPr lang="sr-Latn-RS" sz="4000" dirty="0" smtClean="0"/>
              <a:t>šinsko učenje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Osnovi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čunarske inteligencije</a:t>
            </a:r>
            <a:endParaRPr lang="en-US" dirty="0" smtClean="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Iris 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WINNT\Profiles\eamonn\Desktop\cs170\iri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8826" y="1066800"/>
            <a:ext cx="4665210" cy="3449636"/>
          </a:xfrm>
          <a:prstGeom prst="rect">
            <a:avLst/>
          </a:prstGeom>
          <a:noFill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828800"/>
            <a:ext cx="3284538" cy="162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sr-Latn-R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Čuveni problem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R. A. Fisher’s Iris Dataset.</a:t>
            </a:r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sz="1200" dirty="0" smtClean="0"/>
              <a:t> </a:t>
            </a:r>
            <a:r>
              <a:rPr lang="en-US" sz="1200" dirty="0"/>
              <a:t>3 </a:t>
            </a:r>
            <a:r>
              <a:rPr lang="sr-Latn-RS" sz="1200" dirty="0" smtClean="0"/>
              <a:t>klase</a:t>
            </a:r>
            <a:endParaRPr lang="en-US" sz="1200" dirty="0"/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sz="1200" dirty="0"/>
              <a:t> 50 </a:t>
            </a:r>
            <a:r>
              <a:rPr lang="sr-Latn-RS" sz="1200" dirty="0" smtClean="0"/>
              <a:t>uzoraka za svaku klasu</a:t>
            </a:r>
            <a:endParaRPr lang="en-US" sz="1200" dirty="0"/>
          </a:p>
          <a:p>
            <a:pPr algn="l" eaLnBrk="0" hangingPunct="0">
              <a:spcBef>
                <a:spcPts val="500"/>
              </a:spcBef>
              <a:spcAft>
                <a:spcPts val="500"/>
              </a:spcAft>
            </a:pPr>
            <a:r>
              <a:rPr lang="sr-Latn-RS" sz="1200" dirty="0" smtClean="0"/>
              <a:t>Osobine: dužina i širina latice</a:t>
            </a:r>
            <a:endParaRPr lang="en-US" sz="12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55625" y="4656138"/>
            <a:ext cx="7745413" cy="2160588"/>
            <a:chOff x="363" y="2719"/>
            <a:chExt cx="4879" cy="1361"/>
          </a:xfrm>
        </p:grpSpPr>
        <p:pic>
          <p:nvPicPr>
            <p:cNvPr id="8" name="Picture 5" descr="C:\WINNT\Profiles\eamonn\Desktop\cs170\irisver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87" y="2719"/>
              <a:ext cx="1528" cy="1068"/>
            </a:xfrm>
            <a:prstGeom prst="rect">
              <a:avLst/>
            </a:prstGeom>
            <a:noFill/>
          </p:spPr>
        </p:pic>
        <p:pic>
          <p:nvPicPr>
            <p:cNvPr id="9" name="Picture 6" descr="C:\WINNT\Profiles\eamonn\Desktop\cs170\I_virg_sDK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30" y="2720"/>
              <a:ext cx="1112" cy="1204"/>
            </a:xfrm>
            <a:prstGeom prst="rect">
              <a:avLst/>
            </a:prstGeom>
            <a:noFill/>
          </p:spPr>
        </p:pic>
        <p:pic>
          <p:nvPicPr>
            <p:cNvPr id="10" name="Picture 7" descr="C:\WINNT\Profiles\eamonn\Desktop\cs170\I_setosa.gif"/>
            <p:cNvPicPr>
              <a:picLocks noChangeAspect="1" noChangeArrowheads="1"/>
            </p:cNvPicPr>
            <p:nvPr/>
          </p:nvPicPr>
          <p:blipFill>
            <a:blip r:embed="rId5">
              <a:lum bright="12000" contrast="24000"/>
            </a:blip>
            <a:srcRect/>
            <a:stretch>
              <a:fillRect/>
            </a:stretch>
          </p:blipFill>
          <p:spPr bwMode="auto">
            <a:xfrm>
              <a:off x="363" y="2739"/>
              <a:ext cx="1246" cy="1175"/>
            </a:xfrm>
            <a:prstGeom prst="rect">
              <a:avLst/>
            </a:prstGeom>
            <a:noFill/>
          </p:spPr>
        </p:pic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01" y="3906"/>
              <a:ext cx="57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Iris Setosa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34" y="3906"/>
              <a:ext cx="6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Iris Versicolor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68" y="3906"/>
              <a:ext cx="64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Iris Virginica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038600" y="2667000"/>
            <a:ext cx="662361" cy="2769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err="1"/>
              <a:t>Setosa</a:t>
            </a:r>
            <a:endParaRPr lang="en-US" sz="12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24600" y="3200400"/>
            <a:ext cx="857479" cy="2769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err="1"/>
              <a:t>Versicolor</a:t>
            </a:r>
            <a:endParaRPr lang="en-US" sz="1200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543800" y="2362200"/>
            <a:ext cx="768608" cy="2769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err="1"/>
              <a:t>Virginica</a:t>
            </a:r>
            <a:endParaRPr lang="en-US" sz="1200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038600" y="1752600"/>
            <a:ext cx="2150030" cy="2449679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5562600" y="990600"/>
            <a:ext cx="2150030" cy="2449679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Mašinsko učenje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11204"/>
            <a:ext cx="8229600" cy="4144963"/>
          </a:xfrm>
        </p:spPr>
        <p:txBody>
          <a:bodyPr/>
          <a:lstStyle/>
          <a:p>
            <a:endParaRPr lang="sr-Latn-RS" altLang="en-US" sz="1600" dirty="0" smtClean="0"/>
          </a:p>
          <a:p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</a:rPr>
              <a:t>			</a:t>
            </a:r>
            <a:r>
              <a:rPr lang="en-US" altLang="en-US" sz="4400" dirty="0" smtClean="0">
                <a:solidFill>
                  <a:srgbClr val="0000FF"/>
                </a:solidFill>
              </a:rPr>
              <a:t>f(    ) = “</a:t>
            </a:r>
            <a:r>
              <a:rPr lang="sr-Latn-RS" altLang="en-US" sz="4400" dirty="0" smtClean="0">
                <a:solidFill>
                  <a:srgbClr val="0000FF"/>
                </a:solidFill>
              </a:rPr>
              <a:t>jabuka</a:t>
            </a:r>
            <a:r>
              <a:rPr lang="en-US" altLang="en-US" sz="4400" dirty="0" smtClean="0">
                <a:solidFill>
                  <a:srgbClr val="0000FF"/>
                </a:solidFill>
              </a:rPr>
              <a:t>”</a:t>
            </a:r>
          </a:p>
          <a:p>
            <a:pPr>
              <a:buFontTx/>
              <a:buNone/>
            </a:pPr>
            <a:r>
              <a:rPr lang="en-US" altLang="en-US" sz="4400" dirty="0" smtClean="0">
                <a:solidFill>
                  <a:srgbClr val="0000FF"/>
                </a:solidFill>
              </a:rPr>
              <a:t>			f(    ) = “</a:t>
            </a:r>
            <a:r>
              <a:rPr lang="sr-Latn-RS" altLang="en-US" sz="4400" dirty="0" smtClean="0">
                <a:solidFill>
                  <a:srgbClr val="0000FF"/>
                </a:solidFill>
              </a:rPr>
              <a:t>paradaiz</a:t>
            </a:r>
            <a:r>
              <a:rPr lang="en-US" altLang="en-US" sz="4400" dirty="0" smtClean="0">
                <a:solidFill>
                  <a:srgbClr val="0000FF"/>
                </a:solidFill>
              </a:rPr>
              <a:t>”</a:t>
            </a:r>
          </a:p>
          <a:p>
            <a:pPr>
              <a:buFontTx/>
              <a:buNone/>
            </a:pPr>
            <a:r>
              <a:rPr lang="en-US" altLang="en-US" sz="4400" dirty="0" smtClean="0">
                <a:solidFill>
                  <a:srgbClr val="0000FF"/>
                </a:solidFill>
              </a:rPr>
              <a:t>			f(    ) = “</a:t>
            </a:r>
            <a:r>
              <a:rPr lang="sr-Latn-RS" altLang="en-US" sz="4400" dirty="0" smtClean="0">
                <a:solidFill>
                  <a:srgbClr val="0000FF"/>
                </a:solidFill>
              </a:rPr>
              <a:t>krava</a:t>
            </a:r>
            <a:r>
              <a:rPr lang="en-US" altLang="en-US" sz="4400" dirty="0" smtClean="0">
                <a:solidFill>
                  <a:srgbClr val="0000FF"/>
                </a:solidFill>
              </a:rPr>
              <a:t>”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endParaRPr lang="en-US" altLang="en-US" sz="1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971800"/>
            <a:ext cx="762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746500"/>
            <a:ext cx="7747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572000"/>
            <a:ext cx="77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315200" y="6611779"/>
            <a:ext cx="153760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0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0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Mašinsko učenje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15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Predikcija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Trening labele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76200" y="1600200"/>
            <a:ext cx="2438400" cy="3044824"/>
            <a:chOff x="228600" y="1445245"/>
            <a:chExt cx="2438400" cy="2819015"/>
          </a:xfrm>
        </p:grpSpPr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533400" y="1586343"/>
              <a:ext cx="1828800" cy="313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RS" altLang="en-US" sz="1600" dirty="0" smtClean="0">
                  <a:solidFill>
                    <a:srgbClr val="000000"/>
                  </a:solidFill>
                </a:rPr>
                <a:t>Trening primeri</a:t>
              </a:r>
              <a:endParaRPr lang="en-US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" y="1445245"/>
              <a:ext cx="2438400" cy="28190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Trening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2667000" y="1752600"/>
            <a:ext cx="1082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Osobine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821363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Osobine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609600" y="5105400"/>
            <a:ext cx="1257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altLang="en-US" b="1" dirty="0" smtClean="0">
                <a:solidFill>
                  <a:srgbClr val="000000"/>
                </a:solidFill>
              </a:rPr>
              <a:t>Testiranje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Model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r-Latn-RS" sz="1600" dirty="0" smtClean="0">
                <a:solidFill>
                  <a:srgbClr val="000000"/>
                </a:solidFill>
              </a:rPr>
              <a:t>Model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6581775"/>
            <a:ext cx="28194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0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r>
              <a:rPr lang="en-US" sz="1000" dirty="0">
                <a:solidFill>
                  <a:srgbClr val="FFFFFF">
                    <a:lumMod val="65000"/>
                  </a:srgbClr>
                </a:solidFill>
                <a:cs typeface="+mn-cs"/>
              </a:rPr>
              <a:t> and L. </a:t>
            </a:r>
            <a:r>
              <a:rPr lang="en-US" sz="10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0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934200" y="5867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2238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 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 descr="https://lts2.epfl.ch/blog/perekres/wp-content/uploads/sites/16/2015/02/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733800"/>
            <a:ext cx="4038600" cy="3028951"/>
          </a:xfrm>
          <a:prstGeom prst="rect">
            <a:avLst/>
          </a:prstGeom>
          <a:noFill/>
        </p:spPr>
      </p:pic>
      <p:pic>
        <p:nvPicPr>
          <p:cNvPr id="100356" name="Picture 4" descr="MNIST 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4762500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</a:t>
            </a:r>
            <a:r>
              <a:rPr lang="en-US" dirty="0" err="1" smtClean="0"/>
              <a:t>problema</a:t>
            </a:r>
            <a:r>
              <a:rPr lang="en-US" dirty="0" smtClean="0"/>
              <a:t> ML u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1. Churn prediction</a:t>
            </a:r>
          </a:p>
          <a:p>
            <a:r>
              <a:rPr lang="en-US" sz="2400" dirty="0" smtClean="0"/>
              <a:t>2. Sentiment analysis</a:t>
            </a:r>
          </a:p>
          <a:p>
            <a:r>
              <a:rPr lang="en-US" sz="2400" dirty="0" smtClean="0"/>
              <a:t>3. Truth and </a:t>
            </a:r>
            <a:r>
              <a:rPr lang="en-US" sz="2400" dirty="0" err="1" smtClean="0"/>
              <a:t>Varacity</a:t>
            </a:r>
            <a:endParaRPr lang="en-US" sz="2400" dirty="0" smtClean="0"/>
          </a:p>
          <a:p>
            <a:r>
              <a:rPr lang="en-US" sz="2400" dirty="0" smtClean="0"/>
              <a:t>4. Recommendations</a:t>
            </a:r>
          </a:p>
          <a:p>
            <a:r>
              <a:rPr lang="en-US" sz="2400" dirty="0" smtClean="0"/>
              <a:t>5. Online Advertisement</a:t>
            </a:r>
          </a:p>
          <a:p>
            <a:r>
              <a:rPr lang="en-US" sz="2400" dirty="0" smtClean="0"/>
              <a:t>6. News </a:t>
            </a:r>
            <a:r>
              <a:rPr lang="en-US" sz="2400" dirty="0" err="1" smtClean="0"/>
              <a:t>Agregation</a:t>
            </a:r>
            <a:endParaRPr lang="en-US" sz="2400" dirty="0" smtClean="0"/>
          </a:p>
          <a:p>
            <a:r>
              <a:rPr lang="en-US" sz="2400" dirty="0" smtClean="0"/>
              <a:t>7. Scalability</a:t>
            </a:r>
          </a:p>
          <a:p>
            <a:r>
              <a:rPr lang="en-US" sz="2400" dirty="0" smtClean="0"/>
              <a:t>8. Content Discovery/Search</a:t>
            </a:r>
          </a:p>
          <a:p>
            <a:r>
              <a:rPr lang="en-US" sz="2400" dirty="0" smtClean="0"/>
              <a:t>9. Intelligent Learning</a:t>
            </a:r>
          </a:p>
          <a:p>
            <a:r>
              <a:rPr lang="en-US" sz="2400" dirty="0" smtClean="0"/>
              <a:t>10. Machine Learning for Medicine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1722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https://www.quora.com/What-were-the-Top-10-problems-in-Machine-Learning-for-2013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Klasifikator</a:t>
            </a:r>
            <a:r>
              <a:rPr lang="sr-Latn-RS" dirty="0" smtClean="0"/>
              <a:t> “Najbliži sused”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Nearest neighbour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209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895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2133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3657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352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114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40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720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4000" y="3505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196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2667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200400" y="2616200"/>
            <a:ext cx="106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RS" altLang="en-US" sz="1600" dirty="0" smtClean="0">
                <a:solidFill>
                  <a:srgbClr val="000000"/>
                </a:solidFill>
              </a:rPr>
              <a:t>Test primer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533400" y="2667000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RS" altLang="en-US" sz="1600" dirty="0" smtClean="0">
                <a:solidFill>
                  <a:srgbClr val="0000FF"/>
                </a:solidFill>
              </a:rPr>
              <a:t>Trening primeri klase A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91200" y="2514600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RS" altLang="en-US" sz="1600" dirty="0" smtClean="0">
                <a:solidFill>
                  <a:srgbClr val="FF0000"/>
                </a:solidFill>
              </a:rPr>
              <a:t>Trening primeri klase B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 flipV="1">
            <a:off x="2895600" y="2438400"/>
            <a:ext cx="381000" cy="2286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048000" y="2590800"/>
            <a:ext cx="304800" cy="304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6258" name="Picture 2" descr="https://upload.wikimedia.org/wikipedia/commons/thumb/5/54/Euclidean_Voronoi_diagram.svg/2000px-Euclidean_Voronoi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9624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SVM</a:t>
            </a:r>
          </a:p>
          <a:p>
            <a:r>
              <a:rPr lang="en-US" altLang="en-US" sz="2400" dirty="0" smtClean="0"/>
              <a:t>Neural networks</a:t>
            </a:r>
          </a:p>
          <a:p>
            <a:r>
              <a:rPr lang="en-US" altLang="en-US" sz="2400" dirty="0" smtClean="0"/>
              <a:t>Naïve </a:t>
            </a:r>
            <a:r>
              <a:rPr lang="en-US" altLang="en-US" sz="2400" dirty="0" err="1" smtClean="0"/>
              <a:t>Bayes</a:t>
            </a:r>
            <a:endParaRPr lang="en-US" altLang="en-US" sz="2400" dirty="0" smtClean="0"/>
          </a:p>
          <a:p>
            <a:r>
              <a:rPr lang="en-US" altLang="en-US" sz="2400" dirty="0" smtClean="0"/>
              <a:t>Bayesian network</a:t>
            </a:r>
          </a:p>
          <a:p>
            <a:r>
              <a:rPr lang="en-US" altLang="en-US" sz="2400" dirty="0" smtClean="0"/>
              <a:t>Logistic regression</a:t>
            </a:r>
          </a:p>
          <a:p>
            <a:r>
              <a:rPr lang="en-US" altLang="en-US" sz="2400" dirty="0" smtClean="0"/>
              <a:t>Randomized Forests</a:t>
            </a:r>
          </a:p>
          <a:p>
            <a:r>
              <a:rPr lang="en-US" altLang="en-US" sz="2400" dirty="0" smtClean="0"/>
              <a:t>Boosted Decision Trees</a:t>
            </a:r>
          </a:p>
          <a:p>
            <a:r>
              <a:rPr lang="en-US" altLang="en-US" sz="2400" dirty="0" smtClean="0"/>
              <a:t>K-nearest neighbor</a:t>
            </a:r>
          </a:p>
          <a:p>
            <a:r>
              <a:rPr lang="en-US" altLang="en-US" sz="2400" dirty="0" smtClean="0"/>
              <a:t>Etc.</a:t>
            </a:r>
            <a:endParaRPr lang="en-US" altLang="en-US" sz="2800" dirty="0" smtClean="0"/>
          </a:p>
          <a:p>
            <a:pPr>
              <a:buFont typeface="Arial" charset="0"/>
              <a:buNone/>
            </a:pP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95432" y="3561613"/>
            <a:ext cx="400110" cy="687048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</a:rPr>
              <a:t>Učenje</a:t>
            </a:r>
            <a:endParaRPr lang="en-US" sz="14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6417" y="2181999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Šta se uči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417" y="2715399"/>
            <a:ext cx="17588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Na osnovu čega se uči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0931" y="3324999"/>
            <a:ext cx="950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Cilj učenja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6797" y="4114800"/>
            <a:ext cx="11288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Način učenja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2632" y="4772799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Rezultat učenja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3200" y="1371600"/>
            <a:ext cx="891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Parametri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3200" y="1600200"/>
            <a:ext cx="144783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S</a:t>
            </a:r>
            <a:r>
              <a:rPr lang="sr-Latn-RS" sz="1200" dirty="0" smtClean="0">
                <a:latin typeface="Comic Sans MS" pitchFamily="66" charset="0"/>
              </a:rPr>
              <a:t>truktura modela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3200" y="1877199"/>
            <a:ext cx="1426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S</a:t>
            </a:r>
            <a:r>
              <a:rPr lang="sr-Latn-RS" sz="1200" dirty="0" smtClean="0">
                <a:latin typeface="Comic Sans MS" pitchFamily="66" charset="0"/>
              </a:rPr>
              <a:t>kriveni koncepti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3786" y="2334399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Označeni podaci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43786" y="2524899"/>
            <a:ext cx="15616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</a:t>
            </a:r>
            <a:r>
              <a:rPr lang="en-GB" sz="1200" dirty="0" smtClean="0">
                <a:latin typeface="Comic Sans MS" pitchFamily="66" charset="0"/>
              </a:rPr>
              <a:t> </a:t>
            </a:r>
            <a:r>
              <a:rPr lang="sr-Latn-RS" sz="1200" dirty="0" smtClean="0">
                <a:latin typeface="Comic Sans MS" pitchFamily="66" charset="0"/>
              </a:rPr>
              <a:t>označeni podaci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3786" y="2715399"/>
            <a:ext cx="13260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Povratna sprega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4232" y="3124200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4232" y="33147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24232" y="3505200"/>
            <a:ext cx="1622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Analiza ili sumiranje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32" y="4010799"/>
            <a:ext cx="12153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Online, offline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6632" y="4191000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Aktivno, pasivno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2832" y="4696599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Klasifikacija,</a:t>
            </a:r>
          </a:p>
          <a:p>
            <a:r>
              <a:rPr lang="sr-Latn-RS" sz="1200" dirty="0" smtClean="0">
                <a:latin typeface="Comic Sans MS" pitchFamily="66" charset="0"/>
              </a:rPr>
              <a:t>regresija...</a:t>
            </a:r>
          </a:p>
        </p:txBody>
      </p:sp>
      <p:cxnSp>
        <p:nvCxnSpPr>
          <p:cNvPr id="72" name="Straight Connector 71"/>
          <p:cNvCxnSpPr>
            <a:stCxn id="35" idx="2"/>
          </p:cNvCxnSpPr>
          <p:nvPr/>
        </p:nvCxnSpPr>
        <p:spPr>
          <a:xfrm>
            <a:off x="1495487" y="4248661"/>
            <a:ext cx="28544" cy="10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5" idx="0"/>
          </p:cNvCxnSpPr>
          <p:nvPr/>
        </p:nvCxnSpPr>
        <p:spPr>
          <a:xfrm flipH="1">
            <a:off x="1495487" y="2334402"/>
            <a:ext cx="28546" cy="122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36" idx="3"/>
          </p:cNvCxnSpPr>
          <p:nvPr/>
        </p:nvCxnSpPr>
        <p:spPr>
          <a:xfrm rot="5400000">
            <a:off x="2250789" y="1904256"/>
            <a:ext cx="824300" cy="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3162332" y="2753499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2743232" y="347739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2896426" y="4238605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2972626" y="4924405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4" name="Picture 2" descr="Learning Design 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8206" y="3962400"/>
            <a:ext cx="427101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Nadgledano      </a:t>
            </a:r>
            <a:r>
              <a:rPr lang="en-GB" dirty="0" smtClean="0">
                <a:latin typeface="Comic Sans MS" pitchFamily="66" charset="0"/>
              </a:rPr>
              <a:t>                             (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podaci)</a:t>
            </a:r>
            <a:r>
              <a:rPr lang="en-GB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Ne nadgledano – bez učitelja         (ne označeni podaci)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Sa povratnom spregom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143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čega se uči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143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čega se uči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Regresija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Klasifikacija      </a:t>
            </a:r>
          </a:p>
        </p:txBody>
      </p:sp>
      <p:pic>
        <p:nvPicPr>
          <p:cNvPr id="7" name="Picture 2" descr="File:Linear regress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1981200" cy="130723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2236392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267200"/>
            <a:ext cx="2209800" cy="167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914400" y="41910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/</a:t>
            </a:r>
            <a:r>
              <a:rPr lang="en-US" dirty="0" err="1" smtClean="0">
                <a:latin typeface="Comic Sans MS" pitchFamily="66" charset="0"/>
              </a:rPr>
              <a:t>Klasterizacija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4724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Ekstrakcija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pravila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Mašinsko učenje</a:t>
            </a: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 flipH="1">
            <a:off x="5943600" y="23622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 flipH="1">
            <a:off x="5334000" y="16002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5326063" y="2535237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8        1.5</a:t>
            </a: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77826" y="1676400"/>
            <a:ext cx="1830388" cy="4964113"/>
            <a:chOff x="365" y="1124"/>
            <a:chExt cx="1153" cy="3127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5" y="1124"/>
              <a:ext cx="1153" cy="3127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15" y="1220"/>
              <a:ext cx="105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sr-Latn-RS" sz="1600" b="1" dirty="0" smtClean="0">
                  <a:solidFill>
                    <a:srgbClr val="0000FF"/>
                  </a:solidFill>
                </a:rPr>
                <a:t>Uzorci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FF"/>
                  </a:solidFill>
                </a:rPr>
                <a:t>klase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</a:rPr>
                <a:t>A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3         4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1.5        5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6         8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2.5       5</a:t>
              </a:r>
            </a:p>
          </p:txBody>
        </p:sp>
      </p:grpSp>
      <p:grpSp>
        <p:nvGrpSpPr>
          <p:cNvPr id="26" name="Group 17"/>
          <p:cNvGrpSpPr>
            <a:grpSpLocks/>
          </p:cNvGrpSpPr>
          <p:nvPr/>
        </p:nvGrpSpPr>
        <p:grpSpPr bwMode="auto">
          <a:xfrm>
            <a:off x="2590800" y="1143000"/>
            <a:ext cx="1893888" cy="5492751"/>
            <a:chOff x="2213" y="1071"/>
            <a:chExt cx="1193" cy="3172"/>
          </a:xfrm>
        </p:grpSpPr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215" y="1071"/>
              <a:ext cx="1191" cy="3172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213" y="1071"/>
              <a:ext cx="115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sr-Latn-RS" sz="1600" b="1" dirty="0" smtClean="0">
                  <a:solidFill>
                    <a:srgbClr val="FF0000"/>
                  </a:solidFill>
                </a:rPr>
                <a:t>Uzorci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klase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B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5         2.5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8         3</a:t>
                </a: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4.5       3</a:t>
                </a:r>
              </a:p>
            </p:txBody>
          </p:sp>
        </p:grpSp>
      </p:grpSp>
      <p:sp>
        <p:nvSpPr>
          <p:cNvPr id="42" name="Rectangle 35"/>
          <p:cNvSpPr>
            <a:spLocks noChangeArrowheads="1"/>
          </p:cNvSpPr>
          <p:nvPr/>
        </p:nvSpPr>
        <p:spPr bwMode="auto">
          <a:xfrm flipH="1">
            <a:off x="5943600" y="4800600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 flipH="1">
            <a:off x="5334000" y="5105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5343525" y="5641975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4.5       7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86600" y="19050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Slu</a:t>
            </a:r>
            <a:r>
              <a:rPr lang="sr-Latn-RS" dirty="0" smtClean="0">
                <a:latin typeface="Comic Sans MS" pitchFamily="66" charset="0"/>
              </a:rPr>
              <a:t>čaj</a:t>
            </a:r>
            <a:r>
              <a:rPr lang="en-US" dirty="0" smtClean="0">
                <a:latin typeface="Comic Sans MS" pitchFamily="66" charset="0"/>
              </a:rPr>
              <a:t>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34200" y="51054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Slučaj</a:t>
            </a:r>
            <a:r>
              <a:rPr lang="en-US" dirty="0" smtClean="0">
                <a:latin typeface="Comic Sans MS" pitchFamily="66" charset="0"/>
              </a:rPr>
              <a:t> 2</a:t>
            </a:r>
          </a:p>
        </p:txBody>
      </p:sp>
      <p:pic>
        <p:nvPicPr>
          <p:cNvPr id="47" name="Picture 5" descr="http://www.nhnature.org/images/bingo%20pige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124200"/>
            <a:ext cx="1265238" cy="113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057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Regresija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9718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Klasifikacija      </a:t>
            </a:r>
          </a:p>
        </p:txBody>
      </p:sp>
      <p:pic>
        <p:nvPicPr>
          <p:cNvPr id="1026" name="Picture 2" descr="File:Linear regress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3710004" cy="244792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81400"/>
            <a:ext cx="27813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81400" y="2286000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znamo da se sistem ponašao po zakonitostima opisanim tabelom, da li možemo sa određenom sigurnošću da kažemo kolika će vrednost biti za x</a:t>
            </a:r>
            <a:r>
              <a:rPr lang="en-GB" dirty="0" smtClean="0">
                <a:latin typeface="Comic Sans MS" pitchFamily="66" charset="0"/>
              </a:rPr>
              <a:t>=0.65?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1910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f(0.65)=?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895600" y="2133600"/>
            <a:ext cx="548640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752600"/>
            <a:ext cx="1714500" cy="323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1714500" cy="323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267200" y="2286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3962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Parametri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modela</a:t>
            </a:r>
            <a:endParaRPr lang="en-GB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895600" y="2133600"/>
            <a:ext cx="548640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762500" y="4991100"/>
            <a:ext cx="2362200" cy="1588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3810000"/>
            <a:ext cx="2971800" cy="1588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1714500" cy="32385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90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810000"/>
            <a:ext cx="1038225" cy="323850"/>
          </a:xfrm>
          <a:prstGeom prst="rect">
            <a:avLst/>
          </a:prstGeom>
          <a:noFill/>
        </p:spPr>
      </p:pic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5410200"/>
            <a:ext cx="19526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362200"/>
            <a:ext cx="1714500" cy="3238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019800" y="2362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mic Sans MS" pitchFamily="66" charset="0"/>
              </a:rPr>
              <a:t>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parametri</a:t>
            </a:r>
            <a:r>
              <a:rPr lang="en-GB" sz="1400" dirty="0" smtClean="0">
                <a:latin typeface="Comic Sans MS" pitchFamily="66" charset="0"/>
              </a:rPr>
              <a:t> 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90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810000"/>
            <a:ext cx="10382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362200"/>
            <a:ext cx="1714500" cy="3238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019800" y="2362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mic Sans MS" pitchFamily="66" charset="0"/>
              </a:rPr>
              <a:t>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parametri</a:t>
            </a:r>
            <a:r>
              <a:rPr lang="en-GB" sz="1400" dirty="0" smtClean="0">
                <a:latin typeface="Comic Sans MS" pitchFamily="66" charset="0"/>
              </a:rPr>
              <a:t> 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5200" y="46482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mic Sans MS" pitchFamily="66" charset="0"/>
              </a:rPr>
              <a:t>Da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li</a:t>
            </a:r>
            <a:r>
              <a:rPr lang="en-US" sz="1400" dirty="0" smtClean="0">
                <a:latin typeface="Comic Sans MS" pitchFamily="66" charset="0"/>
              </a:rPr>
              <a:t> m</a:t>
            </a:r>
            <a:r>
              <a:rPr lang="sr-Latn-RS" sz="1400" dirty="0" smtClean="0">
                <a:latin typeface="Comic Sans MS" pitchFamily="66" charset="0"/>
              </a:rPr>
              <a:t>ožemo da izmerimo koliko naš model odstupa u odnosu na realne podatke</a:t>
            </a:r>
            <a:r>
              <a:rPr lang="en-US" sz="1400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3622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743200"/>
            <a:ext cx="10382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905000"/>
            <a:ext cx="1714500" cy="32385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1617975"/>
          <a:ext cx="3581400" cy="5163825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</a:tblGrid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f'(x)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0.275703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0.067582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1.50664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0.080399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1.476503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0.079396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0.348028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0.085641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0.424168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0.091607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0.638668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0.077661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1.245528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0.05451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2.519148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1.065205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0.072567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0.495753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0.075847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0.851878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0.071923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2.60466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0.05057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0.508893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0.077396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0.193278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0.025004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2.29905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0.070957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1.53533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0.048012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0.927423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0.031399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0.767745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0.087187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0.430053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0.092097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2.3325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0.074653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0.957568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0.021128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1.453158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0.094897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1.059133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0.095887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1.422348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1.876978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1.023213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0.07834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1.97277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0.089251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2.139505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0.049524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1.605148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0.087387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1.364658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0.073756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71800" y="3886200"/>
          <a:ext cx="1981200" cy="914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0.065758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0.024982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dirty="0" smtClean="0"/>
              <a:t>Evaluacija klasifikacionih algoritama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026"/>
          <p:cNvSpPr>
            <a:spLocks noGrp="1" noChangeArrowheads="1"/>
          </p:cNvSpPr>
          <p:nvPr>
            <p:ph idx="1"/>
          </p:nvPr>
        </p:nvSpPr>
        <p:spPr bwMode="auto">
          <a:xfrm>
            <a:off x="457200" y="1828800"/>
            <a:ext cx="8229600" cy="435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sr-Latn-RS" sz="2400" dirty="0" smtClean="0"/>
              <a:t>Tačnost predviđanja</a:t>
            </a:r>
            <a:endParaRPr lang="en-US" sz="2400" dirty="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sr-Latn-RS" sz="2400" dirty="0" smtClean="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sr-Latn-RS" sz="2400" dirty="0" smtClean="0"/>
              <a:t>Brzina i skalabilnost</a:t>
            </a:r>
            <a:endParaRPr lang="en-US" sz="24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V</a:t>
            </a:r>
            <a:r>
              <a:rPr lang="sr-Latn-RS" sz="2000" dirty="0" smtClean="0"/>
              <a:t>reme za konstrukciju modela</a:t>
            </a:r>
            <a:endParaRPr lang="en-US" sz="20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sr-Latn-RS" sz="2000" dirty="0" smtClean="0"/>
              <a:t>Vreme za korišćenje modela</a:t>
            </a:r>
            <a:endParaRPr lang="en-US" sz="20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sr-Latn-RS" sz="2000" dirty="0" smtClean="0"/>
              <a:t>Efikasnost prostornih resursa</a:t>
            </a:r>
            <a:endParaRPr lang="en-US" sz="2000" dirty="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sr-Latn-RS" sz="2400" dirty="0" smtClean="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sr-Latn-RS" sz="2400" dirty="0" smtClean="0"/>
              <a:t>Robusnost</a:t>
            </a:r>
            <a:endParaRPr lang="en-US" sz="24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sr-Latn-RS" sz="2000" dirty="0" smtClean="0"/>
              <a:t>šum</a:t>
            </a:r>
            <a:r>
              <a:rPr lang="en-US" sz="2000" dirty="0" smtClean="0"/>
              <a:t>, </a:t>
            </a:r>
            <a:r>
              <a:rPr lang="sr-Latn-RS" sz="2000" dirty="0" smtClean="0"/>
              <a:t>nedostatak vrednosti, irelevantne osobine,</a:t>
            </a:r>
            <a:r>
              <a:rPr lang="en-US" sz="2000" dirty="0" smtClean="0"/>
              <a:t> </a:t>
            </a:r>
            <a:r>
              <a:rPr lang="sr-Latn-RS" sz="2000" dirty="0" smtClean="0"/>
              <a:t>online podaci</a:t>
            </a:r>
            <a:endParaRPr lang="en-US" sz="2000" dirty="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sr-Latn-RS" sz="2400" dirty="0" smtClean="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sr-Latn-RS" sz="2400" dirty="0" smtClean="0"/>
              <a:t>Interoperabilnost</a:t>
            </a:r>
            <a:r>
              <a:rPr lang="en-US" sz="2400" dirty="0" smtClean="0"/>
              <a:t>: </a:t>
            </a:r>
            <a:endParaRPr lang="en-US" sz="24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R</a:t>
            </a:r>
            <a:r>
              <a:rPr lang="sr-Latn-RS" sz="2000" dirty="0" smtClean="0"/>
              <a:t>azumljivost naučenog modela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7825" y="1600200"/>
            <a:ext cx="1830388" cy="5040313"/>
          </a:xfrm>
          <a:prstGeom prst="rect">
            <a:avLst/>
          </a:prstGeom>
          <a:solidFill>
            <a:srgbClr val="EAEAEA"/>
          </a:solidFill>
          <a:ln w="1905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1779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0000FF"/>
                </a:solidFill>
              </a:rPr>
              <a:t>Uzorci klase 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388" y="6035675"/>
            <a:ext cx="457200" cy="29051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223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12788" y="3213100"/>
            <a:ext cx="457200" cy="5222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5          5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dirty="0"/>
              <a:t>6        </a:t>
            </a: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3          3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93975" y="1143000"/>
            <a:ext cx="1890713" cy="54927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667000" y="1447800"/>
            <a:ext cx="1627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FF0000"/>
                </a:solidFill>
              </a:rPr>
              <a:t>Uzorci klase B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flipH="1">
            <a:off x="3497263" y="59245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flipH="1">
            <a:off x="2887663" y="6032500"/>
            <a:ext cx="457200" cy="2730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flipH="1">
            <a:off x="3497263" y="47053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flipH="1">
            <a:off x="2887663" y="4532313"/>
            <a:ext cx="457200" cy="5540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flipH="1">
            <a:off x="2887663" y="3475038"/>
            <a:ext cx="457200" cy="23971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 flipH="1">
            <a:off x="3497263" y="2266950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32113" y="2593975"/>
            <a:ext cx="1098550" cy="4016375"/>
            <a:chOff x="585" y="1707"/>
            <a:chExt cx="692" cy="2530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585" y="170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5         2.5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2         5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5         3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85" y="4006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2.5       3</a:t>
              </a: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 flipH="1">
            <a:off x="5638800" y="2362200"/>
            <a:ext cx="4572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 flipH="1">
            <a:off x="5029200" y="1600200"/>
            <a:ext cx="457200" cy="914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 flipH="1">
            <a:off x="5672138" y="5000625"/>
            <a:ext cx="4572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 flipH="1">
            <a:off x="5062538" y="4995862"/>
            <a:ext cx="457200" cy="8429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021263" y="2535237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8        1.5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072063" y="5842000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7          7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086600" y="19050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Slu</a:t>
            </a:r>
            <a:r>
              <a:rPr lang="sr-Latn-RS" dirty="0" smtClean="0">
                <a:latin typeface="Comic Sans MS" pitchFamily="66" charset="0"/>
              </a:rPr>
              <a:t>čaj</a:t>
            </a:r>
            <a:r>
              <a:rPr lang="en-US" dirty="0" smtClean="0">
                <a:latin typeface="Comic Sans MS" pitchFamily="66" charset="0"/>
              </a:rPr>
              <a:t>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4200" y="51054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Slučaj</a:t>
            </a:r>
            <a:r>
              <a:rPr lang="en-US" dirty="0" smtClean="0">
                <a:latin typeface="Comic Sans MS" pitchFamily="66" charset="0"/>
              </a:rPr>
              <a:t> 2</a:t>
            </a:r>
          </a:p>
        </p:txBody>
      </p:sp>
      <p:pic>
        <p:nvPicPr>
          <p:cNvPr id="45" name="Picture 5" descr="http://www.nhnature.org/images/bingo%20pige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124200"/>
            <a:ext cx="1265238" cy="113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Tačnost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22"/>
          <p:cNvSpPr>
            <a:spLocks noChangeArrowheads="1"/>
          </p:cNvSpPr>
          <p:nvPr/>
        </p:nvSpPr>
        <p:spPr bwMode="auto">
          <a:xfrm>
            <a:off x="3630613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23"/>
          <p:cNvSpPr>
            <a:spLocks noChangeArrowheads="1"/>
          </p:cNvSpPr>
          <p:nvPr/>
        </p:nvSpPr>
        <p:spPr bwMode="auto">
          <a:xfrm>
            <a:off x="3846513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24"/>
          <p:cNvSpPr>
            <a:spLocks noChangeArrowheads="1"/>
          </p:cNvSpPr>
          <p:nvPr/>
        </p:nvSpPr>
        <p:spPr bwMode="auto">
          <a:xfrm>
            <a:off x="4065588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25"/>
          <p:cNvSpPr>
            <a:spLocks noChangeArrowheads="1"/>
          </p:cNvSpPr>
          <p:nvPr/>
        </p:nvSpPr>
        <p:spPr bwMode="auto">
          <a:xfrm>
            <a:off x="4284663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26"/>
          <p:cNvSpPr>
            <a:spLocks noChangeArrowheads="1"/>
          </p:cNvSpPr>
          <p:nvPr/>
        </p:nvSpPr>
        <p:spPr bwMode="auto">
          <a:xfrm>
            <a:off x="4500563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27"/>
          <p:cNvSpPr>
            <a:spLocks noChangeArrowheads="1"/>
          </p:cNvSpPr>
          <p:nvPr/>
        </p:nvSpPr>
        <p:spPr bwMode="auto">
          <a:xfrm>
            <a:off x="4719638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28"/>
          <p:cNvSpPr>
            <a:spLocks noChangeArrowheads="1"/>
          </p:cNvSpPr>
          <p:nvPr/>
        </p:nvSpPr>
        <p:spPr bwMode="auto">
          <a:xfrm>
            <a:off x="4938713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29"/>
          <p:cNvSpPr>
            <a:spLocks noChangeArrowheads="1"/>
          </p:cNvSpPr>
          <p:nvPr/>
        </p:nvSpPr>
        <p:spPr bwMode="auto">
          <a:xfrm>
            <a:off x="5156200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30"/>
          <p:cNvSpPr>
            <a:spLocks noChangeArrowheads="1"/>
          </p:cNvSpPr>
          <p:nvPr/>
        </p:nvSpPr>
        <p:spPr bwMode="auto">
          <a:xfrm>
            <a:off x="5373688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31"/>
          <p:cNvSpPr>
            <a:spLocks noChangeArrowheads="1"/>
          </p:cNvSpPr>
          <p:nvPr/>
        </p:nvSpPr>
        <p:spPr bwMode="auto">
          <a:xfrm>
            <a:off x="5592763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32"/>
          <p:cNvSpPr>
            <a:spLocks noChangeArrowheads="1"/>
          </p:cNvSpPr>
          <p:nvPr/>
        </p:nvSpPr>
        <p:spPr bwMode="auto">
          <a:xfrm>
            <a:off x="3630613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33"/>
          <p:cNvSpPr>
            <a:spLocks noChangeArrowheads="1"/>
          </p:cNvSpPr>
          <p:nvPr/>
        </p:nvSpPr>
        <p:spPr bwMode="auto">
          <a:xfrm>
            <a:off x="3846513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34"/>
          <p:cNvSpPr>
            <a:spLocks noChangeArrowheads="1"/>
          </p:cNvSpPr>
          <p:nvPr/>
        </p:nvSpPr>
        <p:spPr bwMode="auto">
          <a:xfrm>
            <a:off x="4065588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35"/>
          <p:cNvSpPr>
            <a:spLocks noChangeArrowheads="1"/>
          </p:cNvSpPr>
          <p:nvPr/>
        </p:nvSpPr>
        <p:spPr bwMode="auto">
          <a:xfrm>
            <a:off x="4284663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36"/>
          <p:cNvSpPr>
            <a:spLocks noChangeArrowheads="1"/>
          </p:cNvSpPr>
          <p:nvPr/>
        </p:nvSpPr>
        <p:spPr bwMode="auto">
          <a:xfrm>
            <a:off x="4500563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7"/>
          <p:cNvSpPr>
            <a:spLocks noChangeArrowheads="1"/>
          </p:cNvSpPr>
          <p:nvPr/>
        </p:nvSpPr>
        <p:spPr bwMode="auto">
          <a:xfrm>
            <a:off x="4719638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38"/>
          <p:cNvSpPr>
            <a:spLocks noChangeArrowheads="1"/>
          </p:cNvSpPr>
          <p:nvPr/>
        </p:nvSpPr>
        <p:spPr bwMode="auto">
          <a:xfrm>
            <a:off x="4938713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9"/>
          <p:cNvSpPr>
            <a:spLocks noChangeArrowheads="1"/>
          </p:cNvSpPr>
          <p:nvPr/>
        </p:nvSpPr>
        <p:spPr bwMode="auto">
          <a:xfrm>
            <a:off x="5156200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0"/>
          <p:cNvSpPr>
            <a:spLocks noChangeArrowheads="1"/>
          </p:cNvSpPr>
          <p:nvPr/>
        </p:nvSpPr>
        <p:spPr bwMode="auto">
          <a:xfrm>
            <a:off x="5373688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41"/>
          <p:cNvSpPr>
            <a:spLocks noChangeArrowheads="1"/>
          </p:cNvSpPr>
          <p:nvPr/>
        </p:nvSpPr>
        <p:spPr bwMode="auto">
          <a:xfrm>
            <a:off x="5592763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2"/>
          <p:cNvSpPr>
            <a:spLocks noChangeArrowheads="1"/>
          </p:cNvSpPr>
          <p:nvPr/>
        </p:nvSpPr>
        <p:spPr bwMode="auto">
          <a:xfrm>
            <a:off x="3630613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3"/>
          <p:cNvSpPr>
            <a:spLocks noChangeArrowheads="1"/>
          </p:cNvSpPr>
          <p:nvPr/>
        </p:nvSpPr>
        <p:spPr bwMode="auto">
          <a:xfrm>
            <a:off x="3846513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4"/>
          <p:cNvSpPr>
            <a:spLocks noChangeArrowheads="1"/>
          </p:cNvSpPr>
          <p:nvPr/>
        </p:nvSpPr>
        <p:spPr bwMode="auto">
          <a:xfrm>
            <a:off x="4065588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5"/>
          <p:cNvSpPr>
            <a:spLocks noChangeArrowheads="1"/>
          </p:cNvSpPr>
          <p:nvPr/>
        </p:nvSpPr>
        <p:spPr bwMode="auto">
          <a:xfrm>
            <a:off x="4284663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46"/>
          <p:cNvSpPr>
            <a:spLocks noChangeArrowheads="1"/>
          </p:cNvSpPr>
          <p:nvPr/>
        </p:nvSpPr>
        <p:spPr bwMode="auto">
          <a:xfrm>
            <a:off x="4500563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47"/>
          <p:cNvSpPr>
            <a:spLocks noChangeArrowheads="1"/>
          </p:cNvSpPr>
          <p:nvPr/>
        </p:nvSpPr>
        <p:spPr bwMode="auto">
          <a:xfrm>
            <a:off x="4719638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48"/>
          <p:cNvSpPr>
            <a:spLocks noChangeArrowheads="1"/>
          </p:cNvSpPr>
          <p:nvPr/>
        </p:nvSpPr>
        <p:spPr bwMode="auto">
          <a:xfrm>
            <a:off x="4938713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49"/>
          <p:cNvSpPr>
            <a:spLocks noChangeArrowheads="1"/>
          </p:cNvSpPr>
          <p:nvPr/>
        </p:nvSpPr>
        <p:spPr bwMode="auto">
          <a:xfrm>
            <a:off x="5156200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50"/>
          <p:cNvSpPr>
            <a:spLocks noChangeArrowheads="1"/>
          </p:cNvSpPr>
          <p:nvPr/>
        </p:nvSpPr>
        <p:spPr bwMode="auto">
          <a:xfrm>
            <a:off x="5373688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51"/>
          <p:cNvSpPr>
            <a:spLocks noChangeArrowheads="1"/>
          </p:cNvSpPr>
          <p:nvPr/>
        </p:nvSpPr>
        <p:spPr bwMode="auto">
          <a:xfrm>
            <a:off x="5592763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52"/>
          <p:cNvSpPr>
            <a:spLocks noChangeArrowheads="1"/>
          </p:cNvSpPr>
          <p:nvPr/>
        </p:nvSpPr>
        <p:spPr bwMode="auto">
          <a:xfrm>
            <a:off x="3630613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53"/>
          <p:cNvSpPr>
            <a:spLocks noChangeArrowheads="1"/>
          </p:cNvSpPr>
          <p:nvPr/>
        </p:nvSpPr>
        <p:spPr bwMode="auto">
          <a:xfrm>
            <a:off x="3846513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54"/>
          <p:cNvSpPr>
            <a:spLocks noChangeArrowheads="1"/>
          </p:cNvSpPr>
          <p:nvPr/>
        </p:nvSpPr>
        <p:spPr bwMode="auto">
          <a:xfrm>
            <a:off x="4065588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55"/>
          <p:cNvSpPr>
            <a:spLocks noChangeArrowheads="1"/>
          </p:cNvSpPr>
          <p:nvPr/>
        </p:nvSpPr>
        <p:spPr bwMode="auto">
          <a:xfrm>
            <a:off x="4284663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6"/>
          <p:cNvSpPr>
            <a:spLocks noChangeArrowheads="1"/>
          </p:cNvSpPr>
          <p:nvPr/>
        </p:nvSpPr>
        <p:spPr bwMode="auto">
          <a:xfrm>
            <a:off x="4500563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57"/>
          <p:cNvSpPr>
            <a:spLocks noChangeArrowheads="1"/>
          </p:cNvSpPr>
          <p:nvPr/>
        </p:nvSpPr>
        <p:spPr bwMode="auto">
          <a:xfrm>
            <a:off x="4719638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58"/>
          <p:cNvSpPr>
            <a:spLocks noChangeArrowheads="1"/>
          </p:cNvSpPr>
          <p:nvPr/>
        </p:nvSpPr>
        <p:spPr bwMode="auto">
          <a:xfrm>
            <a:off x="4938713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259"/>
          <p:cNvSpPr>
            <a:spLocks noChangeArrowheads="1"/>
          </p:cNvSpPr>
          <p:nvPr/>
        </p:nvSpPr>
        <p:spPr bwMode="auto">
          <a:xfrm>
            <a:off x="5156200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260"/>
          <p:cNvSpPr>
            <a:spLocks noChangeArrowheads="1"/>
          </p:cNvSpPr>
          <p:nvPr/>
        </p:nvSpPr>
        <p:spPr bwMode="auto">
          <a:xfrm>
            <a:off x="5373688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261"/>
          <p:cNvSpPr>
            <a:spLocks noChangeArrowheads="1"/>
          </p:cNvSpPr>
          <p:nvPr/>
        </p:nvSpPr>
        <p:spPr bwMode="auto">
          <a:xfrm>
            <a:off x="5592763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62"/>
          <p:cNvSpPr>
            <a:spLocks noChangeArrowheads="1"/>
          </p:cNvSpPr>
          <p:nvPr/>
        </p:nvSpPr>
        <p:spPr bwMode="auto">
          <a:xfrm>
            <a:off x="3630613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3"/>
          <p:cNvSpPr>
            <a:spLocks noChangeArrowheads="1"/>
          </p:cNvSpPr>
          <p:nvPr/>
        </p:nvSpPr>
        <p:spPr bwMode="auto">
          <a:xfrm>
            <a:off x="3846513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4"/>
          <p:cNvSpPr>
            <a:spLocks noChangeArrowheads="1"/>
          </p:cNvSpPr>
          <p:nvPr/>
        </p:nvSpPr>
        <p:spPr bwMode="auto">
          <a:xfrm>
            <a:off x="4065588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5"/>
          <p:cNvSpPr>
            <a:spLocks noChangeArrowheads="1"/>
          </p:cNvSpPr>
          <p:nvPr/>
        </p:nvSpPr>
        <p:spPr bwMode="auto">
          <a:xfrm>
            <a:off x="4284663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66"/>
          <p:cNvSpPr>
            <a:spLocks noChangeArrowheads="1"/>
          </p:cNvSpPr>
          <p:nvPr/>
        </p:nvSpPr>
        <p:spPr bwMode="auto">
          <a:xfrm>
            <a:off x="4500563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7"/>
          <p:cNvSpPr>
            <a:spLocks noChangeArrowheads="1"/>
          </p:cNvSpPr>
          <p:nvPr/>
        </p:nvSpPr>
        <p:spPr bwMode="auto">
          <a:xfrm>
            <a:off x="4719638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268"/>
          <p:cNvSpPr>
            <a:spLocks noChangeArrowheads="1"/>
          </p:cNvSpPr>
          <p:nvPr/>
        </p:nvSpPr>
        <p:spPr bwMode="auto">
          <a:xfrm>
            <a:off x="4938713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269"/>
          <p:cNvSpPr>
            <a:spLocks noChangeArrowheads="1"/>
          </p:cNvSpPr>
          <p:nvPr/>
        </p:nvSpPr>
        <p:spPr bwMode="auto">
          <a:xfrm>
            <a:off x="5156200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70"/>
          <p:cNvSpPr>
            <a:spLocks noChangeArrowheads="1"/>
          </p:cNvSpPr>
          <p:nvPr/>
        </p:nvSpPr>
        <p:spPr bwMode="auto">
          <a:xfrm>
            <a:off x="5373688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71"/>
          <p:cNvSpPr>
            <a:spLocks noChangeArrowheads="1"/>
          </p:cNvSpPr>
          <p:nvPr/>
        </p:nvSpPr>
        <p:spPr bwMode="auto">
          <a:xfrm>
            <a:off x="5592763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72"/>
          <p:cNvSpPr>
            <a:spLocks noChangeArrowheads="1"/>
          </p:cNvSpPr>
          <p:nvPr/>
        </p:nvSpPr>
        <p:spPr bwMode="auto">
          <a:xfrm>
            <a:off x="3630613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73"/>
          <p:cNvSpPr>
            <a:spLocks noChangeArrowheads="1"/>
          </p:cNvSpPr>
          <p:nvPr/>
        </p:nvSpPr>
        <p:spPr bwMode="auto">
          <a:xfrm>
            <a:off x="3846513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274"/>
          <p:cNvSpPr>
            <a:spLocks noChangeArrowheads="1"/>
          </p:cNvSpPr>
          <p:nvPr/>
        </p:nvSpPr>
        <p:spPr bwMode="auto">
          <a:xfrm>
            <a:off x="4065588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75"/>
          <p:cNvSpPr>
            <a:spLocks noChangeArrowheads="1"/>
          </p:cNvSpPr>
          <p:nvPr/>
        </p:nvSpPr>
        <p:spPr bwMode="auto">
          <a:xfrm>
            <a:off x="4284663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76"/>
          <p:cNvSpPr>
            <a:spLocks noChangeArrowheads="1"/>
          </p:cNvSpPr>
          <p:nvPr/>
        </p:nvSpPr>
        <p:spPr bwMode="auto">
          <a:xfrm>
            <a:off x="4500563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77"/>
          <p:cNvSpPr>
            <a:spLocks noChangeArrowheads="1"/>
          </p:cNvSpPr>
          <p:nvPr/>
        </p:nvSpPr>
        <p:spPr bwMode="auto">
          <a:xfrm>
            <a:off x="4719638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278"/>
          <p:cNvSpPr>
            <a:spLocks noChangeArrowheads="1"/>
          </p:cNvSpPr>
          <p:nvPr/>
        </p:nvSpPr>
        <p:spPr bwMode="auto">
          <a:xfrm>
            <a:off x="4938713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79"/>
          <p:cNvSpPr>
            <a:spLocks noChangeArrowheads="1"/>
          </p:cNvSpPr>
          <p:nvPr/>
        </p:nvSpPr>
        <p:spPr bwMode="auto">
          <a:xfrm>
            <a:off x="5156200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280"/>
          <p:cNvSpPr>
            <a:spLocks noChangeArrowheads="1"/>
          </p:cNvSpPr>
          <p:nvPr/>
        </p:nvSpPr>
        <p:spPr bwMode="auto">
          <a:xfrm>
            <a:off x="5373688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281"/>
          <p:cNvSpPr>
            <a:spLocks noChangeArrowheads="1"/>
          </p:cNvSpPr>
          <p:nvPr/>
        </p:nvSpPr>
        <p:spPr bwMode="auto">
          <a:xfrm>
            <a:off x="5592763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282"/>
          <p:cNvSpPr>
            <a:spLocks noChangeArrowheads="1"/>
          </p:cNvSpPr>
          <p:nvPr/>
        </p:nvSpPr>
        <p:spPr bwMode="auto">
          <a:xfrm>
            <a:off x="3630613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283"/>
          <p:cNvSpPr>
            <a:spLocks noChangeArrowheads="1"/>
          </p:cNvSpPr>
          <p:nvPr/>
        </p:nvSpPr>
        <p:spPr bwMode="auto">
          <a:xfrm>
            <a:off x="3846513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84"/>
          <p:cNvSpPr>
            <a:spLocks noChangeArrowheads="1"/>
          </p:cNvSpPr>
          <p:nvPr/>
        </p:nvSpPr>
        <p:spPr bwMode="auto">
          <a:xfrm>
            <a:off x="4065588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285"/>
          <p:cNvSpPr>
            <a:spLocks noChangeArrowheads="1"/>
          </p:cNvSpPr>
          <p:nvPr/>
        </p:nvSpPr>
        <p:spPr bwMode="auto">
          <a:xfrm>
            <a:off x="4284663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286"/>
          <p:cNvSpPr>
            <a:spLocks noChangeArrowheads="1"/>
          </p:cNvSpPr>
          <p:nvPr/>
        </p:nvSpPr>
        <p:spPr bwMode="auto">
          <a:xfrm>
            <a:off x="4500563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287"/>
          <p:cNvSpPr>
            <a:spLocks noChangeArrowheads="1"/>
          </p:cNvSpPr>
          <p:nvPr/>
        </p:nvSpPr>
        <p:spPr bwMode="auto">
          <a:xfrm>
            <a:off x="4719638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288"/>
          <p:cNvSpPr>
            <a:spLocks noChangeArrowheads="1"/>
          </p:cNvSpPr>
          <p:nvPr/>
        </p:nvSpPr>
        <p:spPr bwMode="auto">
          <a:xfrm>
            <a:off x="4938713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289"/>
          <p:cNvSpPr>
            <a:spLocks noChangeArrowheads="1"/>
          </p:cNvSpPr>
          <p:nvPr/>
        </p:nvSpPr>
        <p:spPr bwMode="auto">
          <a:xfrm>
            <a:off x="5156200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290"/>
          <p:cNvSpPr>
            <a:spLocks noChangeArrowheads="1"/>
          </p:cNvSpPr>
          <p:nvPr/>
        </p:nvSpPr>
        <p:spPr bwMode="auto">
          <a:xfrm>
            <a:off x="5373688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91"/>
          <p:cNvSpPr>
            <a:spLocks noChangeArrowheads="1"/>
          </p:cNvSpPr>
          <p:nvPr/>
        </p:nvSpPr>
        <p:spPr bwMode="auto">
          <a:xfrm>
            <a:off x="5592763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3630613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93"/>
          <p:cNvSpPr>
            <a:spLocks noChangeArrowheads="1"/>
          </p:cNvSpPr>
          <p:nvPr/>
        </p:nvSpPr>
        <p:spPr bwMode="auto">
          <a:xfrm>
            <a:off x="3846513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94"/>
          <p:cNvSpPr>
            <a:spLocks noChangeArrowheads="1"/>
          </p:cNvSpPr>
          <p:nvPr/>
        </p:nvSpPr>
        <p:spPr bwMode="auto">
          <a:xfrm>
            <a:off x="4065588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295"/>
          <p:cNvSpPr>
            <a:spLocks noChangeArrowheads="1"/>
          </p:cNvSpPr>
          <p:nvPr/>
        </p:nvSpPr>
        <p:spPr bwMode="auto">
          <a:xfrm>
            <a:off x="4284663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96"/>
          <p:cNvSpPr>
            <a:spLocks noChangeArrowheads="1"/>
          </p:cNvSpPr>
          <p:nvPr/>
        </p:nvSpPr>
        <p:spPr bwMode="auto">
          <a:xfrm>
            <a:off x="4500563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7"/>
          <p:cNvSpPr>
            <a:spLocks noChangeArrowheads="1"/>
          </p:cNvSpPr>
          <p:nvPr/>
        </p:nvSpPr>
        <p:spPr bwMode="auto">
          <a:xfrm>
            <a:off x="4719638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298"/>
          <p:cNvSpPr>
            <a:spLocks noChangeArrowheads="1"/>
          </p:cNvSpPr>
          <p:nvPr/>
        </p:nvSpPr>
        <p:spPr bwMode="auto">
          <a:xfrm>
            <a:off x="4938713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99"/>
          <p:cNvSpPr>
            <a:spLocks noChangeArrowheads="1"/>
          </p:cNvSpPr>
          <p:nvPr/>
        </p:nvSpPr>
        <p:spPr bwMode="auto">
          <a:xfrm>
            <a:off x="5156200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300"/>
          <p:cNvSpPr>
            <a:spLocks noChangeArrowheads="1"/>
          </p:cNvSpPr>
          <p:nvPr/>
        </p:nvSpPr>
        <p:spPr bwMode="auto">
          <a:xfrm>
            <a:off x="5373688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301"/>
          <p:cNvSpPr>
            <a:spLocks noChangeArrowheads="1"/>
          </p:cNvSpPr>
          <p:nvPr/>
        </p:nvSpPr>
        <p:spPr bwMode="auto">
          <a:xfrm>
            <a:off x="5592763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02"/>
          <p:cNvSpPr>
            <a:spLocks noChangeArrowheads="1"/>
          </p:cNvSpPr>
          <p:nvPr/>
        </p:nvSpPr>
        <p:spPr bwMode="auto">
          <a:xfrm>
            <a:off x="3630613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303"/>
          <p:cNvSpPr>
            <a:spLocks noChangeArrowheads="1"/>
          </p:cNvSpPr>
          <p:nvPr/>
        </p:nvSpPr>
        <p:spPr bwMode="auto">
          <a:xfrm>
            <a:off x="3846513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04"/>
          <p:cNvSpPr>
            <a:spLocks noChangeArrowheads="1"/>
          </p:cNvSpPr>
          <p:nvPr/>
        </p:nvSpPr>
        <p:spPr bwMode="auto">
          <a:xfrm>
            <a:off x="4065588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05"/>
          <p:cNvSpPr>
            <a:spLocks noChangeArrowheads="1"/>
          </p:cNvSpPr>
          <p:nvPr/>
        </p:nvSpPr>
        <p:spPr bwMode="auto">
          <a:xfrm>
            <a:off x="4284663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06"/>
          <p:cNvSpPr>
            <a:spLocks noChangeArrowheads="1"/>
          </p:cNvSpPr>
          <p:nvPr/>
        </p:nvSpPr>
        <p:spPr bwMode="auto">
          <a:xfrm>
            <a:off x="4500563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307"/>
          <p:cNvSpPr>
            <a:spLocks noChangeArrowheads="1"/>
          </p:cNvSpPr>
          <p:nvPr/>
        </p:nvSpPr>
        <p:spPr bwMode="auto">
          <a:xfrm>
            <a:off x="4719638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308"/>
          <p:cNvSpPr>
            <a:spLocks noChangeArrowheads="1"/>
          </p:cNvSpPr>
          <p:nvPr/>
        </p:nvSpPr>
        <p:spPr bwMode="auto">
          <a:xfrm>
            <a:off x="4938713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309"/>
          <p:cNvSpPr>
            <a:spLocks noChangeArrowheads="1"/>
          </p:cNvSpPr>
          <p:nvPr/>
        </p:nvSpPr>
        <p:spPr bwMode="auto">
          <a:xfrm>
            <a:off x="5156200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310"/>
          <p:cNvSpPr>
            <a:spLocks noChangeArrowheads="1"/>
          </p:cNvSpPr>
          <p:nvPr/>
        </p:nvSpPr>
        <p:spPr bwMode="auto">
          <a:xfrm>
            <a:off x="5373688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311"/>
          <p:cNvSpPr>
            <a:spLocks noChangeArrowheads="1"/>
          </p:cNvSpPr>
          <p:nvPr/>
        </p:nvSpPr>
        <p:spPr bwMode="auto">
          <a:xfrm>
            <a:off x="5592763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312"/>
          <p:cNvSpPr>
            <a:spLocks noChangeArrowheads="1"/>
          </p:cNvSpPr>
          <p:nvPr/>
        </p:nvSpPr>
        <p:spPr bwMode="auto">
          <a:xfrm>
            <a:off x="3630613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13"/>
          <p:cNvSpPr>
            <a:spLocks noChangeArrowheads="1"/>
          </p:cNvSpPr>
          <p:nvPr/>
        </p:nvSpPr>
        <p:spPr bwMode="auto">
          <a:xfrm>
            <a:off x="3846513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314"/>
          <p:cNvSpPr>
            <a:spLocks noChangeArrowheads="1"/>
          </p:cNvSpPr>
          <p:nvPr/>
        </p:nvSpPr>
        <p:spPr bwMode="auto">
          <a:xfrm>
            <a:off x="4065588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315"/>
          <p:cNvSpPr>
            <a:spLocks noChangeArrowheads="1"/>
          </p:cNvSpPr>
          <p:nvPr/>
        </p:nvSpPr>
        <p:spPr bwMode="auto">
          <a:xfrm>
            <a:off x="4284663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316"/>
          <p:cNvSpPr>
            <a:spLocks noChangeArrowheads="1"/>
          </p:cNvSpPr>
          <p:nvPr/>
        </p:nvSpPr>
        <p:spPr bwMode="auto">
          <a:xfrm>
            <a:off x="4500563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317"/>
          <p:cNvSpPr>
            <a:spLocks noChangeArrowheads="1"/>
          </p:cNvSpPr>
          <p:nvPr/>
        </p:nvSpPr>
        <p:spPr bwMode="auto">
          <a:xfrm>
            <a:off x="4719638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318"/>
          <p:cNvSpPr>
            <a:spLocks noChangeArrowheads="1"/>
          </p:cNvSpPr>
          <p:nvPr/>
        </p:nvSpPr>
        <p:spPr bwMode="auto">
          <a:xfrm>
            <a:off x="4938713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319"/>
          <p:cNvSpPr>
            <a:spLocks noChangeArrowheads="1"/>
          </p:cNvSpPr>
          <p:nvPr/>
        </p:nvSpPr>
        <p:spPr bwMode="auto">
          <a:xfrm>
            <a:off x="5156200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320"/>
          <p:cNvSpPr>
            <a:spLocks noChangeArrowheads="1"/>
          </p:cNvSpPr>
          <p:nvPr/>
        </p:nvSpPr>
        <p:spPr bwMode="auto">
          <a:xfrm>
            <a:off x="5373688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21"/>
          <p:cNvSpPr>
            <a:spLocks noChangeArrowheads="1"/>
          </p:cNvSpPr>
          <p:nvPr/>
        </p:nvSpPr>
        <p:spPr bwMode="auto">
          <a:xfrm>
            <a:off x="5592763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322"/>
          <p:cNvSpPr>
            <a:spLocks noChangeShapeType="1"/>
          </p:cNvSpPr>
          <p:nvPr/>
        </p:nvSpPr>
        <p:spPr bwMode="auto">
          <a:xfrm>
            <a:off x="3630613" y="6459538"/>
            <a:ext cx="21796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323"/>
          <p:cNvSpPr>
            <a:spLocks noChangeShapeType="1"/>
          </p:cNvSpPr>
          <p:nvPr/>
        </p:nvSpPr>
        <p:spPr bwMode="auto">
          <a:xfrm flipV="1">
            <a:off x="3630613" y="4235450"/>
            <a:ext cx="0" cy="222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324"/>
          <p:cNvSpPr>
            <a:spLocks noChangeArrowheads="1"/>
          </p:cNvSpPr>
          <p:nvPr/>
        </p:nvSpPr>
        <p:spPr bwMode="auto">
          <a:xfrm>
            <a:off x="4087813" y="5319713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325"/>
          <p:cNvSpPr>
            <a:spLocks noChangeArrowheads="1"/>
          </p:cNvSpPr>
          <p:nvPr/>
        </p:nvSpPr>
        <p:spPr bwMode="auto">
          <a:xfrm>
            <a:off x="4295775" y="513238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326" descr="Wide downward diagonal"/>
          <p:cNvSpPr>
            <a:spLocks noChangeArrowheads="1"/>
          </p:cNvSpPr>
          <p:nvPr/>
        </p:nvSpPr>
        <p:spPr bwMode="auto">
          <a:xfrm>
            <a:off x="4735513" y="50006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327" descr="Wide downward diagonal"/>
          <p:cNvSpPr>
            <a:spLocks noChangeArrowheads="1"/>
          </p:cNvSpPr>
          <p:nvPr/>
        </p:nvSpPr>
        <p:spPr bwMode="auto">
          <a:xfrm>
            <a:off x="4902200" y="4960938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328" descr="Wide downward diagonal"/>
          <p:cNvSpPr>
            <a:spLocks noChangeArrowheads="1"/>
          </p:cNvSpPr>
          <p:nvPr/>
        </p:nvSpPr>
        <p:spPr bwMode="auto">
          <a:xfrm>
            <a:off x="4656138" y="4794250"/>
            <a:ext cx="88900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329" descr="Wide downward diagonal"/>
          <p:cNvSpPr>
            <a:spLocks noChangeArrowheads="1"/>
          </p:cNvSpPr>
          <p:nvPr/>
        </p:nvSpPr>
        <p:spPr bwMode="auto">
          <a:xfrm>
            <a:off x="4908550" y="51784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330" descr="Wide downward diagonal"/>
          <p:cNvSpPr>
            <a:spLocks noChangeArrowheads="1"/>
          </p:cNvSpPr>
          <p:nvPr/>
        </p:nvSpPr>
        <p:spPr bwMode="auto">
          <a:xfrm>
            <a:off x="5070475" y="5000625"/>
            <a:ext cx="85725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331"/>
          <p:cNvSpPr>
            <a:spLocks noChangeArrowheads="1"/>
          </p:cNvSpPr>
          <p:nvPr/>
        </p:nvSpPr>
        <p:spPr bwMode="auto">
          <a:xfrm>
            <a:off x="4202113" y="443865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332"/>
          <p:cNvSpPr>
            <a:spLocks noChangeArrowheads="1"/>
          </p:cNvSpPr>
          <p:nvPr/>
        </p:nvSpPr>
        <p:spPr bwMode="auto">
          <a:xfrm>
            <a:off x="4475163" y="5224463"/>
            <a:ext cx="85725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333"/>
          <p:cNvSpPr>
            <a:spLocks noChangeArrowheads="1"/>
          </p:cNvSpPr>
          <p:nvPr/>
        </p:nvSpPr>
        <p:spPr bwMode="auto">
          <a:xfrm>
            <a:off x="4029075" y="508000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335"/>
          <p:cNvSpPr txBox="1">
            <a:spLocks noChangeArrowheads="1"/>
          </p:cNvSpPr>
          <p:nvPr/>
        </p:nvSpPr>
        <p:spPr bwMode="auto">
          <a:xfrm>
            <a:off x="3324225" y="418623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10</a:t>
            </a:r>
          </a:p>
        </p:txBody>
      </p:sp>
      <p:sp>
        <p:nvSpPr>
          <p:cNvPr id="118" name="Text Box 346"/>
          <p:cNvSpPr txBox="1">
            <a:spLocks noChangeArrowheads="1"/>
          </p:cNvSpPr>
          <p:nvPr/>
        </p:nvSpPr>
        <p:spPr bwMode="auto">
          <a:xfrm>
            <a:off x="3368675" y="61880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119" name="Text Box 347"/>
          <p:cNvSpPr txBox="1">
            <a:spLocks noChangeArrowheads="1"/>
          </p:cNvSpPr>
          <p:nvPr/>
        </p:nvSpPr>
        <p:spPr bwMode="auto">
          <a:xfrm>
            <a:off x="3368675" y="59674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2</a:t>
            </a:r>
          </a:p>
        </p:txBody>
      </p:sp>
      <p:sp>
        <p:nvSpPr>
          <p:cNvPr id="120" name="Text Box 348"/>
          <p:cNvSpPr txBox="1">
            <a:spLocks noChangeArrowheads="1"/>
          </p:cNvSpPr>
          <p:nvPr/>
        </p:nvSpPr>
        <p:spPr bwMode="auto">
          <a:xfrm>
            <a:off x="3368675" y="57435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3</a:t>
            </a:r>
          </a:p>
        </p:txBody>
      </p:sp>
      <p:sp>
        <p:nvSpPr>
          <p:cNvPr id="121" name="Text Box 349"/>
          <p:cNvSpPr txBox="1">
            <a:spLocks noChangeArrowheads="1"/>
          </p:cNvSpPr>
          <p:nvPr/>
        </p:nvSpPr>
        <p:spPr bwMode="auto">
          <a:xfrm>
            <a:off x="3368675" y="5521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4</a:t>
            </a:r>
          </a:p>
        </p:txBody>
      </p:sp>
      <p:sp>
        <p:nvSpPr>
          <p:cNvPr id="122" name="Text Box 350"/>
          <p:cNvSpPr txBox="1">
            <a:spLocks noChangeArrowheads="1"/>
          </p:cNvSpPr>
          <p:nvPr/>
        </p:nvSpPr>
        <p:spPr bwMode="auto">
          <a:xfrm>
            <a:off x="3368675" y="52974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5</a:t>
            </a:r>
          </a:p>
        </p:txBody>
      </p:sp>
      <p:sp>
        <p:nvSpPr>
          <p:cNvPr id="123" name="Text Box 351"/>
          <p:cNvSpPr txBox="1">
            <a:spLocks noChangeArrowheads="1"/>
          </p:cNvSpPr>
          <p:nvPr/>
        </p:nvSpPr>
        <p:spPr bwMode="auto">
          <a:xfrm>
            <a:off x="3368675" y="50768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6</a:t>
            </a:r>
          </a:p>
        </p:txBody>
      </p:sp>
      <p:sp>
        <p:nvSpPr>
          <p:cNvPr id="124" name="Text Box 352"/>
          <p:cNvSpPr txBox="1">
            <a:spLocks noChangeArrowheads="1"/>
          </p:cNvSpPr>
          <p:nvPr/>
        </p:nvSpPr>
        <p:spPr bwMode="auto">
          <a:xfrm>
            <a:off x="3368675" y="4852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7</a:t>
            </a:r>
          </a:p>
        </p:txBody>
      </p:sp>
      <p:sp>
        <p:nvSpPr>
          <p:cNvPr id="125" name="Text Box 353"/>
          <p:cNvSpPr txBox="1">
            <a:spLocks noChangeArrowheads="1"/>
          </p:cNvSpPr>
          <p:nvPr/>
        </p:nvSpPr>
        <p:spPr bwMode="auto">
          <a:xfrm>
            <a:off x="3368675" y="46307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8</a:t>
            </a:r>
          </a:p>
        </p:txBody>
      </p:sp>
      <p:sp>
        <p:nvSpPr>
          <p:cNvPr id="126" name="Text Box 354"/>
          <p:cNvSpPr txBox="1">
            <a:spLocks noChangeArrowheads="1"/>
          </p:cNvSpPr>
          <p:nvPr/>
        </p:nvSpPr>
        <p:spPr bwMode="auto">
          <a:xfrm>
            <a:off x="3368675" y="44084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9</a:t>
            </a:r>
          </a:p>
        </p:txBody>
      </p:sp>
      <p:sp>
        <p:nvSpPr>
          <p:cNvPr id="127" name="Arc 495"/>
          <p:cNvSpPr>
            <a:spLocks/>
          </p:cNvSpPr>
          <p:nvPr/>
        </p:nvSpPr>
        <p:spPr bwMode="auto">
          <a:xfrm rot="11000847">
            <a:off x="4349750" y="4213225"/>
            <a:ext cx="1498600" cy="1452563"/>
          </a:xfrm>
          <a:custGeom>
            <a:avLst/>
            <a:gdLst>
              <a:gd name="G0" fmla="+- 1178 0 0"/>
              <a:gd name="G1" fmla="+- 21600 0 0"/>
              <a:gd name="G2" fmla="+- 21600 0 0"/>
              <a:gd name="T0" fmla="*/ 0 w 22740"/>
              <a:gd name="T1" fmla="*/ 32 h 21600"/>
              <a:gd name="T2" fmla="*/ 22740 w 22740"/>
              <a:gd name="T3" fmla="*/ 20312 h 21600"/>
              <a:gd name="T4" fmla="*/ 1178 w 2274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40" h="21600" fill="none" extrusionOk="0">
                <a:moveTo>
                  <a:pt x="0" y="32"/>
                </a:moveTo>
                <a:cubicBezTo>
                  <a:pt x="392" y="10"/>
                  <a:pt x="785" y="-1"/>
                  <a:pt x="1178" y="0"/>
                </a:cubicBezTo>
                <a:cubicBezTo>
                  <a:pt x="12607" y="0"/>
                  <a:pt x="22058" y="8903"/>
                  <a:pt x="22739" y="20312"/>
                </a:cubicBezTo>
              </a:path>
              <a:path w="22740" h="21600" stroke="0" extrusionOk="0">
                <a:moveTo>
                  <a:pt x="0" y="32"/>
                </a:moveTo>
                <a:cubicBezTo>
                  <a:pt x="392" y="10"/>
                  <a:pt x="785" y="-1"/>
                  <a:pt x="1178" y="0"/>
                </a:cubicBezTo>
                <a:cubicBezTo>
                  <a:pt x="12607" y="0"/>
                  <a:pt x="22058" y="8903"/>
                  <a:pt x="22739" y="20312"/>
                </a:cubicBezTo>
                <a:lnTo>
                  <a:pt x="1178" y="21600"/>
                </a:lnTo>
                <a:close/>
              </a:path>
            </a:pathLst>
          </a:custGeom>
          <a:noFill/>
          <a:ln w="635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496"/>
          <p:cNvSpPr>
            <a:spLocks noChangeArrowheads="1"/>
          </p:cNvSpPr>
          <p:nvPr/>
        </p:nvSpPr>
        <p:spPr bwMode="auto">
          <a:xfrm>
            <a:off x="4068763" y="479425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497"/>
          <p:cNvSpPr>
            <a:spLocks noChangeArrowheads="1"/>
          </p:cNvSpPr>
          <p:nvPr/>
        </p:nvSpPr>
        <p:spPr bwMode="auto">
          <a:xfrm>
            <a:off x="4410075" y="547528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498"/>
          <p:cNvSpPr>
            <a:spLocks noChangeArrowheads="1"/>
          </p:cNvSpPr>
          <p:nvPr/>
        </p:nvSpPr>
        <p:spPr bwMode="auto">
          <a:xfrm>
            <a:off x="4638675" y="560070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Oval 499"/>
          <p:cNvSpPr>
            <a:spLocks noChangeArrowheads="1"/>
          </p:cNvSpPr>
          <p:nvPr/>
        </p:nvSpPr>
        <p:spPr bwMode="auto">
          <a:xfrm>
            <a:off x="5191125" y="5616575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Oval 500"/>
          <p:cNvSpPr>
            <a:spLocks noChangeArrowheads="1"/>
          </p:cNvSpPr>
          <p:nvPr/>
        </p:nvSpPr>
        <p:spPr bwMode="auto">
          <a:xfrm>
            <a:off x="5233988" y="5719763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Oval 501"/>
          <p:cNvSpPr>
            <a:spLocks noChangeArrowheads="1"/>
          </p:cNvSpPr>
          <p:nvPr/>
        </p:nvSpPr>
        <p:spPr bwMode="auto">
          <a:xfrm>
            <a:off x="4198938" y="470535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502"/>
          <p:cNvSpPr>
            <a:spLocks noChangeArrowheads="1"/>
          </p:cNvSpPr>
          <p:nvPr/>
        </p:nvSpPr>
        <p:spPr bwMode="auto">
          <a:xfrm>
            <a:off x="4895850" y="586263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Oval 503"/>
          <p:cNvSpPr>
            <a:spLocks noChangeArrowheads="1"/>
          </p:cNvSpPr>
          <p:nvPr/>
        </p:nvSpPr>
        <p:spPr bwMode="auto">
          <a:xfrm>
            <a:off x="4860925" y="553878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504"/>
          <p:cNvSpPr>
            <a:spLocks noChangeArrowheads="1"/>
          </p:cNvSpPr>
          <p:nvPr/>
        </p:nvSpPr>
        <p:spPr bwMode="auto">
          <a:xfrm>
            <a:off x="5046663" y="5692775"/>
            <a:ext cx="87312" cy="873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505"/>
          <p:cNvSpPr>
            <a:spLocks noChangeArrowheads="1"/>
          </p:cNvSpPr>
          <p:nvPr/>
        </p:nvSpPr>
        <p:spPr bwMode="auto">
          <a:xfrm>
            <a:off x="4289425" y="454183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506"/>
          <p:cNvSpPr>
            <a:spLocks noChangeArrowheads="1"/>
          </p:cNvSpPr>
          <p:nvPr/>
        </p:nvSpPr>
        <p:spPr bwMode="auto">
          <a:xfrm>
            <a:off x="4368800" y="4759325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507" descr="Wide downward diagonal"/>
          <p:cNvSpPr>
            <a:spLocks noChangeArrowheads="1"/>
          </p:cNvSpPr>
          <p:nvPr/>
        </p:nvSpPr>
        <p:spPr bwMode="auto">
          <a:xfrm>
            <a:off x="4791075" y="49117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508" descr="Wide downward diagonal"/>
          <p:cNvSpPr>
            <a:spLocks noChangeArrowheads="1"/>
          </p:cNvSpPr>
          <p:nvPr/>
        </p:nvSpPr>
        <p:spPr bwMode="auto">
          <a:xfrm>
            <a:off x="5159375" y="522287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509" descr="Wide downward diagonal"/>
          <p:cNvSpPr>
            <a:spLocks noChangeArrowheads="1"/>
          </p:cNvSpPr>
          <p:nvPr/>
        </p:nvSpPr>
        <p:spPr bwMode="auto">
          <a:xfrm>
            <a:off x="4862513" y="4718050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510" descr="Wide downward diagonal"/>
          <p:cNvSpPr>
            <a:spLocks noChangeArrowheads="1"/>
          </p:cNvSpPr>
          <p:nvPr/>
        </p:nvSpPr>
        <p:spPr bwMode="auto">
          <a:xfrm>
            <a:off x="5287963" y="5354638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511" descr="Wide downward diagonal"/>
          <p:cNvSpPr>
            <a:spLocks noChangeArrowheads="1"/>
          </p:cNvSpPr>
          <p:nvPr/>
        </p:nvSpPr>
        <p:spPr bwMode="auto">
          <a:xfrm>
            <a:off x="5019675" y="5334000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512" descr="Wide downward diagonal"/>
          <p:cNvSpPr>
            <a:spLocks noChangeArrowheads="1"/>
          </p:cNvSpPr>
          <p:nvPr/>
        </p:nvSpPr>
        <p:spPr bwMode="auto">
          <a:xfrm>
            <a:off x="4652963" y="461327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515"/>
          <p:cNvSpPr>
            <a:spLocks noChangeArrowheads="1"/>
          </p:cNvSpPr>
          <p:nvPr/>
        </p:nvSpPr>
        <p:spPr bwMode="auto">
          <a:xfrm>
            <a:off x="6751638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516"/>
          <p:cNvSpPr>
            <a:spLocks noChangeArrowheads="1"/>
          </p:cNvSpPr>
          <p:nvPr/>
        </p:nvSpPr>
        <p:spPr bwMode="auto">
          <a:xfrm>
            <a:off x="6967538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517"/>
          <p:cNvSpPr>
            <a:spLocks noChangeArrowheads="1"/>
          </p:cNvSpPr>
          <p:nvPr/>
        </p:nvSpPr>
        <p:spPr bwMode="auto">
          <a:xfrm>
            <a:off x="7186613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518"/>
          <p:cNvSpPr>
            <a:spLocks noChangeArrowheads="1"/>
          </p:cNvSpPr>
          <p:nvPr/>
        </p:nvSpPr>
        <p:spPr bwMode="auto">
          <a:xfrm>
            <a:off x="7405688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519"/>
          <p:cNvSpPr>
            <a:spLocks noChangeArrowheads="1"/>
          </p:cNvSpPr>
          <p:nvPr/>
        </p:nvSpPr>
        <p:spPr bwMode="auto">
          <a:xfrm>
            <a:off x="7621588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520"/>
          <p:cNvSpPr>
            <a:spLocks noChangeArrowheads="1"/>
          </p:cNvSpPr>
          <p:nvPr/>
        </p:nvSpPr>
        <p:spPr bwMode="auto">
          <a:xfrm>
            <a:off x="7840663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521"/>
          <p:cNvSpPr>
            <a:spLocks noChangeArrowheads="1"/>
          </p:cNvSpPr>
          <p:nvPr/>
        </p:nvSpPr>
        <p:spPr bwMode="auto">
          <a:xfrm>
            <a:off x="8059738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522"/>
          <p:cNvSpPr>
            <a:spLocks noChangeArrowheads="1"/>
          </p:cNvSpPr>
          <p:nvPr/>
        </p:nvSpPr>
        <p:spPr bwMode="auto">
          <a:xfrm>
            <a:off x="8277225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523"/>
          <p:cNvSpPr>
            <a:spLocks noChangeArrowheads="1"/>
          </p:cNvSpPr>
          <p:nvPr/>
        </p:nvSpPr>
        <p:spPr bwMode="auto">
          <a:xfrm>
            <a:off x="8494713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524"/>
          <p:cNvSpPr>
            <a:spLocks noChangeArrowheads="1"/>
          </p:cNvSpPr>
          <p:nvPr/>
        </p:nvSpPr>
        <p:spPr bwMode="auto">
          <a:xfrm>
            <a:off x="8713788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525"/>
          <p:cNvSpPr>
            <a:spLocks noChangeArrowheads="1"/>
          </p:cNvSpPr>
          <p:nvPr/>
        </p:nvSpPr>
        <p:spPr bwMode="auto">
          <a:xfrm>
            <a:off x="6751638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526"/>
          <p:cNvSpPr>
            <a:spLocks noChangeArrowheads="1"/>
          </p:cNvSpPr>
          <p:nvPr/>
        </p:nvSpPr>
        <p:spPr bwMode="auto">
          <a:xfrm>
            <a:off x="6967538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Rectangle 527"/>
          <p:cNvSpPr>
            <a:spLocks noChangeArrowheads="1"/>
          </p:cNvSpPr>
          <p:nvPr/>
        </p:nvSpPr>
        <p:spPr bwMode="auto">
          <a:xfrm>
            <a:off x="7186613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528"/>
          <p:cNvSpPr>
            <a:spLocks noChangeArrowheads="1"/>
          </p:cNvSpPr>
          <p:nvPr/>
        </p:nvSpPr>
        <p:spPr bwMode="auto">
          <a:xfrm>
            <a:off x="7405688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529"/>
          <p:cNvSpPr>
            <a:spLocks noChangeArrowheads="1"/>
          </p:cNvSpPr>
          <p:nvPr/>
        </p:nvSpPr>
        <p:spPr bwMode="auto">
          <a:xfrm>
            <a:off x="7621588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530"/>
          <p:cNvSpPr>
            <a:spLocks noChangeArrowheads="1"/>
          </p:cNvSpPr>
          <p:nvPr/>
        </p:nvSpPr>
        <p:spPr bwMode="auto">
          <a:xfrm>
            <a:off x="7840663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531"/>
          <p:cNvSpPr>
            <a:spLocks noChangeArrowheads="1"/>
          </p:cNvSpPr>
          <p:nvPr/>
        </p:nvSpPr>
        <p:spPr bwMode="auto">
          <a:xfrm>
            <a:off x="8059738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Rectangle 532"/>
          <p:cNvSpPr>
            <a:spLocks noChangeArrowheads="1"/>
          </p:cNvSpPr>
          <p:nvPr/>
        </p:nvSpPr>
        <p:spPr bwMode="auto">
          <a:xfrm>
            <a:off x="8277225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Rectangle 533"/>
          <p:cNvSpPr>
            <a:spLocks noChangeArrowheads="1"/>
          </p:cNvSpPr>
          <p:nvPr/>
        </p:nvSpPr>
        <p:spPr bwMode="auto">
          <a:xfrm>
            <a:off x="8494713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534"/>
          <p:cNvSpPr>
            <a:spLocks noChangeArrowheads="1"/>
          </p:cNvSpPr>
          <p:nvPr/>
        </p:nvSpPr>
        <p:spPr bwMode="auto">
          <a:xfrm>
            <a:off x="8713788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Rectangle 535"/>
          <p:cNvSpPr>
            <a:spLocks noChangeArrowheads="1"/>
          </p:cNvSpPr>
          <p:nvPr/>
        </p:nvSpPr>
        <p:spPr bwMode="auto">
          <a:xfrm>
            <a:off x="6751638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536"/>
          <p:cNvSpPr>
            <a:spLocks noChangeArrowheads="1"/>
          </p:cNvSpPr>
          <p:nvPr/>
        </p:nvSpPr>
        <p:spPr bwMode="auto">
          <a:xfrm>
            <a:off x="6967538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Rectangle 537"/>
          <p:cNvSpPr>
            <a:spLocks noChangeArrowheads="1"/>
          </p:cNvSpPr>
          <p:nvPr/>
        </p:nvSpPr>
        <p:spPr bwMode="auto">
          <a:xfrm>
            <a:off x="7186613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Rectangle 538"/>
          <p:cNvSpPr>
            <a:spLocks noChangeArrowheads="1"/>
          </p:cNvSpPr>
          <p:nvPr/>
        </p:nvSpPr>
        <p:spPr bwMode="auto">
          <a:xfrm>
            <a:off x="7405688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Rectangle 539"/>
          <p:cNvSpPr>
            <a:spLocks noChangeArrowheads="1"/>
          </p:cNvSpPr>
          <p:nvPr/>
        </p:nvSpPr>
        <p:spPr bwMode="auto">
          <a:xfrm>
            <a:off x="7621588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540"/>
          <p:cNvSpPr>
            <a:spLocks noChangeArrowheads="1"/>
          </p:cNvSpPr>
          <p:nvPr/>
        </p:nvSpPr>
        <p:spPr bwMode="auto">
          <a:xfrm>
            <a:off x="7840663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541"/>
          <p:cNvSpPr>
            <a:spLocks noChangeArrowheads="1"/>
          </p:cNvSpPr>
          <p:nvPr/>
        </p:nvSpPr>
        <p:spPr bwMode="auto">
          <a:xfrm>
            <a:off x="8059738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542"/>
          <p:cNvSpPr>
            <a:spLocks noChangeArrowheads="1"/>
          </p:cNvSpPr>
          <p:nvPr/>
        </p:nvSpPr>
        <p:spPr bwMode="auto">
          <a:xfrm>
            <a:off x="8277225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543"/>
          <p:cNvSpPr>
            <a:spLocks noChangeArrowheads="1"/>
          </p:cNvSpPr>
          <p:nvPr/>
        </p:nvSpPr>
        <p:spPr bwMode="auto">
          <a:xfrm>
            <a:off x="8494713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544"/>
          <p:cNvSpPr>
            <a:spLocks noChangeArrowheads="1"/>
          </p:cNvSpPr>
          <p:nvPr/>
        </p:nvSpPr>
        <p:spPr bwMode="auto">
          <a:xfrm>
            <a:off x="8713788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545"/>
          <p:cNvSpPr>
            <a:spLocks noChangeArrowheads="1"/>
          </p:cNvSpPr>
          <p:nvPr/>
        </p:nvSpPr>
        <p:spPr bwMode="auto">
          <a:xfrm>
            <a:off x="6751638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546"/>
          <p:cNvSpPr>
            <a:spLocks noChangeArrowheads="1"/>
          </p:cNvSpPr>
          <p:nvPr/>
        </p:nvSpPr>
        <p:spPr bwMode="auto">
          <a:xfrm>
            <a:off x="6967538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Rectangle 547"/>
          <p:cNvSpPr>
            <a:spLocks noChangeArrowheads="1"/>
          </p:cNvSpPr>
          <p:nvPr/>
        </p:nvSpPr>
        <p:spPr bwMode="auto">
          <a:xfrm>
            <a:off x="7186613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548"/>
          <p:cNvSpPr>
            <a:spLocks noChangeArrowheads="1"/>
          </p:cNvSpPr>
          <p:nvPr/>
        </p:nvSpPr>
        <p:spPr bwMode="auto">
          <a:xfrm>
            <a:off x="7405688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Rectangle 549"/>
          <p:cNvSpPr>
            <a:spLocks noChangeArrowheads="1"/>
          </p:cNvSpPr>
          <p:nvPr/>
        </p:nvSpPr>
        <p:spPr bwMode="auto">
          <a:xfrm>
            <a:off x="7621588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550"/>
          <p:cNvSpPr>
            <a:spLocks noChangeArrowheads="1"/>
          </p:cNvSpPr>
          <p:nvPr/>
        </p:nvSpPr>
        <p:spPr bwMode="auto">
          <a:xfrm>
            <a:off x="7840663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Rectangle 551"/>
          <p:cNvSpPr>
            <a:spLocks noChangeArrowheads="1"/>
          </p:cNvSpPr>
          <p:nvPr/>
        </p:nvSpPr>
        <p:spPr bwMode="auto">
          <a:xfrm>
            <a:off x="8059738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552"/>
          <p:cNvSpPr>
            <a:spLocks noChangeArrowheads="1"/>
          </p:cNvSpPr>
          <p:nvPr/>
        </p:nvSpPr>
        <p:spPr bwMode="auto">
          <a:xfrm>
            <a:off x="8277225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Rectangle 553"/>
          <p:cNvSpPr>
            <a:spLocks noChangeArrowheads="1"/>
          </p:cNvSpPr>
          <p:nvPr/>
        </p:nvSpPr>
        <p:spPr bwMode="auto">
          <a:xfrm>
            <a:off x="8494713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554"/>
          <p:cNvSpPr>
            <a:spLocks noChangeArrowheads="1"/>
          </p:cNvSpPr>
          <p:nvPr/>
        </p:nvSpPr>
        <p:spPr bwMode="auto">
          <a:xfrm>
            <a:off x="8713788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Rectangle 555"/>
          <p:cNvSpPr>
            <a:spLocks noChangeArrowheads="1"/>
          </p:cNvSpPr>
          <p:nvPr/>
        </p:nvSpPr>
        <p:spPr bwMode="auto">
          <a:xfrm>
            <a:off x="6751638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556"/>
          <p:cNvSpPr>
            <a:spLocks noChangeArrowheads="1"/>
          </p:cNvSpPr>
          <p:nvPr/>
        </p:nvSpPr>
        <p:spPr bwMode="auto">
          <a:xfrm>
            <a:off x="6967538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557"/>
          <p:cNvSpPr>
            <a:spLocks noChangeArrowheads="1"/>
          </p:cNvSpPr>
          <p:nvPr/>
        </p:nvSpPr>
        <p:spPr bwMode="auto">
          <a:xfrm>
            <a:off x="7186613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558"/>
          <p:cNvSpPr>
            <a:spLocks noChangeArrowheads="1"/>
          </p:cNvSpPr>
          <p:nvPr/>
        </p:nvSpPr>
        <p:spPr bwMode="auto">
          <a:xfrm>
            <a:off x="7405688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Rectangle 559"/>
          <p:cNvSpPr>
            <a:spLocks noChangeArrowheads="1"/>
          </p:cNvSpPr>
          <p:nvPr/>
        </p:nvSpPr>
        <p:spPr bwMode="auto">
          <a:xfrm>
            <a:off x="7621588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560"/>
          <p:cNvSpPr>
            <a:spLocks noChangeArrowheads="1"/>
          </p:cNvSpPr>
          <p:nvPr/>
        </p:nvSpPr>
        <p:spPr bwMode="auto">
          <a:xfrm>
            <a:off x="7840663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Rectangle 561"/>
          <p:cNvSpPr>
            <a:spLocks noChangeArrowheads="1"/>
          </p:cNvSpPr>
          <p:nvPr/>
        </p:nvSpPr>
        <p:spPr bwMode="auto">
          <a:xfrm>
            <a:off x="8059738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562"/>
          <p:cNvSpPr>
            <a:spLocks noChangeArrowheads="1"/>
          </p:cNvSpPr>
          <p:nvPr/>
        </p:nvSpPr>
        <p:spPr bwMode="auto">
          <a:xfrm>
            <a:off x="8277225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Rectangle 563"/>
          <p:cNvSpPr>
            <a:spLocks noChangeArrowheads="1"/>
          </p:cNvSpPr>
          <p:nvPr/>
        </p:nvSpPr>
        <p:spPr bwMode="auto">
          <a:xfrm>
            <a:off x="8494713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564"/>
          <p:cNvSpPr>
            <a:spLocks noChangeArrowheads="1"/>
          </p:cNvSpPr>
          <p:nvPr/>
        </p:nvSpPr>
        <p:spPr bwMode="auto">
          <a:xfrm>
            <a:off x="8713788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Rectangle 565"/>
          <p:cNvSpPr>
            <a:spLocks noChangeArrowheads="1"/>
          </p:cNvSpPr>
          <p:nvPr/>
        </p:nvSpPr>
        <p:spPr bwMode="auto">
          <a:xfrm>
            <a:off x="6751638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Rectangle 566"/>
          <p:cNvSpPr>
            <a:spLocks noChangeArrowheads="1"/>
          </p:cNvSpPr>
          <p:nvPr/>
        </p:nvSpPr>
        <p:spPr bwMode="auto">
          <a:xfrm>
            <a:off x="6967538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567"/>
          <p:cNvSpPr>
            <a:spLocks noChangeArrowheads="1"/>
          </p:cNvSpPr>
          <p:nvPr/>
        </p:nvSpPr>
        <p:spPr bwMode="auto">
          <a:xfrm>
            <a:off x="7186613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Rectangle 568"/>
          <p:cNvSpPr>
            <a:spLocks noChangeArrowheads="1"/>
          </p:cNvSpPr>
          <p:nvPr/>
        </p:nvSpPr>
        <p:spPr bwMode="auto">
          <a:xfrm>
            <a:off x="7405688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569"/>
          <p:cNvSpPr>
            <a:spLocks noChangeArrowheads="1"/>
          </p:cNvSpPr>
          <p:nvPr/>
        </p:nvSpPr>
        <p:spPr bwMode="auto">
          <a:xfrm>
            <a:off x="7621588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570"/>
          <p:cNvSpPr>
            <a:spLocks noChangeArrowheads="1"/>
          </p:cNvSpPr>
          <p:nvPr/>
        </p:nvSpPr>
        <p:spPr bwMode="auto">
          <a:xfrm>
            <a:off x="7840663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Rectangle 571"/>
          <p:cNvSpPr>
            <a:spLocks noChangeArrowheads="1"/>
          </p:cNvSpPr>
          <p:nvPr/>
        </p:nvSpPr>
        <p:spPr bwMode="auto">
          <a:xfrm>
            <a:off x="8059738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Rectangle 572"/>
          <p:cNvSpPr>
            <a:spLocks noChangeArrowheads="1"/>
          </p:cNvSpPr>
          <p:nvPr/>
        </p:nvSpPr>
        <p:spPr bwMode="auto">
          <a:xfrm>
            <a:off x="8277225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Rectangle 573"/>
          <p:cNvSpPr>
            <a:spLocks noChangeArrowheads="1"/>
          </p:cNvSpPr>
          <p:nvPr/>
        </p:nvSpPr>
        <p:spPr bwMode="auto">
          <a:xfrm>
            <a:off x="8494713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Rectangle 574"/>
          <p:cNvSpPr>
            <a:spLocks noChangeArrowheads="1"/>
          </p:cNvSpPr>
          <p:nvPr/>
        </p:nvSpPr>
        <p:spPr bwMode="auto">
          <a:xfrm>
            <a:off x="8713788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Rectangle 575"/>
          <p:cNvSpPr>
            <a:spLocks noChangeArrowheads="1"/>
          </p:cNvSpPr>
          <p:nvPr/>
        </p:nvSpPr>
        <p:spPr bwMode="auto">
          <a:xfrm>
            <a:off x="6751638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576"/>
          <p:cNvSpPr>
            <a:spLocks noChangeArrowheads="1"/>
          </p:cNvSpPr>
          <p:nvPr/>
        </p:nvSpPr>
        <p:spPr bwMode="auto">
          <a:xfrm>
            <a:off x="6967538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577"/>
          <p:cNvSpPr>
            <a:spLocks noChangeArrowheads="1"/>
          </p:cNvSpPr>
          <p:nvPr/>
        </p:nvSpPr>
        <p:spPr bwMode="auto">
          <a:xfrm>
            <a:off x="7186613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Rectangle 578"/>
          <p:cNvSpPr>
            <a:spLocks noChangeArrowheads="1"/>
          </p:cNvSpPr>
          <p:nvPr/>
        </p:nvSpPr>
        <p:spPr bwMode="auto">
          <a:xfrm>
            <a:off x="7405688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Rectangle 579"/>
          <p:cNvSpPr>
            <a:spLocks noChangeArrowheads="1"/>
          </p:cNvSpPr>
          <p:nvPr/>
        </p:nvSpPr>
        <p:spPr bwMode="auto">
          <a:xfrm>
            <a:off x="7621588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Rectangle 580"/>
          <p:cNvSpPr>
            <a:spLocks noChangeArrowheads="1"/>
          </p:cNvSpPr>
          <p:nvPr/>
        </p:nvSpPr>
        <p:spPr bwMode="auto">
          <a:xfrm>
            <a:off x="7840663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Rectangle 581"/>
          <p:cNvSpPr>
            <a:spLocks noChangeArrowheads="1"/>
          </p:cNvSpPr>
          <p:nvPr/>
        </p:nvSpPr>
        <p:spPr bwMode="auto">
          <a:xfrm>
            <a:off x="8059738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Rectangle 582"/>
          <p:cNvSpPr>
            <a:spLocks noChangeArrowheads="1"/>
          </p:cNvSpPr>
          <p:nvPr/>
        </p:nvSpPr>
        <p:spPr bwMode="auto">
          <a:xfrm>
            <a:off x="8277225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Rectangle 583"/>
          <p:cNvSpPr>
            <a:spLocks noChangeArrowheads="1"/>
          </p:cNvSpPr>
          <p:nvPr/>
        </p:nvSpPr>
        <p:spPr bwMode="auto">
          <a:xfrm>
            <a:off x="8494713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584"/>
          <p:cNvSpPr>
            <a:spLocks noChangeArrowheads="1"/>
          </p:cNvSpPr>
          <p:nvPr/>
        </p:nvSpPr>
        <p:spPr bwMode="auto">
          <a:xfrm>
            <a:off x="8713788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Rectangle 585"/>
          <p:cNvSpPr>
            <a:spLocks noChangeArrowheads="1"/>
          </p:cNvSpPr>
          <p:nvPr/>
        </p:nvSpPr>
        <p:spPr bwMode="auto">
          <a:xfrm>
            <a:off x="6751638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Rectangle 586"/>
          <p:cNvSpPr>
            <a:spLocks noChangeArrowheads="1"/>
          </p:cNvSpPr>
          <p:nvPr/>
        </p:nvSpPr>
        <p:spPr bwMode="auto">
          <a:xfrm>
            <a:off x="6967538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Rectangle 587"/>
          <p:cNvSpPr>
            <a:spLocks noChangeArrowheads="1"/>
          </p:cNvSpPr>
          <p:nvPr/>
        </p:nvSpPr>
        <p:spPr bwMode="auto">
          <a:xfrm>
            <a:off x="7186613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Rectangle 588"/>
          <p:cNvSpPr>
            <a:spLocks noChangeArrowheads="1"/>
          </p:cNvSpPr>
          <p:nvPr/>
        </p:nvSpPr>
        <p:spPr bwMode="auto">
          <a:xfrm>
            <a:off x="7405688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Rectangle 589"/>
          <p:cNvSpPr>
            <a:spLocks noChangeArrowheads="1"/>
          </p:cNvSpPr>
          <p:nvPr/>
        </p:nvSpPr>
        <p:spPr bwMode="auto">
          <a:xfrm>
            <a:off x="7621588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Rectangle 590"/>
          <p:cNvSpPr>
            <a:spLocks noChangeArrowheads="1"/>
          </p:cNvSpPr>
          <p:nvPr/>
        </p:nvSpPr>
        <p:spPr bwMode="auto">
          <a:xfrm>
            <a:off x="7840663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Rectangle 591"/>
          <p:cNvSpPr>
            <a:spLocks noChangeArrowheads="1"/>
          </p:cNvSpPr>
          <p:nvPr/>
        </p:nvSpPr>
        <p:spPr bwMode="auto">
          <a:xfrm>
            <a:off x="8059738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Rectangle 592"/>
          <p:cNvSpPr>
            <a:spLocks noChangeArrowheads="1"/>
          </p:cNvSpPr>
          <p:nvPr/>
        </p:nvSpPr>
        <p:spPr bwMode="auto">
          <a:xfrm>
            <a:off x="8277225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593"/>
          <p:cNvSpPr>
            <a:spLocks noChangeArrowheads="1"/>
          </p:cNvSpPr>
          <p:nvPr/>
        </p:nvSpPr>
        <p:spPr bwMode="auto">
          <a:xfrm>
            <a:off x="8494713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Rectangle 594"/>
          <p:cNvSpPr>
            <a:spLocks noChangeArrowheads="1"/>
          </p:cNvSpPr>
          <p:nvPr/>
        </p:nvSpPr>
        <p:spPr bwMode="auto">
          <a:xfrm>
            <a:off x="8713788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Rectangle 595"/>
          <p:cNvSpPr>
            <a:spLocks noChangeArrowheads="1"/>
          </p:cNvSpPr>
          <p:nvPr/>
        </p:nvSpPr>
        <p:spPr bwMode="auto">
          <a:xfrm>
            <a:off x="6751638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Rectangle 596"/>
          <p:cNvSpPr>
            <a:spLocks noChangeArrowheads="1"/>
          </p:cNvSpPr>
          <p:nvPr/>
        </p:nvSpPr>
        <p:spPr bwMode="auto">
          <a:xfrm>
            <a:off x="6967538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597"/>
          <p:cNvSpPr>
            <a:spLocks noChangeArrowheads="1"/>
          </p:cNvSpPr>
          <p:nvPr/>
        </p:nvSpPr>
        <p:spPr bwMode="auto">
          <a:xfrm>
            <a:off x="7186613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Rectangle 598"/>
          <p:cNvSpPr>
            <a:spLocks noChangeArrowheads="1"/>
          </p:cNvSpPr>
          <p:nvPr/>
        </p:nvSpPr>
        <p:spPr bwMode="auto">
          <a:xfrm>
            <a:off x="7405688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Rectangle 599"/>
          <p:cNvSpPr>
            <a:spLocks noChangeArrowheads="1"/>
          </p:cNvSpPr>
          <p:nvPr/>
        </p:nvSpPr>
        <p:spPr bwMode="auto">
          <a:xfrm>
            <a:off x="7621588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Rectangle 600"/>
          <p:cNvSpPr>
            <a:spLocks noChangeArrowheads="1"/>
          </p:cNvSpPr>
          <p:nvPr/>
        </p:nvSpPr>
        <p:spPr bwMode="auto">
          <a:xfrm>
            <a:off x="7840663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Rectangle 601"/>
          <p:cNvSpPr>
            <a:spLocks noChangeArrowheads="1"/>
          </p:cNvSpPr>
          <p:nvPr/>
        </p:nvSpPr>
        <p:spPr bwMode="auto">
          <a:xfrm>
            <a:off x="8059738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Rectangle 602"/>
          <p:cNvSpPr>
            <a:spLocks noChangeArrowheads="1"/>
          </p:cNvSpPr>
          <p:nvPr/>
        </p:nvSpPr>
        <p:spPr bwMode="auto">
          <a:xfrm>
            <a:off x="8277225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Rectangle 603"/>
          <p:cNvSpPr>
            <a:spLocks noChangeArrowheads="1"/>
          </p:cNvSpPr>
          <p:nvPr/>
        </p:nvSpPr>
        <p:spPr bwMode="auto">
          <a:xfrm>
            <a:off x="8494713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Rectangle 604"/>
          <p:cNvSpPr>
            <a:spLocks noChangeArrowheads="1"/>
          </p:cNvSpPr>
          <p:nvPr/>
        </p:nvSpPr>
        <p:spPr bwMode="auto">
          <a:xfrm>
            <a:off x="8713788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Rectangle 605"/>
          <p:cNvSpPr>
            <a:spLocks noChangeArrowheads="1"/>
          </p:cNvSpPr>
          <p:nvPr/>
        </p:nvSpPr>
        <p:spPr bwMode="auto">
          <a:xfrm>
            <a:off x="6751638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Rectangle 606"/>
          <p:cNvSpPr>
            <a:spLocks noChangeArrowheads="1"/>
          </p:cNvSpPr>
          <p:nvPr/>
        </p:nvSpPr>
        <p:spPr bwMode="auto">
          <a:xfrm>
            <a:off x="6967538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Rectangle 607"/>
          <p:cNvSpPr>
            <a:spLocks noChangeArrowheads="1"/>
          </p:cNvSpPr>
          <p:nvPr/>
        </p:nvSpPr>
        <p:spPr bwMode="auto">
          <a:xfrm>
            <a:off x="7186613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Rectangle 608"/>
          <p:cNvSpPr>
            <a:spLocks noChangeArrowheads="1"/>
          </p:cNvSpPr>
          <p:nvPr/>
        </p:nvSpPr>
        <p:spPr bwMode="auto">
          <a:xfrm>
            <a:off x="7405688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Rectangle 609"/>
          <p:cNvSpPr>
            <a:spLocks noChangeArrowheads="1"/>
          </p:cNvSpPr>
          <p:nvPr/>
        </p:nvSpPr>
        <p:spPr bwMode="auto">
          <a:xfrm>
            <a:off x="7621588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Rectangle 610"/>
          <p:cNvSpPr>
            <a:spLocks noChangeArrowheads="1"/>
          </p:cNvSpPr>
          <p:nvPr/>
        </p:nvSpPr>
        <p:spPr bwMode="auto">
          <a:xfrm>
            <a:off x="7840663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Rectangle 611"/>
          <p:cNvSpPr>
            <a:spLocks noChangeArrowheads="1"/>
          </p:cNvSpPr>
          <p:nvPr/>
        </p:nvSpPr>
        <p:spPr bwMode="auto">
          <a:xfrm>
            <a:off x="8059738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Rectangle 612"/>
          <p:cNvSpPr>
            <a:spLocks noChangeArrowheads="1"/>
          </p:cNvSpPr>
          <p:nvPr/>
        </p:nvSpPr>
        <p:spPr bwMode="auto">
          <a:xfrm>
            <a:off x="8277225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Rectangle 613"/>
          <p:cNvSpPr>
            <a:spLocks noChangeArrowheads="1"/>
          </p:cNvSpPr>
          <p:nvPr/>
        </p:nvSpPr>
        <p:spPr bwMode="auto">
          <a:xfrm>
            <a:off x="8494713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Rectangle 614"/>
          <p:cNvSpPr>
            <a:spLocks noChangeArrowheads="1"/>
          </p:cNvSpPr>
          <p:nvPr/>
        </p:nvSpPr>
        <p:spPr bwMode="auto">
          <a:xfrm>
            <a:off x="8713788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Line 615"/>
          <p:cNvSpPr>
            <a:spLocks noChangeShapeType="1"/>
          </p:cNvSpPr>
          <p:nvPr/>
        </p:nvSpPr>
        <p:spPr bwMode="auto">
          <a:xfrm>
            <a:off x="6751638" y="6459538"/>
            <a:ext cx="21796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Line 616"/>
          <p:cNvSpPr>
            <a:spLocks noChangeShapeType="1"/>
          </p:cNvSpPr>
          <p:nvPr/>
        </p:nvSpPr>
        <p:spPr bwMode="auto">
          <a:xfrm flipV="1">
            <a:off x="6751638" y="4235450"/>
            <a:ext cx="0" cy="222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Oval 617"/>
          <p:cNvSpPr>
            <a:spLocks noChangeArrowheads="1"/>
          </p:cNvSpPr>
          <p:nvPr/>
        </p:nvSpPr>
        <p:spPr bwMode="auto">
          <a:xfrm>
            <a:off x="7208838" y="5319713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Oval 618"/>
          <p:cNvSpPr>
            <a:spLocks noChangeArrowheads="1"/>
          </p:cNvSpPr>
          <p:nvPr/>
        </p:nvSpPr>
        <p:spPr bwMode="auto">
          <a:xfrm>
            <a:off x="7416800" y="513238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619" descr="Wide downward diagonal"/>
          <p:cNvSpPr>
            <a:spLocks noChangeArrowheads="1"/>
          </p:cNvSpPr>
          <p:nvPr/>
        </p:nvSpPr>
        <p:spPr bwMode="auto">
          <a:xfrm>
            <a:off x="7856538" y="50006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Rectangle 620" descr="Wide downward diagonal"/>
          <p:cNvSpPr>
            <a:spLocks noChangeArrowheads="1"/>
          </p:cNvSpPr>
          <p:nvPr/>
        </p:nvSpPr>
        <p:spPr bwMode="auto">
          <a:xfrm>
            <a:off x="8023225" y="4960938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621" descr="Wide downward diagonal"/>
          <p:cNvSpPr>
            <a:spLocks noChangeArrowheads="1"/>
          </p:cNvSpPr>
          <p:nvPr/>
        </p:nvSpPr>
        <p:spPr bwMode="auto">
          <a:xfrm>
            <a:off x="7777163" y="4794250"/>
            <a:ext cx="88900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Rectangle 622" descr="Wide downward diagonal"/>
          <p:cNvSpPr>
            <a:spLocks noChangeArrowheads="1"/>
          </p:cNvSpPr>
          <p:nvPr/>
        </p:nvSpPr>
        <p:spPr bwMode="auto">
          <a:xfrm>
            <a:off x="8029575" y="51784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Rectangle 623" descr="Wide downward diagonal"/>
          <p:cNvSpPr>
            <a:spLocks noChangeArrowheads="1"/>
          </p:cNvSpPr>
          <p:nvPr/>
        </p:nvSpPr>
        <p:spPr bwMode="auto">
          <a:xfrm>
            <a:off x="8191500" y="5000625"/>
            <a:ext cx="85725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Oval 624"/>
          <p:cNvSpPr>
            <a:spLocks noChangeArrowheads="1"/>
          </p:cNvSpPr>
          <p:nvPr/>
        </p:nvSpPr>
        <p:spPr bwMode="auto">
          <a:xfrm>
            <a:off x="7323138" y="443865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Oval 625"/>
          <p:cNvSpPr>
            <a:spLocks noChangeArrowheads="1"/>
          </p:cNvSpPr>
          <p:nvPr/>
        </p:nvSpPr>
        <p:spPr bwMode="auto">
          <a:xfrm>
            <a:off x="7596188" y="5224463"/>
            <a:ext cx="85725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Oval 626"/>
          <p:cNvSpPr>
            <a:spLocks noChangeArrowheads="1"/>
          </p:cNvSpPr>
          <p:nvPr/>
        </p:nvSpPr>
        <p:spPr bwMode="auto">
          <a:xfrm>
            <a:off x="7150100" y="508000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Text Box 627"/>
          <p:cNvSpPr txBox="1">
            <a:spLocks noChangeArrowheads="1"/>
          </p:cNvSpPr>
          <p:nvPr/>
        </p:nvSpPr>
        <p:spPr bwMode="auto">
          <a:xfrm>
            <a:off x="6445250" y="418623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10</a:t>
            </a:r>
          </a:p>
        </p:txBody>
      </p:sp>
      <p:sp>
        <p:nvSpPr>
          <p:cNvPr id="258" name="Text Box 638"/>
          <p:cNvSpPr txBox="1">
            <a:spLocks noChangeArrowheads="1"/>
          </p:cNvSpPr>
          <p:nvPr/>
        </p:nvSpPr>
        <p:spPr bwMode="auto">
          <a:xfrm>
            <a:off x="6489700" y="61880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259" name="Text Box 639"/>
          <p:cNvSpPr txBox="1">
            <a:spLocks noChangeArrowheads="1"/>
          </p:cNvSpPr>
          <p:nvPr/>
        </p:nvSpPr>
        <p:spPr bwMode="auto">
          <a:xfrm>
            <a:off x="6489700" y="59674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2</a:t>
            </a:r>
          </a:p>
        </p:txBody>
      </p:sp>
      <p:sp>
        <p:nvSpPr>
          <p:cNvPr id="260" name="Text Box 640"/>
          <p:cNvSpPr txBox="1">
            <a:spLocks noChangeArrowheads="1"/>
          </p:cNvSpPr>
          <p:nvPr/>
        </p:nvSpPr>
        <p:spPr bwMode="auto">
          <a:xfrm>
            <a:off x="6489700" y="57435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3</a:t>
            </a:r>
          </a:p>
        </p:txBody>
      </p:sp>
      <p:sp>
        <p:nvSpPr>
          <p:cNvPr id="261" name="Text Box 641"/>
          <p:cNvSpPr txBox="1">
            <a:spLocks noChangeArrowheads="1"/>
          </p:cNvSpPr>
          <p:nvPr/>
        </p:nvSpPr>
        <p:spPr bwMode="auto">
          <a:xfrm>
            <a:off x="6489700" y="5521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4</a:t>
            </a:r>
          </a:p>
        </p:txBody>
      </p:sp>
      <p:sp>
        <p:nvSpPr>
          <p:cNvPr id="262" name="Text Box 642"/>
          <p:cNvSpPr txBox="1">
            <a:spLocks noChangeArrowheads="1"/>
          </p:cNvSpPr>
          <p:nvPr/>
        </p:nvSpPr>
        <p:spPr bwMode="auto">
          <a:xfrm>
            <a:off x="6489700" y="52974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5</a:t>
            </a:r>
          </a:p>
        </p:txBody>
      </p:sp>
      <p:sp>
        <p:nvSpPr>
          <p:cNvPr id="263" name="Text Box 643"/>
          <p:cNvSpPr txBox="1">
            <a:spLocks noChangeArrowheads="1"/>
          </p:cNvSpPr>
          <p:nvPr/>
        </p:nvSpPr>
        <p:spPr bwMode="auto">
          <a:xfrm>
            <a:off x="6489700" y="50768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6</a:t>
            </a:r>
          </a:p>
        </p:txBody>
      </p:sp>
      <p:sp>
        <p:nvSpPr>
          <p:cNvPr id="264" name="Text Box 644"/>
          <p:cNvSpPr txBox="1">
            <a:spLocks noChangeArrowheads="1"/>
          </p:cNvSpPr>
          <p:nvPr/>
        </p:nvSpPr>
        <p:spPr bwMode="auto">
          <a:xfrm>
            <a:off x="6489700" y="4852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7</a:t>
            </a:r>
          </a:p>
        </p:txBody>
      </p:sp>
      <p:sp>
        <p:nvSpPr>
          <p:cNvPr id="265" name="Text Box 645"/>
          <p:cNvSpPr txBox="1">
            <a:spLocks noChangeArrowheads="1"/>
          </p:cNvSpPr>
          <p:nvPr/>
        </p:nvSpPr>
        <p:spPr bwMode="auto">
          <a:xfrm>
            <a:off x="6489700" y="46307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8</a:t>
            </a:r>
          </a:p>
        </p:txBody>
      </p:sp>
      <p:sp>
        <p:nvSpPr>
          <p:cNvPr id="266" name="Text Box 646"/>
          <p:cNvSpPr txBox="1">
            <a:spLocks noChangeArrowheads="1"/>
          </p:cNvSpPr>
          <p:nvPr/>
        </p:nvSpPr>
        <p:spPr bwMode="auto">
          <a:xfrm>
            <a:off x="6489700" y="44084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9</a:t>
            </a:r>
          </a:p>
        </p:txBody>
      </p:sp>
      <p:sp>
        <p:nvSpPr>
          <p:cNvPr id="267" name="Oval 648"/>
          <p:cNvSpPr>
            <a:spLocks noChangeArrowheads="1"/>
          </p:cNvSpPr>
          <p:nvPr/>
        </p:nvSpPr>
        <p:spPr bwMode="auto">
          <a:xfrm>
            <a:off x="7189788" y="479425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Oval 649"/>
          <p:cNvSpPr>
            <a:spLocks noChangeArrowheads="1"/>
          </p:cNvSpPr>
          <p:nvPr/>
        </p:nvSpPr>
        <p:spPr bwMode="auto">
          <a:xfrm>
            <a:off x="7531100" y="547528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Oval 650"/>
          <p:cNvSpPr>
            <a:spLocks noChangeArrowheads="1"/>
          </p:cNvSpPr>
          <p:nvPr/>
        </p:nvSpPr>
        <p:spPr bwMode="auto">
          <a:xfrm>
            <a:off x="7759700" y="560070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Oval 651"/>
          <p:cNvSpPr>
            <a:spLocks noChangeArrowheads="1"/>
          </p:cNvSpPr>
          <p:nvPr/>
        </p:nvSpPr>
        <p:spPr bwMode="auto">
          <a:xfrm>
            <a:off x="8312150" y="5616575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Oval 652"/>
          <p:cNvSpPr>
            <a:spLocks noChangeArrowheads="1"/>
          </p:cNvSpPr>
          <p:nvPr/>
        </p:nvSpPr>
        <p:spPr bwMode="auto">
          <a:xfrm>
            <a:off x="8355013" y="5719763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Oval 653"/>
          <p:cNvSpPr>
            <a:spLocks noChangeArrowheads="1"/>
          </p:cNvSpPr>
          <p:nvPr/>
        </p:nvSpPr>
        <p:spPr bwMode="auto">
          <a:xfrm>
            <a:off x="7319963" y="470535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Oval 654"/>
          <p:cNvSpPr>
            <a:spLocks noChangeArrowheads="1"/>
          </p:cNvSpPr>
          <p:nvPr/>
        </p:nvSpPr>
        <p:spPr bwMode="auto">
          <a:xfrm>
            <a:off x="8016875" y="586263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Oval 655"/>
          <p:cNvSpPr>
            <a:spLocks noChangeArrowheads="1"/>
          </p:cNvSpPr>
          <p:nvPr/>
        </p:nvSpPr>
        <p:spPr bwMode="auto">
          <a:xfrm>
            <a:off x="7981950" y="553878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Oval 656"/>
          <p:cNvSpPr>
            <a:spLocks noChangeArrowheads="1"/>
          </p:cNvSpPr>
          <p:nvPr/>
        </p:nvSpPr>
        <p:spPr bwMode="auto">
          <a:xfrm>
            <a:off x="8167688" y="5692775"/>
            <a:ext cx="87312" cy="873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Oval 657"/>
          <p:cNvSpPr>
            <a:spLocks noChangeArrowheads="1"/>
          </p:cNvSpPr>
          <p:nvPr/>
        </p:nvSpPr>
        <p:spPr bwMode="auto">
          <a:xfrm>
            <a:off x="7410450" y="4541838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Oval 658"/>
          <p:cNvSpPr>
            <a:spLocks noChangeArrowheads="1"/>
          </p:cNvSpPr>
          <p:nvPr/>
        </p:nvSpPr>
        <p:spPr bwMode="auto">
          <a:xfrm>
            <a:off x="7489825" y="4759325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Rectangle 659" descr="Wide downward diagonal"/>
          <p:cNvSpPr>
            <a:spLocks noChangeArrowheads="1"/>
          </p:cNvSpPr>
          <p:nvPr/>
        </p:nvSpPr>
        <p:spPr bwMode="auto">
          <a:xfrm>
            <a:off x="7912100" y="49117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Rectangle 660" descr="Wide downward diagonal"/>
          <p:cNvSpPr>
            <a:spLocks noChangeArrowheads="1"/>
          </p:cNvSpPr>
          <p:nvPr/>
        </p:nvSpPr>
        <p:spPr bwMode="auto">
          <a:xfrm>
            <a:off x="8280400" y="522287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Rectangle 661" descr="Wide downward diagonal"/>
          <p:cNvSpPr>
            <a:spLocks noChangeArrowheads="1"/>
          </p:cNvSpPr>
          <p:nvPr/>
        </p:nvSpPr>
        <p:spPr bwMode="auto">
          <a:xfrm>
            <a:off x="7983538" y="4718050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Rectangle 662" descr="Wide downward diagonal"/>
          <p:cNvSpPr>
            <a:spLocks noChangeArrowheads="1"/>
          </p:cNvSpPr>
          <p:nvPr/>
        </p:nvSpPr>
        <p:spPr bwMode="auto">
          <a:xfrm>
            <a:off x="8408988" y="5354638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Rectangle 663" descr="Wide downward diagonal"/>
          <p:cNvSpPr>
            <a:spLocks noChangeArrowheads="1"/>
          </p:cNvSpPr>
          <p:nvPr/>
        </p:nvSpPr>
        <p:spPr bwMode="auto">
          <a:xfrm>
            <a:off x="8140700" y="5334000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664" descr="Wide downward diagonal"/>
          <p:cNvSpPr>
            <a:spLocks noChangeArrowheads="1"/>
          </p:cNvSpPr>
          <p:nvPr/>
        </p:nvSpPr>
        <p:spPr bwMode="auto">
          <a:xfrm>
            <a:off x="7773988" y="461327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Rectangle 666"/>
          <p:cNvSpPr>
            <a:spLocks noChangeArrowheads="1"/>
          </p:cNvSpPr>
          <p:nvPr/>
        </p:nvSpPr>
        <p:spPr bwMode="auto">
          <a:xfrm>
            <a:off x="615950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Rectangle 667"/>
          <p:cNvSpPr>
            <a:spLocks noChangeArrowheads="1"/>
          </p:cNvSpPr>
          <p:nvPr/>
        </p:nvSpPr>
        <p:spPr bwMode="auto">
          <a:xfrm>
            <a:off x="831850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Rectangle 668"/>
          <p:cNvSpPr>
            <a:spLocks noChangeArrowheads="1"/>
          </p:cNvSpPr>
          <p:nvPr/>
        </p:nvSpPr>
        <p:spPr bwMode="auto">
          <a:xfrm>
            <a:off x="1050925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Rectangle 669"/>
          <p:cNvSpPr>
            <a:spLocks noChangeArrowheads="1"/>
          </p:cNvSpPr>
          <p:nvPr/>
        </p:nvSpPr>
        <p:spPr bwMode="auto">
          <a:xfrm>
            <a:off x="1270000" y="62357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Rectangle 670"/>
          <p:cNvSpPr>
            <a:spLocks noChangeArrowheads="1"/>
          </p:cNvSpPr>
          <p:nvPr/>
        </p:nvSpPr>
        <p:spPr bwMode="auto">
          <a:xfrm>
            <a:off x="1485900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Rectangle 671"/>
          <p:cNvSpPr>
            <a:spLocks noChangeArrowheads="1"/>
          </p:cNvSpPr>
          <p:nvPr/>
        </p:nvSpPr>
        <p:spPr bwMode="auto">
          <a:xfrm>
            <a:off x="1704975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Rectangle 672"/>
          <p:cNvSpPr>
            <a:spLocks noChangeArrowheads="1"/>
          </p:cNvSpPr>
          <p:nvPr/>
        </p:nvSpPr>
        <p:spPr bwMode="auto">
          <a:xfrm>
            <a:off x="1924050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Rectangle 673"/>
          <p:cNvSpPr>
            <a:spLocks noChangeArrowheads="1"/>
          </p:cNvSpPr>
          <p:nvPr/>
        </p:nvSpPr>
        <p:spPr bwMode="auto">
          <a:xfrm>
            <a:off x="2141538" y="62357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Rectangle 674"/>
          <p:cNvSpPr>
            <a:spLocks noChangeArrowheads="1"/>
          </p:cNvSpPr>
          <p:nvPr/>
        </p:nvSpPr>
        <p:spPr bwMode="auto">
          <a:xfrm>
            <a:off x="2359025" y="62357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Rectangle 675"/>
          <p:cNvSpPr>
            <a:spLocks noChangeArrowheads="1"/>
          </p:cNvSpPr>
          <p:nvPr/>
        </p:nvSpPr>
        <p:spPr bwMode="auto">
          <a:xfrm>
            <a:off x="2578100" y="62357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Rectangle 676"/>
          <p:cNvSpPr>
            <a:spLocks noChangeArrowheads="1"/>
          </p:cNvSpPr>
          <p:nvPr/>
        </p:nvSpPr>
        <p:spPr bwMode="auto">
          <a:xfrm>
            <a:off x="615950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Rectangle 677"/>
          <p:cNvSpPr>
            <a:spLocks noChangeArrowheads="1"/>
          </p:cNvSpPr>
          <p:nvPr/>
        </p:nvSpPr>
        <p:spPr bwMode="auto">
          <a:xfrm>
            <a:off x="831850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Rectangle 678"/>
          <p:cNvSpPr>
            <a:spLocks noChangeArrowheads="1"/>
          </p:cNvSpPr>
          <p:nvPr/>
        </p:nvSpPr>
        <p:spPr bwMode="auto">
          <a:xfrm>
            <a:off x="1050925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Rectangle 679"/>
          <p:cNvSpPr>
            <a:spLocks noChangeArrowheads="1"/>
          </p:cNvSpPr>
          <p:nvPr/>
        </p:nvSpPr>
        <p:spPr bwMode="auto">
          <a:xfrm>
            <a:off x="1270000" y="6015038"/>
            <a:ext cx="215900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Rectangle 680"/>
          <p:cNvSpPr>
            <a:spLocks noChangeArrowheads="1"/>
          </p:cNvSpPr>
          <p:nvPr/>
        </p:nvSpPr>
        <p:spPr bwMode="auto">
          <a:xfrm>
            <a:off x="1485900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Rectangle 681"/>
          <p:cNvSpPr>
            <a:spLocks noChangeArrowheads="1"/>
          </p:cNvSpPr>
          <p:nvPr/>
        </p:nvSpPr>
        <p:spPr bwMode="auto">
          <a:xfrm>
            <a:off x="1704975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Rectangle 682"/>
          <p:cNvSpPr>
            <a:spLocks noChangeArrowheads="1"/>
          </p:cNvSpPr>
          <p:nvPr/>
        </p:nvSpPr>
        <p:spPr bwMode="auto">
          <a:xfrm>
            <a:off x="1924050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Rectangle 683"/>
          <p:cNvSpPr>
            <a:spLocks noChangeArrowheads="1"/>
          </p:cNvSpPr>
          <p:nvPr/>
        </p:nvSpPr>
        <p:spPr bwMode="auto">
          <a:xfrm>
            <a:off x="2141538" y="6015038"/>
            <a:ext cx="217487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Rectangle 684"/>
          <p:cNvSpPr>
            <a:spLocks noChangeArrowheads="1"/>
          </p:cNvSpPr>
          <p:nvPr/>
        </p:nvSpPr>
        <p:spPr bwMode="auto">
          <a:xfrm>
            <a:off x="2359025" y="6015038"/>
            <a:ext cx="219075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Rectangle 685"/>
          <p:cNvSpPr>
            <a:spLocks noChangeArrowheads="1"/>
          </p:cNvSpPr>
          <p:nvPr/>
        </p:nvSpPr>
        <p:spPr bwMode="auto">
          <a:xfrm>
            <a:off x="2578100" y="6015038"/>
            <a:ext cx="217488" cy="220662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Rectangle 686"/>
          <p:cNvSpPr>
            <a:spLocks noChangeArrowheads="1"/>
          </p:cNvSpPr>
          <p:nvPr/>
        </p:nvSpPr>
        <p:spPr bwMode="auto">
          <a:xfrm>
            <a:off x="615950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Rectangle 687"/>
          <p:cNvSpPr>
            <a:spLocks noChangeArrowheads="1"/>
          </p:cNvSpPr>
          <p:nvPr/>
        </p:nvSpPr>
        <p:spPr bwMode="auto">
          <a:xfrm>
            <a:off x="831850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Rectangle 688"/>
          <p:cNvSpPr>
            <a:spLocks noChangeArrowheads="1"/>
          </p:cNvSpPr>
          <p:nvPr/>
        </p:nvSpPr>
        <p:spPr bwMode="auto">
          <a:xfrm>
            <a:off x="1050925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Rectangle 689"/>
          <p:cNvSpPr>
            <a:spLocks noChangeArrowheads="1"/>
          </p:cNvSpPr>
          <p:nvPr/>
        </p:nvSpPr>
        <p:spPr bwMode="auto">
          <a:xfrm>
            <a:off x="1270000" y="5791200"/>
            <a:ext cx="215900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Rectangle 690"/>
          <p:cNvSpPr>
            <a:spLocks noChangeArrowheads="1"/>
          </p:cNvSpPr>
          <p:nvPr/>
        </p:nvSpPr>
        <p:spPr bwMode="auto">
          <a:xfrm>
            <a:off x="1485900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Rectangle 691"/>
          <p:cNvSpPr>
            <a:spLocks noChangeArrowheads="1"/>
          </p:cNvSpPr>
          <p:nvPr/>
        </p:nvSpPr>
        <p:spPr bwMode="auto">
          <a:xfrm>
            <a:off x="1704975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Rectangle 692"/>
          <p:cNvSpPr>
            <a:spLocks noChangeArrowheads="1"/>
          </p:cNvSpPr>
          <p:nvPr/>
        </p:nvSpPr>
        <p:spPr bwMode="auto">
          <a:xfrm>
            <a:off x="1924050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Rectangle 693"/>
          <p:cNvSpPr>
            <a:spLocks noChangeArrowheads="1"/>
          </p:cNvSpPr>
          <p:nvPr/>
        </p:nvSpPr>
        <p:spPr bwMode="auto">
          <a:xfrm>
            <a:off x="2141538" y="5791200"/>
            <a:ext cx="217487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Rectangle 694"/>
          <p:cNvSpPr>
            <a:spLocks noChangeArrowheads="1"/>
          </p:cNvSpPr>
          <p:nvPr/>
        </p:nvSpPr>
        <p:spPr bwMode="auto">
          <a:xfrm>
            <a:off x="2359025" y="5791200"/>
            <a:ext cx="219075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Rectangle 695"/>
          <p:cNvSpPr>
            <a:spLocks noChangeArrowheads="1"/>
          </p:cNvSpPr>
          <p:nvPr/>
        </p:nvSpPr>
        <p:spPr bwMode="auto">
          <a:xfrm>
            <a:off x="2578100" y="5791200"/>
            <a:ext cx="217488" cy="223838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Rectangle 696"/>
          <p:cNvSpPr>
            <a:spLocks noChangeArrowheads="1"/>
          </p:cNvSpPr>
          <p:nvPr/>
        </p:nvSpPr>
        <p:spPr bwMode="auto">
          <a:xfrm>
            <a:off x="615950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Rectangle 697"/>
          <p:cNvSpPr>
            <a:spLocks noChangeArrowheads="1"/>
          </p:cNvSpPr>
          <p:nvPr/>
        </p:nvSpPr>
        <p:spPr bwMode="auto">
          <a:xfrm>
            <a:off x="831850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Rectangle 698"/>
          <p:cNvSpPr>
            <a:spLocks noChangeArrowheads="1"/>
          </p:cNvSpPr>
          <p:nvPr/>
        </p:nvSpPr>
        <p:spPr bwMode="auto">
          <a:xfrm>
            <a:off x="1050925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ectangle 699"/>
          <p:cNvSpPr>
            <a:spLocks noChangeArrowheads="1"/>
          </p:cNvSpPr>
          <p:nvPr/>
        </p:nvSpPr>
        <p:spPr bwMode="auto">
          <a:xfrm>
            <a:off x="1270000" y="5568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Rectangle 700"/>
          <p:cNvSpPr>
            <a:spLocks noChangeArrowheads="1"/>
          </p:cNvSpPr>
          <p:nvPr/>
        </p:nvSpPr>
        <p:spPr bwMode="auto">
          <a:xfrm>
            <a:off x="1485900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Rectangle 701"/>
          <p:cNvSpPr>
            <a:spLocks noChangeArrowheads="1"/>
          </p:cNvSpPr>
          <p:nvPr/>
        </p:nvSpPr>
        <p:spPr bwMode="auto">
          <a:xfrm>
            <a:off x="1704975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Rectangle 702"/>
          <p:cNvSpPr>
            <a:spLocks noChangeArrowheads="1"/>
          </p:cNvSpPr>
          <p:nvPr/>
        </p:nvSpPr>
        <p:spPr bwMode="auto">
          <a:xfrm>
            <a:off x="1924050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Rectangle 703"/>
          <p:cNvSpPr>
            <a:spLocks noChangeArrowheads="1"/>
          </p:cNvSpPr>
          <p:nvPr/>
        </p:nvSpPr>
        <p:spPr bwMode="auto">
          <a:xfrm>
            <a:off x="2141538" y="5568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Rectangle 704"/>
          <p:cNvSpPr>
            <a:spLocks noChangeArrowheads="1"/>
          </p:cNvSpPr>
          <p:nvPr/>
        </p:nvSpPr>
        <p:spPr bwMode="auto">
          <a:xfrm>
            <a:off x="2359025" y="5568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Rectangle 705"/>
          <p:cNvSpPr>
            <a:spLocks noChangeArrowheads="1"/>
          </p:cNvSpPr>
          <p:nvPr/>
        </p:nvSpPr>
        <p:spPr bwMode="auto">
          <a:xfrm>
            <a:off x="2578100" y="5568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Rectangle 706"/>
          <p:cNvSpPr>
            <a:spLocks noChangeArrowheads="1"/>
          </p:cNvSpPr>
          <p:nvPr/>
        </p:nvSpPr>
        <p:spPr bwMode="auto">
          <a:xfrm>
            <a:off x="615950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Rectangle 707"/>
          <p:cNvSpPr>
            <a:spLocks noChangeArrowheads="1"/>
          </p:cNvSpPr>
          <p:nvPr/>
        </p:nvSpPr>
        <p:spPr bwMode="auto">
          <a:xfrm>
            <a:off x="831850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Rectangle 708"/>
          <p:cNvSpPr>
            <a:spLocks noChangeArrowheads="1"/>
          </p:cNvSpPr>
          <p:nvPr/>
        </p:nvSpPr>
        <p:spPr bwMode="auto">
          <a:xfrm>
            <a:off x="1050925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Rectangle 709"/>
          <p:cNvSpPr>
            <a:spLocks noChangeArrowheads="1"/>
          </p:cNvSpPr>
          <p:nvPr/>
        </p:nvSpPr>
        <p:spPr bwMode="auto">
          <a:xfrm>
            <a:off x="1270000" y="5346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Rectangle 710"/>
          <p:cNvSpPr>
            <a:spLocks noChangeArrowheads="1"/>
          </p:cNvSpPr>
          <p:nvPr/>
        </p:nvSpPr>
        <p:spPr bwMode="auto">
          <a:xfrm>
            <a:off x="1485900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Rectangle 711"/>
          <p:cNvSpPr>
            <a:spLocks noChangeArrowheads="1"/>
          </p:cNvSpPr>
          <p:nvPr/>
        </p:nvSpPr>
        <p:spPr bwMode="auto">
          <a:xfrm>
            <a:off x="1704975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Rectangle 712"/>
          <p:cNvSpPr>
            <a:spLocks noChangeArrowheads="1"/>
          </p:cNvSpPr>
          <p:nvPr/>
        </p:nvSpPr>
        <p:spPr bwMode="auto">
          <a:xfrm>
            <a:off x="1924050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Rectangle 713"/>
          <p:cNvSpPr>
            <a:spLocks noChangeArrowheads="1"/>
          </p:cNvSpPr>
          <p:nvPr/>
        </p:nvSpPr>
        <p:spPr bwMode="auto">
          <a:xfrm>
            <a:off x="2141538" y="5346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Rectangle 714"/>
          <p:cNvSpPr>
            <a:spLocks noChangeArrowheads="1"/>
          </p:cNvSpPr>
          <p:nvPr/>
        </p:nvSpPr>
        <p:spPr bwMode="auto">
          <a:xfrm>
            <a:off x="2359025" y="5346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Rectangle 715"/>
          <p:cNvSpPr>
            <a:spLocks noChangeArrowheads="1"/>
          </p:cNvSpPr>
          <p:nvPr/>
        </p:nvSpPr>
        <p:spPr bwMode="auto">
          <a:xfrm>
            <a:off x="2578100" y="5346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716"/>
          <p:cNvSpPr>
            <a:spLocks noChangeArrowheads="1"/>
          </p:cNvSpPr>
          <p:nvPr/>
        </p:nvSpPr>
        <p:spPr bwMode="auto">
          <a:xfrm>
            <a:off x="615950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Rectangle 717"/>
          <p:cNvSpPr>
            <a:spLocks noChangeArrowheads="1"/>
          </p:cNvSpPr>
          <p:nvPr/>
        </p:nvSpPr>
        <p:spPr bwMode="auto">
          <a:xfrm>
            <a:off x="831850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718"/>
          <p:cNvSpPr>
            <a:spLocks noChangeArrowheads="1"/>
          </p:cNvSpPr>
          <p:nvPr/>
        </p:nvSpPr>
        <p:spPr bwMode="auto">
          <a:xfrm>
            <a:off x="1050925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Rectangle 719"/>
          <p:cNvSpPr>
            <a:spLocks noChangeArrowheads="1"/>
          </p:cNvSpPr>
          <p:nvPr/>
        </p:nvSpPr>
        <p:spPr bwMode="auto">
          <a:xfrm>
            <a:off x="1270000" y="5124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720"/>
          <p:cNvSpPr>
            <a:spLocks noChangeArrowheads="1"/>
          </p:cNvSpPr>
          <p:nvPr/>
        </p:nvSpPr>
        <p:spPr bwMode="auto">
          <a:xfrm>
            <a:off x="1485900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Rectangle 721"/>
          <p:cNvSpPr>
            <a:spLocks noChangeArrowheads="1"/>
          </p:cNvSpPr>
          <p:nvPr/>
        </p:nvSpPr>
        <p:spPr bwMode="auto">
          <a:xfrm>
            <a:off x="1704975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722"/>
          <p:cNvSpPr>
            <a:spLocks noChangeArrowheads="1"/>
          </p:cNvSpPr>
          <p:nvPr/>
        </p:nvSpPr>
        <p:spPr bwMode="auto">
          <a:xfrm>
            <a:off x="1924050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Rectangle 723"/>
          <p:cNvSpPr>
            <a:spLocks noChangeArrowheads="1"/>
          </p:cNvSpPr>
          <p:nvPr/>
        </p:nvSpPr>
        <p:spPr bwMode="auto">
          <a:xfrm>
            <a:off x="2141538" y="5124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724"/>
          <p:cNvSpPr>
            <a:spLocks noChangeArrowheads="1"/>
          </p:cNvSpPr>
          <p:nvPr/>
        </p:nvSpPr>
        <p:spPr bwMode="auto">
          <a:xfrm>
            <a:off x="2359025" y="5124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Rectangle 725"/>
          <p:cNvSpPr>
            <a:spLocks noChangeArrowheads="1"/>
          </p:cNvSpPr>
          <p:nvPr/>
        </p:nvSpPr>
        <p:spPr bwMode="auto">
          <a:xfrm>
            <a:off x="2578100" y="5124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726"/>
          <p:cNvSpPr>
            <a:spLocks noChangeArrowheads="1"/>
          </p:cNvSpPr>
          <p:nvPr/>
        </p:nvSpPr>
        <p:spPr bwMode="auto">
          <a:xfrm>
            <a:off x="615950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Rectangle 727"/>
          <p:cNvSpPr>
            <a:spLocks noChangeArrowheads="1"/>
          </p:cNvSpPr>
          <p:nvPr/>
        </p:nvSpPr>
        <p:spPr bwMode="auto">
          <a:xfrm>
            <a:off x="831850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728"/>
          <p:cNvSpPr>
            <a:spLocks noChangeArrowheads="1"/>
          </p:cNvSpPr>
          <p:nvPr/>
        </p:nvSpPr>
        <p:spPr bwMode="auto">
          <a:xfrm>
            <a:off x="1050925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Rectangle 729"/>
          <p:cNvSpPr>
            <a:spLocks noChangeArrowheads="1"/>
          </p:cNvSpPr>
          <p:nvPr/>
        </p:nvSpPr>
        <p:spPr bwMode="auto">
          <a:xfrm>
            <a:off x="1270000" y="49022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730"/>
          <p:cNvSpPr>
            <a:spLocks noChangeArrowheads="1"/>
          </p:cNvSpPr>
          <p:nvPr/>
        </p:nvSpPr>
        <p:spPr bwMode="auto">
          <a:xfrm>
            <a:off x="1485900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Rectangle 731"/>
          <p:cNvSpPr>
            <a:spLocks noChangeArrowheads="1"/>
          </p:cNvSpPr>
          <p:nvPr/>
        </p:nvSpPr>
        <p:spPr bwMode="auto">
          <a:xfrm>
            <a:off x="1704975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732"/>
          <p:cNvSpPr>
            <a:spLocks noChangeArrowheads="1"/>
          </p:cNvSpPr>
          <p:nvPr/>
        </p:nvSpPr>
        <p:spPr bwMode="auto">
          <a:xfrm>
            <a:off x="1924050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Rectangle 733"/>
          <p:cNvSpPr>
            <a:spLocks noChangeArrowheads="1"/>
          </p:cNvSpPr>
          <p:nvPr/>
        </p:nvSpPr>
        <p:spPr bwMode="auto">
          <a:xfrm>
            <a:off x="2141538" y="49022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Rectangle 734"/>
          <p:cNvSpPr>
            <a:spLocks noChangeArrowheads="1"/>
          </p:cNvSpPr>
          <p:nvPr/>
        </p:nvSpPr>
        <p:spPr bwMode="auto">
          <a:xfrm>
            <a:off x="2359025" y="49022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Rectangle 735"/>
          <p:cNvSpPr>
            <a:spLocks noChangeArrowheads="1"/>
          </p:cNvSpPr>
          <p:nvPr/>
        </p:nvSpPr>
        <p:spPr bwMode="auto">
          <a:xfrm>
            <a:off x="2578100" y="49022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Rectangle 736"/>
          <p:cNvSpPr>
            <a:spLocks noChangeArrowheads="1"/>
          </p:cNvSpPr>
          <p:nvPr/>
        </p:nvSpPr>
        <p:spPr bwMode="auto">
          <a:xfrm>
            <a:off x="615950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Rectangle 737"/>
          <p:cNvSpPr>
            <a:spLocks noChangeArrowheads="1"/>
          </p:cNvSpPr>
          <p:nvPr/>
        </p:nvSpPr>
        <p:spPr bwMode="auto">
          <a:xfrm>
            <a:off x="831850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Rectangle 738"/>
          <p:cNvSpPr>
            <a:spLocks noChangeArrowheads="1"/>
          </p:cNvSpPr>
          <p:nvPr/>
        </p:nvSpPr>
        <p:spPr bwMode="auto">
          <a:xfrm>
            <a:off x="1050925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Rectangle 739"/>
          <p:cNvSpPr>
            <a:spLocks noChangeArrowheads="1"/>
          </p:cNvSpPr>
          <p:nvPr/>
        </p:nvSpPr>
        <p:spPr bwMode="auto">
          <a:xfrm>
            <a:off x="1270000" y="46799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Rectangle 740"/>
          <p:cNvSpPr>
            <a:spLocks noChangeArrowheads="1"/>
          </p:cNvSpPr>
          <p:nvPr/>
        </p:nvSpPr>
        <p:spPr bwMode="auto">
          <a:xfrm>
            <a:off x="1485900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Rectangle 741"/>
          <p:cNvSpPr>
            <a:spLocks noChangeArrowheads="1"/>
          </p:cNvSpPr>
          <p:nvPr/>
        </p:nvSpPr>
        <p:spPr bwMode="auto">
          <a:xfrm>
            <a:off x="1704975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Rectangle 742"/>
          <p:cNvSpPr>
            <a:spLocks noChangeArrowheads="1"/>
          </p:cNvSpPr>
          <p:nvPr/>
        </p:nvSpPr>
        <p:spPr bwMode="auto">
          <a:xfrm>
            <a:off x="1924050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Rectangle 743"/>
          <p:cNvSpPr>
            <a:spLocks noChangeArrowheads="1"/>
          </p:cNvSpPr>
          <p:nvPr/>
        </p:nvSpPr>
        <p:spPr bwMode="auto">
          <a:xfrm>
            <a:off x="2141538" y="46799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Rectangle 744"/>
          <p:cNvSpPr>
            <a:spLocks noChangeArrowheads="1"/>
          </p:cNvSpPr>
          <p:nvPr/>
        </p:nvSpPr>
        <p:spPr bwMode="auto">
          <a:xfrm>
            <a:off x="2359025" y="46799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Rectangle 745"/>
          <p:cNvSpPr>
            <a:spLocks noChangeArrowheads="1"/>
          </p:cNvSpPr>
          <p:nvPr/>
        </p:nvSpPr>
        <p:spPr bwMode="auto">
          <a:xfrm>
            <a:off x="2578100" y="46799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Rectangle 746"/>
          <p:cNvSpPr>
            <a:spLocks noChangeArrowheads="1"/>
          </p:cNvSpPr>
          <p:nvPr/>
        </p:nvSpPr>
        <p:spPr bwMode="auto">
          <a:xfrm>
            <a:off x="615950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Rectangle 747"/>
          <p:cNvSpPr>
            <a:spLocks noChangeArrowheads="1"/>
          </p:cNvSpPr>
          <p:nvPr/>
        </p:nvSpPr>
        <p:spPr bwMode="auto">
          <a:xfrm>
            <a:off x="831850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Rectangle 748"/>
          <p:cNvSpPr>
            <a:spLocks noChangeArrowheads="1"/>
          </p:cNvSpPr>
          <p:nvPr/>
        </p:nvSpPr>
        <p:spPr bwMode="auto">
          <a:xfrm>
            <a:off x="1050925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Rectangle 749"/>
          <p:cNvSpPr>
            <a:spLocks noChangeArrowheads="1"/>
          </p:cNvSpPr>
          <p:nvPr/>
        </p:nvSpPr>
        <p:spPr bwMode="auto">
          <a:xfrm>
            <a:off x="1270000" y="445770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Rectangle 750"/>
          <p:cNvSpPr>
            <a:spLocks noChangeArrowheads="1"/>
          </p:cNvSpPr>
          <p:nvPr/>
        </p:nvSpPr>
        <p:spPr bwMode="auto">
          <a:xfrm>
            <a:off x="1485900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751"/>
          <p:cNvSpPr>
            <a:spLocks noChangeArrowheads="1"/>
          </p:cNvSpPr>
          <p:nvPr/>
        </p:nvSpPr>
        <p:spPr bwMode="auto">
          <a:xfrm>
            <a:off x="1704975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Rectangle 752"/>
          <p:cNvSpPr>
            <a:spLocks noChangeArrowheads="1"/>
          </p:cNvSpPr>
          <p:nvPr/>
        </p:nvSpPr>
        <p:spPr bwMode="auto">
          <a:xfrm>
            <a:off x="1924050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Rectangle 753"/>
          <p:cNvSpPr>
            <a:spLocks noChangeArrowheads="1"/>
          </p:cNvSpPr>
          <p:nvPr/>
        </p:nvSpPr>
        <p:spPr bwMode="auto">
          <a:xfrm>
            <a:off x="2141538" y="445770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Rectangle 754"/>
          <p:cNvSpPr>
            <a:spLocks noChangeArrowheads="1"/>
          </p:cNvSpPr>
          <p:nvPr/>
        </p:nvSpPr>
        <p:spPr bwMode="auto">
          <a:xfrm>
            <a:off x="2359025" y="445770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Rectangle 755"/>
          <p:cNvSpPr>
            <a:spLocks noChangeArrowheads="1"/>
          </p:cNvSpPr>
          <p:nvPr/>
        </p:nvSpPr>
        <p:spPr bwMode="auto">
          <a:xfrm>
            <a:off x="2578100" y="445770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Rectangle 756"/>
          <p:cNvSpPr>
            <a:spLocks noChangeArrowheads="1"/>
          </p:cNvSpPr>
          <p:nvPr/>
        </p:nvSpPr>
        <p:spPr bwMode="auto">
          <a:xfrm>
            <a:off x="615950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Rectangle 757"/>
          <p:cNvSpPr>
            <a:spLocks noChangeArrowheads="1"/>
          </p:cNvSpPr>
          <p:nvPr/>
        </p:nvSpPr>
        <p:spPr bwMode="auto">
          <a:xfrm>
            <a:off x="831850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Rectangle 758"/>
          <p:cNvSpPr>
            <a:spLocks noChangeArrowheads="1"/>
          </p:cNvSpPr>
          <p:nvPr/>
        </p:nvSpPr>
        <p:spPr bwMode="auto">
          <a:xfrm>
            <a:off x="1050925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Rectangle 759"/>
          <p:cNvSpPr>
            <a:spLocks noChangeArrowheads="1"/>
          </p:cNvSpPr>
          <p:nvPr/>
        </p:nvSpPr>
        <p:spPr bwMode="auto">
          <a:xfrm>
            <a:off x="1270000" y="4235450"/>
            <a:ext cx="215900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Rectangle 760"/>
          <p:cNvSpPr>
            <a:spLocks noChangeArrowheads="1"/>
          </p:cNvSpPr>
          <p:nvPr/>
        </p:nvSpPr>
        <p:spPr bwMode="auto">
          <a:xfrm>
            <a:off x="1485900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Rectangle 761"/>
          <p:cNvSpPr>
            <a:spLocks noChangeArrowheads="1"/>
          </p:cNvSpPr>
          <p:nvPr/>
        </p:nvSpPr>
        <p:spPr bwMode="auto">
          <a:xfrm>
            <a:off x="1704975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Rectangle 762"/>
          <p:cNvSpPr>
            <a:spLocks noChangeArrowheads="1"/>
          </p:cNvSpPr>
          <p:nvPr/>
        </p:nvSpPr>
        <p:spPr bwMode="auto">
          <a:xfrm>
            <a:off x="1924050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Rectangle 763"/>
          <p:cNvSpPr>
            <a:spLocks noChangeArrowheads="1"/>
          </p:cNvSpPr>
          <p:nvPr/>
        </p:nvSpPr>
        <p:spPr bwMode="auto">
          <a:xfrm>
            <a:off x="2141538" y="4235450"/>
            <a:ext cx="217487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Rectangle 764"/>
          <p:cNvSpPr>
            <a:spLocks noChangeArrowheads="1"/>
          </p:cNvSpPr>
          <p:nvPr/>
        </p:nvSpPr>
        <p:spPr bwMode="auto">
          <a:xfrm>
            <a:off x="2359025" y="4235450"/>
            <a:ext cx="219075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Rectangle 765"/>
          <p:cNvSpPr>
            <a:spLocks noChangeArrowheads="1"/>
          </p:cNvSpPr>
          <p:nvPr/>
        </p:nvSpPr>
        <p:spPr bwMode="auto">
          <a:xfrm>
            <a:off x="2578100" y="4235450"/>
            <a:ext cx="217488" cy="22225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Line 766"/>
          <p:cNvSpPr>
            <a:spLocks noChangeShapeType="1"/>
          </p:cNvSpPr>
          <p:nvPr/>
        </p:nvSpPr>
        <p:spPr bwMode="auto">
          <a:xfrm>
            <a:off x="615950" y="6459538"/>
            <a:ext cx="21796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Line 767"/>
          <p:cNvSpPr>
            <a:spLocks noChangeShapeType="1"/>
          </p:cNvSpPr>
          <p:nvPr/>
        </p:nvSpPr>
        <p:spPr bwMode="auto">
          <a:xfrm flipV="1">
            <a:off x="615950" y="4235450"/>
            <a:ext cx="0" cy="222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Oval 768"/>
          <p:cNvSpPr>
            <a:spLocks noChangeArrowheads="1"/>
          </p:cNvSpPr>
          <p:nvPr/>
        </p:nvSpPr>
        <p:spPr bwMode="auto">
          <a:xfrm>
            <a:off x="1073150" y="5319713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Oval 769"/>
          <p:cNvSpPr>
            <a:spLocks noChangeArrowheads="1"/>
          </p:cNvSpPr>
          <p:nvPr/>
        </p:nvSpPr>
        <p:spPr bwMode="auto">
          <a:xfrm>
            <a:off x="1281113" y="5132388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Rectangle 770" descr="Wide downward diagonal"/>
          <p:cNvSpPr>
            <a:spLocks noChangeArrowheads="1"/>
          </p:cNvSpPr>
          <p:nvPr/>
        </p:nvSpPr>
        <p:spPr bwMode="auto">
          <a:xfrm>
            <a:off x="1720850" y="500062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Rectangle 771" descr="Wide downward diagonal"/>
          <p:cNvSpPr>
            <a:spLocks noChangeArrowheads="1"/>
          </p:cNvSpPr>
          <p:nvPr/>
        </p:nvSpPr>
        <p:spPr bwMode="auto">
          <a:xfrm>
            <a:off x="1887538" y="4960938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Rectangle 772" descr="Wide downward diagonal"/>
          <p:cNvSpPr>
            <a:spLocks noChangeArrowheads="1"/>
          </p:cNvSpPr>
          <p:nvPr/>
        </p:nvSpPr>
        <p:spPr bwMode="auto">
          <a:xfrm>
            <a:off x="1641475" y="4794250"/>
            <a:ext cx="88900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Rectangle 773" descr="Wide downward diagonal"/>
          <p:cNvSpPr>
            <a:spLocks noChangeArrowheads="1"/>
          </p:cNvSpPr>
          <p:nvPr/>
        </p:nvSpPr>
        <p:spPr bwMode="auto">
          <a:xfrm>
            <a:off x="1893888" y="51784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Rectangle 774" descr="Wide downward diagonal"/>
          <p:cNvSpPr>
            <a:spLocks noChangeArrowheads="1"/>
          </p:cNvSpPr>
          <p:nvPr/>
        </p:nvSpPr>
        <p:spPr bwMode="auto">
          <a:xfrm>
            <a:off x="2055813" y="5000625"/>
            <a:ext cx="85725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Oval 775"/>
          <p:cNvSpPr>
            <a:spLocks noChangeArrowheads="1"/>
          </p:cNvSpPr>
          <p:nvPr/>
        </p:nvSpPr>
        <p:spPr bwMode="auto">
          <a:xfrm>
            <a:off x="1187450" y="443865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Oval 776"/>
          <p:cNvSpPr>
            <a:spLocks noChangeArrowheads="1"/>
          </p:cNvSpPr>
          <p:nvPr/>
        </p:nvSpPr>
        <p:spPr bwMode="auto">
          <a:xfrm>
            <a:off x="1460500" y="5224463"/>
            <a:ext cx="85725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Oval 777"/>
          <p:cNvSpPr>
            <a:spLocks noChangeArrowheads="1"/>
          </p:cNvSpPr>
          <p:nvPr/>
        </p:nvSpPr>
        <p:spPr bwMode="auto">
          <a:xfrm>
            <a:off x="1014413" y="508000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Text Box 778"/>
          <p:cNvSpPr txBox="1">
            <a:spLocks noChangeArrowheads="1"/>
          </p:cNvSpPr>
          <p:nvPr/>
        </p:nvSpPr>
        <p:spPr bwMode="auto">
          <a:xfrm>
            <a:off x="309563" y="418623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10</a:t>
            </a:r>
          </a:p>
        </p:txBody>
      </p:sp>
      <p:sp>
        <p:nvSpPr>
          <p:cNvPr id="397" name="Text Box 789"/>
          <p:cNvSpPr txBox="1">
            <a:spLocks noChangeArrowheads="1"/>
          </p:cNvSpPr>
          <p:nvPr/>
        </p:nvSpPr>
        <p:spPr bwMode="auto">
          <a:xfrm>
            <a:off x="354013" y="61880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398" name="Text Box 790"/>
          <p:cNvSpPr txBox="1">
            <a:spLocks noChangeArrowheads="1"/>
          </p:cNvSpPr>
          <p:nvPr/>
        </p:nvSpPr>
        <p:spPr bwMode="auto">
          <a:xfrm>
            <a:off x="354013" y="59674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2</a:t>
            </a:r>
          </a:p>
        </p:txBody>
      </p:sp>
      <p:sp>
        <p:nvSpPr>
          <p:cNvPr id="399" name="Text Box 791"/>
          <p:cNvSpPr txBox="1">
            <a:spLocks noChangeArrowheads="1"/>
          </p:cNvSpPr>
          <p:nvPr/>
        </p:nvSpPr>
        <p:spPr bwMode="auto">
          <a:xfrm>
            <a:off x="354013" y="57435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3</a:t>
            </a:r>
          </a:p>
        </p:txBody>
      </p:sp>
      <p:sp>
        <p:nvSpPr>
          <p:cNvPr id="400" name="Text Box 792"/>
          <p:cNvSpPr txBox="1">
            <a:spLocks noChangeArrowheads="1"/>
          </p:cNvSpPr>
          <p:nvPr/>
        </p:nvSpPr>
        <p:spPr bwMode="auto">
          <a:xfrm>
            <a:off x="354013" y="5521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4</a:t>
            </a:r>
          </a:p>
        </p:txBody>
      </p:sp>
      <p:sp>
        <p:nvSpPr>
          <p:cNvPr id="401" name="Text Box 793"/>
          <p:cNvSpPr txBox="1">
            <a:spLocks noChangeArrowheads="1"/>
          </p:cNvSpPr>
          <p:nvPr/>
        </p:nvSpPr>
        <p:spPr bwMode="auto">
          <a:xfrm>
            <a:off x="354013" y="52974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5</a:t>
            </a:r>
          </a:p>
        </p:txBody>
      </p:sp>
      <p:sp>
        <p:nvSpPr>
          <p:cNvPr id="402" name="Text Box 794"/>
          <p:cNvSpPr txBox="1">
            <a:spLocks noChangeArrowheads="1"/>
          </p:cNvSpPr>
          <p:nvPr/>
        </p:nvSpPr>
        <p:spPr bwMode="auto">
          <a:xfrm>
            <a:off x="354013" y="50768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6</a:t>
            </a:r>
          </a:p>
        </p:txBody>
      </p:sp>
      <p:sp>
        <p:nvSpPr>
          <p:cNvPr id="403" name="Text Box 795"/>
          <p:cNvSpPr txBox="1">
            <a:spLocks noChangeArrowheads="1"/>
          </p:cNvSpPr>
          <p:nvPr/>
        </p:nvSpPr>
        <p:spPr bwMode="auto">
          <a:xfrm>
            <a:off x="354013" y="48529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7</a:t>
            </a:r>
          </a:p>
        </p:txBody>
      </p:sp>
      <p:sp>
        <p:nvSpPr>
          <p:cNvPr id="404" name="Text Box 796"/>
          <p:cNvSpPr txBox="1">
            <a:spLocks noChangeArrowheads="1"/>
          </p:cNvSpPr>
          <p:nvPr/>
        </p:nvSpPr>
        <p:spPr bwMode="auto">
          <a:xfrm>
            <a:off x="354013" y="46307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8</a:t>
            </a:r>
          </a:p>
        </p:txBody>
      </p:sp>
      <p:sp>
        <p:nvSpPr>
          <p:cNvPr id="405" name="Text Box 797"/>
          <p:cNvSpPr txBox="1">
            <a:spLocks noChangeArrowheads="1"/>
          </p:cNvSpPr>
          <p:nvPr/>
        </p:nvSpPr>
        <p:spPr bwMode="auto">
          <a:xfrm>
            <a:off x="354013" y="44084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9</a:t>
            </a:r>
          </a:p>
        </p:txBody>
      </p:sp>
      <p:sp>
        <p:nvSpPr>
          <p:cNvPr id="406" name="Oval 799"/>
          <p:cNvSpPr>
            <a:spLocks noChangeArrowheads="1"/>
          </p:cNvSpPr>
          <p:nvPr/>
        </p:nvSpPr>
        <p:spPr bwMode="auto">
          <a:xfrm>
            <a:off x="1054100" y="479425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Oval 800"/>
          <p:cNvSpPr>
            <a:spLocks noChangeArrowheads="1"/>
          </p:cNvSpPr>
          <p:nvPr/>
        </p:nvSpPr>
        <p:spPr bwMode="auto">
          <a:xfrm>
            <a:off x="1395413" y="5475288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Oval 801"/>
          <p:cNvSpPr>
            <a:spLocks noChangeArrowheads="1"/>
          </p:cNvSpPr>
          <p:nvPr/>
        </p:nvSpPr>
        <p:spPr bwMode="auto">
          <a:xfrm>
            <a:off x="1624013" y="560070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Oval 802"/>
          <p:cNvSpPr>
            <a:spLocks noChangeArrowheads="1"/>
          </p:cNvSpPr>
          <p:nvPr/>
        </p:nvSpPr>
        <p:spPr bwMode="auto">
          <a:xfrm>
            <a:off x="2185988" y="5600700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Oval 803"/>
          <p:cNvSpPr>
            <a:spLocks noChangeArrowheads="1"/>
          </p:cNvSpPr>
          <p:nvPr/>
        </p:nvSpPr>
        <p:spPr bwMode="auto">
          <a:xfrm>
            <a:off x="2219325" y="5719763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Oval 804"/>
          <p:cNvSpPr>
            <a:spLocks noChangeArrowheads="1"/>
          </p:cNvSpPr>
          <p:nvPr/>
        </p:nvSpPr>
        <p:spPr bwMode="auto">
          <a:xfrm>
            <a:off x="1184275" y="4705350"/>
            <a:ext cx="87313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Oval 805"/>
          <p:cNvSpPr>
            <a:spLocks noChangeArrowheads="1"/>
          </p:cNvSpPr>
          <p:nvPr/>
        </p:nvSpPr>
        <p:spPr bwMode="auto">
          <a:xfrm>
            <a:off x="1881188" y="5862638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Oval 806"/>
          <p:cNvSpPr>
            <a:spLocks noChangeArrowheads="1"/>
          </p:cNvSpPr>
          <p:nvPr/>
        </p:nvSpPr>
        <p:spPr bwMode="auto">
          <a:xfrm>
            <a:off x="1846263" y="5538788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Oval 807"/>
          <p:cNvSpPr>
            <a:spLocks noChangeArrowheads="1"/>
          </p:cNvSpPr>
          <p:nvPr/>
        </p:nvSpPr>
        <p:spPr bwMode="auto">
          <a:xfrm>
            <a:off x="2032000" y="5692775"/>
            <a:ext cx="87313" cy="8731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Oval 808"/>
          <p:cNvSpPr>
            <a:spLocks noChangeArrowheads="1"/>
          </p:cNvSpPr>
          <p:nvPr/>
        </p:nvSpPr>
        <p:spPr bwMode="auto">
          <a:xfrm>
            <a:off x="1274763" y="4541838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Oval 809"/>
          <p:cNvSpPr>
            <a:spLocks noChangeArrowheads="1"/>
          </p:cNvSpPr>
          <p:nvPr/>
        </p:nvSpPr>
        <p:spPr bwMode="auto">
          <a:xfrm>
            <a:off x="1354138" y="4759325"/>
            <a:ext cx="87312" cy="889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Rectangle 810" descr="Wide downward diagonal"/>
          <p:cNvSpPr>
            <a:spLocks noChangeArrowheads="1"/>
          </p:cNvSpPr>
          <p:nvPr/>
        </p:nvSpPr>
        <p:spPr bwMode="auto">
          <a:xfrm>
            <a:off x="1776413" y="491172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Rectangle 811" descr="Wide downward diagonal"/>
          <p:cNvSpPr>
            <a:spLocks noChangeArrowheads="1"/>
          </p:cNvSpPr>
          <p:nvPr/>
        </p:nvSpPr>
        <p:spPr bwMode="auto">
          <a:xfrm>
            <a:off x="2144713" y="5222875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Rectangle 812" descr="Wide downward diagonal"/>
          <p:cNvSpPr>
            <a:spLocks noChangeArrowheads="1"/>
          </p:cNvSpPr>
          <p:nvPr/>
        </p:nvSpPr>
        <p:spPr bwMode="auto">
          <a:xfrm>
            <a:off x="1847850" y="4718050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Rectangle 813" descr="Wide downward diagonal"/>
          <p:cNvSpPr>
            <a:spLocks noChangeArrowheads="1"/>
          </p:cNvSpPr>
          <p:nvPr/>
        </p:nvSpPr>
        <p:spPr bwMode="auto">
          <a:xfrm>
            <a:off x="2273300" y="5354638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Rectangle 814" descr="Wide downward diagonal"/>
          <p:cNvSpPr>
            <a:spLocks noChangeArrowheads="1"/>
          </p:cNvSpPr>
          <p:nvPr/>
        </p:nvSpPr>
        <p:spPr bwMode="auto">
          <a:xfrm>
            <a:off x="2005013" y="5334000"/>
            <a:ext cx="87312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Rectangle 815" descr="Wide downward diagonal"/>
          <p:cNvSpPr>
            <a:spLocks noChangeArrowheads="1"/>
          </p:cNvSpPr>
          <p:nvPr/>
        </p:nvSpPr>
        <p:spPr bwMode="auto">
          <a:xfrm>
            <a:off x="1638300" y="4613275"/>
            <a:ext cx="87313" cy="889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Line 356"/>
          <p:cNvSpPr>
            <a:spLocks noChangeShapeType="1"/>
          </p:cNvSpPr>
          <p:nvPr/>
        </p:nvSpPr>
        <p:spPr bwMode="auto">
          <a:xfrm>
            <a:off x="1131888" y="4237038"/>
            <a:ext cx="1497012" cy="214947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4" name="Freeform 816"/>
          <p:cNvSpPr>
            <a:spLocks/>
          </p:cNvSpPr>
          <p:nvPr/>
        </p:nvSpPr>
        <p:spPr bwMode="auto">
          <a:xfrm>
            <a:off x="7558088" y="4270375"/>
            <a:ext cx="1317625" cy="205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" y="508"/>
              </a:cxn>
              <a:cxn ang="0">
                <a:pos x="370" y="788"/>
              </a:cxn>
              <a:cxn ang="0">
                <a:pos x="656" y="851"/>
              </a:cxn>
              <a:cxn ang="0">
                <a:pos x="830" y="1295"/>
              </a:cxn>
            </a:cxnLst>
            <a:rect l="0" t="0" r="r" b="b"/>
            <a:pathLst>
              <a:path w="830" h="1295">
                <a:moveTo>
                  <a:pt x="0" y="0"/>
                </a:moveTo>
                <a:cubicBezTo>
                  <a:pt x="16" y="188"/>
                  <a:pt x="33" y="377"/>
                  <a:pt x="95" y="508"/>
                </a:cubicBezTo>
                <a:cubicBezTo>
                  <a:pt x="157" y="639"/>
                  <a:pt x="277" y="731"/>
                  <a:pt x="370" y="788"/>
                </a:cubicBezTo>
                <a:cubicBezTo>
                  <a:pt x="463" y="845"/>
                  <a:pt x="579" y="766"/>
                  <a:pt x="656" y="851"/>
                </a:cubicBezTo>
                <a:cubicBezTo>
                  <a:pt x="733" y="936"/>
                  <a:pt x="804" y="1221"/>
                  <a:pt x="830" y="1295"/>
                </a:cubicBezTo>
              </a:path>
            </a:pathLst>
          </a:custGeom>
          <a:noFill/>
          <a:ln w="635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5" name="Text Box 817"/>
          <p:cNvSpPr txBox="1">
            <a:spLocks noChangeArrowheads="1"/>
          </p:cNvSpPr>
          <p:nvPr/>
        </p:nvSpPr>
        <p:spPr bwMode="auto">
          <a:xfrm>
            <a:off x="839788" y="3822700"/>
            <a:ext cx="1768497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800" dirty="0" smtClean="0"/>
              <a:t>Tačnost</a:t>
            </a:r>
            <a:r>
              <a:rPr lang="en-US" sz="1800" dirty="0" smtClean="0"/>
              <a:t> </a:t>
            </a:r>
            <a:r>
              <a:rPr lang="en-US" sz="1800" dirty="0"/>
              <a:t>= 94%</a:t>
            </a:r>
            <a:r>
              <a:rPr lang="en-US" dirty="0"/>
              <a:t> </a:t>
            </a:r>
          </a:p>
        </p:txBody>
      </p:sp>
      <p:sp>
        <p:nvSpPr>
          <p:cNvPr id="426" name="Text Box 818"/>
          <p:cNvSpPr txBox="1">
            <a:spLocks noChangeArrowheads="1"/>
          </p:cNvSpPr>
          <p:nvPr/>
        </p:nvSpPr>
        <p:spPr bwMode="auto">
          <a:xfrm>
            <a:off x="3821113" y="3822700"/>
            <a:ext cx="189673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800" dirty="0" smtClean="0"/>
              <a:t>Tačnost</a:t>
            </a:r>
            <a:r>
              <a:rPr lang="en-US" sz="1800" dirty="0" smtClean="0"/>
              <a:t> </a:t>
            </a:r>
            <a:r>
              <a:rPr lang="en-US" sz="1800" dirty="0"/>
              <a:t>= 100%</a:t>
            </a:r>
            <a:r>
              <a:rPr lang="en-US" dirty="0"/>
              <a:t> </a:t>
            </a:r>
          </a:p>
        </p:txBody>
      </p:sp>
      <p:sp>
        <p:nvSpPr>
          <p:cNvPr id="427" name="Text Box 819"/>
          <p:cNvSpPr txBox="1">
            <a:spLocks noChangeArrowheads="1"/>
          </p:cNvSpPr>
          <p:nvPr/>
        </p:nvSpPr>
        <p:spPr bwMode="auto">
          <a:xfrm>
            <a:off x="6859588" y="3822700"/>
            <a:ext cx="1896738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1800" dirty="0" smtClean="0"/>
              <a:t>Tačnost</a:t>
            </a:r>
            <a:r>
              <a:rPr lang="en-US" sz="1800" dirty="0" smtClean="0"/>
              <a:t> </a:t>
            </a:r>
            <a:r>
              <a:rPr lang="en-US" sz="1800" dirty="0"/>
              <a:t>= 100%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Regresija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133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pic>
        <p:nvPicPr>
          <p:cNvPr id="1026" name="Picture 2" descr="File:Linear regress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1371600" cy="90500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667000"/>
            <a:ext cx="4610100" cy="386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r-Latn-RS" dirty="0" smtClean="0"/>
              <a:t>adgledano učenje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5600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838200" y="1600200"/>
            <a:ext cx="7696200" cy="381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57600" y="61722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Klasa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67200" y="2514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Pravila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po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kojima</a:t>
            </a:r>
            <a:r>
              <a:rPr lang="en-GB" dirty="0" smtClean="0">
                <a:latin typeface="Comic Sans MS" pitchFamily="66" charset="0"/>
              </a:rPr>
              <a:t> se </a:t>
            </a:r>
            <a:r>
              <a:rPr lang="en-GB" dirty="0" err="1" smtClean="0">
                <a:latin typeface="Comic Sans MS" pitchFamily="66" charset="0"/>
              </a:rPr>
              <a:t>neozna</a:t>
            </a:r>
            <a:r>
              <a:rPr lang="sr-Latn-RS" dirty="0" smtClean="0">
                <a:latin typeface="Comic Sans MS" pitchFamily="66" charset="0"/>
              </a:rPr>
              <a:t>čeni podaci klasifikuju u kategorije.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114800"/>
            <a:ext cx="2133600" cy="232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724400"/>
            <a:ext cx="25202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Klasa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67200" y="25146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3429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Pravila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po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kojima</a:t>
            </a:r>
            <a:r>
              <a:rPr lang="en-GB" dirty="0" smtClean="0">
                <a:latin typeface="Comic Sans MS" pitchFamily="66" charset="0"/>
              </a:rPr>
              <a:t> se ne 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 klasifikuju u kategorije.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50292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je </a:t>
            </a:r>
            <a:r>
              <a:rPr lang="en-GB" dirty="0" err="1" smtClean="0">
                <a:latin typeface="Comic Sans MS" pitchFamily="66" charset="0"/>
              </a:rPr>
              <a:t>vrednost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obeležj</a:t>
            </a:r>
            <a:r>
              <a:rPr lang="en-GB" dirty="0" smtClean="0">
                <a:latin typeface="Comic Sans MS" pitchFamily="66" charset="0"/>
              </a:rPr>
              <a:t>a</a:t>
            </a:r>
            <a:r>
              <a:rPr lang="sr-Latn-RS" dirty="0" smtClean="0">
                <a:latin typeface="Comic Sans MS" pitchFamily="66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tada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objekat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K2 u </a:t>
            </a:r>
            <a:r>
              <a:rPr lang="en-GB" dirty="0" err="1" smtClean="0">
                <a:latin typeface="Comic Sans MS" pitchFamily="66" charset="0"/>
              </a:rPr>
              <a:t>protivnom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K1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1905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je </a:t>
            </a:r>
            <a:r>
              <a:rPr lang="en-GB" dirty="0" err="1" smtClean="0">
                <a:latin typeface="Comic Sans MS" pitchFamily="66" charset="0"/>
              </a:rPr>
              <a:t>vrednost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obeležj</a:t>
            </a:r>
            <a:r>
              <a:rPr lang="en-GB" dirty="0" smtClean="0">
                <a:latin typeface="Comic Sans MS" pitchFamily="66" charset="0"/>
              </a:rPr>
              <a:t>a</a:t>
            </a:r>
            <a:r>
              <a:rPr lang="sr-Latn-RS" dirty="0" smtClean="0">
                <a:latin typeface="Comic Sans MS" pitchFamily="66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tada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objekat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K2 u </a:t>
            </a:r>
            <a:r>
              <a:rPr lang="en-GB" dirty="0" err="1" smtClean="0">
                <a:latin typeface="Comic Sans MS" pitchFamily="66" charset="0"/>
              </a:rPr>
              <a:t>protivnom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pripada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kategoriji</a:t>
            </a:r>
            <a:r>
              <a:rPr lang="en-GB" dirty="0" smtClean="0">
                <a:latin typeface="Comic Sans MS" pitchFamily="66" charset="0"/>
              </a:rPr>
              <a:t> K1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3429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Da li je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jedino pravilo kojim se u ovom primeru može KVALITETNO izvršiti klasifikacija</a:t>
            </a:r>
            <a:r>
              <a:rPr lang="en-GB" dirty="0" smtClean="0">
                <a:latin typeface="Comic Sans MS" pitchFamily="66" charset="0"/>
              </a:rPr>
              <a:t>?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Produkcini sistemi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33528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IF </a:t>
            </a:r>
            <a:r>
              <a:rPr lang="en-GB" dirty="0" smtClean="0">
                <a:solidFill>
                  <a:srgbClr val="FF0000"/>
                </a:solidFill>
                <a:latin typeface="Comic Sans MS" pitchFamily="66" charset="0"/>
              </a:rPr>
              <a:t>B&lt;50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THEN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 </a:t>
            </a:r>
            <a:r>
              <a:rPr lang="en-GB" dirty="0" smtClean="0">
                <a:latin typeface="Comic Sans MS" pitchFamily="66" charset="0"/>
              </a:rPr>
              <a:t>K2 </a:t>
            </a:r>
          </a:p>
          <a:p>
            <a:r>
              <a:rPr lang="en-GB" dirty="0" smtClean="0">
                <a:latin typeface="Comic Sans MS" pitchFamily="66" charset="0"/>
              </a:rPr>
              <a:t>ELSE </a:t>
            </a:r>
          </a:p>
          <a:p>
            <a:r>
              <a:rPr lang="en-GB" dirty="0" smtClean="0">
                <a:latin typeface="Comic Sans MS" pitchFamily="66" charset="0"/>
              </a:rPr>
              <a:t>     K1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438400"/>
            <a:ext cx="4724400" cy="4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Stabla odlučivanja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514600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R,G,B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Probabilisti</a:t>
            </a:r>
            <a:r>
              <a:rPr lang="sr-Latn-RS" dirty="0" smtClean="0">
                <a:latin typeface="Comic Sans MS" pitchFamily="66" charset="0"/>
              </a:rPr>
              <a:t>čke tehnike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434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Običan BAYES klasifikator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Markovljevi skriveni lanci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BAYES mreže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sr-Latn-R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05200" y="17526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Neuronske mreže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Klasifikacija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Višeslojni perceptron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SVM Suport Vector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Mašinsko učenje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1524000"/>
            <a:ext cx="1830388" cy="5040313"/>
          </a:xfrm>
          <a:prstGeom prst="rect">
            <a:avLst/>
          </a:prstGeom>
          <a:solidFill>
            <a:srgbClr val="EAEAEA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2070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0000FF"/>
                </a:solidFill>
              </a:rPr>
              <a:t>Primeri klase 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22388" y="5457825"/>
            <a:ext cx="457200" cy="8683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22388" y="4857750"/>
            <a:ext cx="457200" cy="2492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2788" y="3632200"/>
            <a:ext cx="457200" cy="103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1          5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dirty="0" smtClean="0"/>
              <a:t>6        </a:t>
            </a:r>
            <a:r>
              <a:rPr lang="en-US" sz="1800" dirty="0"/>
              <a:t>3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3          7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593975" y="1143000"/>
            <a:ext cx="1890713" cy="5492750"/>
          </a:xfrm>
          <a:prstGeom prst="rect">
            <a:avLst/>
          </a:prstGeom>
          <a:solidFill>
            <a:srgbClr val="FFFFCC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743200" y="1524000"/>
            <a:ext cx="1665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FF0000"/>
                </a:solidFill>
              </a:rPr>
              <a:t>Primeri klase B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 flipH="1">
            <a:off x="3497263" y="5462588"/>
            <a:ext cx="457200" cy="8429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 flipH="1">
            <a:off x="2887663" y="5461000"/>
            <a:ext cx="457200" cy="8445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 flipH="1">
            <a:off x="3497263" y="4227513"/>
            <a:ext cx="457200" cy="8588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 flipH="1">
            <a:off x="2887663" y="4633913"/>
            <a:ext cx="457200" cy="4524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 flipH="1">
            <a:off x="2887663" y="3005138"/>
            <a:ext cx="457200" cy="7096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 flipH="1">
            <a:off x="3497263" y="1914525"/>
            <a:ext cx="457200" cy="6572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2932113" y="2593975"/>
            <a:ext cx="927100" cy="4016375"/>
            <a:chOff x="585" y="1707"/>
            <a:chExt cx="584" cy="2530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85" y="1707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5         6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7         5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4         8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85" y="4006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7         7</a:t>
              </a: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 flipH="1">
            <a:off x="6324600" y="3205162"/>
            <a:ext cx="457200" cy="7032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 flipH="1">
            <a:off x="5715000" y="3200400"/>
            <a:ext cx="457200" cy="7080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724525" y="3911600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6          6</a:t>
            </a:r>
          </a:p>
        </p:txBody>
      </p:sp>
      <p:pic>
        <p:nvPicPr>
          <p:cNvPr id="38" name="Picture 5" descr="http://www.nhnature.org/images/bingo%20pige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124200"/>
            <a:ext cx="1265238" cy="1136650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75438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Nadgledano      </a:t>
            </a:r>
            <a:r>
              <a:rPr lang="en-GB" dirty="0" smtClean="0">
                <a:latin typeface="Comic Sans MS" pitchFamily="66" charset="0"/>
              </a:rPr>
              <a:t>                             (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 podaci)</a:t>
            </a:r>
            <a:r>
              <a:rPr lang="en-GB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b="1" dirty="0" smtClean="0">
                <a:latin typeface="Comic Sans MS" pitchFamily="66" charset="0"/>
              </a:rPr>
              <a:t>Ne nadgledano – bez učitelja    (ne označeni podaci)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Sa povratnom spregom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143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čega se uči</a:t>
            </a:r>
            <a:r>
              <a:rPr lang="en-GB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3600" y="115466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 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Klasa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sr-Latn-RS" sz="14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19050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Podaci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nisu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ozna</a:t>
            </a:r>
            <a:r>
              <a:rPr lang="sr-Latn-RS" dirty="0" smtClean="0">
                <a:latin typeface="Comic Sans MS" pitchFamily="66" charset="0"/>
              </a:rPr>
              <a:t>čeni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Grupisanje (klasterizacija) objekata na osnovu mere koliko su udaljeni jedni u odnosu na druge.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Identifikacija strukture u podacima.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Ne nadgledano učenje.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Grupisanje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3600" y="1154668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Ne 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790700"/>
          <a:ext cx="2438400" cy="44577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Klasa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sr-Latn-RS" sz="14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190500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Podaci</a:t>
            </a:r>
            <a:r>
              <a:rPr lang="en-GB" sz="1400" dirty="0" smtClean="0">
                <a:latin typeface="Comic Sans MS" pitchFamily="66" charset="0"/>
              </a:rPr>
              <a:t> </a:t>
            </a:r>
            <a:r>
              <a:rPr lang="en-GB" sz="1400" dirty="0" err="1" smtClean="0">
                <a:latin typeface="Comic Sans MS" pitchFamily="66" charset="0"/>
              </a:rPr>
              <a:t>nisu</a:t>
            </a:r>
            <a:r>
              <a:rPr lang="en-GB" sz="1400" dirty="0" smtClean="0">
                <a:latin typeface="Comic Sans MS" pitchFamily="66" charset="0"/>
              </a:rPr>
              <a:t> </a:t>
            </a:r>
            <a:r>
              <a:rPr lang="en-GB" sz="1400" dirty="0" err="1" smtClean="0">
                <a:latin typeface="Comic Sans MS" pitchFamily="66" charset="0"/>
              </a:rPr>
              <a:t>ozna</a:t>
            </a:r>
            <a:r>
              <a:rPr lang="sr-Latn-RS" sz="1400" dirty="0" smtClean="0">
                <a:latin typeface="Comic Sans MS" pitchFamily="66" charset="0"/>
              </a:rPr>
              <a:t>čeni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latin typeface="Comic Sans MS" pitchFamily="66" charset="0"/>
              </a:rPr>
              <a:t>Grupisanje (klasterizacija) objekata na osnovu mere koliko su udaljeni jedni u odnosu na druge.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latin typeface="Comic Sans MS" pitchFamily="66" charset="0"/>
              </a:rPr>
              <a:t>Identifikacija strukture u podacima.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latin typeface="Comic Sans MS" pitchFamily="66" charset="0"/>
              </a:rPr>
              <a:t>Ne nadgledano učenje.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Grupisanje     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886200"/>
            <a:ext cx="29146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1665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10668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Podeliti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</a:t>
            </a:r>
            <a:r>
              <a:rPr lang="sr-Latn-RS" dirty="0" smtClean="0">
                <a:latin typeface="Comic Sans MS" pitchFamily="66" charset="0"/>
              </a:rPr>
              <a:t>čke u dva regiona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Klasa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0" y="1905000"/>
            <a:ext cx="0" cy="381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3200400"/>
            <a:ext cx="5791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2438400"/>
            <a:ext cx="5257800" cy="1905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438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ako je R komponenta boje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manja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od 160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-&gt; region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K1</a:t>
            </a:r>
            <a:endParaRPr lang="en-US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ako</a:t>
            </a:r>
            <a:r>
              <a:rPr lang="en-US" dirty="0" smtClean="0">
                <a:latin typeface="Comic Sans MS" pitchFamily="66" charset="0"/>
              </a:rPr>
              <a:t> je R </a:t>
            </a:r>
            <a:r>
              <a:rPr lang="en-US" dirty="0" err="1" smtClean="0">
                <a:latin typeface="Comic Sans MS" pitchFamily="66" charset="0"/>
              </a:rPr>
              <a:t>komponenta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ve</a:t>
            </a:r>
            <a:r>
              <a:rPr lang="sr-Latn-RS" dirty="0" smtClean="0">
                <a:latin typeface="Comic Sans MS" pitchFamily="66" charset="0"/>
              </a:rPr>
              <a:t>ća od 160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K2</a:t>
            </a:r>
          </a:p>
          <a:p>
            <a:r>
              <a:rPr lang="sr-Latn-RS" dirty="0" smtClean="0">
                <a:latin typeface="Comic Sans MS" pitchFamily="66" charset="0"/>
              </a:rPr>
              <a:t>ako je B komponenta boje veća od 90 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K1</a:t>
            </a:r>
          </a:p>
          <a:p>
            <a:r>
              <a:rPr lang="sr-Latn-RS" dirty="0" smtClean="0">
                <a:latin typeface="Comic Sans MS" pitchFamily="66" charset="0"/>
              </a:rPr>
              <a:t>ako je B komponenta boje manja od 90 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K2</a:t>
            </a:r>
          </a:p>
          <a:p>
            <a:r>
              <a:rPr lang="sr-Latn-RS" dirty="0" smtClean="0">
                <a:latin typeface="Comic Sans MS" pitchFamily="66" charset="0"/>
              </a:rPr>
              <a:t>....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4384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je R komponenta boje </a:t>
            </a:r>
            <a:r>
              <a:rPr lang="en-US" dirty="0" err="1" smtClean="0">
                <a:latin typeface="Comic Sans MS" pitchFamily="66" charset="0"/>
              </a:rPr>
              <a:t>manja</a:t>
            </a:r>
            <a:r>
              <a:rPr lang="sr-Latn-RS" dirty="0" smtClean="0">
                <a:latin typeface="Comic Sans MS" pitchFamily="66" charset="0"/>
              </a:rPr>
              <a:t> od 160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1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ako</a:t>
            </a:r>
            <a:r>
              <a:rPr lang="en-US" dirty="0" smtClean="0">
                <a:latin typeface="Comic Sans MS" pitchFamily="66" charset="0"/>
              </a:rPr>
              <a:t> je R </a:t>
            </a:r>
            <a:r>
              <a:rPr lang="en-US" dirty="0" err="1" smtClean="0">
                <a:latin typeface="Comic Sans MS" pitchFamily="66" charset="0"/>
              </a:rPr>
              <a:t>komponenta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boje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ve</a:t>
            </a:r>
            <a:r>
              <a:rPr lang="sr-Latn-RS" dirty="0" smtClean="0">
                <a:latin typeface="Comic Sans MS" pitchFamily="66" charset="0"/>
              </a:rPr>
              <a:t>ća od 160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2</a:t>
            </a:r>
          </a:p>
          <a:p>
            <a:r>
              <a:rPr lang="sr-Latn-RS" dirty="0" smtClean="0">
                <a:solidFill>
                  <a:srgbClr val="0070C0"/>
                </a:solidFill>
                <a:latin typeface="Comic Sans MS" pitchFamily="66" charset="0"/>
              </a:rPr>
              <a:t>ako je B komponenta boje veća od 90 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-&gt; region </a:t>
            </a:r>
            <a:r>
              <a:rPr lang="sr-Latn-RS" dirty="0" smtClean="0">
                <a:solidFill>
                  <a:srgbClr val="0070C0"/>
                </a:solidFill>
                <a:latin typeface="Comic Sans MS" pitchFamily="66" charset="0"/>
              </a:rPr>
              <a:t>1</a:t>
            </a:r>
          </a:p>
          <a:p>
            <a:r>
              <a:rPr lang="sr-Latn-RS" dirty="0" smtClean="0">
                <a:latin typeface="Comic Sans MS" pitchFamily="66" charset="0"/>
              </a:rPr>
              <a:t>ako je B komponenta boje manja od 90  </a:t>
            </a:r>
            <a:r>
              <a:rPr lang="en-US" dirty="0" smtClean="0">
                <a:latin typeface="Comic Sans MS" pitchFamily="66" charset="0"/>
              </a:rPr>
              <a:t>-&gt; region </a:t>
            </a:r>
            <a:r>
              <a:rPr lang="sr-Latn-RS" dirty="0" smtClean="0">
                <a:latin typeface="Comic Sans MS" pitchFamily="66" charset="0"/>
              </a:rPr>
              <a:t>2</a:t>
            </a:r>
          </a:p>
          <a:p>
            <a:r>
              <a:rPr lang="sr-Latn-RS" dirty="0" smtClean="0">
                <a:latin typeface="Comic Sans MS" pitchFamily="66" charset="0"/>
              </a:rPr>
              <a:t>....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Mašinsko učenje</a:t>
            </a: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 flipH="1">
            <a:off x="5943600" y="19050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 flipH="1">
            <a:off x="5334000" y="11430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5326063" y="2078037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8        1.5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7826" y="1676400"/>
            <a:ext cx="1830388" cy="4964113"/>
            <a:chOff x="365" y="1124"/>
            <a:chExt cx="1153" cy="3127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5" y="1124"/>
              <a:ext cx="1153" cy="3127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15" y="1220"/>
              <a:ext cx="105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sr-Latn-RS" sz="1600" b="1" dirty="0" smtClean="0">
                  <a:solidFill>
                    <a:srgbClr val="0000FF"/>
                  </a:solidFill>
                </a:rPr>
                <a:t>Uzorci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0000FF"/>
                  </a:solidFill>
                </a:rPr>
                <a:t>klase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</a:rPr>
                <a:t>A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3         4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1.5        5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6         8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2.5       5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90800" y="1143000"/>
            <a:ext cx="1893888" cy="5492751"/>
            <a:chOff x="2213" y="1071"/>
            <a:chExt cx="1193" cy="3172"/>
          </a:xfrm>
        </p:grpSpPr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215" y="1071"/>
              <a:ext cx="1191" cy="3172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213" y="1071"/>
              <a:ext cx="115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sr-Latn-RS" sz="1600" b="1" dirty="0" smtClean="0">
                  <a:solidFill>
                    <a:srgbClr val="FF0000"/>
                  </a:solidFill>
                </a:rPr>
                <a:t>Uzorci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klase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B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5         2.5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5         2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8         3</a:t>
                </a:r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800"/>
                  <a:t>4.5       3</a:t>
                </a:r>
              </a:p>
            </p:txBody>
          </p:sp>
        </p:grpSp>
      </p:grpSp>
      <p:sp>
        <p:nvSpPr>
          <p:cNvPr id="42" name="Rectangle 35"/>
          <p:cNvSpPr>
            <a:spLocks noChangeArrowheads="1"/>
          </p:cNvSpPr>
          <p:nvPr/>
        </p:nvSpPr>
        <p:spPr bwMode="auto">
          <a:xfrm flipH="1">
            <a:off x="5943600" y="5257800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 flipH="1">
            <a:off x="5334000" y="5562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5343525" y="6099175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4.5       7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86600" y="14478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Slu</a:t>
            </a:r>
            <a:r>
              <a:rPr lang="sr-Latn-RS" dirty="0" smtClean="0">
                <a:latin typeface="Comic Sans MS" pitchFamily="66" charset="0"/>
              </a:rPr>
              <a:t>čaj</a:t>
            </a:r>
            <a:r>
              <a:rPr lang="en-US" dirty="0" smtClean="0">
                <a:latin typeface="Comic Sans MS" pitchFamily="66" charset="0"/>
              </a:rPr>
              <a:t>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58000" y="57150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Slučaj</a:t>
            </a:r>
            <a:r>
              <a:rPr lang="en-US" dirty="0" smtClean="0">
                <a:latin typeface="Comic Sans MS" pitchFamily="66" charset="0"/>
              </a:rPr>
              <a:t> 2</a:t>
            </a:r>
          </a:p>
        </p:txBody>
      </p:sp>
      <p:grpSp>
        <p:nvGrpSpPr>
          <p:cNvPr id="48" name="Group 214"/>
          <p:cNvGrpSpPr>
            <a:grpSpLocks/>
          </p:cNvGrpSpPr>
          <p:nvPr/>
        </p:nvGrpSpPr>
        <p:grpSpPr bwMode="auto">
          <a:xfrm>
            <a:off x="5943600" y="2515758"/>
            <a:ext cx="2733757" cy="2589642"/>
            <a:chOff x="3192" y="74"/>
            <a:chExt cx="2457" cy="2260"/>
          </a:xfrm>
        </p:grpSpPr>
        <p:grpSp>
          <p:nvGrpSpPr>
            <p:cNvPr id="49" name="Group 34"/>
            <p:cNvGrpSpPr>
              <a:grpSpLocks/>
            </p:cNvGrpSpPr>
            <p:nvPr/>
          </p:nvGrpSpPr>
          <p:grpSpPr bwMode="auto">
            <a:xfrm>
              <a:off x="3192" y="74"/>
              <a:ext cx="2457" cy="2260"/>
              <a:chOff x="1133" y="1946"/>
              <a:chExt cx="2183" cy="1919"/>
            </a:xfrm>
          </p:grpSpPr>
          <p:sp>
            <p:nvSpPr>
              <p:cNvPr id="100" name="Rectangle 35"/>
              <p:cNvSpPr>
                <a:spLocks noChangeArrowheads="1"/>
              </p:cNvSpPr>
              <p:nvPr/>
            </p:nvSpPr>
            <p:spPr bwMode="auto">
              <a:xfrm rot="16200000">
                <a:off x="817" y="2626"/>
                <a:ext cx="828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1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Visina</a:t>
                </a:r>
                <a:r>
                  <a:rPr lang="en-US" sz="11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11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levog</a:t>
                </a:r>
                <a:endParaRPr lang="en-US" sz="11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2" name="Rectangle 37"/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3" name="Rectangle 38"/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4" name="Rectangle 39"/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6" name="Rectangle 41"/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7" name="Rectangle 42"/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8" name="Rectangle 43"/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09" name="Rectangle 44"/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0" name="Rectangle 45"/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1" name="Rectangle 46"/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2" name="Rectangle 47"/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3" name="Rectangle 48"/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7" name="Rectangle 52"/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8" name="Rectangle 53"/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19" name="Rectangle 54"/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0" name="Rectangle 55"/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1" name="Rectangle 56"/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2" name="Rectangle 57"/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3" name="Rectangle 58"/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4" name="Rectangle 59"/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5" name="Rectangle 60"/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6" name="Rectangle 61"/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7" name="Rectangle 62"/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8" name="Rectangle 63"/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29" name="Rectangle 64"/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0" name="Rectangle 65"/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1" name="Rectangle 66"/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2" name="Rectangle 67"/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3" name="Rectangle 68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4" name="Rectangle 69"/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5" name="Rectangle 70"/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6" name="Rectangle 71"/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7" name="Rectangle 72"/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8" name="Rectangle 73"/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9" name="Rectangle 74"/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0" name="Rectangle 75"/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1" name="Rectangle 76"/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2" name="Rectangle 77"/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3" name="Rectangle 78"/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4" name="Rectangle 79"/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5" name="Rectangle 80"/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6" name="Rectangle 81"/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7" name="Rectangle 82"/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8" name="Rectangle 83"/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49" name="Rectangle 84"/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0" name="Rectangle 85"/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1" name="Rectangle 86"/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2" name="Rectangle 87"/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3" name="Rectangle 88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4" name="Rectangle 89"/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5" name="Rectangle 90"/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6" name="Rectangle 91"/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7" name="Rectangle 92"/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8" name="Rectangle 93"/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59" name="Rectangle 94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0" name="Rectangle 95"/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1" name="Rectangle 96"/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2" name="Rectangle 97"/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3" name="Rectangle 98"/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4" name="Rectangle 99"/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5" name="Rectangle 100"/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6" name="Rectangle 101"/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7" name="Rectangle 102"/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8" name="Rectangle 103"/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69" name="Rectangle 104"/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0" name="Rectangle 105"/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1" name="Rectangle 106"/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2" name="Rectangle 107"/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3" name="Rectangle 108"/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4" name="Rectangle 109"/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5" name="Rectangle 110"/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6" name="Rectangle 111"/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7" name="Rectangle 112"/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8" name="Rectangle 113"/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79" name="Rectangle 114"/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0" name="Rectangle 115"/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1" name="Rectangle 116"/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2" name="Rectangle 117"/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3" name="Rectangle 118"/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4" name="Rectangle 119"/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5" name="Rectangle 120"/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6" name="Rectangle 121"/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7" name="Rectangle 122"/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8" name="Rectangle 123"/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89" name="Rectangle 124"/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0" name="Rectangle 125"/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1" name="Rectangle 126"/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2" name="Rectangle 127"/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3" name="Rectangle 128"/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4" name="Rectangle 129"/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5" name="Rectangle 130"/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6" name="Rectangle 131"/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7" name="Rectangle 132"/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99" name="Rectangle 134"/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00" name="Rectangle 135"/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01" name="Line 136"/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02" name="Line 137"/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03" name="Text Box 138"/>
              <p:cNvSpPr txBox="1">
                <a:spLocks noChangeArrowheads="1"/>
              </p:cNvSpPr>
              <p:nvPr/>
            </p:nvSpPr>
            <p:spPr bwMode="auto">
              <a:xfrm>
                <a:off x="1265" y="1946"/>
                <a:ext cx="27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 dirty="0"/>
                  <a:t>10</a:t>
                </a:r>
              </a:p>
            </p:txBody>
          </p:sp>
          <p:sp>
            <p:nvSpPr>
              <p:cNvPr id="204" name="Text Box 139"/>
              <p:cNvSpPr txBox="1">
                <a:spLocks noChangeArrowheads="1"/>
              </p:cNvSpPr>
              <p:nvPr/>
            </p:nvSpPr>
            <p:spPr bwMode="auto">
              <a:xfrm>
                <a:off x="1562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1</a:t>
                </a:r>
              </a:p>
            </p:txBody>
          </p:sp>
          <p:sp>
            <p:nvSpPr>
              <p:cNvPr id="205" name="Text Box 140"/>
              <p:cNvSpPr txBox="1">
                <a:spLocks noChangeArrowheads="1"/>
              </p:cNvSpPr>
              <p:nvPr/>
            </p:nvSpPr>
            <p:spPr bwMode="auto">
              <a:xfrm>
                <a:off x="1730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2</a:t>
                </a:r>
              </a:p>
            </p:txBody>
          </p:sp>
          <p:sp>
            <p:nvSpPr>
              <p:cNvPr id="206" name="Text Box 141"/>
              <p:cNvSpPr txBox="1">
                <a:spLocks noChangeArrowheads="1"/>
              </p:cNvSpPr>
              <p:nvPr/>
            </p:nvSpPr>
            <p:spPr bwMode="auto">
              <a:xfrm>
                <a:off x="1898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3</a:t>
                </a:r>
              </a:p>
            </p:txBody>
          </p:sp>
          <p:sp>
            <p:nvSpPr>
              <p:cNvPr id="207" name="Text Box 142"/>
              <p:cNvSpPr txBox="1">
                <a:spLocks noChangeArrowheads="1"/>
              </p:cNvSpPr>
              <p:nvPr/>
            </p:nvSpPr>
            <p:spPr bwMode="auto">
              <a:xfrm>
                <a:off x="2065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4</a:t>
                </a:r>
              </a:p>
            </p:txBody>
          </p:sp>
          <p:sp>
            <p:nvSpPr>
              <p:cNvPr id="208" name="Text Box 143"/>
              <p:cNvSpPr txBox="1">
                <a:spLocks noChangeArrowheads="1"/>
              </p:cNvSpPr>
              <p:nvPr/>
            </p:nvSpPr>
            <p:spPr bwMode="auto">
              <a:xfrm>
                <a:off x="2234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5</a:t>
                </a:r>
              </a:p>
            </p:txBody>
          </p:sp>
          <p:sp>
            <p:nvSpPr>
              <p:cNvPr id="209" name="Text Box 144"/>
              <p:cNvSpPr txBox="1">
                <a:spLocks noChangeArrowheads="1"/>
              </p:cNvSpPr>
              <p:nvPr/>
            </p:nvSpPr>
            <p:spPr bwMode="auto">
              <a:xfrm>
                <a:off x="2402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6</a:t>
                </a:r>
              </a:p>
            </p:txBody>
          </p:sp>
          <p:sp>
            <p:nvSpPr>
              <p:cNvPr id="210" name="Text Box 145"/>
              <p:cNvSpPr txBox="1">
                <a:spLocks noChangeArrowheads="1"/>
              </p:cNvSpPr>
              <p:nvPr/>
            </p:nvSpPr>
            <p:spPr bwMode="auto">
              <a:xfrm>
                <a:off x="2569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7</a:t>
                </a:r>
              </a:p>
            </p:txBody>
          </p:sp>
          <p:sp>
            <p:nvSpPr>
              <p:cNvPr id="211" name="Text Box 146"/>
              <p:cNvSpPr txBox="1">
                <a:spLocks noChangeArrowheads="1"/>
              </p:cNvSpPr>
              <p:nvPr/>
            </p:nvSpPr>
            <p:spPr bwMode="auto">
              <a:xfrm>
                <a:off x="2737" y="3516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8</a:t>
                </a:r>
              </a:p>
            </p:txBody>
          </p:sp>
          <p:sp>
            <p:nvSpPr>
              <p:cNvPr id="212" name="Text Box 147"/>
              <p:cNvSpPr txBox="1">
                <a:spLocks noChangeArrowheads="1"/>
              </p:cNvSpPr>
              <p:nvPr/>
            </p:nvSpPr>
            <p:spPr bwMode="auto">
              <a:xfrm>
                <a:off x="2903" y="3517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9</a:t>
                </a:r>
              </a:p>
            </p:txBody>
          </p:sp>
          <p:sp>
            <p:nvSpPr>
              <p:cNvPr id="213" name="Text Box 148"/>
              <p:cNvSpPr txBox="1">
                <a:spLocks noChangeArrowheads="1"/>
              </p:cNvSpPr>
              <p:nvPr/>
            </p:nvSpPr>
            <p:spPr bwMode="auto">
              <a:xfrm>
                <a:off x="3043" y="3516"/>
                <a:ext cx="27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10</a:t>
                </a:r>
              </a:p>
            </p:txBody>
          </p:sp>
          <p:sp>
            <p:nvSpPr>
              <p:cNvPr id="214" name="Text Box 149"/>
              <p:cNvSpPr txBox="1">
                <a:spLocks noChangeArrowheads="1"/>
              </p:cNvSpPr>
              <p:nvPr/>
            </p:nvSpPr>
            <p:spPr bwMode="auto">
              <a:xfrm>
                <a:off x="1294" y="3280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1</a:t>
                </a:r>
              </a:p>
            </p:txBody>
          </p:sp>
          <p:sp>
            <p:nvSpPr>
              <p:cNvPr id="215" name="Text Box 150"/>
              <p:cNvSpPr txBox="1">
                <a:spLocks noChangeArrowheads="1"/>
              </p:cNvSpPr>
              <p:nvPr/>
            </p:nvSpPr>
            <p:spPr bwMode="auto">
              <a:xfrm>
                <a:off x="1294" y="3132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2</a:t>
                </a:r>
              </a:p>
            </p:txBody>
          </p:sp>
          <p:sp>
            <p:nvSpPr>
              <p:cNvPr id="216" name="Text Box 151"/>
              <p:cNvSpPr txBox="1">
                <a:spLocks noChangeArrowheads="1"/>
              </p:cNvSpPr>
              <p:nvPr/>
            </p:nvSpPr>
            <p:spPr bwMode="auto">
              <a:xfrm>
                <a:off x="1294" y="2983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3</a:t>
                </a:r>
              </a:p>
            </p:txBody>
          </p:sp>
          <p:sp>
            <p:nvSpPr>
              <p:cNvPr id="217" name="Text Box 152"/>
              <p:cNvSpPr txBox="1">
                <a:spLocks noChangeArrowheads="1"/>
              </p:cNvSpPr>
              <p:nvPr/>
            </p:nvSpPr>
            <p:spPr bwMode="auto">
              <a:xfrm>
                <a:off x="1294" y="2835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4</a:t>
                </a:r>
              </a:p>
            </p:txBody>
          </p:sp>
          <p:sp>
            <p:nvSpPr>
              <p:cNvPr id="218" name="Text Box 153"/>
              <p:cNvSpPr txBox="1">
                <a:spLocks noChangeArrowheads="1"/>
              </p:cNvSpPr>
              <p:nvPr/>
            </p:nvSpPr>
            <p:spPr bwMode="auto">
              <a:xfrm>
                <a:off x="1294" y="2687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5</a:t>
                </a:r>
              </a:p>
            </p:txBody>
          </p:sp>
          <p:sp>
            <p:nvSpPr>
              <p:cNvPr id="219" name="Text Box 154"/>
              <p:cNvSpPr txBox="1">
                <a:spLocks noChangeArrowheads="1"/>
              </p:cNvSpPr>
              <p:nvPr/>
            </p:nvSpPr>
            <p:spPr bwMode="auto">
              <a:xfrm>
                <a:off x="1294" y="2538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 dirty="0"/>
                  <a:t>6</a:t>
                </a:r>
              </a:p>
            </p:txBody>
          </p:sp>
          <p:sp>
            <p:nvSpPr>
              <p:cNvPr id="220" name="Text Box 155"/>
              <p:cNvSpPr txBox="1">
                <a:spLocks noChangeArrowheads="1"/>
              </p:cNvSpPr>
              <p:nvPr/>
            </p:nvSpPr>
            <p:spPr bwMode="auto">
              <a:xfrm>
                <a:off x="1294" y="2391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7</a:t>
                </a:r>
              </a:p>
            </p:txBody>
          </p:sp>
          <p:sp>
            <p:nvSpPr>
              <p:cNvPr id="221" name="Text Box 156"/>
              <p:cNvSpPr txBox="1">
                <a:spLocks noChangeArrowheads="1"/>
              </p:cNvSpPr>
              <p:nvPr/>
            </p:nvSpPr>
            <p:spPr bwMode="auto">
              <a:xfrm>
                <a:off x="1294" y="2243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8</a:t>
                </a:r>
              </a:p>
            </p:txBody>
          </p:sp>
          <p:sp>
            <p:nvSpPr>
              <p:cNvPr id="222" name="Text Box 157"/>
              <p:cNvSpPr txBox="1">
                <a:spLocks noChangeArrowheads="1"/>
              </p:cNvSpPr>
              <p:nvPr/>
            </p:nvSpPr>
            <p:spPr bwMode="auto">
              <a:xfrm>
                <a:off x="1294" y="2094"/>
                <a:ext cx="21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050"/>
                  <a:t>9</a:t>
                </a:r>
              </a:p>
            </p:txBody>
          </p:sp>
          <p:sp>
            <p:nvSpPr>
              <p:cNvPr id="223" name="Rectangle 158"/>
              <p:cNvSpPr>
                <a:spLocks noChangeArrowheads="1"/>
              </p:cNvSpPr>
              <p:nvPr/>
            </p:nvSpPr>
            <p:spPr bwMode="auto">
              <a:xfrm>
                <a:off x="1960" y="3684"/>
                <a:ext cx="110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05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Visina</a:t>
                </a:r>
                <a:r>
                  <a:rPr lang="en-US" sz="105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105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desnog</a:t>
                </a:r>
                <a:endParaRPr lang="en-US" sz="105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0" name="Oval 159"/>
            <p:cNvSpPr>
              <a:spLocks noChangeArrowheads="1"/>
            </p:cNvSpPr>
            <p:nvPr/>
          </p:nvSpPr>
          <p:spPr bwMode="auto">
            <a:xfrm>
              <a:off x="4129" y="145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1" name="Oval 160"/>
            <p:cNvSpPr>
              <a:spLocks noChangeArrowheads="1"/>
            </p:cNvSpPr>
            <p:nvPr/>
          </p:nvSpPr>
          <p:spPr bwMode="auto">
            <a:xfrm>
              <a:off x="5335" y="30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2" name="Oval 161"/>
            <p:cNvSpPr>
              <a:spLocks noChangeArrowheads="1"/>
            </p:cNvSpPr>
            <p:nvPr/>
          </p:nvSpPr>
          <p:spPr bwMode="auto">
            <a:xfrm>
              <a:off x="3844" y="168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3" name="Oval 162"/>
            <p:cNvSpPr>
              <a:spLocks noChangeArrowheads="1"/>
            </p:cNvSpPr>
            <p:nvPr/>
          </p:nvSpPr>
          <p:spPr bwMode="auto">
            <a:xfrm>
              <a:off x="4649" y="93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4" name="Oval 163"/>
            <p:cNvSpPr>
              <a:spLocks noChangeArrowheads="1"/>
            </p:cNvSpPr>
            <p:nvPr/>
          </p:nvSpPr>
          <p:spPr bwMode="auto">
            <a:xfrm>
              <a:off x="5384" y="100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5" name="Oval 164"/>
            <p:cNvSpPr>
              <a:spLocks noChangeArrowheads="1"/>
            </p:cNvSpPr>
            <p:nvPr/>
          </p:nvSpPr>
          <p:spPr bwMode="auto">
            <a:xfrm>
              <a:off x="5122" y="137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6" name="Oval 165"/>
            <p:cNvSpPr>
              <a:spLocks noChangeArrowheads="1"/>
            </p:cNvSpPr>
            <p:nvPr/>
          </p:nvSpPr>
          <p:spPr bwMode="auto">
            <a:xfrm>
              <a:off x="4247" y="163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7" name="Oval 166"/>
            <p:cNvSpPr>
              <a:spLocks noChangeArrowheads="1"/>
            </p:cNvSpPr>
            <p:nvPr/>
          </p:nvSpPr>
          <p:spPr bwMode="auto">
            <a:xfrm>
              <a:off x="4708" y="153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8" name="Oval 167"/>
            <p:cNvSpPr>
              <a:spLocks noChangeArrowheads="1"/>
            </p:cNvSpPr>
            <p:nvPr/>
          </p:nvSpPr>
          <p:spPr bwMode="auto">
            <a:xfrm>
              <a:off x="4423" y="154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59" name="Oval 168"/>
            <p:cNvSpPr>
              <a:spLocks noChangeArrowheads="1"/>
            </p:cNvSpPr>
            <p:nvPr/>
          </p:nvSpPr>
          <p:spPr bwMode="auto">
            <a:xfrm>
              <a:off x="5232" y="120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0" name="Oval 173"/>
            <p:cNvSpPr>
              <a:spLocks noChangeArrowheads="1"/>
            </p:cNvSpPr>
            <p:nvPr/>
          </p:nvSpPr>
          <p:spPr bwMode="auto">
            <a:xfrm>
              <a:off x="4370" y="117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1" name="Oval 174"/>
            <p:cNvSpPr>
              <a:spLocks noChangeArrowheads="1"/>
            </p:cNvSpPr>
            <p:nvPr/>
          </p:nvSpPr>
          <p:spPr bwMode="auto">
            <a:xfrm>
              <a:off x="4904" y="74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2" name="Oval 175"/>
            <p:cNvSpPr>
              <a:spLocks noChangeArrowheads="1"/>
            </p:cNvSpPr>
            <p:nvPr/>
          </p:nvSpPr>
          <p:spPr bwMode="auto">
            <a:xfrm>
              <a:off x="5238" y="75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3" name="Oval 176"/>
            <p:cNvSpPr>
              <a:spLocks noChangeArrowheads="1"/>
            </p:cNvSpPr>
            <p:nvPr/>
          </p:nvSpPr>
          <p:spPr bwMode="auto">
            <a:xfrm>
              <a:off x="4840" y="111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4" name="Oval 177"/>
            <p:cNvSpPr>
              <a:spLocks noChangeArrowheads="1"/>
            </p:cNvSpPr>
            <p:nvPr/>
          </p:nvSpPr>
          <p:spPr bwMode="auto">
            <a:xfrm>
              <a:off x="5343" y="163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5" name="Oval 178"/>
            <p:cNvSpPr>
              <a:spLocks noChangeArrowheads="1"/>
            </p:cNvSpPr>
            <p:nvPr/>
          </p:nvSpPr>
          <p:spPr bwMode="auto">
            <a:xfrm>
              <a:off x="5149" y="89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6" name="Oval 179"/>
            <p:cNvSpPr>
              <a:spLocks noChangeArrowheads="1"/>
            </p:cNvSpPr>
            <p:nvPr/>
          </p:nvSpPr>
          <p:spPr bwMode="auto">
            <a:xfrm>
              <a:off x="4735" y="135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7" name="Oval 180"/>
            <p:cNvSpPr>
              <a:spLocks noChangeArrowheads="1"/>
            </p:cNvSpPr>
            <p:nvPr/>
          </p:nvSpPr>
          <p:spPr bwMode="auto">
            <a:xfrm>
              <a:off x="5134" y="60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8" name="Rectangle 182" descr="Wide downward diagonal"/>
            <p:cNvSpPr>
              <a:spLocks noChangeArrowheads="1"/>
            </p:cNvSpPr>
            <p:nvPr/>
          </p:nvSpPr>
          <p:spPr bwMode="auto">
            <a:xfrm>
              <a:off x="3642" y="50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69" name="Rectangle 183" descr="Wide downward diagonal"/>
            <p:cNvSpPr>
              <a:spLocks noChangeArrowheads="1"/>
            </p:cNvSpPr>
            <p:nvPr/>
          </p:nvSpPr>
          <p:spPr bwMode="auto">
            <a:xfrm>
              <a:off x="3834" y="2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0" name="Rectangle 184" descr="Wide downward diagonal"/>
            <p:cNvSpPr>
              <a:spLocks noChangeArrowheads="1"/>
            </p:cNvSpPr>
            <p:nvPr/>
          </p:nvSpPr>
          <p:spPr bwMode="auto">
            <a:xfrm>
              <a:off x="4183" y="6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1" name="Rectangle 185" descr="Wide downward diagonal"/>
            <p:cNvSpPr>
              <a:spLocks noChangeArrowheads="1"/>
            </p:cNvSpPr>
            <p:nvPr/>
          </p:nvSpPr>
          <p:spPr bwMode="auto">
            <a:xfrm>
              <a:off x="3782" y="14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2" name="Rectangle 186" descr="Wide downward diagonal"/>
            <p:cNvSpPr>
              <a:spLocks noChangeArrowheads="1"/>
            </p:cNvSpPr>
            <p:nvPr/>
          </p:nvSpPr>
          <p:spPr bwMode="auto">
            <a:xfrm>
              <a:off x="4264" y="2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3" name="Rectangle 187" descr="Wide downward diagonal"/>
            <p:cNvSpPr>
              <a:spLocks noChangeArrowheads="1"/>
            </p:cNvSpPr>
            <p:nvPr/>
          </p:nvSpPr>
          <p:spPr bwMode="auto">
            <a:xfrm>
              <a:off x="4122" y="98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4" name="Rectangle 188" descr="Wide downward diagonal"/>
            <p:cNvSpPr>
              <a:spLocks noChangeArrowheads="1"/>
            </p:cNvSpPr>
            <p:nvPr/>
          </p:nvSpPr>
          <p:spPr bwMode="auto">
            <a:xfrm>
              <a:off x="4884" y="22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5" name="Rectangle 189" descr="Wide downward diagonal"/>
            <p:cNvSpPr>
              <a:spLocks noChangeArrowheads="1"/>
            </p:cNvSpPr>
            <p:nvPr/>
          </p:nvSpPr>
          <p:spPr bwMode="auto">
            <a:xfrm>
              <a:off x="3951" y="49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6" name="Rectangle 190" descr="Wide downward diagonal"/>
            <p:cNvSpPr>
              <a:spLocks noChangeArrowheads="1"/>
            </p:cNvSpPr>
            <p:nvPr/>
          </p:nvSpPr>
          <p:spPr bwMode="auto">
            <a:xfrm>
              <a:off x="3820" y="9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7" name="Rectangle 191" descr="Wide downward diagonal"/>
            <p:cNvSpPr>
              <a:spLocks noChangeArrowheads="1"/>
            </p:cNvSpPr>
            <p:nvPr/>
          </p:nvSpPr>
          <p:spPr bwMode="auto">
            <a:xfrm>
              <a:off x="4481" y="7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8" name="Rectangle 192" descr="Wide downward diagonal"/>
            <p:cNvSpPr>
              <a:spLocks noChangeArrowheads="1"/>
            </p:cNvSpPr>
            <p:nvPr/>
          </p:nvSpPr>
          <p:spPr bwMode="auto">
            <a:xfrm>
              <a:off x="4541" y="45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9" name="Rectangle 193" descr="Wide downward diagonal"/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0" name="Rectangle 194" descr="Wide downward diagonal"/>
            <p:cNvSpPr>
              <a:spLocks noChangeArrowheads="1"/>
            </p:cNvSpPr>
            <p:nvPr/>
          </p:nvSpPr>
          <p:spPr bwMode="auto">
            <a:xfrm>
              <a:off x="4044" y="1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1" name="Rectangle 195" descr="Wide downward diagonal"/>
            <p:cNvSpPr>
              <a:spLocks noChangeArrowheads="1"/>
            </p:cNvSpPr>
            <p:nvPr/>
          </p:nvSpPr>
          <p:spPr bwMode="auto">
            <a:xfrm>
              <a:off x="4539" y="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2" name="Oval 196"/>
            <p:cNvSpPr>
              <a:spLocks noChangeArrowheads="1"/>
            </p:cNvSpPr>
            <p:nvPr/>
          </p:nvSpPr>
          <p:spPr bwMode="auto">
            <a:xfrm>
              <a:off x="4831" y="145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3" name="Oval 197"/>
            <p:cNvSpPr>
              <a:spLocks noChangeArrowheads="1"/>
            </p:cNvSpPr>
            <p:nvPr/>
          </p:nvSpPr>
          <p:spPr bwMode="auto">
            <a:xfrm>
              <a:off x="4520" y="127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4" name="Oval 198"/>
            <p:cNvSpPr>
              <a:spLocks noChangeArrowheads="1"/>
            </p:cNvSpPr>
            <p:nvPr/>
          </p:nvSpPr>
          <p:spPr bwMode="auto">
            <a:xfrm>
              <a:off x="4980" y="97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5" name="Oval 199"/>
            <p:cNvSpPr>
              <a:spLocks noChangeArrowheads="1"/>
            </p:cNvSpPr>
            <p:nvPr/>
          </p:nvSpPr>
          <p:spPr bwMode="auto">
            <a:xfrm>
              <a:off x="4694" y="170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6" name="Oval 200"/>
            <p:cNvSpPr>
              <a:spLocks noChangeArrowheads="1"/>
            </p:cNvSpPr>
            <p:nvPr/>
          </p:nvSpPr>
          <p:spPr bwMode="auto">
            <a:xfrm>
              <a:off x="5027" y="126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7" name="Oval 201"/>
            <p:cNvSpPr>
              <a:spLocks noChangeArrowheads="1"/>
            </p:cNvSpPr>
            <p:nvPr/>
          </p:nvSpPr>
          <p:spPr bwMode="auto">
            <a:xfrm>
              <a:off x="5023" y="164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8" name="Oval 202"/>
            <p:cNvSpPr>
              <a:spLocks noChangeArrowheads="1"/>
            </p:cNvSpPr>
            <p:nvPr/>
          </p:nvSpPr>
          <p:spPr bwMode="auto">
            <a:xfrm>
              <a:off x="5119" y="173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9" name="Oval 203"/>
            <p:cNvSpPr>
              <a:spLocks noChangeArrowheads="1"/>
            </p:cNvSpPr>
            <p:nvPr/>
          </p:nvSpPr>
          <p:spPr bwMode="auto">
            <a:xfrm>
              <a:off x="5295" y="149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0" name="Oval 204"/>
            <p:cNvSpPr>
              <a:spLocks noChangeArrowheads="1"/>
            </p:cNvSpPr>
            <p:nvPr/>
          </p:nvSpPr>
          <p:spPr bwMode="auto">
            <a:xfrm>
              <a:off x="5309" y="52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1" name="Oval 205"/>
            <p:cNvSpPr>
              <a:spLocks noChangeArrowheads="1"/>
            </p:cNvSpPr>
            <p:nvPr/>
          </p:nvSpPr>
          <p:spPr bwMode="auto">
            <a:xfrm>
              <a:off x="5384" y="73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2" name="Rectangle 206" descr="Wide downward diagonal"/>
            <p:cNvSpPr>
              <a:spLocks noChangeArrowheads="1"/>
            </p:cNvSpPr>
            <p:nvPr/>
          </p:nvSpPr>
          <p:spPr bwMode="auto">
            <a:xfrm>
              <a:off x="4637" y="6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3" name="Rectangle 207" descr="Wide downward diagonal"/>
            <p:cNvSpPr>
              <a:spLocks noChangeArrowheads="1"/>
            </p:cNvSpPr>
            <p:nvPr/>
          </p:nvSpPr>
          <p:spPr bwMode="auto">
            <a:xfrm>
              <a:off x="4950" y="40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4" name="Rectangle 208" descr="Wide downward diagonal"/>
            <p:cNvSpPr>
              <a:spLocks noChangeArrowheads="1"/>
            </p:cNvSpPr>
            <p:nvPr/>
          </p:nvSpPr>
          <p:spPr bwMode="auto">
            <a:xfrm>
              <a:off x="3811" y="1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5" name="Rectangle 209" descr="Wide downward diagonal"/>
            <p:cNvSpPr>
              <a:spLocks noChangeArrowheads="1"/>
            </p:cNvSpPr>
            <p:nvPr/>
          </p:nvSpPr>
          <p:spPr bwMode="auto">
            <a:xfrm>
              <a:off x="4334" y="91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6" name="Rectangle 210" descr="Wide downward diagonal"/>
            <p:cNvSpPr>
              <a:spLocks noChangeArrowheads="1"/>
            </p:cNvSpPr>
            <p:nvPr/>
          </p:nvSpPr>
          <p:spPr bwMode="auto">
            <a:xfrm>
              <a:off x="38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7" name="Rectangle 211" descr="Wide downward diagonal"/>
            <p:cNvSpPr>
              <a:spLocks noChangeArrowheads="1"/>
            </p:cNvSpPr>
            <p:nvPr/>
          </p:nvSpPr>
          <p:spPr bwMode="auto">
            <a:xfrm>
              <a:off x="4094" y="1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8" name="Rectangle 212" descr="Wide downward diagonal"/>
            <p:cNvSpPr>
              <a:spLocks noChangeArrowheads="1"/>
            </p:cNvSpPr>
            <p:nvPr/>
          </p:nvSpPr>
          <p:spPr bwMode="auto">
            <a:xfrm>
              <a:off x="3667" y="101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9" name="Rectangle 213" descr="Wide downward diagonal"/>
            <p:cNvSpPr>
              <a:spLocks noChangeArrowheads="1"/>
            </p:cNvSpPr>
            <p:nvPr/>
          </p:nvSpPr>
          <p:spPr bwMode="auto">
            <a:xfrm>
              <a:off x="3632" y="160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</p:grpSp>
      <p:sp>
        <p:nvSpPr>
          <p:cNvPr id="224" name="Oval 164"/>
          <p:cNvSpPr>
            <a:spLocks noChangeArrowheads="1"/>
          </p:cNvSpPr>
          <p:nvPr/>
        </p:nvSpPr>
        <p:spPr bwMode="auto">
          <a:xfrm>
            <a:off x="6629400" y="2971800"/>
            <a:ext cx="106813" cy="11000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25" name="Oval 164"/>
          <p:cNvSpPr>
            <a:spLocks noChangeArrowheads="1"/>
          </p:cNvSpPr>
          <p:nvPr/>
        </p:nvSpPr>
        <p:spPr bwMode="auto">
          <a:xfrm>
            <a:off x="7817987" y="3852398"/>
            <a:ext cx="106813" cy="110002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26" name="Oval 164"/>
          <p:cNvSpPr>
            <a:spLocks noChangeArrowheads="1"/>
          </p:cNvSpPr>
          <p:nvPr/>
        </p:nvSpPr>
        <p:spPr bwMode="auto">
          <a:xfrm>
            <a:off x="6553200" y="1371600"/>
            <a:ext cx="106813" cy="11000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27" name="Oval 164"/>
          <p:cNvSpPr>
            <a:spLocks noChangeArrowheads="1"/>
          </p:cNvSpPr>
          <p:nvPr/>
        </p:nvSpPr>
        <p:spPr bwMode="auto">
          <a:xfrm>
            <a:off x="5562600" y="5105400"/>
            <a:ext cx="106813" cy="110002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3200400"/>
            <a:ext cx="5791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57200" y="1981200"/>
          <a:ext cx="51816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5181600" y="51816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19050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0" y="1905000"/>
            <a:ext cx="0" cy="381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1665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kojoj grupi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 nadgledano učenje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5892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osnovu podataka koji nisu označeni </a:t>
            </a:r>
          </a:p>
          <a:p>
            <a:r>
              <a:rPr lang="sr-Latn-RS" dirty="0" smtClean="0">
                <a:latin typeface="Comic Sans MS" pitchFamily="66" charset="0"/>
              </a:rPr>
              <a:t>odrediti pravila ili parametre tako da se podaci mogu </a:t>
            </a:r>
          </a:p>
          <a:p>
            <a:r>
              <a:rPr lang="sr-Latn-RS" dirty="0" smtClean="0">
                <a:latin typeface="Comic Sans MS" pitchFamily="66" charset="0"/>
              </a:rPr>
              <a:t>grupisati.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343400"/>
            <a:ext cx="635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Nisu označeni jer se unapred ne zna kojoj grupi pripadaju.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Nadgledano učenje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8D7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921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1665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kojoj grupi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r-Latn-RS" dirty="0" smtClean="0"/>
              <a:t>adgledano učenje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981200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Rastojanje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352800"/>
            <a:ext cx="5791200" cy="457200"/>
          </a:xfrm>
          <a:prstGeom prst="rect">
            <a:avLst/>
          </a:prstGeom>
          <a:noFill/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524000"/>
          <a:ext cx="2438400" cy="5067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943600"/>
            <a:ext cx="1905000" cy="457200"/>
          </a:xfrm>
          <a:prstGeom prst="rect">
            <a:avLst/>
          </a:prstGeom>
          <a:solidFill>
            <a:srgbClr val="FF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255, 127, 0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5943600"/>
            <a:ext cx="1905000" cy="457200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192, 192, 192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1066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Odrediti koje tačke pripadaju kojem regionu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505200"/>
            <a:ext cx="5791200" cy="4572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143000" y="541020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T1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 slici odvojiti narandžaste od ostalih objekata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86000"/>
            <a:ext cx="3657600" cy="276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mic Sans MS" pitchFamily="66" charset="0"/>
              </a:rPr>
              <a:t>Osnovna</a:t>
            </a:r>
            <a:r>
              <a:rPr lang="en-GB" sz="28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Comic Sans MS" pitchFamily="66" charset="0"/>
              </a:rPr>
              <a:t>ideja</a:t>
            </a:r>
            <a:endParaRPr lang="sr-Latn-RS" sz="28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743200"/>
            <a:ext cx="849703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Polaz</a:t>
            </a:r>
            <a:r>
              <a:rPr lang="sr-Latn-RS" sz="2400" dirty="0" smtClean="0">
                <a:latin typeface="Comic Sans MS" pitchFamily="66" charset="0"/>
              </a:rPr>
              <a:t>na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pretpostavke</a:t>
            </a:r>
            <a:r>
              <a:rPr lang="sr-Latn-RS" sz="2400" dirty="0" smtClean="0">
                <a:latin typeface="Comic Sans MS" pitchFamily="66" charset="0"/>
              </a:rPr>
              <a:t>: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sr-Latn-RS" sz="2400" dirty="0" smtClean="0">
                <a:latin typeface="Comic Sans MS" pitchFamily="66" charset="0"/>
              </a:rPr>
              <a:t/>
            </a:r>
            <a:br>
              <a:rPr lang="sr-Latn-RS" sz="2400" dirty="0" smtClean="0">
                <a:latin typeface="Comic Sans MS" pitchFamily="66" charset="0"/>
              </a:rPr>
            </a:br>
            <a:r>
              <a:rPr lang="sr-Latn-RS" sz="2400" dirty="0" smtClean="0">
                <a:latin typeface="Comic Sans MS" pitchFamily="66" charset="0"/>
              </a:rPr>
              <a:t>         </a:t>
            </a:r>
            <a:br>
              <a:rPr lang="sr-Latn-RS" sz="2400" dirty="0" smtClean="0">
                <a:latin typeface="Comic Sans MS" pitchFamily="66" charset="0"/>
              </a:rPr>
            </a:br>
            <a:r>
              <a:rPr lang="sr-Latn-RS" sz="2400" dirty="0" smtClean="0">
                <a:latin typeface="Comic Sans MS" pitchFamily="66" charset="0"/>
              </a:rPr>
              <a:t>            broj grupa je </a:t>
            </a:r>
            <a:r>
              <a:rPr lang="en-GB" sz="2400" dirty="0" err="1" smtClean="0">
                <a:latin typeface="Comic Sans MS" pitchFamily="66" charset="0"/>
              </a:rPr>
              <a:t>fiksan</a:t>
            </a:r>
            <a:r>
              <a:rPr lang="en-GB" sz="2400" dirty="0" smtClean="0">
                <a:latin typeface="Comic Sans MS" pitchFamily="66" charset="0"/>
              </a:rPr>
              <a:t>, </a:t>
            </a:r>
            <a:r>
              <a:rPr lang="en-GB" sz="2400" dirty="0" err="1" smtClean="0">
                <a:latin typeface="Comic Sans MS" pitchFamily="66" charset="0"/>
              </a:rPr>
              <a:t>kona</a:t>
            </a:r>
            <a:r>
              <a:rPr lang="sr-Latn-RS" sz="2400" dirty="0" smtClean="0">
                <a:latin typeface="Comic Sans MS" pitchFamily="66" charset="0"/>
              </a:rPr>
              <a:t>čan i unapred dat </a:t>
            </a:r>
            <a:br>
              <a:rPr lang="sr-Latn-RS" sz="2400" dirty="0" smtClean="0">
                <a:latin typeface="Comic Sans MS" pitchFamily="66" charset="0"/>
              </a:rPr>
            </a:br>
            <a:r>
              <a:rPr lang="sr-Latn-RS" sz="2400" dirty="0" smtClean="0">
                <a:latin typeface="Comic Sans MS" pitchFamily="66" charset="0"/>
              </a:rPr>
              <a:t>    obeležićemo ga sa K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Cilj: kreirati </a:t>
            </a:r>
            <a:r>
              <a:rPr lang="sr-Latn-RS" sz="2400" i="1" dirty="0" smtClean="0">
                <a:latin typeface="Comic Sans MS" pitchFamily="66" charset="0"/>
              </a:rPr>
              <a:t>“kompaktne” </a:t>
            </a:r>
            <a:r>
              <a:rPr lang="sr-Latn-RS" sz="2400" dirty="0" smtClean="0">
                <a:latin typeface="Comic Sans MS" pitchFamily="66" charset="0"/>
              </a:rPr>
              <a:t>grupe</a:t>
            </a: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Malo formalnije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4970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sr-Latn-RS" sz="2400" dirty="0" smtClean="0">
                <a:latin typeface="Comic Sans MS" pitchFamily="66" charset="0"/>
              </a:rPr>
              <a:t>Inicijalizovati K grupa odnosno K centara grupa u</a:t>
            </a:r>
            <a:r>
              <a:rPr lang="en-GB" sz="2400" baseline="-25000" dirty="0" smtClean="0">
                <a:latin typeface="Comic Sans MS" pitchFamily="66" charset="0"/>
              </a:rPr>
              <a:t>k</a:t>
            </a:r>
            <a:r>
              <a:rPr lang="en-GB" sz="2400" dirty="0" smtClean="0">
                <a:latin typeface="Comic Sans MS" pitchFamily="66" charset="0"/>
              </a:rPr>
              <a:t> </a:t>
            </a: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Comic Sans MS" pitchFamily="66" charset="0"/>
            </a:endParaRPr>
          </a:p>
          <a:p>
            <a:r>
              <a:rPr lang="en-GB" dirty="0" err="1" smtClean="0">
                <a:latin typeface="Comic Sans MS" pitchFamily="66" charset="0"/>
              </a:rPr>
              <a:t>Za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svaku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iteraciju</a:t>
            </a:r>
            <a:r>
              <a:rPr lang="en-GB" dirty="0" smtClean="0">
                <a:latin typeface="Comic Sans MS" pitchFamily="66" charset="0"/>
              </a:rPr>
              <a:t> n (</a:t>
            </a:r>
            <a:r>
              <a:rPr lang="en-GB" dirty="0" err="1" smtClean="0">
                <a:latin typeface="Comic Sans MS" pitchFamily="66" charset="0"/>
              </a:rPr>
              <a:t>dok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sistem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konvergira</a:t>
            </a:r>
            <a:r>
              <a:rPr lang="en-GB" dirty="0" smtClean="0">
                <a:latin typeface="Comic Sans MS" pitchFamily="66" charset="0"/>
              </a:rPr>
              <a:t>)</a:t>
            </a:r>
          </a:p>
          <a:p>
            <a:pPr marL="800100" lvl="1" indent="-342900">
              <a:buFont typeface="+mj-lt"/>
              <a:buAutoNum type="arabicPeriod" startAt="2"/>
            </a:pPr>
            <a:endParaRPr lang="sr-Latn-RS" dirty="0" smtClean="0">
              <a:latin typeface="Comic Sans MS" pitchFamily="66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sr-Latn-RS" dirty="0" smtClean="0">
                <a:latin typeface="Comic Sans MS" pitchFamily="66" charset="0"/>
              </a:rPr>
              <a:t>Svaki objekat pridruži najbližem centru korišćenjem funkcije rastojanja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sr-Latn-RS" dirty="0" smtClean="0">
                <a:latin typeface="Comic Sans MS" pitchFamily="66" charset="0"/>
              </a:rPr>
              <a:t>Izračunaj nove centre grupa na osnovu formule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553200"/>
            <a:ext cx="7620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hlinkClick r:id="rId2"/>
              </a:rPr>
              <a:t>http://ocw.mit.edu/courses/electrical-engineering-and-computer-science/6-047-computational-biology-genomes-networks-evolution-fall-2008/lecture-notes/MIT6_047f08_lec04_slide04.pdf</a:t>
            </a:r>
            <a:endParaRPr lang="en-US" sz="6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4495800"/>
            <a:ext cx="1524000" cy="98107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1024" y="5181600"/>
            <a:ext cx="4940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Gde je (su):</a:t>
            </a:r>
            <a:br>
              <a:rPr lang="sr-Latn-RS" dirty="0" smtClean="0">
                <a:latin typeface="Comic Sans MS" pitchFamily="66" charset="0"/>
              </a:rPr>
            </a:br>
            <a:r>
              <a:rPr lang="sr-Latn-RS" dirty="0" smtClean="0">
                <a:latin typeface="Comic Sans MS" pitchFamily="66" charset="0"/>
              </a:rPr>
              <a:t>	centar grupa k</a:t>
            </a:r>
          </a:p>
          <a:p>
            <a:r>
              <a:rPr lang="sr-Latn-RS" dirty="0" smtClean="0">
                <a:latin typeface="Comic Sans MS" pitchFamily="66" charset="0"/>
              </a:rPr>
              <a:t>	broj objekata koji pripadaju grupi k</a:t>
            </a:r>
          </a:p>
          <a:p>
            <a:r>
              <a:rPr lang="sr-Latn-RS" dirty="0" smtClean="0">
                <a:latin typeface="Comic Sans MS" pitchFamily="66" charset="0"/>
              </a:rPr>
              <a:t>	objekti iz grupe k 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5467350"/>
            <a:ext cx="295275" cy="323850"/>
          </a:xfrm>
          <a:prstGeom prst="rect">
            <a:avLst/>
          </a:prstGeom>
          <a:noFill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6000750"/>
            <a:ext cx="238125" cy="323850"/>
          </a:xfrm>
          <a:prstGeom prst="rect">
            <a:avLst/>
          </a:prstGeom>
          <a:noFill/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732930"/>
            <a:ext cx="161925" cy="323850"/>
          </a:xfrm>
          <a:prstGeom prst="rect">
            <a:avLst/>
          </a:prstGeom>
          <a:noFill/>
        </p:spPr>
      </p:pic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</a:t>
            </a:r>
            <a:r>
              <a:rPr lang="sr-Latn-RS" dirty="0" smtClean="0"/>
              <a:t>šinsko učenje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7825" y="1600200"/>
            <a:ext cx="1830388" cy="5040313"/>
          </a:xfrm>
          <a:prstGeom prst="rect">
            <a:avLst/>
          </a:prstGeom>
          <a:solidFill>
            <a:srgbClr val="EAEAEA"/>
          </a:solidFill>
          <a:ln w="1905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1779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0000FF"/>
                </a:solidFill>
              </a:rPr>
              <a:t>Uzorci klase 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388" y="6035675"/>
            <a:ext cx="457200" cy="29051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22388" y="4344988"/>
            <a:ext cx="4572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12788" y="3213100"/>
            <a:ext cx="457200" cy="5222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5          5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dirty="0"/>
              <a:t>6        </a:t>
            </a:r>
            <a:r>
              <a:rPr lang="en-US" sz="1800" dirty="0" smtClean="0"/>
              <a:t>6</a:t>
            </a:r>
            <a:endParaRPr lang="en-US" sz="1800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3          3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93975" y="1143000"/>
            <a:ext cx="1890713" cy="54927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667000" y="1447800"/>
            <a:ext cx="1627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FF0000"/>
                </a:solidFill>
              </a:rPr>
              <a:t>Uzorci klase B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 flipH="1">
            <a:off x="3497263" y="59245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flipH="1">
            <a:off x="2887663" y="6032500"/>
            <a:ext cx="457200" cy="2730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flipH="1">
            <a:off x="3497263" y="4705350"/>
            <a:ext cx="4572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flipH="1">
            <a:off x="2887663" y="4532313"/>
            <a:ext cx="457200" cy="5540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flipH="1">
            <a:off x="2887663" y="3475038"/>
            <a:ext cx="457200" cy="23971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 flipH="1">
            <a:off x="3497263" y="2266950"/>
            <a:ext cx="4572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2113" y="2593975"/>
            <a:ext cx="1098550" cy="4016375"/>
            <a:chOff x="585" y="1707"/>
            <a:chExt cx="692" cy="2530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585" y="170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5         2.5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2         5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5         3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85" y="4006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2.5       3</a:t>
              </a:r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 flipH="1">
            <a:off x="5638800" y="2362200"/>
            <a:ext cx="4572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 flipH="1">
            <a:off x="5029200" y="1600200"/>
            <a:ext cx="457200" cy="914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 flipH="1">
            <a:off x="5672138" y="5000625"/>
            <a:ext cx="457200" cy="838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 flipH="1">
            <a:off x="5062538" y="4995862"/>
            <a:ext cx="457200" cy="8429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021263" y="2535237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8        1.5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5072063" y="5842000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7          7</a:t>
            </a:r>
          </a:p>
        </p:txBody>
      </p:sp>
      <p:grpSp>
        <p:nvGrpSpPr>
          <p:cNvPr id="41" name="Group 230"/>
          <p:cNvGrpSpPr>
            <a:grpSpLocks/>
          </p:cNvGrpSpPr>
          <p:nvPr/>
        </p:nvGrpSpPr>
        <p:grpSpPr bwMode="auto">
          <a:xfrm>
            <a:off x="6172200" y="2435602"/>
            <a:ext cx="2761170" cy="2898398"/>
            <a:chOff x="3192" y="74"/>
            <a:chExt cx="2366" cy="2236"/>
          </a:xfrm>
        </p:grpSpPr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3192" y="74"/>
              <a:ext cx="2366" cy="2236"/>
              <a:chOff x="1133" y="1945"/>
              <a:chExt cx="2103" cy="1898"/>
            </a:xfrm>
          </p:grpSpPr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 rot="16200000">
                <a:off x="818" y="2625"/>
                <a:ext cx="82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Visina</a:t>
                </a:r>
                <a:r>
                  <a:rPr lang="en-US" sz="1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12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levog</a:t>
                </a:r>
                <a:endParaRPr lang="en-US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7" name="Rectangle 44"/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8" name="Rectangle 45"/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9" name="Rectangle 46"/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0" name="Rectangle 47"/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1" name="Rectangle 48"/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9" name="Rectangle 56"/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0" name="Rectangle 57"/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1" name="Rectangle 58"/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2" name="Rectangle 59"/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3" name="Rectangle 60"/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4" name="Rectangle 61"/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5" name="Rectangle 62"/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6" name="Rectangle 63"/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7" name="Rectangle 64"/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8" name="Rectangle 65"/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9" name="Rectangle 66"/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0" name="Rectangle 67"/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1" name="Rectangle 68"/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2" name="Rectangle 69"/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3" name="Rectangle 70"/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4" name="Rectangle 71"/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5" name="Rectangle 72"/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6" name="Rectangle 73"/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7" name="Rectangle 74"/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8" name="Rectangle 75"/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9" name="Rectangle 76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0" name="Rectangle 77"/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1" name="Rectangle 78"/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2" name="Rectangle 79"/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3" name="Rectangle 80"/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4" name="Rectangle 81"/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5" name="Rectangle 82"/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6" name="Rectangle 83"/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7" name="Rectangle 84"/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8" name="Rectangle 85"/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9" name="Rectangle 86"/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0" name="Rectangle 87"/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1" name="Rectangle 88"/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2" name="Rectangle 89"/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3" name="Rectangle 90"/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4" name="Rectangle 91"/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5" name="Rectangle 92"/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6" name="Rectangle 93"/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7" name="Rectangle 94"/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8" name="Rectangle 95"/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9" name="Rectangle 96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0" name="Rectangle 97"/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1" name="Rectangle 98"/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2" name="Rectangle 99"/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3" name="Rectangle 100"/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4" name="Rectangle 101"/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5" name="Rectangle 102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6" name="Rectangle 103"/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7" name="Rectangle 104"/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8" name="Rectangle 105"/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9" name="Rectangle 106"/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0" name="Rectangle 107"/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1" name="Rectangle 108"/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2" name="Rectangle 109"/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3" name="Rectangle 110"/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4" name="Rectangle 111"/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5" name="Rectangle 112"/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6" name="Rectangle 113"/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7" name="Rectangle 114"/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8" name="Rectangle 115"/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9" name="Rectangle 116"/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0" name="Rectangle 117"/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1" name="Rectangle 118"/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2" name="Rectangle 119"/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3" name="Rectangle 120"/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4" name="Rectangle 121"/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5" name="Rectangle 122"/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6" name="Rectangle 123"/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7" name="Rectangle 124"/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8" name="Rectangle 125"/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9" name="Rectangle 126"/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0" name="Rectangle 127"/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1" name="Rectangle 128"/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2" name="Rectangle 129"/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3" name="Rectangle 130"/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4" name="Rectangle 131"/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5" name="Rectangle 132"/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6" name="Rectangle 133"/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7" name="Rectangle 134"/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8" name="Rectangle 135"/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9" name="Rectangle 136"/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0" name="Rectangle 137"/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1" name="Rectangle 138"/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2" name="Rectangle 139"/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3" name="Rectangle 140"/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6" name="Rectangle 143"/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7" name="Line 144"/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8" name="Line 145"/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9" name="Text Box 146"/>
              <p:cNvSpPr txBox="1">
                <a:spLocks noChangeArrowheads="1"/>
              </p:cNvSpPr>
              <p:nvPr/>
            </p:nvSpPr>
            <p:spPr bwMode="auto">
              <a:xfrm>
                <a:off x="1266" y="1945"/>
                <a:ext cx="19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10</a:t>
                </a:r>
              </a:p>
            </p:txBody>
          </p:sp>
          <p:sp>
            <p:nvSpPr>
              <p:cNvPr id="190" name="Text Box 147"/>
              <p:cNvSpPr txBox="1">
                <a:spLocks noChangeArrowheads="1"/>
              </p:cNvSpPr>
              <p:nvPr/>
            </p:nvSpPr>
            <p:spPr bwMode="auto">
              <a:xfrm>
                <a:off x="1563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1</a:t>
                </a:r>
              </a:p>
            </p:txBody>
          </p:sp>
          <p:sp>
            <p:nvSpPr>
              <p:cNvPr id="191" name="Text Box 148"/>
              <p:cNvSpPr txBox="1">
                <a:spLocks noChangeArrowheads="1"/>
              </p:cNvSpPr>
              <p:nvPr/>
            </p:nvSpPr>
            <p:spPr bwMode="auto">
              <a:xfrm>
                <a:off x="1731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2</a:t>
                </a:r>
              </a:p>
            </p:txBody>
          </p:sp>
          <p:sp>
            <p:nvSpPr>
              <p:cNvPr id="192" name="Text Box 149"/>
              <p:cNvSpPr txBox="1">
                <a:spLocks noChangeArrowheads="1"/>
              </p:cNvSpPr>
              <p:nvPr/>
            </p:nvSpPr>
            <p:spPr bwMode="auto">
              <a:xfrm>
                <a:off x="1899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3</a:t>
                </a:r>
              </a:p>
            </p:txBody>
          </p:sp>
          <p:sp>
            <p:nvSpPr>
              <p:cNvPr id="193" name="Text Box 150"/>
              <p:cNvSpPr txBox="1">
                <a:spLocks noChangeArrowheads="1"/>
              </p:cNvSpPr>
              <p:nvPr/>
            </p:nvSpPr>
            <p:spPr bwMode="auto">
              <a:xfrm>
                <a:off x="2066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4</a:t>
                </a:r>
              </a:p>
            </p:txBody>
          </p:sp>
          <p:sp>
            <p:nvSpPr>
              <p:cNvPr id="194" name="Text Box 151"/>
              <p:cNvSpPr txBox="1">
                <a:spLocks noChangeArrowheads="1"/>
              </p:cNvSpPr>
              <p:nvPr/>
            </p:nvSpPr>
            <p:spPr bwMode="auto">
              <a:xfrm>
                <a:off x="2235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5</a:t>
                </a:r>
              </a:p>
            </p:txBody>
          </p:sp>
          <p:sp>
            <p:nvSpPr>
              <p:cNvPr id="195" name="Text Box 152"/>
              <p:cNvSpPr txBox="1">
                <a:spLocks noChangeArrowheads="1"/>
              </p:cNvSpPr>
              <p:nvPr/>
            </p:nvSpPr>
            <p:spPr bwMode="auto">
              <a:xfrm>
                <a:off x="2403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6</a:t>
                </a:r>
              </a:p>
            </p:txBody>
          </p:sp>
          <p:sp>
            <p:nvSpPr>
              <p:cNvPr id="196" name="Text Box 153"/>
              <p:cNvSpPr txBox="1">
                <a:spLocks noChangeArrowheads="1"/>
              </p:cNvSpPr>
              <p:nvPr/>
            </p:nvSpPr>
            <p:spPr bwMode="auto">
              <a:xfrm>
                <a:off x="2570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7</a:t>
                </a:r>
              </a:p>
            </p:txBody>
          </p:sp>
          <p:sp>
            <p:nvSpPr>
              <p:cNvPr id="197" name="Text Box 154"/>
              <p:cNvSpPr txBox="1">
                <a:spLocks noChangeArrowheads="1"/>
              </p:cNvSpPr>
              <p:nvPr/>
            </p:nvSpPr>
            <p:spPr bwMode="auto">
              <a:xfrm>
                <a:off x="2738" y="3515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8</a:t>
                </a:r>
              </a:p>
            </p:txBody>
          </p:sp>
          <p:sp>
            <p:nvSpPr>
              <p:cNvPr id="198" name="Text Box 155"/>
              <p:cNvSpPr txBox="1">
                <a:spLocks noChangeArrowheads="1"/>
              </p:cNvSpPr>
              <p:nvPr/>
            </p:nvSpPr>
            <p:spPr bwMode="auto">
              <a:xfrm>
                <a:off x="2905" y="3516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9</a:t>
                </a:r>
              </a:p>
            </p:txBody>
          </p:sp>
          <p:sp>
            <p:nvSpPr>
              <p:cNvPr id="199" name="Text Box 156"/>
              <p:cNvSpPr txBox="1">
                <a:spLocks noChangeArrowheads="1"/>
              </p:cNvSpPr>
              <p:nvPr/>
            </p:nvSpPr>
            <p:spPr bwMode="auto">
              <a:xfrm>
                <a:off x="3045" y="3515"/>
                <a:ext cx="19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10</a:t>
                </a:r>
              </a:p>
            </p:txBody>
          </p:sp>
          <p:sp>
            <p:nvSpPr>
              <p:cNvPr id="200" name="Text Box 157"/>
              <p:cNvSpPr txBox="1">
                <a:spLocks noChangeArrowheads="1"/>
              </p:cNvSpPr>
              <p:nvPr/>
            </p:nvSpPr>
            <p:spPr bwMode="auto">
              <a:xfrm>
                <a:off x="1295" y="3279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1</a:t>
                </a:r>
              </a:p>
            </p:txBody>
          </p:sp>
          <p:sp>
            <p:nvSpPr>
              <p:cNvPr id="201" name="Text Box 158"/>
              <p:cNvSpPr txBox="1">
                <a:spLocks noChangeArrowheads="1"/>
              </p:cNvSpPr>
              <p:nvPr/>
            </p:nvSpPr>
            <p:spPr bwMode="auto">
              <a:xfrm>
                <a:off x="1295" y="3131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2</a:t>
                </a:r>
              </a:p>
            </p:txBody>
          </p:sp>
          <p:sp>
            <p:nvSpPr>
              <p:cNvPr id="202" name="Text Box 159"/>
              <p:cNvSpPr txBox="1">
                <a:spLocks noChangeArrowheads="1"/>
              </p:cNvSpPr>
              <p:nvPr/>
            </p:nvSpPr>
            <p:spPr bwMode="auto">
              <a:xfrm>
                <a:off x="1295" y="2982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3</a:t>
                </a:r>
              </a:p>
            </p:txBody>
          </p:sp>
          <p:sp>
            <p:nvSpPr>
              <p:cNvPr id="203" name="Text Box 160"/>
              <p:cNvSpPr txBox="1">
                <a:spLocks noChangeArrowheads="1"/>
              </p:cNvSpPr>
              <p:nvPr/>
            </p:nvSpPr>
            <p:spPr bwMode="auto">
              <a:xfrm>
                <a:off x="1295" y="2834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4</a:t>
                </a:r>
              </a:p>
            </p:txBody>
          </p:sp>
          <p:sp>
            <p:nvSpPr>
              <p:cNvPr id="204" name="Text Box 161"/>
              <p:cNvSpPr txBox="1">
                <a:spLocks noChangeArrowheads="1"/>
              </p:cNvSpPr>
              <p:nvPr/>
            </p:nvSpPr>
            <p:spPr bwMode="auto">
              <a:xfrm>
                <a:off x="1295" y="2686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5</a:t>
                </a:r>
              </a:p>
            </p:txBody>
          </p:sp>
          <p:sp>
            <p:nvSpPr>
              <p:cNvPr id="205" name="Text Box 162"/>
              <p:cNvSpPr txBox="1">
                <a:spLocks noChangeArrowheads="1"/>
              </p:cNvSpPr>
              <p:nvPr/>
            </p:nvSpPr>
            <p:spPr bwMode="auto">
              <a:xfrm>
                <a:off x="1295" y="2537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6</a:t>
                </a:r>
              </a:p>
            </p:txBody>
          </p:sp>
          <p:sp>
            <p:nvSpPr>
              <p:cNvPr id="206" name="Text Box 163"/>
              <p:cNvSpPr txBox="1">
                <a:spLocks noChangeArrowheads="1"/>
              </p:cNvSpPr>
              <p:nvPr/>
            </p:nvSpPr>
            <p:spPr bwMode="auto">
              <a:xfrm>
                <a:off x="1295" y="2390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7</a:t>
                </a:r>
              </a:p>
            </p:txBody>
          </p:sp>
          <p:sp>
            <p:nvSpPr>
              <p:cNvPr id="207" name="Text Box 164"/>
              <p:cNvSpPr txBox="1">
                <a:spLocks noChangeArrowheads="1"/>
              </p:cNvSpPr>
              <p:nvPr/>
            </p:nvSpPr>
            <p:spPr bwMode="auto">
              <a:xfrm>
                <a:off x="1295" y="2242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8</a:t>
                </a:r>
              </a:p>
            </p:txBody>
          </p:sp>
          <p:sp>
            <p:nvSpPr>
              <p:cNvPr id="208" name="Text Box 165"/>
              <p:cNvSpPr txBox="1">
                <a:spLocks noChangeArrowheads="1"/>
              </p:cNvSpPr>
              <p:nvPr/>
            </p:nvSpPr>
            <p:spPr bwMode="auto">
              <a:xfrm>
                <a:off x="1295" y="2093"/>
                <a:ext cx="14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100"/>
                  <a:t>9</a:t>
                </a:r>
              </a:p>
            </p:txBody>
          </p:sp>
          <p:sp>
            <p:nvSpPr>
              <p:cNvPr id="209" name="Rectangle 166"/>
              <p:cNvSpPr>
                <a:spLocks noChangeArrowheads="1"/>
              </p:cNvSpPr>
              <p:nvPr/>
            </p:nvSpPr>
            <p:spPr bwMode="auto">
              <a:xfrm>
                <a:off x="1961" y="3683"/>
                <a:ext cx="110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1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Visina</a:t>
                </a:r>
                <a:r>
                  <a:rPr lang="en-US" sz="11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11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desnog</a:t>
                </a:r>
                <a:endParaRPr lang="en-US" sz="11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6" name="Oval 167"/>
            <p:cNvSpPr>
              <a:spLocks noChangeArrowheads="1"/>
            </p:cNvSpPr>
            <p:nvPr/>
          </p:nvSpPr>
          <p:spPr bwMode="auto">
            <a:xfrm>
              <a:off x="4045" y="136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7" name="Oval 168"/>
            <p:cNvSpPr>
              <a:spLocks noChangeArrowheads="1"/>
            </p:cNvSpPr>
            <p:nvPr/>
          </p:nvSpPr>
          <p:spPr bwMode="auto">
            <a:xfrm>
              <a:off x="5372" y="12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8" name="Oval 169"/>
            <p:cNvSpPr>
              <a:spLocks noChangeArrowheads="1"/>
            </p:cNvSpPr>
            <p:nvPr/>
          </p:nvSpPr>
          <p:spPr bwMode="auto">
            <a:xfrm>
              <a:off x="3770" y="161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9" name="Oval 170"/>
            <p:cNvSpPr>
              <a:spLocks noChangeArrowheads="1"/>
            </p:cNvSpPr>
            <p:nvPr/>
          </p:nvSpPr>
          <p:spPr bwMode="auto">
            <a:xfrm>
              <a:off x="4496" y="93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0" name="Oval 177"/>
            <p:cNvSpPr>
              <a:spLocks noChangeArrowheads="1"/>
            </p:cNvSpPr>
            <p:nvPr/>
          </p:nvSpPr>
          <p:spPr bwMode="auto">
            <a:xfrm>
              <a:off x="4328" y="109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1" name="Oval 178"/>
            <p:cNvSpPr>
              <a:spLocks noChangeArrowheads="1"/>
            </p:cNvSpPr>
            <p:nvPr/>
          </p:nvSpPr>
          <p:spPr bwMode="auto">
            <a:xfrm>
              <a:off x="4756" y="69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2" name="Oval 184"/>
            <p:cNvSpPr>
              <a:spLocks noChangeArrowheads="1"/>
            </p:cNvSpPr>
            <p:nvPr/>
          </p:nvSpPr>
          <p:spPr bwMode="auto">
            <a:xfrm>
              <a:off x="4986" y="47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3" name="Rectangle 185" descr="Wide downward diagonal"/>
            <p:cNvSpPr>
              <a:spLocks noChangeArrowheads="1"/>
            </p:cNvSpPr>
            <p:nvPr/>
          </p:nvSpPr>
          <p:spPr bwMode="auto">
            <a:xfrm>
              <a:off x="3642" y="50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4" name="Rectangle 186" descr="Wide downward diagonal"/>
            <p:cNvSpPr>
              <a:spLocks noChangeArrowheads="1"/>
            </p:cNvSpPr>
            <p:nvPr/>
          </p:nvSpPr>
          <p:spPr bwMode="auto">
            <a:xfrm>
              <a:off x="3834" y="2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5" name="Rectangle 187" descr="Wide downward diagonal"/>
            <p:cNvSpPr>
              <a:spLocks noChangeArrowheads="1"/>
            </p:cNvSpPr>
            <p:nvPr/>
          </p:nvSpPr>
          <p:spPr bwMode="auto">
            <a:xfrm>
              <a:off x="4183" y="6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6" name="Rectangle 188" descr="Wide downward diagonal"/>
            <p:cNvSpPr>
              <a:spLocks noChangeArrowheads="1"/>
            </p:cNvSpPr>
            <p:nvPr/>
          </p:nvSpPr>
          <p:spPr bwMode="auto">
            <a:xfrm>
              <a:off x="3782" y="14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7" name="Rectangle 189" descr="Wide downward diagonal"/>
            <p:cNvSpPr>
              <a:spLocks noChangeArrowheads="1"/>
            </p:cNvSpPr>
            <p:nvPr/>
          </p:nvSpPr>
          <p:spPr bwMode="auto">
            <a:xfrm>
              <a:off x="4264" y="2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8" name="Rectangle 190" descr="Wide downward diagonal"/>
            <p:cNvSpPr>
              <a:spLocks noChangeArrowheads="1"/>
            </p:cNvSpPr>
            <p:nvPr/>
          </p:nvSpPr>
          <p:spPr bwMode="auto">
            <a:xfrm>
              <a:off x="4122" y="98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9" name="Rectangle 191" descr="Wide downward diagonal"/>
            <p:cNvSpPr>
              <a:spLocks noChangeArrowheads="1"/>
            </p:cNvSpPr>
            <p:nvPr/>
          </p:nvSpPr>
          <p:spPr bwMode="auto">
            <a:xfrm>
              <a:off x="4884" y="22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0" name="Rectangle 192" descr="Wide downward diagonal"/>
            <p:cNvSpPr>
              <a:spLocks noChangeArrowheads="1"/>
            </p:cNvSpPr>
            <p:nvPr/>
          </p:nvSpPr>
          <p:spPr bwMode="auto">
            <a:xfrm>
              <a:off x="3951" y="49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1" name="Rectangle 193" descr="Wide downward diagonal"/>
            <p:cNvSpPr>
              <a:spLocks noChangeArrowheads="1"/>
            </p:cNvSpPr>
            <p:nvPr/>
          </p:nvSpPr>
          <p:spPr bwMode="auto">
            <a:xfrm>
              <a:off x="3820" y="9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2" name="Rectangle 194" descr="Wide downward diagonal"/>
            <p:cNvSpPr>
              <a:spLocks noChangeArrowheads="1"/>
            </p:cNvSpPr>
            <p:nvPr/>
          </p:nvSpPr>
          <p:spPr bwMode="auto">
            <a:xfrm>
              <a:off x="4481" y="7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3" name="Rectangle 195" descr="Wide downward diagonal"/>
            <p:cNvSpPr>
              <a:spLocks noChangeArrowheads="1"/>
            </p:cNvSpPr>
            <p:nvPr/>
          </p:nvSpPr>
          <p:spPr bwMode="auto">
            <a:xfrm>
              <a:off x="4541" y="45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4" name="Rectangle 196" descr="Wide downward diagonal"/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5" name="Rectangle 197" descr="Wide downward diagonal"/>
            <p:cNvSpPr>
              <a:spLocks noChangeArrowheads="1"/>
            </p:cNvSpPr>
            <p:nvPr/>
          </p:nvSpPr>
          <p:spPr bwMode="auto">
            <a:xfrm>
              <a:off x="4044" y="1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6" name="Rectangle 198" descr="Wide downward diagonal"/>
            <p:cNvSpPr>
              <a:spLocks noChangeArrowheads="1"/>
            </p:cNvSpPr>
            <p:nvPr/>
          </p:nvSpPr>
          <p:spPr bwMode="auto">
            <a:xfrm>
              <a:off x="4539" y="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7" name="Rectangle 200" descr="Wide downward diagonal"/>
            <p:cNvSpPr>
              <a:spLocks noChangeArrowheads="1"/>
            </p:cNvSpPr>
            <p:nvPr/>
          </p:nvSpPr>
          <p:spPr bwMode="auto">
            <a:xfrm>
              <a:off x="4957" y="11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8" name="Rectangle 201" descr="Wide downward diagonal"/>
            <p:cNvSpPr>
              <a:spLocks noChangeArrowheads="1"/>
            </p:cNvSpPr>
            <p:nvPr/>
          </p:nvSpPr>
          <p:spPr bwMode="auto">
            <a:xfrm>
              <a:off x="4836" y="13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9" name="Rectangle 202" descr="Wide downward diagonal"/>
            <p:cNvSpPr>
              <a:spLocks noChangeArrowheads="1"/>
            </p:cNvSpPr>
            <p:nvPr/>
          </p:nvSpPr>
          <p:spPr bwMode="auto">
            <a:xfrm>
              <a:off x="5021" y="69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0" name="Rectangle 203" descr="Wide downward diagonal"/>
            <p:cNvSpPr>
              <a:spLocks noChangeArrowheads="1"/>
            </p:cNvSpPr>
            <p:nvPr/>
          </p:nvSpPr>
          <p:spPr bwMode="auto">
            <a:xfrm>
              <a:off x="4503" y="13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1" name="Rectangle 204" descr="Wide downward diagonal"/>
            <p:cNvSpPr>
              <a:spLocks noChangeArrowheads="1"/>
            </p:cNvSpPr>
            <p:nvPr/>
          </p:nvSpPr>
          <p:spPr bwMode="auto">
            <a:xfrm>
              <a:off x="3958" y="158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2" name="Rectangle 205" descr="Wide downward diagonal"/>
            <p:cNvSpPr>
              <a:spLocks noChangeArrowheads="1"/>
            </p:cNvSpPr>
            <p:nvPr/>
          </p:nvSpPr>
          <p:spPr bwMode="auto">
            <a:xfrm>
              <a:off x="4436" y="153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3" name="Rectangle 206" descr="Wide downward diagonal"/>
            <p:cNvSpPr>
              <a:spLocks noChangeArrowheads="1"/>
            </p:cNvSpPr>
            <p:nvPr/>
          </p:nvSpPr>
          <p:spPr bwMode="auto">
            <a:xfrm>
              <a:off x="4292" y="127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4" name="Rectangle 207" descr="Wide downward diagonal"/>
            <p:cNvSpPr>
              <a:spLocks noChangeArrowheads="1"/>
            </p:cNvSpPr>
            <p:nvPr/>
          </p:nvSpPr>
          <p:spPr bwMode="auto">
            <a:xfrm>
              <a:off x="4695" y="8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5" name="Rectangle 208" descr="Wide downward diagonal"/>
            <p:cNvSpPr>
              <a:spLocks noChangeArrowheads="1"/>
            </p:cNvSpPr>
            <p:nvPr/>
          </p:nvSpPr>
          <p:spPr bwMode="auto">
            <a:xfrm>
              <a:off x="5119" y="162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6" name="Rectangle 209" descr="Wide downward diagonal"/>
            <p:cNvSpPr>
              <a:spLocks noChangeArrowheads="1"/>
            </p:cNvSpPr>
            <p:nvPr/>
          </p:nvSpPr>
          <p:spPr bwMode="auto">
            <a:xfrm>
              <a:off x="5220" y="38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7" name="Rectangle 210" descr="Wide downward diagonal"/>
            <p:cNvSpPr>
              <a:spLocks noChangeArrowheads="1"/>
            </p:cNvSpPr>
            <p:nvPr/>
          </p:nvSpPr>
          <p:spPr bwMode="auto">
            <a:xfrm>
              <a:off x="5220" y="124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78" name="Rectangle 211" descr="Wide downward diagonal"/>
            <p:cNvSpPr>
              <a:spLocks noChangeArrowheads="1"/>
            </p:cNvSpPr>
            <p:nvPr/>
          </p:nvSpPr>
          <p:spPr bwMode="auto">
            <a:xfrm>
              <a:off x="5178" y="94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9" name="Rectangle 212" descr="Wide downward diagonal"/>
            <p:cNvSpPr>
              <a:spLocks noChangeArrowheads="1"/>
            </p:cNvSpPr>
            <p:nvPr/>
          </p:nvSpPr>
          <p:spPr bwMode="auto">
            <a:xfrm>
              <a:off x="5265" y="71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0" name="Rectangle 213" descr="Wide downward diagonal"/>
            <p:cNvSpPr>
              <a:spLocks noChangeArrowheads="1"/>
            </p:cNvSpPr>
            <p:nvPr/>
          </p:nvSpPr>
          <p:spPr bwMode="auto">
            <a:xfrm>
              <a:off x="4795" y="167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1" name="Oval 214"/>
            <p:cNvSpPr>
              <a:spLocks noChangeArrowheads="1"/>
            </p:cNvSpPr>
            <p:nvPr/>
          </p:nvSpPr>
          <p:spPr bwMode="auto">
            <a:xfrm>
              <a:off x="3929" y="147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2" name="Oval 216"/>
            <p:cNvSpPr>
              <a:spLocks noChangeArrowheads="1"/>
            </p:cNvSpPr>
            <p:nvPr/>
          </p:nvSpPr>
          <p:spPr bwMode="auto">
            <a:xfrm>
              <a:off x="4590" y="85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3" name="Oval 217"/>
            <p:cNvSpPr>
              <a:spLocks noChangeArrowheads="1"/>
            </p:cNvSpPr>
            <p:nvPr/>
          </p:nvSpPr>
          <p:spPr bwMode="auto">
            <a:xfrm>
              <a:off x="5224" y="26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4" name="Oval 218"/>
            <p:cNvSpPr>
              <a:spLocks noChangeArrowheads="1"/>
            </p:cNvSpPr>
            <p:nvPr/>
          </p:nvSpPr>
          <p:spPr bwMode="auto">
            <a:xfrm>
              <a:off x="4865" y="60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" name="Oval 219"/>
            <p:cNvSpPr>
              <a:spLocks noChangeArrowheads="1"/>
            </p:cNvSpPr>
            <p:nvPr/>
          </p:nvSpPr>
          <p:spPr bwMode="auto">
            <a:xfrm>
              <a:off x="4173" y="124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3528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495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3528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495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657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00400" y="3657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76600" y="4419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76600" y="4419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42672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633815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172200" y="3810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48635" y="33752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165" y="3760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54190" y="41416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3190" y="3751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4165" y="440167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5295" y="362174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15000" y="3048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6000" y="2801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5965" y="31824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2495" y="3505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45940" y="3886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51495" y="41416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41460" y="440167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1470" y="479163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4165" y="4912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08730" y="492610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8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4140" y="543709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67635" y="337073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635" y="45316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4419600"/>
            <a:ext cx="228600" cy="228600"/>
          </a:xfrm>
          <a:prstGeom prst="rect">
            <a:avLst/>
          </a:prstGeom>
          <a:solidFill>
            <a:srgbClr val="FF5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3457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Još malo formalnije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4970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sr-Latn-RS" sz="2400" dirty="0" smtClean="0">
                <a:latin typeface="Comic Sans MS" pitchFamily="66" charset="0"/>
              </a:rPr>
              <a:t>Tražimo minimum funkcije</a:t>
            </a:r>
          </a:p>
          <a:p>
            <a:pPr marL="457200" indent="-457200"/>
            <a:endParaRPr lang="sr-Latn-RS" sz="2400" dirty="0" smtClean="0">
              <a:latin typeface="Comic Sans MS" pitchFamily="66" charset="0"/>
            </a:endParaRPr>
          </a:p>
          <a:p>
            <a:pPr marL="457200" indent="-457200"/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553200"/>
            <a:ext cx="7620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hlinkClick r:id="rId2"/>
              </a:rPr>
              <a:t>http://ocw.mit.edu/courses/electrical-engineering-and-computer-science/6-047-computational-biology-genomes-networks-evolution-fall-2008/lecture-notes/MIT6_047f08_lec04_slide04.pdf</a:t>
            </a:r>
            <a:endParaRPr lang="en-US" sz="60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505200"/>
            <a:ext cx="4743450" cy="1047750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133600" y="952617"/>
            <a:ext cx="67818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podeliUGRupe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errT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0)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//------------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-------------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ii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elementi.Count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Cluster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Cluster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grupa.centar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[ii];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grupe.Add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//-------------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iterativno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racunanje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centara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---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it = 0; it &lt; 100; it++)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Cluster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grupa.elementi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cc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rastojanje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(cc) &gt;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rastojanje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(cc))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najblizaGrupa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elementi.Add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(cc);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err = 0;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brojGrupa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err +=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grupe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pomeriCentar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(err &lt;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errT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break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Mašinsko učenje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1524000"/>
            <a:ext cx="1830388" cy="5040313"/>
          </a:xfrm>
          <a:prstGeom prst="rect">
            <a:avLst/>
          </a:prstGeom>
          <a:solidFill>
            <a:srgbClr val="EAEAEA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2070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0000FF"/>
                </a:solidFill>
              </a:rPr>
              <a:t>Primeri klase A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2788" y="6021388"/>
            <a:ext cx="457200" cy="304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22388" y="5457825"/>
            <a:ext cx="457200" cy="8683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12788" y="4344988"/>
            <a:ext cx="457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22388" y="4857750"/>
            <a:ext cx="457200" cy="2492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2788" y="3632200"/>
            <a:ext cx="457200" cy="103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2388" y="3201988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12788" y="2203450"/>
            <a:ext cx="457200" cy="3889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22388" y="221138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27075" y="259715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4         4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27075" y="371316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1          5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27075" y="5045075"/>
            <a:ext cx="97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dirty="0" smtClean="0"/>
              <a:t>6        </a:t>
            </a:r>
            <a:r>
              <a:rPr lang="en-US" sz="1800" dirty="0"/>
              <a:t>3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27075" y="6246813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3          7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593975" y="1143000"/>
            <a:ext cx="1890713" cy="5492750"/>
          </a:xfrm>
          <a:prstGeom prst="rect">
            <a:avLst/>
          </a:prstGeom>
          <a:solidFill>
            <a:srgbClr val="FFFFCC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743200" y="1524000"/>
            <a:ext cx="1665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sr-Latn-RS" sz="1600" b="1" dirty="0" smtClean="0">
                <a:solidFill>
                  <a:srgbClr val="FF0000"/>
                </a:solidFill>
              </a:rPr>
              <a:t>Primeri klase B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 flipH="1">
            <a:off x="3497263" y="5462588"/>
            <a:ext cx="457200" cy="8429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 flipH="1">
            <a:off x="2887663" y="5461000"/>
            <a:ext cx="457200" cy="8445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 flipH="1">
            <a:off x="3497263" y="4227513"/>
            <a:ext cx="457200" cy="8588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 flipH="1">
            <a:off x="2887663" y="4633913"/>
            <a:ext cx="457200" cy="4524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 flipH="1">
            <a:off x="3497263" y="3167063"/>
            <a:ext cx="457200" cy="547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 flipH="1">
            <a:off x="2887663" y="3005138"/>
            <a:ext cx="457200" cy="7096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 flipH="1">
            <a:off x="3497263" y="1914525"/>
            <a:ext cx="457200" cy="6572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 flipH="1">
            <a:off x="2887663" y="2038350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932113" y="2593975"/>
            <a:ext cx="927100" cy="4016375"/>
            <a:chOff x="585" y="1707"/>
            <a:chExt cx="584" cy="2530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85" y="1707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5         6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85" y="2410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7         5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85" y="3249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4         8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85" y="4006"/>
              <a:ext cx="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/>
                <a:t>7         7</a:t>
              </a: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 flipH="1">
            <a:off x="5334000" y="1295400"/>
            <a:ext cx="457200" cy="7032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 flipH="1">
            <a:off x="4724400" y="1290638"/>
            <a:ext cx="457200" cy="7080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733925" y="200183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/>
              <a:t>6          6</a:t>
            </a:r>
          </a:p>
        </p:txBody>
      </p: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4953000" y="3200400"/>
            <a:ext cx="3821113" cy="3508374"/>
            <a:chOff x="3213" y="74"/>
            <a:chExt cx="2407" cy="2210"/>
          </a:xfrm>
        </p:grpSpPr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3213" y="74"/>
              <a:ext cx="2407" cy="2210"/>
              <a:chOff x="1152" y="1945"/>
              <a:chExt cx="2139" cy="1876"/>
            </a:xfrm>
          </p:grpSpPr>
          <p:sp>
            <p:nvSpPr>
              <p:cNvPr id="116" name="Rectangle 38"/>
              <p:cNvSpPr>
                <a:spLocks noChangeArrowheads="1"/>
              </p:cNvSpPr>
              <p:nvPr/>
            </p:nvSpPr>
            <p:spPr bwMode="auto">
              <a:xfrm rot="16200000">
                <a:off x="818" y="2643"/>
                <a:ext cx="82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4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Visina</a:t>
                </a:r>
                <a:r>
                  <a:rPr lang="en-US" sz="14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14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levog</a:t>
                </a:r>
                <a:endParaRPr 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19" name="Rectangle 41"/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0" name="Rectangle 42"/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1" name="Rectangle 43"/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2" name="Rectangle 44"/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6" name="Rectangle 48"/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7" name="Rectangle 49"/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8" name="Rectangle 50"/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29" name="Rectangle 51"/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2" name="Rectangle 54"/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3" name="Rectangle 55"/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4" name="Rectangle 56"/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5" name="Rectangle 57"/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6" name="Rectangle 58"/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7" name="Rectangle 59"/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8" name="Rectangle 60"/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39" name="Rectangle 61"/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0" name="Rectangle 62"/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2" name="Rectangle 84"/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3" name="Rectangle 85"/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4" name="Rectangle 86"/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5" name="Rectangle 87"/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6" name="Rectangle 88"/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Rectangle 89"/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Rectangle 90"/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Rectangle 91"/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0" name="Rectangle 92"/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1" name="Rectangle 93"/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2" name="Rectangle 94"/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3" name="Rectangle 95"/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Rectangle 96"/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5" name="Rectangle 97"/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Rectangle 98"/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7" name="Rectangle 99"/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8" name="Rectangle 100"/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9" name="Rectangle 101"/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0" name="Rectangle 102"/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1" name="Rectangle 103"/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2" name="Rectangle 104"/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3" name="Rectangle 105"/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4" name="Rectangle 106"/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6" name="Rectangle 108"/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7" name="Rectangle 109"/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8" name="Rectangle 110"/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9" name="Rectangle 111"/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0" name="Rectangle 112"/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1" name="Rectangle 113"/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Rectangle 114"/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8" name="Rectangle 120"/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9" name="Rectangle 121"/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0" name="Rectangle 122"/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1" name="Rectangle 123"/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2" name="Rectangle 124"/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3" name="Rectangle 125"/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4" name="Rectangle 126"/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5" name="Rectangle 127"/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6" name="Rectangle 128"/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7" name="Rectangle 129"/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8" name="Rectangle 130"/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9" name="Rectangle 131"/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0" name="Rectangle 132"/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1" name="Rectangle 133"/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Rectangle 134"/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3" name="Rectangle 135"/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4" name="Rectangle 136"/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5" name="Rectangle 137"/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6" name="Rectangle 138"/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7" name="Line 139"/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8" name="Line 140"/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9" name="Text Box 141"/>
              <p:cNvSpPr txBox="1">
                <a:spLocks noChangeArrowheads="1"/>
              </p:cNvSpPr>
              <p:nvPr/>
            </p:nvSpPr>
            <p:spPr bwMode="auto">
              <a:xfrm>
                <a:off x="1266" y="1945"/>
                <a:ext cx="246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100</a:t>
                </a:r>
              </a:p>
            </p:txBody>
          </p:sp>
          <p:sp>
            <p:nvSpPr>
              <p:cNvPr id="220" name="Text Box 142"/>
              <p:cNvSpPr txBox="1">
                <a:spLocks noChangeArrowheads="1"/>
              </p:cNvSpPr>
              <p:nvPr/>
            </p:nvSpPr>
            <p:spPr bwMode="auto">
              <a:xfrm>
                <a:off x="1563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10</a:t>
                </a:r>
              </a:p>
            </p:txBody>
          </p:sp>
          <p:sp>
            <p:nvSpPr>
              <p:cNvPr id="221" name="Text Box 143"/>
              <p:cNvSpPr txBox="1">
                <a:spLocks noChangeArrowheads="1"/>
              </p:cNvSpPr>
              <p:nvPr/>
            </p:nvSpPr>
            <p:spPr bwMode="auto">
              <a:xfrm>
                <a:off x="1731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20</a:t>
                </a:r>
              </a:p>
            </p:txBody>
          </p:sp>
          <p:sp>
            <p:nvSpPr>
              <p:cNvPr id="222" name="Text Box 144"/>
              <p:cNvSpPr txBox="1">
                <a:spLocks noChangeArrowheads="1"/>
              </p:cNvSpPr>
              <p:nvPr/>
            </p:nvSpPr>
            <p:spPr bwMode="auto">
              <a:xfrm>
                <a:off x="1899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30</a:t>
                </a:r>
              </a:p>
            </p:txBody>
          </p:sp>
          <p:sp>
            <p:nvSpPr>
              <p:cNvPr id="223" name="Text Box 145"/>
              <p:cNvSpPr txBox="1">
                <a:spLocks noChangeArrowheads="1"/>
              </p:cNvSpPr>
              <p:nvPr/>
            </p:nvSpPr>
            <p:spPr bwMode="auto">
              <a:xfrm>
                <a:off x="2066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40</a:t>
                </a:r>
              </a:p>
            </p:txBody>
          </p:sp>
          <p:sp>
            <p:nvSpPr>
              <p:cNvPr id="224" name="Text Box 146"/>
              <p:cNvSpPr txBox="1">
                <a:spLocks noChangeArrowheads="1"/>
              </p:cNvSpPr>
              <p:nvPr/>
            </p:nvSpPr>
            <p:spPr bwMode="auto">
              <a:xfrm>
                <a:off x="2235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50</a:t>
                </a:r>
              </a:p>
            </p:txBody>
          </p:sp>
          <p:sp>
            <p:nvSpPr>
              <p:cNvPr id="225" name="Text Box 147"/>
              <p:cNvSpPr txBox="1">
                <a:spLocks noChangeArrowheads="1"/>
              </p:cNvSpPr>
              <p:nvPr/>
            </p:nvSpPr>
            <p:spPr bwMode="auto">
              <a:xfrm>
                <a:off x="2403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60</a:t>
                </a:r>
              </a:p>
            </p:txBody>
          </p:sp>
          <p:sp>
            <p:nvSpPr>
              <p:cNvPr id="226" name="Text Box 148"/>
              <p:cNvSpPr txBox="1">
                <a:spLocks noChangeArrowheads="1"/>
              </p:cNvSpPr>
              <p:nvPr/>
            </p:nvSpPr>
            <p:spPr bwMode="auto">
              <a:xfrm>
                <a:off x="2570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70</a:t>
                </a:r>
              </a:p>
            </p:txBody>
          </p:sp>
          <p:sp>
            <p:nvSpPr>
              <p:cNvPr id="227" name="Text Box 149"/>
              <p:cNvSpPr txBox="1">
                <a:spLocks noChangeArrowheads="1"/>
              </p:cNvSpPr>
              <p:nvPr/>
            </p:nvSpPr>
            <p:spPr bwMode="auto">
              <a:xfrm>
                <a:off x="2738" y="3515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80</a:t>
                </a:r>
              </a:p>
            </p:txBody>
          </p:sp>
          <p:sp>
            <p:nvSpPr>
              <p:cNvPr id="228" name="Text Box 150"/>
              <p:cNvSpPr txBox="1">
                <a:spLocks noChangeArrowheads="1"/>
              </p:cNvSpPr>
              <p:nvPr/>
            </p:nvSpPr>
            <p:spPr bwMode="auto">
              <a:xfrm>
                <a:off x="2905" y="3516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90</a:t>
                </a:r>
              </a:p>
            </p:txBody>
          </p:sp>
          <p:sp>
            <p:nvSpPr>
              <p:cNvPr id="229" name="Text Box 151"/>
              <p:cNvSpPr txBox="1">
                <a:spLocks noChangeArrowheads="1"/>
              </p:cNvSpPr>
              <p:nvPr/>
            </p:nvSpPr>
            <p:spPr bwMode="auto">
              <a:xfrm>
                <a:off x="3045" y="3515"/>
                <a:ext cx="246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100</a:t>
                </a:r>
              </a:p>
            </p:txBody>
          </p:sp>
          <p:sp>
            <p:nvSpPr>
              <p:cNvPr id="230" name="Text Box 152"/>
              <p:cNvSpPr txBox="1">
                <a:spLocks noChangeArrowheads="1"/>
              </p:cNvSpPr>
              <p:nvPr/>
            </p:nvSpPr>
            <p:spPr bwMode="auto">
              <a:xfrm>
                <a:off x="1295" y="3279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10</a:t>
                </a:r>
              </a:p>
            </p:txBody>
          </p:sp>
          <p:sp>
            <p:nvSpPr>
              <p:cNvPr id="231" name="Text Box 153"/>
              <p:cNvSpPr txBox="1">
                <a:spLocks noChangeArrowheads="1"/>
              </p:cNvSpPr>
              <p:nvPr/>
            </p:nvSpPr>
            <p:spPr bwMode="auto">
              <a:xfrm>
                <a:off x="1295" y="3131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20</a:t>
                </a:r>
              </a:p>
            </p:txBody>
          </p:sp>
          <p:sp>
            <p:nvSpPr>
              <p:cNvPr id="232" name="Text Box 154"/>
              <p:cNvSpPr txBox="1">
                <a:spLocks noChangeArrowheads="1"/>
              </p:cNvSpPr>
              <p:nvPr/>
            </p:nvSpPr>
            <p:spPr bwMode="auto">
              <a:xfrm>
                <a:off x="1295" y="2982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30</a:t>
                </a:r>
              </a:p>
            </p:txBody>
          </p:sp>
          <p:sp>
            <p:nvSpPr>
              <p:cNvPr id="233" name="Text Box 155"/>
              <p:cNvSpPr txBox="1">
                <a:spLocks noChangeArrowheads="1"/>
              </p:cNvSpPr>
              <p:nvPr/>
            </p:nvSpPr>
            <p:spPr bwMode="auto">
              <a:xfrm>
                <a:off x="1295" y="2834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40</a:t>
                </a:r>
              </a:p>
            </p:txBody>
          </p:sp>
          <p:sp>
            <p:nvSpPr>
              <p:cNvPr id="234" name="Text Box 156"/>
              <p:cNvSpPr txBox="1">
                <a:spLocks noChangeArrowheads="1"/>
              </p:cNvSpPr>
              <p:nvPr/>
            </p:nvSpPr>
            <p:spPr bwMode="auto">
              <a:xfrm>
                <a:off x="1295" y="2686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50</a:t>
                </a:r>
              </a:p>
            </p:txBody>
          </p:sp>
          <p:sp>
            <p:nvSpPr>
              <p:cNvPr id="235" name="Text Box 157"/>
              <p:cNvSpPr txBox="1">
                <a:spLocks noChangeArrowheads="1"/>
              </p:cNvSpPr>
              <p:nvPr/>
            </p:nvSpPr>
            <p:spPr bwMode="auto">
              <a:xfrm>
                <a:off x="1295" y="2537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60</a:t>
                </a:r>
              </a:p>
            </p:txBody>
          </p:sp>
          <p:sp>
            <p:nvSpPr>
              <p:cNvPr id="236" name="Text Box 158"/>
              <p:cNvSpPr txBox="1">
                <a:spLocks noChangeArrowheads="1"/>
              </p:cNvSpPr>
              <p:nvPr/>
            </p:nvSpPr>
            <p:spPr bwMode="auto">
              <a:xfrm>
                <a:off x="1295" y="2390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70</a:t>
                </a:r>
              </a:p>
            </p:txBody>
          </p:sp>
          <p:sp>
            <p:nvSpPr>
              <p:cNvPr id="237" name="Text Box 159"/>
              <p:cNvSpPr txBox="1">
                <a:spLocks noChangeArrowheads="1"/>
              </p:cNvSpPr>
              <p:nvPr/>
            </p:nvSpPr>
            <p:spPr bwMode="auto">
              <a:xfrm>
                <a:off x="1295" y="2242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80</a:t>
                </a:r>
              </a:p>
            </p:txBody>
          </p:sp>
          <p:sp>
            <p:nvSpPr>
              <p:cNvPr id="238" name="Text Box 160"/>
              <p:cNvSpPr txBox="1">
                <a:spLocks noChangeArrowheads="1"/>
              </p:cNvSpPr>
              <p:nvPr/>
            </p:nvSpPr>
            <p:spPr bwMode="auto">
              <a:xfrm>
                <a:off x="1295" y="2093"/>
                <a:ext cx="198" cy="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200"/>
                  <a:t>90</a:t>
                </a:r>
              </a:p>
            </p:txBody>
          </p:sp>
          <p:sp>
            <p:nvSpPr>
              <p:cNvPr id="239" name="Rectangle 161"/>
              <p:cNvSpPr>
                <a:spLocks noChangeArrowheads="1"/>
              </p:cNvSpPr>
              <p:nvPr/>
            </p:nvSpPr>
            <p:spPr bwMode="auto">
              <a:xfrm>
                <a:off x="1961" y="3683"/>
                <a:ext cx="1100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Visina</a:t>
                </a:r>
                <a:r>
                  <a:rPr lang="en-US" sz="1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12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desnog</a:t>
                </a:r>
                <a:endParaRPr lang="en-US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1" name="Oval 162"/>
            <p:cNvSpPr>
              <a:spLocks noChangeArrowheads="1"/>
            </p:cNvSpPr>
            <p:nvPr/>
          </p:nvSpPr>
          <p:spPr bwMode="auto">
            <a:xfrm>
              <a:off x="5324" y="153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2" name="Oval 163"/>
            <p:cNvSpPr>
              <a:spLocks noChangeArrowheads="1"/>
            </p:cNvSpPr>
            <p:nvPr/>
          </p:nvSpPr>
          <p:spPr bwMode="auto">
            <a:xfrm>
              <a:off x="4617" y="112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3" name="Oval 164"/>
            <p:cNvSpPr>
              <a:spLocks noChangeArrowheads="1"/>
            </p:cNvSpPr>
            <p:nvPr/>
          </p:nvSpPr>
          <p:spPr bwMode="auto">
            <a:xfrm>
              <a:off x="5038" y="121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" name="Oval 165"/>
            <p:cNvSpPr>
              <a:spLocks noChangeArrowheads="1"/>
            </p:cNvSpPr>
            <p:nvPr/>
          </p:nvSpPr>
          <p:spPr bwMode="auto">
            <a:xfrm>
              <a:off x="4236" y="25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" name="Oval 166"/>
            <p:cNvSpPr>
              <a:spLocks noChangeArrowheads="1"/>
            </p:cNvSpPr>
            <p:nvPr/>
          </p:nvSpPr>
          <p:spPr bwMode="auto">
            <a:xfrm>
              <a:off x="5078" y="93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" name="Oval 167"/>
            <p:cNvSpPr>
              <a:spLocks noChangeArrowheads="1"/>
            </p:cNvSpPr>
            <p:nvPr/>
          </p:nvSpPr>
          <p:spPr bwMode="auto">
            <a:xfrm>
              <a:off x="4869" y="67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7" name="Oval 168"/>
            <p:cNvSpPr>
              <a:spLocks noChangeArrowheads="1"/>
            </p:cNvSpPr>
            <p:nvPr/>
          </p:nvSpPr>
          <p:spPr bwMode="auto">
            <a:xfrm>
              <a:off x="5367" y="169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" name="Oval 169"/>
            <p:cNvSpPr>
              <a:spLocks noChangeArrowheads="1"/>
            </p:cNvSpPr>
            <p:nvPr/>
          </p:nvSpPr>
          <p:spPr bwMode="auto">
            <a:xfrm>
              <a:off x="4739" y="56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9" name="Oval 170"/>
            <p:cNvSpPr>
              <a:spLocks noChangeArrowheads="1"/>
            </p:cNvSpPr>
            <p:nvPr/>
          </p:nvSpPr>
          <p:spPr bwMode="auto">
            <a:xfrm>
              <a:off x="5005" y="80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" name="Oval 171"/>
            <p:cNvSpPr>
              <a:spLocks noChangeArrowheads="1"/>
            </p:cNvSpPr>
            <p:nvPr/>
          </p:nvSpPr>
          <p:spPr bwMode="auto">
            <a:xfrm>
              <a:off x="5295" y="136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" name="Oval 172"/>
            <p:cNvSpPr>
              <a:spLocks noChangeArrowheads="1"/>
            </p:cNvSpPr>
            <p:nvPr/>
          </p:nvSpPr>
          <p:spPr bwMode="auto">
            <a:xfrm>
              <a:off x="5173" y="110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" name="Oval 173"/>
            <p:cNvSpPr>
              <a:spLocks noChangeArrowheads="1"/>
            </p:cNvSpPr>
            <p:nvPr/>
          </p:nvSpPr>
          <p:spPr bwMode="auto">
            <a:xfrm>
              <a:off x="3979" y="16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3" name="Oval 174"/>
            <p:cNvSpPr>
              <a:spLocks noChangeArrowheads="1"/>
            </p:cNvSpPr>
            <p:nvPr/>
          </p:nvSpPr>
          <p:spPr bwMode="auto">
            <a:xfrm>
              <a:off x="3685" y="12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" name="Oval 175"/>
            <p:cNvSpPr>
              <a:spLocks noChangeArrowheads="1"/>
            </p:cNvSpPr>
            <p:nvPr/>
          </p:nvSpPr>
          <p:spPr bwMode="auto">
            <a:xfrm>
              <a:off x="4438" y="33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5" name="Oval 176"/>
            <p:cNvSpPr>
              <a:spLocks noChangeArrowheads="1"/>
            </p:cNvSpPr>
            <p:nvPr/>
          </p:nvSpPr>
          <p:spPr bwMode="auto">
            <a:xfrm>
              <a:off x="5236" y="122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6" name="Oval 177"/>
            <p:cNvSpPr>
              <a:spLocks noChangeArrowheads="1"/>
            </p:cNvSpPr>
            <p:nvPr/>
          </p:nvSpPr>
          <p:spPr bwMode="auto">
            <a:xfrm>
              <a:off x="4103" y="54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7" name="Oval 178"/>
            <p:cNvSpPr>
              <a:spLocks noChangeArrowheads="1"/>
            </p:cNvSpPr>
            <p:nvPr/>
          </p:nvSpPr>
          <p:spPr bwMode="auto">
            <a:xfrm>
              <a:off x="4614" y="46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8" name="Oval 179"/>
            <p:cNvSpPr>
              <a:spLocks noChangeArrowheads="1"/>
            </p:cNvSpPr>
            <p:nvPr/>
          </p:nvSpPr>
          <p:spPr bwMode="auto">
            <a:xfrm>
              <a:off x="3833" y="79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9" name="Rectangle 180" descr="Wide downward diagonal"/>
            <p:cNvSpPr>
              <a:spLocks noChangeArrowheads="1"/>
            </p:cNvSpPr>
            <p:nvPr/>
          </p:nvSpPr>
          <p:spPr bwMode="auto">
            <a:xfrm>
              <a:off x="4593" y="28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0" name="Rectangle 181" descr="Wide downward diagonal"/>
            <p:cNvSpPr>
              <a:spLocks noChangeArrowheads="1"/>
            </p:cNvSpPr>
            <p:nvPr/>
          </p:nvSpPr>
          <p:spPr bwMode="auto">
            <a:xfrm>
              <a:off x="4966" y="5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1" name="Rectangle 182" descr="Wide downward diagonal"/>
            <p:cNvSpPr>
              <a:spLocks noChangeArrowheads="1"/>
            </p:cNvSpPr>
            <p:nvPr/>
          </p:nvSpPr>
          <p:spPr bwMode="auto">
            <a:xfrm>
              <a:off x="5213" y="89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2" name="Rectangle 184" descr="Wide downward diagonal"/>
            <p:cNvSpPr>
              <a:spLocks noChangeArrowheads="1"/>
            </p:cNvSpPr>
            <p:nvPr/>
          </p:nvSpPr>
          <p:spPr bwMode="auto">
            <a:xfrm>
              <a:off x="50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3" name="Rectangle 185" descr="Wide downward diagonal"/>
            <p:cNvSpPr>
              <a:spLocks noChangeArrowheads="1"/>
            </p:cNvSpPr>
            <p:nvPr/>
          </p:nvSpPr>
          <p:spPr bwMode="auto">
            <a:xfrm>
              <a:off x="4862" y="47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4" name="Rectangle 186" descr="Wide downward diagonal"/>
            <p:cNvSpPr>
              <a:spLocks noChangeArrowheads="1"/>
            </p:cNvSpPr>
            <p:nvPr/>
          </p:nvSpPr>
          <p:spPr bwMode="auto">
            <a:xfrm>
              <a:off x="4298" y="13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5" name="Rectangle 187" descr="Wide downward diagonal"/>
            <p:cNvSpPr>
              <a:spLocks noChangeArrowheads="1"/>
            </p:cNvSpPr>
            <p:nvPr/>
          </p:nvSpPr>
          <p:spPr bwMode="auto">
            <a:xfrm>
              <a:off x="4448" y="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6" name="Rectangle 188" descr="Wide downward diagonal"/>
            <p:cNvSpPr>
              <a:spLocks noChangeArrowheads="1"/>
            </p:cNvSpPr>
            <p:nvPr/>
          </p:nvSpPr>
          <p:spPr bwMode="auto">
            <a:xfrm>
              <a:off x="5247" y="62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" name="Rectangle 189" descr="Wide downward diagonal"/>
            <p:cNvSpPr>
              <a:spLocks noChangeArrowheads="1"/>
            </p:cNvSpPr>
            <p:nvPr/>
          </p:nvSpPr>
          <p:spPr bwMode="auto">
            <a:xfrm>
              <a:off x="5316" y="107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" name="Rectangle 190" descr="Wide downward diagonal"/>
            <p:cNvSpPr>
              <a:spLocks noChangeArrowheads="1"/>
            </p:cNvSpPr>
            <p:nvPr/>
          </p:nvSpPr>
          <p:spPr bwMode="auto">
            <a:xfrm>
              <a:off x="5408" y="13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9" name="Rectangle 191" descr="Wide downward diagonal"/>
            <p:cNvSpPr>
              <a:spLocks noChangeArrowheads="1"/>
            </p:cNvSpPr>
            <p:nvPr/>
          </p:nvSpPr>
          <p:spPr bwMode="auto">
            <a:xfrm>
              <a:off x="5042" y="40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0" name="Rectangle 192" descr="Wide downward diagonal"/>
            <p:cNvSpPr>
              <a:spLocks noChangeArrowheads="1"/>
            </p:cNvSpPr>
            <p:nvPr/>
          </p:nvSpPr>
          <p:spPr bwMode="auto">
            <a:xfrm>
              <a:off x="4139" y="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1" name="Rectangle 193" descr="Wide downward diagonal"/>
            <p:cNvSpPr>
              <a:spLocks noChangeArrowheads="1"/>
            </p:cNvSpPr>
            <p:nvPr/>
          </p:nvSpPr>
          <p:spPr bwMode="auto">
            <a:xfrm>
              <a:off x="4751" y="37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2" name="Rectangle 195" descr="Wide downward diagonal"/>
            <p:cNvSpPr>
              <a:spLocks noChangeArrowheads="1"/>
            </p:cNvSpPr>
            <p:nvPr/>
          </p:nvSpPr>
          <p:spPr bwMode="auto">
            <a:xfrm>
              <a:off x="4873" y="2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3" name="Rectangle 196" descr="Wide downward diagonal"/>
            <p:cNvSpPr>
              <a:spLocks noChangeArrowheads="1"/>
            </p:cNvSpPr>
            <p:nvPr/>
          </p:nvSpPr>
          <p:spPr bwMode="auto">
            <a:xfrm>
              <a:off x="4679" y="16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4" name="Rectangle 197" descr="Wide downward diagonal"/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5" name="Rectangle 198" descr="Wide downward diagonal"/>
            <p:cNvSpPr>
              <a:spLocks noChangeArrowheads="1"/>
            </p:cNvSpPr>
            <p:nvPr/>
          </p:nvSpPr>
          <p:spPr bwMode="auto">
            <a:xfrm>
              <a:off x="5323" y="38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6" name="Oval 199"/>
            <p:cNvSpPr>
              <a:spLocks noChangeArrowheads="1"/>
            </p:cNvSpPr>
            <p:nvPr/>
          </p:nvSpPr>
          <p:spPr bwMode="auto">
            <a:xfrm>
              <a:off x="4269" y="72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7" name="Oval 200"/>
            <p:cNvSpPr>
              <a:spLocks noChangeArrowheads="1"/>
            </p:cNvSpPr>
            <p:nvPr/>
          </p:nvSpPr>
          <p:spPr bwMode="auto">
            <a:xfrm>
              <a:off x="4692" y="75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8" name="Oval 201"/>
            <p:cNvSpPr>
              <a:spLocks noChangeArrowheads="1"/>
            </p:cNvSpPr>
            <p:nvPr/>
          </p:nvSpPr>
          <p:spPr bwMode="auto">
            <a:xfrm>
              <a:off x="4894" y="94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9" name="Oval 202"/>
            <p:cNvSpPr>
              <a:spLocks noChangeArrowheads="1"/>
            </p:cNvSpPr>
            <p:nvPr/>
          </p:nvSpPr>
          <p:spPr bwMode="auto">
            <a:xfrm>
              <a:off x="4403" y="506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0" name="Oval 203"/>
            <p:cNvSpPr>
              <a:spLocks noChangeArrowheads="1"/>
            </p:cNvSpPr>
            <p:nvPr/>
          </p:nvSpPr>
          <p:spPr bwMode="auto">
            <a:xfrm>
              <a:off x="3765" y="53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1" name="Oval 204"/>
            <p:cNvSpPr>
              <a:spLocks noChangeArrowheads="1"/>
            </p:cNvSpPr>
            <p:nvPr/>
          </p:nvSpPr>
          <p:spPr bwMode="auto">
            <a:xfrm>
              <a:off x="4040" y="37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" name="Oval 205"/>
            <p:cNvSpPr>
              <a:spLocks noChangeArrowheads="1"/>
            </p:cNvSpPr>
            <p:nvPr/>
          </p:nvSpPr>
          <p:spPr bwMode="auto">
            <a:xfrm>
              <a:off x="4580" y="88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3" name="Oval 206"/>
            <p:cNvSpPr>
              <a:spLocks noChangeArrowheads="1"/>
            </p:cNvSpPr>
            <p:nvPr/>
          </p:nvSpPr>
          <p:spPr bwMode="auto">
            <a:xfrm>
              <a:off x="4360" y="108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4" name="Oval 207"/>
            <p:cNvSpPr>
              <a:spLocks noChangeArrowheads="1"/>
            </p:cNvSpPr>
            <p:nvPr/>
          </p:nvSpPr>
          <p:spPr bwMode="auto">
            <a:xfrm>
              <a:off x="5126" y="142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5" name="Oval 208"/>
            <p:cNvSpPr>
              <a:spLocks noChangeArrowheads="1"/>
            </p:cNvSpPr>
            <p:nvPr/>
          </p:nvSpPr>
          <p:spPr bwMode="auto">
            <a:xfrm>
              <a:off x="5154" y="167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6" name="Oval 209"/>
            <p:cNvSpPr>
              <a:spLocks noChangeArrowheads="1"/>
            </p:cNvSpPr>
            <p:nvPr/>
          </p:nvSpPr>
          <p:spPr bwMode="auto">
            <a:xfrm>
              <a:off x="4034" y="98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7" name="Oval 210"/>
            <p:cNvSpPr>
              <a:spLocks noChangeArrowheads="1"/>
            </p:cNvSpPr>
            <p:nvPr/>
          </p:nvSpPr>
          <p:spPr bwMode="auto">
            <a:xfrm>
              <a:off x="3792" y="98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8" name="Oval 211"/>
            <p:cNvSpPr>
              <a:spLocks noChangeArrowheads="1"/>
            </p:cNvSpPr>
            <p:nvPr/>
          </p:nvSpPr>
          <p:spPr bwMode="auto">
            <a:xfrm>
              <a:off x="4131" y="114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9" name="Oval 212"/>
            <p:cNvSpPr>
              <a:spLocks noChangeArrowheads="1"/>
            </p:cNvSpPr>
            <p:nvPr/>
          </p:nvSpPr>
          <p:spPr bwMode="auto">
            <a:xfrm>
              <a:off x="4127" y="138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0" name="Oval 213"/>
            <p:cNvSpPr>
              <a:spLocks noChangeArrowheads="1"/>
            </p:cNvSpPr>
            <p:nvPr/>
          </p:nvSpPr>
          <p:spPr bwMode="auto">
            <a:xfrm>
              <a:off x="4869" y="119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1" name="Oval 214"/>
            <p:cNvSpPr>
              <a:spLocks noChangeArrowheads="1"/>
            </p:cNvSpPr>
            <p:nvPr/>
          </p:nvSpPr>
          <p:spPr bwMode="auto">
            <a:xfrm>
              <a:off x="4376" y="127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2" name="Oval 215"/>
            <p:cNvSpPr>
              <a:spLocks noChangeArrowheads="1"/>
            </p:cNvSpPr>
            <p:nvPr/>
          </p:nvSpPr>
          <p:spPr bwMode="auto">
            <a:xfrm>
              <a:off x="3886" y="147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3" name="Oval 216"/>
            <p:cNvSpPr>
              <a:spLocks noChangeArrowheads="1"/>
            </p:cNvSpPr>
            <p:nvPr/>
          </p:nvSpPr>
          <p:spPr bwMode="auto">
            <a:xfrm>
              <a:off x="4875" y="148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4" name="Oval 217"/>
            <p:cNvSpPr>
              <a:spLocks noChangeArrowheads="1"/>
            </p:cNvSpPr>
            <p:nvPr/>
          </p:nvSpPr>
          <p:spPr bwMode="auto">
            <a:xfrm>
              <a:off x="4356" y="156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5" name="Oval 218"/>
            <p:cNvSpPr>
              <a:spLocks noChangeArrowheads="1"/>
            </p:cNvSpPr>
            <p:nvPr/>
          </p:nvSpPr>
          <p:spPr bwMode="auto">
            <a:xfrm>
              <a:off x="4642" y="141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6" name="Oval 219"/>
            <p:cNvSpPr>
              <a:spLocks noChangeArrowheads="1"/>
            </p:cNvSpPr>
            <p:nvPr/>
          </p:nvSpPr>
          <p:spPr bwMode="auto">
            <a:xfrm>
              <a:off x="3840" y="13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7" name="Oval 220"/>
            <p:cNvSpPr>
              <a:spLocks noChangeArrowheads="1"/>
            </p:cNvSpPr>
            <p:nvPr/>
          </p:nvSpPr>
          <p:spPr bwMode="auto">
            <a:xfrm>
              <a:off x="3957" y="72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8" name="Oval 221"/>
            <p:cNvSpPr>
              <a:spLocks noChangeArrowheads="1"/>
            </p:cNvSpPr>
            <p:nvPr/>
          </p:nvSpPr>
          <p:spPr bwMode="auto">
            <a:xfrm>
              <a:off x="4053" y="82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9" name="Oval 222"/>
            <p:cNvSpPr>
              <a:spLocks noChangeArrowheads="1"/>
            </p:cNvSpPr>
            <p:nvPr/>
          </p:nvSpPr>
          <p:spPr bwMode="auto">
            <a:xfrm>
              <a:off x="4149" y="917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0" name="Oval 223"/>
            <p:cNvSpPr>
              <a:spLocks noChangeArrowheads="1"/>
            </p:cNvSpPr>
            <p:nvPr/>
          </p:nvSpPr>
          <p:spPr bwMode="auto">
            <a:xfrm>
              <a:off x="4504" y="1430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1" name="Oval 224"/>
            <p:cNvSpPr>
              <a:spLocks noChangeArrowheads="1"/>
            </p:cNvSpPr>
            <p:nvPr/>
          </p:nvSpPr>
          <p:spPr bwMode="auto">
            <a:xfrm>
              <a:off x="4600" y="165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2" name="Oval 225"/>
            <p:cNvSpPr>
              <a:spLocks noChangeArrowheads="1"/>
            </p:cNvSpPr>
            <p:nvPr/>
          </p:nvSpPr>
          <p:spPr bwMode="auto">
            <a:xfrm>
              <a:off x="4912" y="1659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3" name="Oval 226"/>
            <p:cNvSpPr>
              <a:spLocks noChangeArrowheads="1"/>
            </p:cNvSpPr>
            <p:nvPr/>
          </p:nvSpPr>
          <p:spPr bwMode="auto">
            <a:xfrm>
              <a:off x="3749" y="165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4" name="Oval 227"/>
            <p:cNvSpPr>
              <a:spLocks noChangeArrowheads="1"/>
            </p:cNvSpPr>
            <p:nvPr/>
          </p:nvSpPr>
          <p:spPr bwMode="auto">
            <a:xfrm>
              <a:off x="4078" y="166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5" name="Oval 228"/>
            <p:cNvSpPr>
              <a:spLocks noChangeArrowheads="1"/>
            </p:cNvSpPr>
            <p:nvPr/>
          </p:nvSpPr>
          <p:spPr bwMode="auto">
            <a:xfrm>
              <a:off x="3798" y="1252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6" name="Oval 229"/>
            <p:cNvSpPr>
              <a:spLocks noChangeArrowheads="1"/>
            </p:cNvSpPr>
            <p:nvPr/>
          </p:nvSpPr>
          <p:spPr bwMode="auto">
            <a:xfrm>
              <a:off x="3698" y="138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7" name="Oval 230"/>
            <p:cNvSpPr>
              <a:spLocks noChangeArrowheads="1"/>
            </p:cNvSpPr>
            <p:nvPr/>
          </p:nvSpPr>
          <p:spPr bwMode="auto">
            <a:xfrm>
              <a:off x="4000" y="120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8" name="Oval 231"/>
            <p:cNvSpPr>
              <a:spLocks noChangeArrowheads="1"/>
            </p:cNvSpPr>
            <p:nvPr/>
          </p:nvSpPr>
          <p:spPr bwMode="auto">
            <a:xfrm>
              <a:off x="4483" y="721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9" name="Oval 232"/>
            <p:cNvSpPr>
              <a:spLocks noChangeArrowheads="1"/>
            </p:cNvSpPr>
            <p:nvPr/>
          </p:nvSpPr>
          <p:spPr bwMode="auto">
            <a:xfrm>
              <a:off x="3894" y="134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0" name="Oval 233"/>
            <p:cNvSpPr>
              <a:spLocks noChangeArrowheads="1"/>
            </p:cNvSpPr>
            <p:nvPr/>
          </p:nvSpPr>
          <p:spPr bwMode="auto">
            <a:xfrm>
              <a:off x="4444" y="915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Oval 234"/>
            <p:cNvSpPr>
              <a:spLocks noChangeArrowheads="1"/>
            </p:cNvSpPr>
            <p:nvPr/>
          </p:nvSpPr>
          <p:spPr bwMode="auto">
            <a:xfrm>
              <a:off x="4208" y="159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2" name="Rectangle 235" descr="Wide downward diagonal"/>
            <p:cNvSpPr>
              <a:spLocks noChangeArrowheads="1"/>
            </p:cNvSpPr>
            <p:nvPr/>
          </p:nvSpPr>
          <p:spPr bwMode="auto">
            <a:xfrm>
              <a:off x="5343" y="83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3" name="Rectangle 237" descr="Wide downward diagonal"/>
            <p:cNvSpPr>
              <a:spLocks noChangeArrowheads="1"/>
            </p:cNvSpPr>
            <p:nvPr/>
          </p:nvSpPr>
          <p:spPr bwMode="auto">
            <a:xfrm>
              <a:off x="5360" y="11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4" name="Rectangle 238" descr="Wide downward diagonal"/>
            <p:cNvSpPr>
              <a:spLocks noChangeArrowheads="1"/>
            </p:cNvSpPr>
            <p:nvPr/>
          </p:nvSpPr>
          <p:spPr bwMode="auto">
            <a:xfrm>
              <a:off x="5456" y="15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5" name="Rectangle 239" descr="Wide downward diagonal"/>
            <p:cNvSpPr>
              <a:spLocks noChangeArrowheads="1"/>
            </p:cNvSpPr>
            <p:nvPr/>
          </p:nvSpPr>
          <p:spPr bwMode="auto">
            <a:xfrm>
              <a:off x="4979" y="15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0568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</a:t>
            </a:r>
            <a:r>
              <a:rPr lang="en-GB" dirty="0" smtClean="0"/>
              <a:t>-Means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5800" y="2085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4763329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49252"/>
            <a:ext cx="5029200" cy="380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1828800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mic Sans MS" pitchFamily="66" charset="0"/>
              </a:rPr>
              <a:t>Osnovn</a:t>
            </a:r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e definicije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2743200"/>
            <a:ext cx="84970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i="1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Za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dva</a:t>
            </a:r>
            <a:r>
              <a:rPr lang="en-GB" sz="2400" dirty="0" smtClean="0">
                <a:latin typeface="Comic Sans MS" pitchFamily="66" charset="0"/>
              </a:rPr>
              <a:t> </a:t>
            </a:r>
            <a:r>
              <a:rPr lang="en-GB" sz="2400" dirty="0" err="1" smtClean="0">
                <a:latin typeface="Comic Sans MS" pitchFamily="66" charset="0"/>
              </a:rPr>
              <a:t>objekta</a:t>
            </a:r>
            <a:r>
              <a:rPr lang="en-GB" sz="2400" dirty="0" smtClean="0">
                <a:latin typeface="Comic Sans MS" pitchFamily="66" charset="0"/>
              </a:rPr>
              <a:t> ka</a:t>
            </a:r>
            <a:r>
              <a:rPr lang="sr-Latn-RS" sz="2400" dirty="0" smtClean="0">
                <a:latin typeface="Comic Sans MS" pitchFamily="66" charset="0"/>
              </a:rPr>
              <a:t>žemo da su epsilon susedni ako im je rastojanje manje ili jednako epsilon</a:t>
            </a:r>
          </a:p>
          <a:p>
            <a:pPr>
              <a:buFont typeface="Arial" pitchFamily="34" charset="0"/>
              <a:buChar char="•"/>
            </a:pP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Objekat i grupa su epsilon susedni ako minmalno rastojanje elemenata iz grupe i objekta manje ili jednako epsilon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Gustina epsilon okoline objekata je broj njemu epsilon susednih objekata</a:t>
            </a:r>
          </a:p>
          <a:p>
            <a:pPr>
              <a:buFont typeface="Arial" pitchFamily="34" charset="0"/>
              <a:buChar char="•"/>
            </a:pP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121920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Density Based Spatial Clustering 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1828800"/>
            <a:ext cx="5133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rgbClr val="C00000"/>
                </a:solidFill>
                <a:latin typeface="Comic Sans MS" pitchFamily="66" charset="0"/>
              </a:rPr>
              <a:t>Algoritam: DBScan(D, eps, 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" y="2743200"/>
            <a:ext cx="8497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Za sve tačke iz D čija je epsilon gustina manja od G kažemo da su ŠUM i izuzimamo ih iz daljeg razmatranja</a:t>
            </a:r>
          </a:p>
          <a:p>
            <a:pPr>
              <a:buFont typeface="Arial" pitchFamily="34" charset="0"/>
              <a:buChar char="•"/>
            </a:pPr>
            <a:endParaRPr lang="sr-Latn-RS" sz="2400" i="1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Za preostale objekte (T) koristimo pretragu kao kod obeležavanja regiona i tako formiramo grupu.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0" y="121920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Density Based Spatial Clustering 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29000" y="2590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62400" y="2895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3400" y="3200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94410" y="359036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4114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5266765" y="215601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32925" y="457200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0200" y="489473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38165" y="5186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72000" y="5257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1690" y="526228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347860" y="378757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231335" y="3281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62405" y="286423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72435" y="254149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7600" y="51816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7244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670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00085" y="3733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64535" y="227254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1885" y="233531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2667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64860" y="2590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90680" y="28597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71680" y="31645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22690" y="35545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52680" y="40789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4347860" y="378757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231335" y="3281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962405" y="286423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572435" y="254149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64535" y="227254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266765" y="215601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32925" y="457200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0200" y="489473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38165" y="5186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72000" y="5257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1690" y="526228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7600" y="51816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7244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670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00085" y="3733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1885" y="233531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2667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64860" y="2590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90680" y="28597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71680" y="31645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22690" y="35545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2680" y="407894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4347860" y="378757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231335" y="3281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962405" y="286423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572435" y="254149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64535" y="227254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266765" y="215601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32925" y="457200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10200" y="489473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38165" y="518608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72000" y="5257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41690" y="526228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7600" y="51816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43200" y="47244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67000" y="4191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00085" y="3733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1885" y="2335315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26670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24000" y="3124200"/>
            <a:ext cx="838200" cy="838200"/>
          </a:xfrm>
          <a:prstGeom prst="ellipse">
            <a:avLst/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" y="5638800"/>
            <a:ext cx="7543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-952500" y="40005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28800" y="3429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2971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26670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25146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71800" y="4495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48000" y="5029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5257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19600" y="556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76800" y="5562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546847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181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876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64860" y="25908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90680" y="285974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71680" y="316454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522690" y="355450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52680" y="4078940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32471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r-Latn-R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Arthur Samuel (1959)</a:t>
            </a:r>
          </a:p>
          <a:p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Disciplina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koja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omogućuje računarima da UČE bez da su eksplicitno </a:t>
            </a:r>
          </a:p>
          <a:p>
            <a:r>
              <a:rPr lang="sr-Latn-RS" dirty="0" smtClean="0">
                <a:latin typeface="Comic Sans MS" pitchFamily="66" charset="0"/>
              </a:rPr>
              <a:t>	programirani.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Tom Mitchel (1998)</a:t>
            </a:r>
          </a:p>
          <a:p>
            <a:r>
              <a:rPr lang="sr-Latn-RS" dirty="0" smtClean="0">
                <a:latin typeface="Comic Sans MS" pitchFamily="66" charset="0"/>
              </a:rPr>
              <a:t>	Dobro postavljen problem UČENJA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	Za računarski program kažemo da UČI na osnovu ISKUSTVA (E) u </a:t>
            </a:r>
          </a:p>
          <a:p>
            <a:r>
              <a:rPr lang="sr-Latn-RS" dirty="0" smtClean="0">
                <a:latin typeface="Comic Sans MS" pitchFamily="66" charset="0"/>
              </a:rPr>
              <a:t>	odnosu na neki POSAO (T) i mer</a:t>
            </a:r>
            <a:r>
              <a:rPr lang="en-US" dirty="0" smtClean="0">
                <a:latin typeface="Comic Sans MS" pitchFamily="66" charset="0"/>
              </a:rPr>
              <a:t>u</a:t>
            </a:r>
            <a:r>
              <a:rPr lang="sr-Latn-RS" dirty="0" smtClean="0">
                <a:latin typeface="Comic Sans MS" pitchFamily="66" charset="0"/>
              </a:rPr>
              <a:t> KVALITETA (P) ako svoje </a:t>
            </a:r>
          </a:p>
          <a:p>
            <a:r>
              <a:rPr lang="sr-Latn-RS" dirty="0" smtClean="0">
                <a:latin typeface="Comic Sans MS" pitchFamily="66" charset="0"/>
              </a:rPr>
              <a:t>	performanse merene sa P radeći posao T unapređuje korišćenjem </a:t>
            </a:r>
          </a:p>
          <a:p>
            <a:r>
              <a:rPr lang="sr-Latn-RS" dirty="0" smtClean="0">
                <a:latin typeface="Comic Sans MS" pitchFamily="66" charset="0"/>
              </a:rPr>
              <a:t>	iskustva 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</a:t>
            </a:r>
            <a:r>
              <a:rPr lang="en-GB" dirty="0" err="1" smtClean="0"/>
              <a:t>algoritam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14300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DBScan</a:t>
            </a: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76991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Hijerarhijska klasterizacija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2133600"/>
            <a:ext cx="407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b="1" dirty="0" smtClean="0">
                <a:latin typeface="Comic Sans MS" pitchFamily="66" charset="0"/>
              </a:rPr>
              <a:t>Bottom-up</a:t>
            </a:r>
          </a:p>
          <a:p>
            <a:r>
              <a:rPr lang="sr-Latn-RS" sz="2000" dirty="0" smtClean="0">
                <a:latin typeface="Comic Sans MS" pitchFamily="66" charset="0"/>
              </a:rPr>
              <a:t>Svaki uzorak je grupa za sebe. Iterativno tražiti najbolje povezane grupe.</a:t>
            </a:r>
            <a:endParaRPr lang="sr-Latn-RS" sz="2000" dirty="0" smtClean="0">
              <a:latin typeface="Comic Sans MS" pitchFamily="66" charset="0"/>
            </a:endParaRPr>
          </a:p>
        </p:txBody>
      </p:sp>
      <p:grpSp>
        <p:nvGrpSpPr>
          <p:cNvPr id="16" name="Group 1027"/>
          <p:cNvGrpSpPr>
            <a:grpSpLocks/>
          </p:cNvGrpSpPr>
          <p:nvPr/>
        </p:nvGrpSpPr>
        <p:grpSpPr bwMode="auto">
          <a:xfrm>
            <a:off x="381000" y="2286000"/>
            <a:ext cx="3587750" cy="2549525"/>
            <a:chOff x="98" y="300"/>
            <a:chExt cx="3214" cy="2284"/>
          </a:xfrm>
        </p:grpSpPr>
        <p:pic>
          <p:nvPicPr>
            <p:cNvPr id="21" name="Picture 1028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</p:spPr>
        </p:pic>
        <p:pic>
          <p:nvPicPr>
            <p:cNvPr id="22" name="Picture 10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103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</p:spPr>
        </p:pic>
        <p:grpSp>
          <p:nvGrpSpPr>
            <p:cNvPr id="24" name="Group 1031"/>
            <p:cNvGrpSpPr>
              <a:grpSpLocks/>
            </p:cNvGrpSpPr>
            <p:nvPr/>
          </p:nvGrpSpPr>
          <p:grpSpPr bwMode="auto">
            <a:xfrm>
              <a:off x="1865" y="1505"/>
              <a:ext cx="1448" cy="1031"/>
              <a:chOff x="252" y="2364"/>
              <a:chExt cx="2258" cy="1608"/>
            </a:xfrm>
          </p:grpSpPr>
          <p:pic>
            <p:nvPicPr>
              <p:cNvPr id="39" name="Picture 103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103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Line 1034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5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36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7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38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39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40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1041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36" name="Line 1042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043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044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1045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46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47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648200" y="4495800"/>
            <a:ext cx="407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b="1" dirty="0" smtClean="0">
                <a:latin typeface="Comic Sans MS" pitchFamily="66" charset="0"/>
              </a:rPr>
              <a:t>Top-down</a:t>
            </a:r>
          </a:p>
          <a:p>
            <a:r>
              <a:rPr lang="sr-Latn-RS" sz="2000" dirty="0" smtClean="0">
                <a:latin typeface="Comic Sans MS" pitchFamily="66" charset="0"/>
              </a:rPr>
              <a:t>Inicijalno svi uzorci pripadaju jednoj grupi. Iterativno deliti grupe.</a:t>
            </a:r>
            <a:endParaRPr lang="sr-Latn-RS" sz="2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Hijerarhijska klasterizacija</a:t>
            </a:r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143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504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11430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Grupisanje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2133600"/>
            <a:ext cx="48394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b="1" dirty="0" smtClean="0">
                <a:latin typeface="Comic Sans MS" pitchFamily="66" charset="0"/>
              </a:rPr>
              <a:t>Rastojanje dve grupe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sr-Latn-RS" dirty="0" smtClean="0">
                <a:latin typeface="Comic Sans MS" pitchFamily="66" charset="0"/>
              </a:rPr>
              <a:t>NN – najmanje rastojanje članova grupe</a:t>
            </a:r>
          </a:p>
          <a:p>
            <a:pPr marL="342900" indent="-342900">
              <a:buAutoNum type="arabicPeriod"/>
            </a:pPr>
            <a:endParaRPr lang="sr-Latn-RS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sr-Latn-RS" dirty="0" smtClean="0">
                <a:latin typeface="Comic Sans MS" pitchFamily="66" charset="0"/>
              </a:rPr>
              <a:t>Kompletno – najveće rastojanje članova grupe</a:t>
            </a:r>
          </a:p>
          <a:p>
            <a:pPr marL="342900" indent="-342900">
              <a:buAutoNum type="arabicPeriod"/>
            </a:pPr>
            <a:endParaRPr lang="sr-Latn-RS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sr-Latn-RS" dirty="0" smtClean="0">
                <a:latin typeface="Comic Sans MS" pitchFamily="66" charset="0"/>
              </a:rPr>
              <a:t>Težište – rastojanje težišta</a:t>
            </a:r>
          </a:p>
          <a:p>
            <a:pPr marL="342900" indent="-342900">
              <a:buAutoNum type="arabicPeriod"/>
            </a:pPr>
            <a:endParaRPr lang="sr-Latn-RS" dirty="0" smtClean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sr-Latn-RS" dirty="0" smtClean="0">
                <a:latin typeface="Comic Sans MS" pitchFamily="66" charset="0"/>
              </a:rPr>
              <a:t>Kompaktnost – najveća varijansa</a:t>
            </a:r>
            <a:endParaRPr lang="sr-Latn-RS" dirty="0" smtClean="0">
              <a:latin typeface="Comic Sans MS" pitchFamily="66" charset="0"/>
            </a:endParaRPr>
          </a:p>
        </p:txBody>
      </p:sp>
      <p:grpSp>
        <p:nvGrpSpPr>
          <p:cNvPr id="3" name="Group 1027"/>
          <p:cNvGrpSpPr>
            <a:grpSpLocks/>
          </p:cNvGrpSpPr>
          <p:nvPr/>
        </p:nvGrpSpPr>
        <p:grpSpPr bwMode="auto">
          <a:xfrm>
            <a:off x="381000" y="2286000"/>
            <a:ext cx="3587750" cy="2549525"/>
            <a:chOff x="98" y="300"/>
            <a:chExt cx="3214" cy="2284"/>
          </a:xfrm>
        </p:grpSpPr>
        <p:pic>
          <p:nvPicPr>
            <p:cNvPr id="21" name="Picture 1028" descr="Edna Krabappe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</p:spPr>
        </p:pic>
        <p:pic>
          <p:nvPicPr>
            <p:cNvPr id="22" name="Picture 10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103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</p:spPr>
        </p:pic>
        <p:grpSp>
          <p:nvGrpSpPr>
            <p:cNvPr id="4" name="Group 1031"/>
            <p:cNvGrpSpPr>
              <a:grpSpLocks/>
            </p:cNvGrpSpPr>
            <p:nvPr/>
          </p:nvGrpSpPr>
          <p:grpSpPr bwMode="auto">
            <a:xfrm>
              <a:off x="1865" y="1505"/>
              <a:ext cx="1448" cy="1031"/>
              <a:chOff x="252" y="2364"/>
              <a:chExt cx="2258" cy="1608"/>
            </a:xfrm>
          </p:grpSpPr>
          <p:pic>
            <p:nvPicPr>
              <p:cNvPr id="39" name="Picture 103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" name="Picture 103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Line 1034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5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36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7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38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39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40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041"/>
            <p:cNvGrpSpPr>
              <a:grpSpLocks/>
            </p:cNvGrpSpPr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36" name="Line 1042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043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044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1045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46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47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Linearni klasifikator</a:t>
            </a:r>
            <a:endParaRPr lang="en-US" dirty="0"/>
          </a:p>
        </p:txBody>
      </p:sp>
      <p:pic>
        <p:nvPicPr>
          <p:cNvPr id="5" name="Picture 150" descr="http://www.library.adelaide.edu.au/digitised/fisher/stat_inf/raf0329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371600"/>
            <a:ext cx="2060575" cy="2911475"/>
          </a:xfrm>
          <a:prstGeom prst="rect">
            <a:avLst/>
          </a:prstGeom>
          <a:noFill/>
        </p:spPr>
      </p:pic>
      <p:sp>
        <p:nvSpPr>
          <p:cNvPr id="6" name="Text Box 151"/>
          <p:cNvSpPr txBox="1">
            <a:spLocks noChangeArrowheads="1"/>
          </p:cNvSpPr>
          <p:nvPr/>
        </p:nvSpPr>
        <p:spPr bwMode="auto">
          <a:xfrm>
            <a:off x="7105650" y="4270375"/>
            <a:ext cx="15986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R.A. Fisher</a:t>
            </a:r>
          </a:p>
          <a:p>
            <a:r>
              <a:rPr lang="en-US" sz="1800"/>
              <a:t>1890-1962</a:t>
            </a:r>
          </a:p>
        </p:txBody>
      </p:sp>
      <p:grpSp>
        <p:nvGrpSpPr>
          <p:cNvPr id="8" name="Group 153"/>
          <p:cNvGrpSpPr>
            <a:grpSpLocks/>
          </p:cNvGrpSpPr>
          <p:nvPr/>
        </p:nvGrpSpPr>
        <p:grpSpPr bwMode="auto">
          <a:xfrm>
            <a:off x="533400" y="1828800"/>
            <a:ext cx="4476750" cy="4514850"/>
            <a:chOff x="144" y="1198"/>
            <a:chExt cx="2820" cy="2844"/>
          </a:xfrm>
        </p:grpSpPr>
        <p:grpSp>
          <p:nvGrpSpPr>
            <p:cNvPr id="9" name="Group 140"/>
            <p:cNvGrpSpPr>
              <a:grpSpLocks/>
            </p:cNvGrpSpPr>
            <p:nvPr/>
          </p:nvGrpSpPr>
          <p:grpSpPr bwMode="auto">
            <a:xfrm>
              <a:off x="144" y="1248"/>
              <a:ext cx="2820" cy="2794"/>
              <a:chOff x="336" y="1248"/>
              <a:chExt cx="2820" cy="279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8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9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13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1"/>
              <p:cNvSpPr>
                <a:spLocks noChangeArrowheads="1"/>
              </p:cNvSpPr>
              <p:nvPr/>
            </p:nvSpPr>
            <p:spPr bwMode="auto">
              <a:xfrm>
                <a:off x="23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4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5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3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37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8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39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42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43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50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51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56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58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5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60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1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2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63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67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68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75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76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7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78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79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80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81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82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83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84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85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8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87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9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93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94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9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97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9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3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04"/>
              <p:cNvSpPr>
                <a:spLocks noChangeShapeType="1"/>
              </p:cNvSpPr>
              <p:nvPr/>
            </p:nvSpPr>
            <p:spPr bwMode="auto">
              <a:xfrm>
                <a:off x="672" y="3744"/>
                <a:ext cx="24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05"/>
              <p:cNvSpPr>
                <a:spLocks noChangeShapeType="1"/>
              </p:cNvSpPr>
              <p:nvPr/>
            </p:nvSpPr>
            <p:spPr bwMode="auto">
              <a:xfrm flipV="1">
                <a:off x="672" y="1344"/>
                <a:ext cx="0" cy="2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Oval 106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Oval 10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108" descr="Wide downward diagonal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109" descr="Wide downward diagonal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110" descr="Wide downward diagonal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111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112" descr="Wide downward diagonal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3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Oval 114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Oval 115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" name="Group 116"/>
              <p:cNvGrpSpPr>
                <a:grpSpLocks/>
              </p:cNvGrpSpPr>
              <p:nvPr/>
            </p:nvGrpSpPr>
            <p:grpSpPr bwMode="auto">
              <a:xfrm>
                <a:off x="336" y="1248"/>
                <a:ext cx="2820" cy="2794"/>
                <a:chOff x="1104" y="703"/>
                <a:chExt cx="2820" cy="2794"/>
              </a:xfrm>
            </p:grpSpPr>
            <p:sp>
              <p:nvSpPr>
                <p:cNvPr id="12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04" y="70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10</a:t>
                  </a:r>
                </a:p>
              </p:txBody>
            </p:sp>
            <p:sp>
              <p:nvSpPr>
                <p:cNvPr id="127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53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128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77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129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01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13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5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4</a:t>
                  </a:r>
                </a:p>
              </p:txBody>
            </p:sp>
            <p:sp>
              <p:nvSpPr>
                <p:cNvPr id="13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49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1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73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6</a:t>
                  </a:r>
                </a:p>
              </p:txBody>
            </p:sp>
            <p:sp>
              <p:nvSpPr>
                <p:cNvPr id="13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97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13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21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8</a:t>
                  </a:r>
                </a:p>
              </p:txBody>
            </p:sp>
            <p:sp>
              <p:nvSpPr>
                <p:cNvPr id="135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5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9</a:t>
                  </a:r>
                </a:p>
              </p:txBody>
            </p:sp>
            <p:sp>
              <p:nvSpPr>
                <p:cNvPr id="136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648" y="324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10</a:t>
                  </a:r>
                </a:p>
              </p:txBody>
            </p:sp>
            <p:sp>
              <p:nvSpPr>
                <p:cNvPr id="137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52" y="286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138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152" y="26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139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152" y="2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140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52" y="214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4</a:t>
                  </a:r>
                </a:p>
              </p:txBody>
            </p:sp>
            <p:sp>
              <p:nvSpPr>
                <p:cNvPr id="141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152" y="190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5</a:t>
                  </a:r>
                </a:p>
              </p:txBody>
            </p:sp>
            <p:sp>
              <p:nvSpPr>
                <p:cNvPr id="14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152" y="166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6</a:t>
                  </a:r>
                </a:p>
              </p:txBody>
            </p:sp>
            <p:sp>
              <p:nvSpPr>
                <p:cNvPr id="143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52" y="14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144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152" y="11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8</a:t>
                  </a:r>
                </a:p>
              </p:txBody>
            </p:sp>
            <p:sp>
              <p:nvSpPr>
                <p:cNvPr id="145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52" y="94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sz="2000"/>
                    <a:t>9</a:t>
                  </a:r>
                </a:p>
              </p:txBody>
            </p:sp>
          </p:grpSp>
          <p:sp>
            <p:nvSpPr>
              <p:cNvPr id="125" name="AutoShape 13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144" cy="144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Line 141"/>
            <p:cNvSpPr>
              <a:spLocks noChangeShapeType="1"/>
            </p:cNvSpPr>
            <p:nvPr/>
          </p:nvSpPr>
          <p:spPr bwMode="auto">
            <a:xfrm>
              <a:off x="816" y="1198"/>
              <a:ext cx="1515" cy="25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52"/>
            <p:cNvSpPr>
              <a:spLocks noChangeArrowheads="1"/>
            </p:cNvSpPr>
            <p:nvPr/>
          </p:nvSpPr>
          <p:spPr bwMode="auto">
            <a:xfrm>
              <a:off x="1632" y="2019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</TotalTime>
  <Words>4033</Words>
  <Application>Microsoft Office PowerPoint</Application>
  <PresentationFormat>On-screen Show (4:3)</PresentationFormat>
  <Paragraphs>2868</Paragraphs>
  <Slides>82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Default Design</vt:lpstr>
      <vt:lpstr>Mašinsko učenje</vt:lpstr>
      <vt:lpstr>Mašinsko učenje</vt:lpstr>
      <vt:lpstr>Slide 3</vt:lpstr>
      <vt:lpstr>Mašinsko učenje</vt:lpstr>
      <vt:lpstr>Mašinsko učenje</vt:lpstr>
      <vt:lpstr>Mašinsko učenje</vt:lpstr>
      <vt:lpstr>Mašinsko učenje</vt:lpstr>
      <vt:lpstr>Definicija</vt:lpstr>
      <vt:lpstr>Linearni klasifikator</vt:lpstr>
      <vt:lpstr>Iris Dataset</vt:lpstr>
      <vt:lpstr>Mašinsko učenje</vt:lpstr>
      <vt:lpstr>Mašinsko učenje</vt:lpstr>
      <vt:lpstr>MNIST Dataset</vt:lpstr>
      <vt:lpstr>Top 10 problema ML u 2013</vt:lpstr>
      <vt:lpstr>Klasifikator “Najbliži sused”</vt:lpstr>
      <vt:lpstr>Slide 16</vt:lpstr>
      <vt:lpstr>Slide 17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Evaluacija klasifikacionih algoritama</vt:lpstr>
      <vt:lpstr>Tačnost</vt:lpstr>
      <vt:lpstr>Učenje</vt:lpstr>
      <vt:lpstr>Nadgledano 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Učenje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Primer</vt:lpstr>
      <vt:lpstr>Ne nadgledano učenje</vt:lpstr>
      <vt:lpstr>Nadgledano učenje</vt:lpstr>
      <vt:lpstr>Nadgledano učenje</vt:lpstr>
      <vt:lpstr>Primer</vt:lpstr>
      <vt:lpstr>Primer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K-Means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DBSCAN algoritam</vt:lpstr>
      <vt:lpstr>Hijerarhijska klasterizacija</vt:lpstr>
      <vt:lpstr>Hijerarhijska klasterizacija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391</cp:revision>
  <dcterms:created xsi:type="dcterms:W3CDTF">2005-12-27T21:54:02Z</dcterms:created>
  <dcterms:modified xsi:type="dcterms:W3CDTF">2016-04-12T12:13:35Z</dcterms:modified>
</cp:coreProperties>
</file>