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72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008000"/>
    <a:srgbClr val="6699FF"/>
    <a:srgbClr val="C0C0C0"/>
    <a:srgbClr val="998D7D"/>
    <a:srgbClr val="FF7F00"/>
    <a:srgbClr val="C9921B"/>
    <a:srgbClr val="C99219"/>
    <a:srgbClr val="744D3C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106" d="100"/>
          <a:sy n="106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Neuronske</a:t>
            </a:r>
            <a:r>
              <a:rPr lang="en-US" sz="4000" dirty="0" smtClean="0"/>
              <a:t> </a:t>
            </a:r>
            <a:r>
              <a:rPr lang="en-US" sz="4000" dirty="0" err="1" smtClean="0"/>
              <a:t>mre</a:t>
            </a:r>
            <a:r>
              <a:rPr lang="sr-Latn-RS" sz="4000" dirty="0" smtClean="0"/>
              <a:t>že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Samoorganizuju</a:t>
            </a:r>
            <a:r>
              <a:rPr lang="sr-Latn-RS" sz="4000" dirty="0" smtClean="0"/>
              <a:t>će mape</a:t>
            </a:r>
            <a:endParaRPr lang="en-US" sz="2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Soft computing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9788" y="1143000"/>
            <a:ext cx="3224212" cy="209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6096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Izgled obučene neuronske mreže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276600"/>
            <a:ext cx="4414837" cy="322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66800"/>
            <a:ext cx="3605212" cy="2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276600"/>
            <a:ext cx="4626764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4468125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066800"/>
            <a:ext cx="4468125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400425"/>
            <a:ext cx="4731029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143000"/>
            <a:ext cx="430239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60864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990600"/>
            <a:ext cx="1676400" cy="148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Kohonenove mreže</a:t>
            </a:r>
            <a:endParaRPr lang="en-US" dirty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auto">
          <a:xfrm>
            <a:off x="3810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r-Latn-R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Kompetitivno obučavanje</a:t>
            </a:r>
          </a:p>
          <a:p>
            <a:pPr lvl="1">
              <a:buFont typeface="Arial" pitchFamily="34" charset="0"/>
              <a:buChar char="•"/>
            </a:pPr>
            <a:endParaRPr lang="sr-Latn-RS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Inicijalizacija težina</a:t>
            </a:r>
          </a:p>
          <a:p>
            <a:pPr lvl="1">
              <a:buFont typeface="Arial" pitchFamily="34" charset="0"/>
              <a:buChar char="•"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Iterativno za svaki uzorak:</a:t>
            </a:r>
          </a:p>
          <a:p>
            <a:pPr lvl="2">
              <a:buFont typeface="Arial" pitchFamily="34" charset="0"/>
              <a:buChar char="•"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kompeticija</a:t>
            </a:r>
          </a:p>
          <a:p>
            <a:pPr lvl="2">
              <a:buFont typeface="Arial" pitchFamily="34" charset="0"/>
              <a:buChar char="•"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kooperacija</a:t>
            </a:r>
          </a:p>
          <a:p>
            <a:pPr lvl="2">
              <a:buFont typeface="Arial" pitchFamily="34" charset="0"/>
              <a:buChar char="•"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adaptacija sinapsi</a:t>
            </a:r>
          </a:p>
          <a:p>
            <a:pPr lvl="1">
              <a:buFont typeface="Arial" pitchFamily="34" charset="0"/>
              <a:buChar char="•"/>
            </a:pPr>
            <a:endParaRPr lang="sr-Latn-RS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Kompeticija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24000" y="2286000"/>
            <a:ext cx="5594350" cy="2955925"/>
            <a:chOff x="2178050" y="2378075"/>
            <a:chExt cx="4116388" cy="1754188"/>
          </a:xfrm>
        </p:grpSpPr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2178050" y="2378075"/>
              <a:ext cx="4116388" cy="1754188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1931" y="1104"/>
                </a:cxn>
                <a:cxn ang="0">
                  <a:pos x="2592" y="0"/>
                </a:cxn>
                <a:cxn ang="0">
                  <a:pos x="712" y="0"/>
                </a:cxn>
                <a:cxn ang="0">
                  <a:pos x="0" y="1104"/>
                </a:cxn>
              </a:cxnLst>
              <a:rect l="0" t="0" r="r" b="b"/>
              <a:pathLst>
                <a:path w="2593" h="1105">
                  <a:moveTo>
                    <a:pt x="0" y="1104"/>
                  </a:moveTo>
                  <a:lnTo>
                    <a:pt x="1931" y="1104"/>
                  </a:lnTo>
                  <a:lnTo>
                    <a:pt x="2592" y="0"/>
                  </a:lnTo>
                  <a:lnTo>
                    <a:pt x="712" y="0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30226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0132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34798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44704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38608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48514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29464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V="1">
              <a:off x="39370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9276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V="1">
              <a:off x="34036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43942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26352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36258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6164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30924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40830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50736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34734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44640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54546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V="1">
              <a:off x="53848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57912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Pronaći neuron koji je “najbliži” ulaznom obliku</a:t>
            </a:r>
          </a:p>
          <a:p>
            <a:pPr lvl="1">
              <a:buFont typeface="Arial" pitchFamily="34" charset="0"/>
              <a:buChar char="•"/>
            </a:pPr>
            <a:endParaRPr lang="sr-Latn-RS" sz="2800" kern="0" dirty="0" smtClean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Kooperacija</a:t>
            </a:r>
            <a:endParaRPr lang="en-US" dirty="0"/>
          </a:p>
        </p:txBody>
      </p:sp>
      <p:grpSp>
        <p:nvGrpSpPr>
          <p:cNvPr id="3" name="Group 25"/>
          <p:cNvGrpSpPr/>
          <p:nvPr/>
        </p:nvGrpSpPr>
        <p:grpSpPr>
          <a:xfrm>
            <a:off x="1524000" y="2286000"/>
            <a:ext cx="5594350" cy="2955925"/>
            <a:chOff x="2178050" y="2378075"/>
            <a:chExt cx="4116388" cy="1754188"/>
          </a:xfrm>
        </p:grpSpPr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2178050" y="2378075"/>
              <a:ext cx="4116388" cy="1754188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1931" y="1104"/>
                </a:cxn>
                <a:cxn ang="0">
                  <a:pos x="2592" y="0"/>
                </a:cxn>
                <a:cxn ang="0">
                  <a:pos x="712" y="0"/>
                </a:cxn>
                <a:cxn ang="0">
                  <a:pos x="0" y="1104"/>
                </a:cxn>
              </a:cxnLst>
              <a:rect l="0" t="0" r="r" b="b"/>
              <a:pathLst>
                <a:path w="2593" h="1105">
                  <a:moveTo>
                    <a:pt x="0" y="1104"/>
                  </a:moveTo>
                  <a:lnTo>
                    <a:pt x="1931" y="1104"/>
                  </a:lnTo>
                  <a:lnTo>
                    <a:pt x="2592" y="0"/>
                  </a:lnTo>
                  <a:lnTo>
                    <a:pt x="712" y="0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30226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0132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34798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44704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38608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48514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29464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V="1">
              <a:off x="39370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9276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V="1">
              <a:off x="34036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43942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26352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36258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6164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30924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40830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50736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34734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44640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54546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V="1">
              <a:off x="53848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57912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Definisati pojam susednih i uticaja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Kooperacija</a:t>
            </a:r>
            <a:endParaRPr lang="en-US" dirty="0"/>
          </a:p>
        </p:txBody>
      </p:sp>
      <p:grpSp>
        <p:nvGrpSpPr>
          <p:cNvPr id="3" name="Group 25"/>
          <p:cNvGrpSpPr/>
          <p:nvPr/>
        </p:nvGrpSpPr>
        <p:grpSpPr>
          <a:xfrm>
            <a:off x="1524000" y="2286000"/>
            <a:ext cx="5594350" cy="2955925"/>
            <a:chOff x="2178050" y="2378075"/>
            <a:chExt cx="4116388" cy="1754188"/>
          </a:xfrm>
        </p:grpSpPr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2178050" y="2378075"/>
              <a:ext cx="4116388" cy="1754188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1931" y="1104"/>
                </a:cxn>
                <a:cxn ang="0">
                  <a:pos x="2592" y="0"/>
                </a:cxn>
                <a:cxn ang="0">
                  <a:pos x="712" y="0"/>
                </a:cxn>
                <a:cxn ang="0">
                  <a:pos x="0" y="1104"/>
                </a:cxn>
              </a:cxnLst>
              <a:rect l="0" t="0" r="r" b="b"/>
              <a:pathLst>
                <a:path w="2593" h="1105">
                  <a:moveTo>
                    <a:pt x="0" y="1104"/>
                  </a:moveTo>
                  <a:lnTo>
                    <a:pt x="1931" y="1104"/>
                  </a:lnTo>
                  <a:lnTo>
                    <a:pt x="2592" y="0"/>
                  </a:lnTo>
                  <a:lnTo>
                    <a:pt x="712" y="0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30226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013200" y="38258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34798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4470400" y="32924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38608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4851400" y="2759075"/>
              <a:ext cx="596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29464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V="1">
              <a:off x="39370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927600" y="33623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V="1">
              <a:off x="34036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43942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auto">
            <a:xfrm>
              <a:off x="26352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36258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4616450" y="35972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30924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40830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5073650" y="30638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34734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44640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5454650" y="2530475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618FFD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V="1">
              <a:off x="5384800" y="2828925"/>
              <a:ext cx="215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57912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Adaptacija sinapsi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68538" y="1557338"/>
            <a:ext cx="4559300" cy="368300"/>
          </a:xfrm>
          <a:prstGeom prst="rect">
            <a:avLst/>
          </a:prstGeom>
          <a:gradFill rotWithShape="0">
            <a:gsLst>
              <a:gs pos="0">
                <a:srgbClr val="FC0128"/>
              </a:gs>
              <a:gs pos="100000">
                <a:srgbClr val="FC0128">
                  <a:gamma/>
                  <a:shade val="29804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sr-Latn-RS" dirty="0" smtClean="0"/>
              <a:t>Izlaz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8350" y="5661025"/>
            <a:ext cx="6235700" cy="368300"/>
          </a:xfrm>
          <a:prstGeom prst="rect">
            <a:avLst/>
          </a:prstGeom>
          <a:gradFill rotWithShape="0">
            <a:gsLst>
              <a:gs pos="0">
                <a:srgbClr val="00AE00">
                  <a:gamma/>
                  <a:shade val="29804"/>
                  <a:invGamma/>
                </a:srgbClr>
              </a:gs>
              <a:gs pos="100000">
                <a:srgbClr val="00AE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sr-Latn-RS" dirty="0" smtClean="0"/>
              <a:t>Ulaz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874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3779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2178050" y="2378075"/>
            <a:ext cx="4116388" cy="1754188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1931" y="1104"/>
              </a:cxn>
              <a:cxn ang="0">
                <a:pos x="2592" y="0"/>
              </a:cxn>
              <a:cxn ang="0">
                <a:pos x="712" y="0"/>
              </a:cxn>
              <a:cxn ang="0">
                <a:pos x="0" y="1104"/>
              </a:cxn>
            </a:cxnLst>
            <a:rect l="0" t="0" r="r" b="b"/>
            <a:pathLst>
              <a:path w="2593" h="1105">
                <a:moveTo>
                  <a:pt x="0" y="1104"/>
                </a:moveTo>
                <a:lnTo>
                  <a:pt x="1931" y="1104"/>
                </a:lnTo>
                <a:lnTo>
                  <a:pt x="2592" y="0"/>
                </a:lnTo>
                <a:lnTo>
                  <a:pt x="712" y="0"/>
                </a:lnTo>
                <a:lnTo>
                  <a:pt x="0" y="110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1780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23685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448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34353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43116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5021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53784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55689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6445250" y="4587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6635750" y="49625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022600" y="38258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013200" y="38258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479800" y="32924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470400" y="32924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860800" y="27590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851400" y="275907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946400" y="33623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3937000" y="33623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4927600" y="33623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3403600" y="28289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4394200" y="28289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2635250" y="35972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625850" y="35972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4616450" y="35972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3092450" y="3063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083050" y="3063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5073650" y="30638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8"/>
          <p:cNvSpPr>
            <a:spLocks noChangeArrowheads="1"/>
          </p:cNvSpPr>
          <p:nvPr/>
        </p:nvSpPr>
        <p:spPr bwMode="auto">
          <a:xfrm>
            <a:off x="3473450" y="2530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4464050" y="2530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40"/>
          <p:cNvSpPr>
            <a:spLocks noChangeArrowheads="1"/>
          </p:cNvSpPr>
          <p:nvPr/>
        </p:nvSpPr>
        <p:spPr bwMode="auto">
          <a:xfrm>
            <a:off x="5454650" y="2530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618FFD"/>
              </a:gs>
              <a:gs pos="100000">
                <a:srgbClr val="618FFD">
                  <a:gamma/>
                  <a:shade val="29804"/>
                  <a:invGamma/>
                </a:srgbClr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5384800" y="2828925"/>
            <a:ext cx="215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2413000" y="3971925"/>
            <a:ext cx="2921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V="1">
            <a:off x="3663950" y="1990725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 flipV="1">
            <a:off x="2819400" y="39624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 flipV="1">
            <a:off x="2971800" y="39624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 flipV="1">
            <a:off x="2971800" y="3886200"/>
            <a:ext cx="2590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H="1" flipV="1">
            <a:off x="3048000" y="3886200"/>
            <a:ext cx="3352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2"/>
          <p:cNvSpPr>
            <a:spLocks noChangeShapeType="1"/>
          </p:cNvSpPr>
          <p:nvPr/>
        </p:nvSpPr>
        <p:spPr bwMode="auto">
          <a:xfrm flipV="1">
            <a:off x="1447800" y="3962400"/>
            <a:ext cx="1219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2999"/>
            <a:ext cx="7391400" cy="540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6096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Izgled obučene neuronske mreže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19200"/>
            <a:ext cx="5862986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Klasifikacija pomoću SOM</a:t>
            </a:r>
            <a:endParaRPr lang="en-US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6096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r-Latn-R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Izgled obučene neuronske mreže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1"/>
            <a:ext cx="1824386" cy="154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5943600" cy="43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276600"/>
            <a:ext cx="3805238" cy="278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5987</TotalTime>
  <Words>86</Words>
  <Application>Microsoft Office PowerPoint</Application>
  <PresentationFormat>On-screen Show (4:3)</PresentationFormat>
  <Paragraphs>31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Neuronske mreže Samoorganizujuće mape</vt:lpstr>
      <vt:lpstr>Kohonenove mreže</vt:lpstr>
      <vt:lpstr>Kompeticija</vt:lpstr>
      <vt:lpstr>Kooperacija</vt:lpstr>
      <vt:lpstr>Kooperacija</vt:lpstr>
      <vt:lpstr>Slide 6</vt:lpstr>
      <vt:lpstr>Klasifikacija pomoću SOM</vt:lpstr>
      <vt:lpstr>Klasifikacija pomoću SOM</vt:lpstr>
      <vt:lpstr>Klasifikacija pomoću SOM</vt:lpstr>
      <vt:lpstr>Klasifikacija pomoću SOM</vt:lpstr>
      <vt:lpstr>Klasifikacija pomoću SOM</vt:lpstr>
      <vt:lpstr>Klasifikacija pomoću SOM</vt:lpstr>
      <vt:lpstr>Klasifikacija pomoću SOM</vt:lpstr>
      <vt:lpstr>Klasifikacija pomoću SOM</vt:lpstr>
      <vt:lpstr>Klasifikacija pomoću SOM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</cp:lastModifiedBy>
  <cp:revision>538</cp:revision>
  <dcterms:created xsi:type="dcterms:W3CDTF">2005-12-27T21:54:02Z</dcterms:created>
  <dcterms:modified xsi:type="dcterms:W3CDTF">2013-11-25T10:51:06Z</dcterms:modified>
</cp:coreProperties>
</file>