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AC8"/>
    <a:srgbClr val="EBCD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>
        <p:scale>
          <a:sx n="200" d="100"/>
          <a:sy n="200" d="100"/>
        </p:scale>
        <p:origin x="-78" y="3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FA8EED-3172-48E6-B37C-502EE52DDB16}" type="datetimeFigureOut">
              <a:rPr lang="en-US"/>
              <a:pPr>
                <a:defRPr/>
              </a:pPr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BB583A-7B3C-4BFD-AF95-A8F5282ED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A99C-DBAC-434F-BF7E-4E7671E50D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1F0C0-DBCE-424E-9BB8-D09603DFC2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13EEF-A03A-49F1-8AA9-BE399E159D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D2BDF-63D5-41FC-8CCA-7CB8C2A4E0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3AFEB-324B-41B0-85A2-44A2AE7B3A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75C47-FD6F-43A1-BC40-8412ECD083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15DB0-9A63-4BF3-B167-5257C6DA43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3CB6D-2D9E-4810-9E20-24805D00EB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4B695-963E-49A6-A7BC-9FAE02620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F787D-D644-4141-8380-A752DB9FBA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8A953-2C88-4869-BC50-E69FE88B56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60960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FF10A9-5D8C-462E-95FD-E422B64A1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sr-Latn-CS" b="1" smtClean="0"/>
              <a:t>Fazi pristup i fazi sistemi</a:t>
            </a:r>
            <a:endParaRPr lang="en-GB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Primer </a:t>
            </a:r>
            <a:r>
              <a:rPr lang="en-US" dirty="0" err="1" smtClean="0"/>
              <a:t>inverznog</a:t>
            </a:r>
            <a:r>
              <a:rPr lang="en-US" dirty="0" smtClean="0"/>
              <a:t> </a:t>
            </a:r>
            <a:r>
              <a:rPr lang="en-US" dirty="0" err="1" smtClean="0"/>
              <a:t>klatna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608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5444704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x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600" y="5181600"/>
            <a:ext cx="288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mera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ugao</a:t>
            </a:r>
            <a:r>
              <a:rPr lang="en-US" sz="1400" dirty="0" smtClean="0">
                <a:latin typeface="Calibri" pitchFamily="34" charset="0"/>
              </a:rPr>
              <a:t> x </a:t>
            </a:r>
            <a:r>
              <a:rPr lang="en-US" sz="1400" dirty="0" err="1" smtClean="0">
                <a:latin typeface="Calibri" pitchFamily="34" charset="0"/>
              </a:rPr>
              <a:t>pripada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skupu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Calibri" pitchFamily="34" charset="0"/>
              </a:rPr>
              <a:t>pozitivnih</a:t>
            </a:r>
            <a:r>
              <a:rPr lang="en-US" sz="1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alibri" pitchFamily="34" charset="0"/>
              </a:rPr>
              <a:t>uglova</a:t>
            </a:r>
            <a:endParaRPr lang="en-US" sz="1400" dirty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8130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x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7106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x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8846" y="4572000"/>
            <a:ext cx="288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mera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ugao</a:t>
            </a:r>
            <a:r>
              <a:rPr lang="en-US" sz="1400" dirty="0" smtClean="0">
                <a:latin typeface="Calibri" pitchFamily="34" charset="0"/>
              </a:rPr>
              <a:t> x </a:t>
            </a:r>
            <a:r>
              <a:rPr lang="en-US" sz="1400" dirty="0" err="1" smtClean="0">
                <a:latin typeface="Calibri" pitchFamily="34" charset="0"/>
              </a:rPr>
              <a:t>pripada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skupu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alibri" pitchFamily="34" charset="0"/>
              </a:rPr>
              <a:t>negativnih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alibri" pitchFamily="34" charset="0"/>
              </a:rPr>
              <a:t>uglova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2600" y="5181600"/>
            <a:ext cx="288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mera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ugao</a:t>
            </a:r>
            <a:r>
              <a:rPr lang="en-US" sz="1400" dirty="0" smtClean="0">
                <a:latin typeface="Calibri" pitchFamily="34" charset="0"/>
              </a:rPr>
              <a:t> x </a:t>
            </a:r>
            <a:r>
              <a:rPr lang="en-US" sz="1400" dirty="0" err="1" smtClean="0">
                <a:latin typeface="Calibri" pitchFamily="34" charset="0"/>
              </a:rPr>
              <a:t>pripada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skupu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Calibri" pitchFamily="34" charset="0"/>
              </a:rPr>
              <a:t>pozitivnih</a:t>
            </a:r>
            <a:r>
              <a:rPr lang="en-US" sz="1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alibri" pitchFamily="34" charset="0"/>
              </a:rPr>
              <a:t>uglova</a:t>
            </a:r>
            <a:endParaRPr lang="en-US" sz="1400" dirty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9154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US" sz="2000" dirty="0" err="1" smtClean="0">
                <a:latin typeface="Calibri" pitchFamily="34" charset="0"/>
              </a:rPr>
              <a:t>ako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ugao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err="1" smtClean="0">
                <a:latin typeface="Calibri" pitchFamily="34" charset="0"/>
              </a:rPr>
              <a:t>ugaona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brzina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alibri" pitchFamily="34" charset="0"/>
              </a:rPr>
              <a:t>tada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sila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4953000" y="4419600"/>
            <a:ext cx="99060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724400" y="4572000"/>
            <a:ext cx="304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5253487" y="4571999"/>
            <a:ext cx="681487" cy="224287"/>
          </a:xfrm>
          <a:custGeom>
            <a:avLst/>
            <a:gdLst>
              <a:gd name="connsiteX0" fmla="*/ 0 w 146649"/>
              <a:gd name="connsiteY0" fmla="*/ 224287 h 224287"/>
              <a:gd name="connsiteX1" fmla="*/ 146649 w 146649"/>
              <a:gd name="connsiteY1" fmla="*/ 0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49" h="224287">
                <a:moveTo>
                  <a:pt x="0" y="224287"/>
                </a:moveTo>
                <a:cubicBezTo>
                  <a:pt x="30192" y="127240"/>
                  <a:pt x="60385" y="30193"/>
                  <a:pt x="146649" y="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0178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en-US" sz="2000" dirty="0" err="1" smtClean="0">
                <a:latin typeface="Calibri" pitchFamily="34" charset="0"/>
              </a:rPr>
              <a:t>ako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ugao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err="1" smtClean="0">
                <a:latin typeface="Calibri" pitchFamily="34" charset="0"/>
              </a:rPr>
              <a:t>ugaona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brzina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alibri" pitchFamily="34" charset="0"/>
              </a:rPr>
              <a:t>tada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sila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4953000" y="4419600"/>
            <a:ext cx="99060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724400" y="4572000"/>
            <a:ext cx="304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5253487" y="4571999"/>
            <a:ext cx="681487" cy="224287"/>
          </a:xfrm>
          <a:custGeom>
            <a:avLst/>
            <a:gdLst>
              <a:gd name="connsiteX0" fmla="*/ 0 w 146649"/>
              <a:gd name="connsiteY0" fmla="*/ 224287 h 224287"/>
              <a:gd name="connsiteX1" fmla="*/ 146649 w 146649"/>
              <a:gd name="connsiteY1" fmla="*/ 0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49" h="224287">
                <a:moveTo>
                  <a:pt x="0" y="224287"/>
                </a:moveTo>
                <a:cubicBezTo>
                  <a:pt x="30192" y="127240"/>
                  <a:pt x="60385" y="30193"/>
                  <a:pt x="146649" y="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120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000" dirty="0" err="1" smtClean="0">
                <a:latin typeface="Calibri" pitchFamily="34" charset="0"/>
              </a:rPr>
              <a:t>ako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ugao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err="1" smtClean="0">
                <a:latin typeface="Calibri" pitchFamily="34" charset="0"/>
              </a:rPr>
              <a:t>ugaona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brzina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alibri" pitchFamily="34" charset="0"/>
              </a:rPr>
              <a:t>tada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sila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5943600" y="4419600"/>
            <a:ext cx="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638800" y="4572000"/>
            <a:ext cx="304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2226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sz="2000" dirty="0" err="1" smtClean="0">
                <a:latin typeface="Calibri" pitchFamily="34" charset="0"/>
              </a:rPr>
              <a:t>ako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ugao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err="1" smtClean="0">
                <a:latin typeface="Calibri" pitchFamily="34" charset="0"/>
              </a:rPr>
              <a:t>ugaona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brzina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negativna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alibri" pitchFamily="34" charset="0"/>
              </a:rPr>
              <a:t>tada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sila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flipH="1">
            <a:off x="5943600" y="4648200"/>
            <a:ext cx="609600" cy="1219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248400" y="4648200"/>
            <a:ext cx="2286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3250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2000" dirty="0" err="1" smtClean="0">
                <a:latin typeface="Calibri" pitchFamily="34" charset="0"/>
              </a:rPr>
              <a:t>ako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ugao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err="1" smtClean="0">
                <a:latin typeface="Calibri" pitchFamily="34" charset="0"/>
              </a:rPr>
              <a:t>ugaona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brzina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alibri" pitchFamily="34" charset="0"/>
              </a:rPr>
              <a:t>pozitivna</a:t>
            </a:r>
            <a:r>
              <a:rPr lang="en-US" sz="2000" dirty="0" smtClean="0">
                <a:latin typeface="Calibri" pitchFamily="34" charset="0"/>
              </a:rPr>
              <a:t>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err="1" smtClean="0">
                <a:latin typeface="Calibri" pitchFamily="34" charset="0"/>
              </a:rPr>
              <a:t>tada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b="1" dirty="0" err="1" smtClean="0">
                <a:latin typeface="Calibri" pitchFamily="34" charset="0"/>
              </a:rPr>
              <a:t>sila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4953000" y="4419600"/>
            <a:ext cx="99060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105400" y="4343400"/>
            <a:ext cx="304800" cy="2286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5253487" y="4571999"/>
            <a:ext cx="681487" cy="224287"/>
          </a:xfrm>
          <a:custGeom>
            <a:avLst/>
            <a:gdLst>
              <a:gd name="connsiteX0" fmla="*/ 0 w 146649"/>
              <a:gd name="connsiteY0" fmla="*/ 224287 h 224287"/>
              <a:gd name="connsiteX1" fmla="*/ 146649 w 146649"/>
              <a:gd name="connsiteY1" fmla="*/ 0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49" h="224287">
                <a:moveTo>
                  <a:pt x="0" y="224287"/>
                </a:moveTo>
                <a:cubicBezTo>
                  <a:pt x="30192" y="127240"/>
                  <a:pt x="60385" y="30193"/>
                  <a:pt x="146649" y="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4274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4953000" y="4419600"/>
            <a:ext cx="99060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5253487" y="4571999"/>
            <a:ext cx="681487" cy="224287"/>
          </a:xfrm>
          <a:custGeom>
            <a:avLst/>
            <a:gdLst>
              <a:gd name="connsiteX0" fmla="*/ 0 w 146649"/>
              <a:gd name="connsiteY0" fmla="*/ 224287 h 224287"/>
              <a:gd name="connsiteX1" fmla="*/ 146649 w 146649"/>
              <a:gd name="connsiteY1" fmla="*/ 0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49" h="224287">
                <a:moveTo>
                  <a:pt x="0" y="224287"/>
                </a:moveTo>
                <a:cubicBezTo>
                  <a:pt x="30192" y="127240"/>
                  <a:pt x="60385" y="30193"/>
                  <a:pt x="146649" y="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5298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5943600" y="4419600"/>
            <a:ext cx="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Mamdani kontroler</a:t>
            </a:r>
          </a:p>
        </p:txBody>
      </p:sp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2895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24000"/>
            <a:ext cx="5913438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6"/>
          <p:cNvGraphicFramePr>
            <a:graphicFrameLocks noChangeAspect="1"/>
          </p:cNvGraphicFramePr>
          <p:nvPr/>
        </p:nvGraphicFramePr>
        <p:xfrm>
          <a:off x="3657600" y="3733800"/>
          <a:ext cx="4667250" cy="2428875"/>
        </p:xfrm>
        <a:graphic>
          <a:graphicData uri="http://schemas.openxmlformats.org/presentationml/2006/ole">
            <p:oleObj spid="_x0000_s2050" name="Visio" r:id="rId5" imgW="5836920" imgH="304190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632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5943600" y="4419600"/>
            <a:ext cx="0" cy="144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976670" y="4495800"/>
            <a:ext cx="3048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8370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flipH="1">
            <a:off x="5943600" y="4572000"/>
            <a:ext cx="914400" cy="1295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9394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pravila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943600" y="41910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00600" y="5867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53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6248400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943600" y="4572000"/>
            <a:ext cx="914400" cy="1295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33800" y="6172200"/>
            <a:ext cx="1066800" cy="0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0418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Zaklju</a:t>
            </a:r>
            <a:r>
              <a:rPr lang="sr-Latn-RS" dirty="0" smtClean="0">
                <a:latin typeface="Calibri" pitchFamily="34" charset="0"/>
              </a:rPr>
              <a:t>čivanje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 (0.2, 0.8,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ugaona brzina(0.3, 0.7,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kolika je sila (</a:t>
            </a:r>
            <a:r>
              <a:rPr lang="sr-Cyrl-RS" dirty="0" smtClean="0">
                <a:latin typeface="Calibri" pitchFamily="34" charset="0"/>
              </a:rPr>
              <a:t>?, ?, ?)</a:t>
            </a:r>
            <a:endParaRPr lang="en-U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19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N[</a:t>
                      </a:r>
                      <a:r>
                        <a:rPr lang="sr-Latn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9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144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Zaklju</a:t>
            </a:r>
            <a:r>
              <a:rPr lang="sr-Latn-RS" dirty="0" smtClean="0">
                <a:latin typeface="Calibri" pitchFamily="34" charset="0"/>
              </a:rPr>
              <a:t>čivanje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 (0.2, 0.8,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ugaona brzina(0.3, 0.7,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kolika je sila (</a:t>
            </a:r>
            <a:r>
              <a:rPr lang="sr-Cyrl-RS" dirty="0" smtClean="0">
                <a:latin typeface="Calibri" pitchFamily="34" charset="0"/>
              </a:rPr>
              <a:t>?, ?, ?)</a:t>
            </a:r>
            <a:endParaRPr lang="en-U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19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N[</a:t>
                      </a:r>
                      <a:r>
                        <a:rPr lang="sr-Latn-R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*0.2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9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2466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37819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Zaklju</a:t>
            </a:r>
            <a:r>
              <a:rPr lang="sr-Latn-RS" dirty="0" smtClean="0">
                <a:latin typeface="Calibri" pitchFamily="34" charset="0"/>
              </a:rPr>
              <a:t>čivanje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 (0.2, 0.8,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ugaona brzina(0.3, 0.7, 0)</a:t>
            </a:r>
          </a:p>
          <a:p>
            <a:pPr marL="457200" indent="-457200">
              <a:buAutoNum type="arabicParenR"/>
            </a:pPr>
            <a:r>
              <a:rPr lang="sr-Latn-RS" dirty="0" smtClean="0">
                <a:latin typeface="Calibri" pitchFamily="34" charset="0"/>
              </a:rPr>
              <a:t>kolika je sila (</a:t>
            </a:r>
            <a:r>
              <a:rPr lang="sr-Cyrl-RS" dirty="0" smtClean="0">
                <a:latin typeface="Calibri" pitchFamily="34" charset="0"/>
              </a:rPr>
              <a:t>?, ?, ?)</a:t>
            </a:r>
            <a:endParaRPr lang="en-US" dirty="0" smtClean="0">
              <a:latin typeface="Calibri" pitchFamily="34" charset="0"/>
            </a:endParaRPr>
          </a:p>
          <a:p>
            <a:pPr marL="457200" indent="-457200">
              <a:buAutoNum type="arabicParenR"/>
            </a:pPr>
            <a:endParaRPr lang="en-US" dirty="0" smtClean="0">
              <a:latin typeface="Calibri" pitchFamily="34" charset="0"/>
            </a:endParaRPr>
          </a:p>
          <a:p>
            <a:pPr marL="457200" indent="-457200"/>
            <a:endParaRPr lang="en-US" dirty="0" smtClean="0">
              <a:latin typeface="Calibri" pitchFamily="34" charset="0"/>
            </a:endParaRPr>
          </a:p>
          <a:p>
            <a:pPr indent="-457200"/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8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191000" y="4572000"/>
          <a:ext cx="2197099" cy="1962150"/>
        </p:xfrm>
        <a:graphic>
          <a:graphicData uri="http://schemas.openxmlformats.org/drawingml/2006/table">
            <a:tbl>
              <a:tblPr/>
              <a:tblGrid>
                <a:gridCol w="608720"/>
                <a:gridCol w="608720"/>
                <a:gridCol w="608720"/>
                <a:gridCol w="37093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N[</a:t>
                      </a:r>
                      <a:r>
                        <a:rPr lang="sr-Latn-R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*0.2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Latn-R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7*0.2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Latn-R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*0.8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[</a:t>
                      </a:r>
                      <a:r>
                        <a:rPr lang="sr-Cyrl-R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95800" y="4191000"/>
            <a:ext cx="121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ugaona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brzina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5486400"/>
            <a:ext cx="54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ugao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3490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</a:t>
            </a:r>
            <a:r>
              <a:rPr lang="en-US" dirty="0" err="1" smtClean="0">
                <a:latin typeface="Calibri" pitchFamily="34" charset="0"/>
              </a:rPr>
              <a:t>silu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?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114800"/>
            <a:ext cx="319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Znamo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meru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bude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latin typeface="Calibri" pitchFamily="34" charset="0"/>
              </a:rPr>
              <a:t>negativna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dirty="0" err="1" smtClean="0">
                <a:latin typeface="Calibri" pitchFamily="34" charset="0"/>
              </a:rPr>
              <a:t>nula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pozitivna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5105400"/>
            <a:ext cx="296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odrediti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konkretnu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vrednost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sile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4514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</a:t>
            </a:r>
            <a:r>
              <a:rPr lang="en-US" dirty="0" err="1" smtClean="0">
                <a:latin typeface="Calibri" pitchFamily="34" charset="0"/>
              </a:rPr>
              <a:t>silu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?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114800"/>
            <a:ext cx="319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Znamo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meru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bude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latin typeface="Calibri" pitchFamily="34" charset="0"/>
              </a:rPr>
              <a:t>negativna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dirty="0" err="1" smtClean="0">
                <a:latin typeface="Calibri" pitchFamily="34" charset="0"/>
              </a:rPr>
              <a:t>nula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pozitivna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5105400"/>
            <a:ext cx="296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odrediti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konkretnu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vrednost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sile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90010" y="4804014"/>
            <a:ext cx="2372264" cy="1052422"/>
          </a:xfrm>
          <a:custGeom>
            <a:avLst/>
            <a:gdLst>
              <a:gd name="connsiteX0" fmla="*/ 25879 w 2372264"/>
              <a:gd name="connsiteY0" fmla="*/ 0 h 1052422"/>
              <a:gd name="connsiteX1" fmla="*/ 1595886 w 2372264"/>
              <a:gd name="connsiteY1" fmla="*/ 8626 h 1052422"/>
              <a:gd name="connsiteX2" fmla="*/ 2372264 w 2372264"/>
              <a:gd name="connsiteY2" fmla="*/ 1052422 h 1052422"/>
              <a:gd name="connsiteX3" fmla="*/ 0 w 2372264"/>
              <a:gd name="connsiteY3" fmla="*/ 1052422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264" h="1052422">
                <a:moveTo>
                  <a:pt x="25879" y="0"/>
                </a:moveTo>
                <a:lnTo>
                  <a:pt x="1595886" y="8626"/>
                </a:lnTo>
                <a:lnTo>
                  <a:pt x="2372264" y="1052422"/>
                </a:lnTo>
                <a:lnTo>
                  <a:pt x="0" y="1052422"/>
                </a:lnTo>
              </a:path>
            </a:pathLst>
          </a:custGeom>
          <a:solidFill>
            <a:srgbClr val="EBCDC7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5538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</a:t>
            </a:r>
            <a:r>
              <a:rPr lang="en-US" dirty="0" err="1" smtClean="0">
                <a:latin typeface="Calibri" pitchFamily="34" charset="0"/>
              </a:rPr>
              <a:t>silu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?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114800"/>
            <a:ext cx="319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Znamo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meru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bude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latin typeface="Calibri" pitchFamily="34" charset="0"/>
              </a:rPr>
              <a:t>negativna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dirty="0" err="1" smtClean="0">
                <a:latin typeface="Calibri" pitchFamily="34" charset="0"/>
              </a:rPr>
              <a:t>nula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pozitivna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5105400"/>
            <a:ext cx="296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odrediti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konkretnu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vrednost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sile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90010" y="4804014"/>
            <a:ext cx="2372264" cy="1052422"/>
          </a:xfrm>
          <a:custGeom>
            <a:avLst/>
            <a:gdLst>
              <a:gd name="connsiteX0" fmla="*/ 25879 w 2372264"/>
              <a:gd name="connsiteY0" fmla="*/ 0 h 1052422"/>
              <a:gd name="connsiteX1" fmla="*/ 1595886 w 2372264"/>
              <a:gd name="connsiteY1" fmla="*/ 8626 h 1052422"/>
              <a:gd name="connsiteX2" fmla="*/ 2372264 w 2372264"/>
              <a:gd name="connsiteY2" fmla="*/ 1052422 h 1052422"/>
              <a:gd name="connsiteX3" fmla="*/ 0 w 2372264"/>
              <a:gd name="connsiteY3" fmla="*/ 1052422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264" h="1052422">
                <a:moveTo>
                  <a:pt x="25879" y="0"/>
                </a:moveTo>
                <a:lnTo>
                  <a:pt x="1595886" y="8626"/>
                </a:lnTo>
                <a:lnTo>
                  <a:pt x="2372264" y="1052422"/>
                </a:lnTo>
                <a:lnTo>
                  <a:pt x="0" y="1052422"/>
                </a:lnTo>
              </a:path>
            </a:pathLst>
          </a:custGeom>
          <a:solidFill>
            <a:srgbClr val="EBCDC7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905000" y="5443538"/>
            <a:ext cx="2128838" cy="414337"/>
          </a:xfrm>
          <a:custGeom>
            <a:avLst/>
            <a:gdLst>
              <a:gd name="connsiteX0" fmla="*/ 0 w 2128838"/>
              <a:gd name="connsiteY0" fmla="*/ 414337 h 414337"/>
              <a:gd name="connsiteX1" fmla="*/ 314325 w 2128838"/>
              <a:gd name="connsiteY1" fmla="*/ 0 h 414337"/>
              <a:gd name="connsiteX2" fmla="*/ 1824038 w 2128838"/>
              <a:gd name="connsiteY2" fmla="*/ 4762 h 414337"/>
              <a:gd name="connsiteX3" fmla="*/ 2128838 w 2128838"/>
              <a:gd name="connsiteY3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838" h="414337">
                <a:moveTo>
                  <a:pt x="0" y="414337"/>
                </a:moveTo>
                <a:lnTo>
                  <a:pt x="314325" y="0"/>
                </a:lnTo>
                <a:lnTo>
                  <a:pt x="1824038" y="4762"/>
                </a:lnTo>
                <a:lnTo>
                  <a:pt x="2128838" y="414337"/>
                </a:lnTo>
              </a:path>
            </a:pathLst>
          </a:custGeom>
          <a:solidFill>
            <a:srgbClr val="CEEAC8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656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</a:t>
            </a:r>
            <a:r>
              <a:rPr lang="en-US" dirty="0" err="1" smtClean="0">
                <a:latin typeface="Calibri" pitchFamily="34" charset="0"/>
              </a:rPr>
              <a:t>silu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120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? </a:t>
            </a:r>
            <a:r>
              <a:rPr lang="en-US" dirty="0" err="1" smtClean="0">
                <a:latin typeface="Calibri" pitchFamily="34" charset="0"/>
              </a:rPr>
              <a:t>te</a:t>
            </a:r>
            <a:r>
              <a:rPr lang="sr-Latn-RS" dirty="0" smtClean="0">
                <a:latin typeface="Calibri" pitchFamily="34" charset="0"/>
              </a:rPr>
              <a:t>žište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114800"/>
            <a:ext cx="319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Znamo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meru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bude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latin typeface="Calibri" pitchFamily="34" charset="0"/>
              </a:rPr>
              <a:t>negativna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dirty="0" err="1" smtClean="0">
                <a:latin typeface="Calibri" pitchFamily="34" charset="0"/>
              </a:rPr>
              <a:t>nula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pozitivna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5105400"/>
            <a:ext cx="296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odrediti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konkretnu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vrednost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sile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590010" y="4804014"/>
            <a:ext cx="2372264" cy="1052422"/>
          </a:xfrm>
          <a:custGeom>
            <a:avLst/>
            <a:gdLst>
              <a:gd name="connsiteX0" fmla="*/ 25879 w 2372264"/>
              <a:gd name="connsiteY0" fmla="*/ 0 h 1052422"/>
              <a:gd name="connsiteX1" fmla="*/ 1595886 w 2372264"/>
              <a:gd name="connsiteY1" fmla="*/ 8626 h 1052422"/>
              <a:gd name="connsiteX2" fmla="*/ 2372264 w 2372264"/>
              <a:gd name="connsiteY2" fmla="*/ 1052422 h 1052422"/>
              <a:gd name="connsiteX3" fmla="*/ 0 w 2372264"/>
              <a:gd name="connsiteY3" fmla="*/ 1052422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264" h="1052422">
                <a:moveTo>
                  <a:pt x="25879" y="0"/>
                </a:moveTo>
                <a:lnTo>
                  <a:pt x="1595886" y="8626"/>
                </a:lnTo>
                <a:lnTo>
                  <a:pt x="2372264" y="1052422"/>
                </a:lnTo>
                <a:lnTo>
                  <a:pt x="0" y="1052422"/>
                </a:lnTo>
              </a:path>
            </a:pathLst>
          </a:custGeom>
          <a:solidFill>
            <a:srgbClr val="EBCDC7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905000" y="5443538"/>
            <a:ext cx="2128838" cy="414337"/>
          </a:xfrm>
          <a:custGeom>
            <a:avLst/>
            <a:gdLst>
              <a:gd name="connsiteX0" fmla="*/ 0 w 2128838"/>
              <a:gd name="connsiteY0" fmla="*/ 414337 h 414337"/>
              <a:gd name="connsiteX1" fmla="*/ 314325 w 2128838"/>
              <a:gd name="connsiteY1" fmla="*/ 0 h 414337"/>
              <a:gd name="connsiteX2" fmla="*/ 1824038 w 2128838"/>
              <a:gd name="connsiteY2" fmla="*/ 4762 h 414337"/>
              <a:gd name="connsiteX3" fmla="*/ 2128838 w 2128838"/>
              <a:gd name="connsiteY3" fmla="*/ 414337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838" h="414337">
                <a:moveTo>
                  <a:pt x="0" y="414337"/>
                </a:moveTo>
                <a:lnTo>
                  <a:pt x="314325" y="0"/>
                </a:lnTo>
                <a:lnTo>
                  <a:pt x="1824038" y="4762"/>
                </a:lnTo>
                <a:lnTo>
                  <a:pt x="2128838" y="414337"/>
                </a:lnTo>
              </a:path>
            </a:pathLst>
          </a:custGeom>
          <a:solidFill>
            <a:srgbClr val="CEEAC8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Mamdani kontroler</a:t>
            </a:r>
          </a:p>
        </p:txBody>
      </p:sp>
      <p:pic>
        <p:nvPicPr>
          <p:cNvPr id="307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2895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26"/>
          <p:cNvGraphicFramePr>
            <a:graphicFrameLocks noChangeAspect="1"/>
          </p:cNvGraphicFramePr>
          <p:nvPr/>
        </p:nvGraphicFramePr>
        <p:xfrm>
          <a:off x="4343400" y="1447800"/>
          <a:ext cx="4667250" cy="2428875"/>
        </p:xfrm>
        <a:graphic>
          <a:graphicData uri="http://schemas.openxmlformats.org/presentationml/2006/ole">
            <p:oleObj spid="_x0000_s3074" name="Visio" r:id="rId4" imgW="5836920" imgH="3041904" progId="Visio.Drawing.11">
              <p:embed/>
            </p:oleObj>
          </a:graphicData>
        </a:graphic>
      </p:graphicFrame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24"/>
          <p:cNvGraphicFramePr>
            <a:graphicFrameLocks noChangeAspect="1"/>
          </p:cNvGraphicFramePr>
          <p:nvPr/>
        </p:nvGraphicFramePr>
        <p:xfrm>
          <a:off x="457200" y="4637088"/>
          <a:ext cx="5791200" cy="1306512"/>
        </p:xfrm>
        <a:graphic>
          <a:graphicData uri="http://schemas.openxmlformats.org/presentationml/2006/ole">
            <p:oleObj spid="_x0000_s3075" name="Equation" r:id="rId5" imgW="5067300" imgH="1143000" progId="Equation.3">
              <p:embed/>
            </p:oleObj>
          </a:graphicData>
        </a:graphic>
      </p:graphicFrame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681788" y="4800600"/>
          <a:ext cx="1928812" cy="990600"/>
        </p:xfrm>
        <a:graphic>
          <a:graphicData uri="http://schemas.openxmlformats.org/presentationml/2006/ole">
            <p:oleObj spid="_x0000_s3076" name="Equation" r:id="rId6" imgW="17780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>
            <a:off x="457200" y="5867400"/>
            <a:ext cx="5105400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67586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Defazifikacija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</a:t>
            </a:r>
            <a:r>
              <a:rPr lang="en-US" dirty="0" err="1" smtClean="0">
                <a:latin typeface="Calibri" pitchFamily="34" charset="0"/>
              </a:rPr>
              <a:t>silu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38600" y="4419600"/>
            <a:ext cx="1295400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71800" y="4419600"/>
            <a:ext cx="1066800" cy="144780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5867400"/>
            <a:ext cx="2362200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9600" y="5867400"/>
            <a:ext cx="1295400" cy="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8600" y="5867400"/>
            <a:ext cx="1371600" cy="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971800" y="4419600"/>
            <a:ext cx="1066800" cy="1447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05000" y="4419600"/>
            <a:ext cx="1066800" cy="1447800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7080" y="5453330"/>
            <a:ext cx="5105400" cy="0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114800"/>
            <a:ext cx="319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Znamo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meru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bude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latin typeface="Calibri" pitchFamily="34" charset="0"/>
              </a:rPr>
              <a:t>negativna</a:t>
            </a:r>
            <a:r>
              <a:rPr lang="en-US" sz="1400" dirty="0" smtClean="0">
                <a:latin typeface="Calibri" pitchFamily="34" charset="0"/>
              </a:rPr>
              <a:t>, </a:t>
            </a:r>
            <a:r>
              <a:rPr lang="en-US" sz="1400" dirty="0" err="1" smtClean="0">
                <a:latin typeface="Calibri" pitchFamily="34" charset="0"/>
              </a:rPr>
              <a:t>nula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pozitivna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7400" y="5105400"/>
            <a:ext cx="296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Treba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odrediti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konkretnu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vrednost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sile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905000" y="4800600"/>
            <a:ext cx="0" cy="1066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971800" y="5448304"/>
            <a:ext cx="0" cy="4190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09800" y="5867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098" name="Visio" r:id="rId4" imgW="5836920" imgH="3041904" progId="Visio.Drawing.11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786063" y="1752600"/>
            <a:ext cx="0" cy="46482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038600"/>
            <a:ext cx="495300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6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0386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8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2263" y="1600200"/>
            <a:ext cx="18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>
            <a:off x="685800" y="2133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388" y="57912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58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57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Connector 32"/>
          <p:cNvCxnSpPr>
            <a:stCxn id="31" idx="0"/>
          </p:cNvCxnSpPr>
          <p:nvPr/>
        </p:nvCxnSpPr>
        <p:spPr>
          <a:xfrm>
            <a:off x="3733800" y="2819400"/>
            <a:ext cx="0" cy="1219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 flipH="1">
            <a:off x="2819400" y="2895600"/>
            <a:ext cx="8382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6" name="TextBox 36"/>
          <p:cNvSpPr txBox="1">
            <a:spLocks noChangeArrowheads="1"/>
          </p:cNvSpPr>
          <p:nvPr/>
        </p:nvSpPr>
        <p:spPr bwMode="auto">
          <a:xfrm>
            <a:off x="5715000" y="5334000"/>
            <a:ext cx="3130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Za svaku tačku prostora</a:t>
            </a:r>
          </a:p>
          <a:p>
            <a:r>
              <a:rPr lang="en-US">
                <a:latin typeface="Calibri" pitchFamily="34" charset="0"/>
              </a:rPr>
              <a:t>treba da odredimo 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5122" name="Visio" r:id="rId4" imgW="5836920" imgH="3041904" progId="Visio.Drawing.11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786063" y="1752600"/>
            <a:ext cx="0" cy="46482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" y="4038600"/>
            <a:ext cx="495300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13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0386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132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2263" y="1600200"/>
            <a:ext cx="18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/>
          <p:nvPr/>
        </p:nvCxnSpPr>
        <p:spPr>
          <a:xfrm>
            <a:off x="685800" y="2133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388" y="57912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58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57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Connector 32"/>
          <p:cNvCxnSpPr>
            <a:stCxn id="31" idx="0"/>
          </p:cNvCxnSpPr>
          <p:nvPr/>
        </p:nvCxnSpPr>
        <p:spPr>
          <a:xfrm>
            <a:off x="3733800" y="2819400"/>
            <a:ext cx="0" cy="12192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 flipH="1">
            <a:off x="2819400" y="2895600"/>
            <a:ext cx="8382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5715000" y="5334000"/>
            <a:ext cx="31305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Za svaku tačku prostora</a:t>
            </a:r>
          </a:p>
          <a:p>
            <a:r>
              <a:rPr lang="en-US">
                <a:latin typeface="Calibri" pitchFamily="34" charset="0"/>
              </a:rPr>
              <a:t>treba da odredimo u.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85800" y="3200400"/>
            <a:ext cx="419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5800" y="4800600"/>
            <a:ext cx="419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7400" y="2133600"/>
            <a:ext cx="0" cy="3657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05200" y="2133600"/>
            <a:ext cx="0" cy="3657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0962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513847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1986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3010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57400" y="6019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x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Mamdani kontroler</a:t>
            </a:r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9812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5334000" y="1981200"/>
          <a:ext cx="3660775" cy="1905000"/>
        </p:xfrm>
        <a:graphic>
          <a:graphicData uri="http://schemas.openxmlformats.org/presentationml/2006/ole">
            <p:oleObj spid="_x0000_s44034" name="Visio" r:id="rId4" imgW="5836920" imgH="3041904" progId="Visio.Drawing.11">
              <p:embed/>
            </p:oleObj>
          </a:graphicData>
        </a:graphic>
      </p:graphicFrame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TextBox 36"/>
          <p:cNvSpPr txBox="1">
            <a:spLocks noChangeArrowheads="1"/>
          </p:cNvSpPr>
          <p:nvPr/>
        </p:nvSpPr>
        <p:spPr bwMode="auto">
          <a:xfrm>
            <a:off x="304800" y="1828800"/>
            <a:ext cx="51373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Fazifikacija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Calibri" pitchFamily="34" charset="0"/>
              </a:rPr>
              <a:t>skup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svih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mogu</a:t>
            </a:r>
            <a:r>
              <a:rPr lang="sr-Latn-RS" dirty="0" smtClean="0">
                <a:latin typeface="Calibri" pitchFamily="34" charset="0"/>
              </a:rPr>
              <a:t>ćih vrednosti za ugao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delimo u tri fazi skupa </a:t>
            </a:r>
            <a:r>
              <a:rPr lang="en-US" dirty="0" smtClean="0">
                <a:latin typeface="Calibri" pitchFamily="34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negativan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Calibri" pitchFamily="34" charset="0"/>
              </a:rPr>
              <a:t>nula</a:t>
            </a:r>
            <a:r>
              <a:rPr lang="en-US" dirty="0" smtClean="0">
                <a:latin typeface="Calibri" pitchFamily="34" charset="0"/>
              </a:rPr>
              <a:t>,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pozitivan</a:t>
            </a:r>
            <a:r>
              <a:rPr lang="en-US" dirty="0" smtClean="0">
                <a:latin typeface="Calibri" pitchFamily="34" charset="0"/>
              </a:rPr>
              <a:t>}</a:t>
            </a:r>
            <a:endParaRPr lang="sr-Latn-RS" dirty="0" smtClean="0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4800" y="5867400"/>
            <a:ext cx="5334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971800" y="3505200"/>
            <a:ext cx="0" cy="25908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600" y="4419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71800" y="5867400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905000" y="4419600"/>
            <a:ext cx="10668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4800" y="4419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9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905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0386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5791200"/>
            <a:ext cx="1635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54102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00" y="6019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52600" y="6019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86200" y="6019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57800" y="6019800"/>
            <a:ext cx="31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57200" y="4800600"/>
            <a:ext cx="51054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09800" y="4267200"/>
            <a:ext cx="0" cy="175260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7400" y="6019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8846" y="4572000"/>
            <a:ext cx="288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mera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kojom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ugao</a:t>
            </a:r>
            <a:r>
              <a:rPr lang="en-US" sz="1400" dirty="0" smtClean="0">
                <a:latin typeface="Calibri" pitchFamily="34" charset="0"/>
              </a:rPr>
              <a:t> x </a:t>
            </a:r>
            <a:r>
              <a:rPr lang="en-US" sz="1400" dirty="0" err="1" smtClean="0">
                <a:latin typeface="Calibri" pitchFamily="34" charset="0"/>
              </a:rPr>
              <a:t>pripada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skupu</a:t>
            </a:r>
            <a:r>
              <a:rPr lang="en-US" sz="1400" dirty="0" smtClean="0">
                <a:latin typeface="Calibri" pitchFamily="34" charset="0"/>
              </a:rPr>
              <a:t> </a:t>
            </a:r>
          </a:p>
          <a:p>
            <a:r>
              <a:rPr lang="en-US" sz="1400" dirty="0" err="1" smtClean="0">
                <a:solidFill>
                  <a:srgbClr val="FF0000"/>
                </a:solidFill>
                <a:latin typeface="Calibri" pitchFamily="34" charset="0"/>
              </a:rPr>
              <a:t>negativnih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alibri" pitchFamily="34" charset="0"/>
              </a:rPr>
              <a:t>uglova</a:t>
            </a:r>
            <a:endParaRPr lang="en-US" sz="1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738</Words>
  <Application>Microsoft Office PowerPoint</Application>
  <PresentationFormat>On-screen Show (4:3)</PresentationFormat>
  <Paragraphs>453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Default Design</vt:lpstr>
      <vt:lpstr>Visio</vt:lpstr>
      <vt:lpstr>Equation</vt:lpstr>
      <vt:lpstr>Fazi pristup i fazi sistemi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  <vt:lpstr>Mamdani kontroler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pristup i fuzzy sistemi</dc:title>
  <dc:creator>djordje</dc:creator>
  <cp:lastModifiedBy>djordje</cp:lastModifiedBy>
  <cp:revision>53</cp:revision>
  <dcterms:created xsi:type="dcterms:W3CDTF">2005-03-21T09:09:51Z</dcterms:created>
  <dcterms:modified xsi:type="dcterms:W3CDTF">2014-05-06T10:16:16Z</dcterms:modified>
</cp:coreProperties>
</file>