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4" r:id="rId3"/>
    <p:sldId id="285" r:id="rId4"/>
    <p:sldId id="286" r:id="rId5"/>
    <p:sldId id="329" r:id="rId6"/>
    <p:sldId id="337" r:id="rId7"/>
    <p:sldId id="338" r:id="rId8"/>
    <p:sldId id="339" r:id="rId9"/>
    <p:sldId id="340" r:id="rId10"/>
    <p:sldId id="341" r:id="rId11"/>
    <p:sldId id="342" r:id="rId12"/>
    <p:sldId id="332" r:id="rId13"/>
    <p:sldId id="343" r:id="rId14"/>
    <p:sldId id="333" r:id="rId15"/>
    <p:sldId id="334" r:id="rId16"/>
    <p:sldId id="335" r:id="rId17"/>
    <p:sldId id="336" r:id="rId18"/>
    <p:sldId id="288" r:id="rId19"/>
    <p:sldId id="330" r:id="rId20"/>
    <p:sldId id="290" r:id="rId21"/>
    <p:sldId id="291" r:id="rId22"/>
    <p:sldId id="292" r:id="rId23"/>
    <p:sldId id="322" r:id="rId24"/>
    <p:sldId id="323" r:id="rId25"/>
    <p:sldId id="331" r:id="rId26"/>
    <p:sldId id="295" r:id="rId27"/>
    <p:sldId id="324" r:id="rId28"/>
    <p:sldId id="296" r:id="rId29"/>
    <p:sldId id="297" r:id="rId30"/>
    <p:sldId id="325" r:id="rId31"/>
    <p:sldId id="301" r:id="rId32"/>
    <p:sldId id="302" r:id="rId33"/>
    <p:sldId id="303" r:id="rId34"/>
    <p:sldId id="304" r:id="rId35"/>
    <p:sldId id="326" r:id="rId36"/>
    <p:sldId id="299" r:id="rId37"/>
    <p:sldId id="300" r:id="rId38"/>
    <p:sldId id="305" r:id="rId39"/>
    <p:sldId id="307" r:id="rId40"/>
    <p:sldId id="308" r:id="rId41"/>
    <p:sldId id="309" r:id="rId42"/>
    <p:sldId id="311" r:id="rId43"/>
    <p:sldId id="312" r:id="rId44"/>
    <p:sldId id="313" r:id="rId45"/>
    <p:sldId id="314" r:id="rId46"/>
    <p:sldId id="327" r:id="rId47"/>
    <p:sldId id="315" r:id="rId48"/>
    <p:sldId id="328" r:id="rId49"/>
    <p:sldId id="316" r:id="rId50"/>
    <p:sldId id="317" r:id="rId51"/>
    <p:sldId id="319" r:id="rId52"/>
    <p:sldId id="320" r:id="rId53"/>
    <p:sldId id="321" r:id="rId54"/>
  </p:sldIdLst>
  <p:sldSz cx="9144000" cy="6858000" type="screen4x3"/>
  <p:notesSz cx="6858000" cy="9144000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028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A70F61E7-35A2-4C03-8249-BA77454053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13D9987-3255-4311-BC0E-272E5D025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B504C-FCD6-443F-88AC-8C06FFB155B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68705-C940-48D0-B1EB-8ED49838D73A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6564" name="Rectangle 3"/>
          <p:cNvSpPr>
            <a:spLocks noChangeArrowheads="1"/>
          </p:cNvSpPr>
          <p:nvPr>
            <p:ph type="body" idx="1"/>
          </p:nvPr>
        </p:nvSpPr>
        <p:spPr>
          <a:xfrm>
            <a:off x="915988" y="4346575"/>
            <a:ext cx="5024437" cy="38496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7AEB0-E4DB-4F5E-9902-7517F8F538BB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06535-E22F-447C-8949-E115D335C407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E2CD7-3BC8-474F-A3DF-6E12C1DC1500}" type="slidenum">
              <a:rPr lang="en-GB" smtClean="0"/>
              <a:pPr/>
              <a:t>40</a:t>
            </a:fld>
            <a:endParaRPr lang="en-GB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B36F7-67C6-4277-95F0-6216B2B51295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het opmaakprofiel van de modeltitel te bewerken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6C46B06A-D12C-42E4-86A2-672FF44566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0A2D-C950-4DCA-95ED-759DCB768F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9906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9906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21512-734C-4A5E-8EF4-01E068BF579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057400"/>
            <a:ext cx="8001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AE923-44B5-4D88-857F-2B7314778E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AA48-0072-4A25-AD2F-9DAD94B20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DEAEC-2158-44B0-8D42-8DF496450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D667-DEC5-4DC1-84E8-90CD952FD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6B73D-7553-4538-8B0D-F4184239F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9AAE5-BA6B-4CF0-B9CE-84488FA2E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39A82-3B80-447C-85CA-60317E08A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7E2A3-7357-45C9-8E31-B53705B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990600"/>
            <a:ext cx="7007696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3EDBD-F4EC-4E70-83BD-39BA5D505B3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9A7FE-B78D-48E2-9C89-22E79DB3EB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990600"/>
            <a:ext cx="6935688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574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0574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0B254-196E-4D8F-A45F-C858F8C37E7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EA8C6-7CC4-4D36-8568-97A5570B489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990600"/>
            <a:ext cx="7007696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0668A-FE16-4B67-A24E-9CE130A3A3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3709D-05F0-49FC-95D0-CDF01741A3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44FF3-AA0A-4AE5-B0AC-0FDC41F720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0B7BC-6E1E-4F4D-8593-7F545E44E9E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24075" y="990600"/>
            <a:ext cx="6791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omtel te bewerken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574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006D535-6F30-4902-B1B8-4549F3EA40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I2005\www-cems-uwe-ac-uk-jsmith-ecbook-slides\duese.mpe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Zora\My%20Documents\nastava0506\RI\ga\BBeam.AVI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I2005\www-cems-uwe-ac-uk-jsmith-ecbook-slides\magicsquares.exe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5400" smtClean="0"/>
              <a:t>Uvod</a:t>
            </a:r>
            <a:r>
              <a:rPr lang="sr-Latn-CS" sz="5400" smtClean="0"/>
              <a:t> u evolutivno računarstvo</a:t>
            </a:r>
            <a:endParaRPr lang="en-GB" sz="5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r>
              <a:rPr lang="en-US" altLang="zh-TW" sz="2800" smtClean="0"/>
              <a:t>Osnovna šema evolutivnih algoritama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1508" name="Group 39"/>
          <p:cNvGrpSpPr>
            <a:grpSpLocks/>
          </p:cNvGrpSpPr>
          <p:nvPr/>
        </p:nvGrpSpPr>
        <p:grpSpPr bwMode="auto">
          <a:xfrm>
            <a:off x="481013" y="1828800"/>
            <a:ext cx="7248525" cy="4084638"/>
            <a:chOff x="480583" y="1828800"/>
            <a:chExt cx="8554192" cy="4104948"/>
          </a:xfrm>
        </p:grpSpPr>
        <p:sp>
          <p:nvSpPr>
            <p:cNvPr id="6" name="Rectangle 5"/>
            <p:cNvSpPr/>
            <p:nvPr/>
          </p:nvSpPr>
          <p:spPr>
            <a:xfrm>
              <a:off x="2666903" y="3657121"/>
              <a:ext cx="1961507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dirty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0387" y="1981958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dirty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0387" y="5182317"/>
              <a:ext cx="1676742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dirty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hape 9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4149269" y="1786003"/>
              <a:ext cx="1370443" cy="237179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1"/>
              <a:endCxn id="6" idx="2"/>
            </p:cNvCxnSpPr>
            <p:nvPr/>
          </p:nvCxnSpPr>
          <p:spPr>
            <a:xfrm rot="10800000">
              <a:off x="3648594" y="4266561"/>
              <a:ext cx="2371793" cy="122047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8" idx="0"/>
            </p:cNvCxnSpPr>
            <p:nvPr/>
          </p:nvCxnSpPr>
          <p:spPr>
            <a:xfrm>
              <a:off x="6857821" y="2591398"/>
              <a:ext cx="0" cy="25909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1675847" y="3047681"/>
              <a:ext cx="991057" cy="762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1675847" y="4038421"/>
              <a:ext cx="991057" cy="532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33"/>
            <p:cNvSpPr txBox="1">
              <a:spLocks noChangeArrowheads="1"/>
            </p:cNvSpPr>
            <p:nvPr/>
          </p:nvSpPr>
          <p:spPr bwMode="auto">
            <a:xfrm>
              <a:off x="480583" y="2667001"/>
              <a:ext cx="1950604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Inicijalizacija</a:t>
              </a:r>
            </a:p>
          </p:txBody>
        </p:sp>
        <p:sp>
          <p:nvSpPr>
            <p:cNvPr id="21518" name="TextBox 34"/>
            <p:cNvSpPr txBox="1">
              <a:spLocks noChangeArrowheads="1"/>
            </p:cNvSpPr>
            <p:nvPr/>
          </p:nvSpPr>
          <p:spPr bwMode="auto">
            <a:xfrm>
              <a:off x="762000" y="4724398"/>
              <a:ext cx="1485274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Završetak</a:t>
              </a:r>
            </a:p>
          </p:txBody>
        </p:sp>
        <p:sp>
          <p:nvSpPr>
            <p:cNvPr id="21519" name="TextBox 35"/>
            <p:cNvSpPr txBox="1">
              <a:spLocks noChangeArrowheads="1"/>
            </p:cNvSpPr>
            <p:nvPr/>
          </p:nvSpPr>
          <p:spPr bwMode="auto">
            <a:xfrm>
              <a:off x="3429001" y="1828800"/>
              <a:ext cx="2586177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Selekcija roditelja</a:t>
              </a:r>
            </a:p>
          </p:txBody>
        </p:sp>
        <p:sp>
          <p:nvSpPr>
            <p:cNvPr id="21520" name="TextBox 36"/>
            <p:cNvSpPr txBox="1">
              <a:spLocks noChangeArrowheads="1"/>
            </p:cNvSpPr>
            <p:nvPr/>
          </p:nvSpPr>
          <p:spPr bwMode="auto">
            <a:xfrm>
              <a:off x="7010399" y="3276599"/>
              <a:ext cx="2024376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Rekombinacija</a:t>
              </a:r>
            </a:p>
          </p:txBody>
        </p:sp>
        <p:sp>
          <p:nvSpPr>
            <p:cNvPr id="21521" name="TextBox 37"/>
            <p:cNvSpPr txBox="1">
              <a:spLocks noChangeArrowheads="1"/>
            </p:cNvSpPr>
            <p:nvPr/>
          </p:nvSpPr>
          <p:spPr bwMode="auto">
            <a:xfrm>
              <a:off x="7162801" y="4191000"/>
              <a:ext cx="1333947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Mutacija</a:t>
              </a:r>
            </a:p>
          </p:txBody>
        </p:sp>
        <p:sp>
          <p:nvSpPr>
            <p:cNvPr id="21522" name="TextBox 38"/>
            <p:cNvSpPr txBox="1">
              <a:spLocks noChangeArrowheads="1"/>
            </p:cNvSpPr>
            <p:nvPr/>
          </p:nvSpPr>
          <p:spPr bwMode="auto">
            <a:xfrm>
              <a:off x="3581398" y="5562600"/>
              <a:ext cx="2130304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Preživaljavanje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r>
              <a:rPr lang="en-US" altLang="zh-TW" sz="2800" smtClean="0"/>
              <a:t>Pseudo kod </a:t>
            </a:r>
            <a:r>
              <a:rPr lang="en-US" altLang="zh-TW" sz="2800" i="1" smtClean="0"/>
              <a:t>evolutivnog algoritma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2" name="TextBox 18"/>
          <p:cNvSpPr txBox="1">
            <a:spLocks noChangeArrowheads="1"/>
          </p:cNvSpPr>
          <p:nvPr/>
        </p:nvSpPr>
        <p:spPr bwMode="auto">
          <a:xfrm>
            <a:off x="827088" y="2060575"/>
            <a:ext cx="7345362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en-US" sz="1600">
                <a:latin typeface="Comic Sans MS" pitchFamily="66" charset="0"/>
              </a:rPr>
              <a:t> (kreiranje početne populacije)</a:t>
            </a:r>
          </a:p>
          <a:p>
            <a:pPr algn="l"/>
            <a:r>
              <a:rPr lang="en-US" sz="1600">
                <a:solidFill>
                  <a:srgbClr val="008000"/>
                </a:solidFill>
                <a:latin typeface="Comic Sans MS" pitchFamily="66" charset="0"/>
              </a:rPr>
              <a:t>BEGIN</a:t>
            </a: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en-US" sz="1600">
                <a:latin typeface="Comic Sans MS" pitchFamily="66" charset="0"/>
              </a:rPr>
              <a:t> jedinki iz populacije</a:t>
            </a: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r>
              <a:rPr lang="en-US" sz="160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pPr algn="l"/>
            <a:r>
              <a:rPr lang="en-US" sz="1600">
                <a:latin typeface="Comic Sans MS" pitchFamily="66" charset="0"/>
              </a:rPr>
              <a:t>   1. </a:t>
            </a:r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en-US" sz="1600">
                <a:latin typeface="Comic Sans MS" pitchFamily="66" charset="0"/>
              </a:rPr>
              <a:t> roditelja</a:t>
            </a:r>
          </a:p>
          <a:p>
            <a:pPr algn="l"/>
            <a:r>
              <a:rPr lang="en-US" sz="1600">
                <a:latin typeface="Comic Sans MS" pitchFamily="66" charset="0"/>
              </a:rPr>
              <a:t>   2. </a:t>
            </a:r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en-US" sz="1600">
                <a:latin typeface="Comic Sans MS" pitchFamily="66" charset="0"/>
              </a:rPr>
              <a:t> parova roditelja</a:t>
            </a:r>
          </a:p>
          <a:p>
            <a:pPr algn="l"/>
            <a:r>
              <a:rPr lang="en-US" sz="1600">
                <a:latin typeface="Comic Sans MS" pitchFamily="66" charset="0"/>
              </a:rPr>
              <a:t>   3. </a:t>
            </a:r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en-US" sz="1600">
                <a:latin typeface="Comic Sans MS" pitchFamily="66" charset="0"/>
              </a:rPr>
              <a:t> potomaka</a:t>
            </a:r>
          </a:p>
          <a:p>
            <a:pPr algn="l"/>
            <a:r>
              <a:rPr lang="en-US" sz="1600">
                <a:latin typeface="Comic Sans MS" pitchFamily="66" charset="0"/>
              </a:rPr>
              <a:t>   4. </a:t>
            </a:r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en-US" sz="1600">
                <a:latin typeface="Comic Sans MS" pitchFamily="66" charset="0"/>
              </a:rPr>
              <a:t> potomaka</a:t>
            </a:r>
          </a:p>
          <a:p>
            <a:pPr algn="l"/>
            <a:r>
              <a:rPr lang="en-US" sz="1600">
                <a:latin typeface="Comic Sans MS" pitchFamily="66" charset="0"/>
              </a:rPr>
              <a:t>   5. </a:t>
            </a:r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en-US" sz="1600">
                <a:latin typeface="Comic Sans MS" pitchFamily="66" charset="0"/>
              </a:rPr>
              <a:t> jedinki za novu generaciju (PREŽIVLJAVANJE)</a:t>
            </a:r>
          </a:p>
          <a:p>
            <a:pPr algn="l"/>
            <a:r>
              <a:rPr lang="en-US" sz="160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en-US" sz="1600">
                <a:latin typeface="Comic Sans MS" pitchFamily="66" charset="0"/>
              </a:rPr>
              <a:t> ( </a:t>
            </a:r>
            <a:r>
              <a:rPr lang="en-US" sz="160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en-US" sz="1600">
                <a:latin typeface="Comic Sans MS" pitchFamily="66" charset="0"/>
              </a:rPr>
              <a:t>)</a:t>
            </a:r>
          </a:p>
          <a:p>
            <a:pPr algn="l"/>
            <a:r>
              <a:rPr lang="en-US" sz="1600">
                <a:solidFill>
                  <a:srgbClr val="008000"/>
                </a:solidFill>
                <a:latin typeface="Comic Sans MS" pitchFamily="66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81075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Osnovni pravci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mtClean="0"/>
              <a:t>Genetski algoritmi</a:t>
            </a:r>
            <a:endParaRPr lang="en-US" smtClean="0"/>
          </a:p>
          <a:p>
            <a:pPr eaLnBrk="1" hangingPunct="1"/>
            <a:r>
              <a:rPr lang="sr-Latn-CS" smtClean="0"/>
              <a:t>Evolutivne strategije</a:t>
            </a:r>
            <a:endParaRPr lang="en-US" smtClean="0"/>
          </a:p>
          <a:p>
            <a:pPr eaLnBrk="1" hangingPunct="1"/>
            <a:r>
              <a:rPr lang="sr-Latn-CS" smtClean="0"/>
              <a:t>Evolutivno programiranje</a:t>
            </a:r>
            <a:endParaRPr lang="en-US" smtClean="0"/>
          </a:p>
          <a:p>
            <a:pPr eaLnBrk="1" hangingPunct="1"/>
            <a:r>
              <a:rPr lang="sr-Latn-CS" smtClean="0"/>
              <a:t>Genetsko programiranje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r>
              <a:rPr lang="en-US" altLang="zh-TW" sz="2800" smtClean="0"/>
              <a:t>VRSTE </a:t>
            </a:r>
            <a:r>
              <a:rPr lang="en-US" altLang="zh-TW" sz="2800" i="1" smtClean="0"/>
              <a:t>evolutivnih algoritama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0" name="TextBox 18"/>
          <p:cNvSpPr txBox="1">
            <a:spLocks noChangeArrowheads="1"/>
          </p:cNvSpPr>
          <p:nvPr/>
        </p:nvSpPr>
        <p:spPr bwMode="auto">
          <a:xfrm>
            <a:off x="533400" y="1905000"/>
            <a:ext cx="7696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2800">
                <a:latin typeface="Comic Sans MS" pitchFamily="66" charset="0"/>
              </a:rPr>
              <a:t> Istorijski su se tipovi EA povezivali sa rezličitim reprezentacijama:</a:t>
            </a:r>
          </a:p>
          <a:p>
            <a:pPr lvl="1" algn="l">
              <a:buFont typeface="Arial" charset="0"/>
              <a:buChar char="•"/>
            </a:pPr>
            <a:endParaRPr lang="en-US" sz="2000">
              <a:latin typeface="Comic Sans MS" pitchFamily="66" charset="0"/>
            </a:endParaRPr>
          </a:p>
          <a:p>
            <a:pPr lvl="1" algn="l">
              <a:buFont typeface="Arial" charset="0"/>
              <a:buChar char="•"/>
            </a:pPr>
            <a:r>
              <a:rPr lang="en-US" sz="2000">
                <a:latin typeface="Comic Sans MS" pitchFamily="66" charset="0"/>
              </a:rPr>
              <a:t>Binarni nizovi: </a:t>
            </a:r>
            <a:r>
              <a:rPr lang="en-US" sz="2000">
                <a:solidFill>
                  <a:srgbClr val="008000"/>
                </a:solidFill>
                <a:latin typeface="Comic Sans MS" pitchFamily="66" charset="0"/>
              </a:rPr>
              <a:t>Genetski algoritmi</a:t>
            </a:r>
          </a:p>
          <a:p>
            <a:pPr lvl="1" algn="l">
              <a:buFont typeface="Arial" charset="0"/>
              <a:buChar char="•"/>
            </a:pPr>
            <a:endParaRPr lang="en-US" sz="2000">
              <a:latin typeface="Comic Sans MS" pitchFamily="66" charset="0"/>
            </a:endParaRPr>
          </a:p>
          <a:p>
            <a:pPr lvl="1" algn="l">
              <a:buFont typeface="Arial" charset="0"/>
              <a:buChar char="•"/>
            </a:pPr>
            <a:r>
              <a:rPr lang="en-US" sz="2000">
                <a:latin typeface="Comic Sans MS" pitchFamily="66" charset="0"/>
              </a:rPr>
              <a:t>Vektori realnih vrednosti: </a:t>
            </a:r>
            <a:r>
              <a:rPr lang="en-US" sz="2000">
                <a:solidFill>
                  <a:srgbClr val="008000"/>
                </a:solidFill>
                <a:latin typeface="Comic Sans MS" pitchFamily="66" charset="0"/>
              </a:rPr>
              <a:t>Evolutivne strategije</a:t>
            </a:r>
          </a:p>
          <a:p>
            <a:pPr lvl="1" algn="l">
              <a:buFont typeface="Arial" charset="0"/>
              <a:buChar char="•"/>
            </a:pPr>
            <a:endParaRPr lang="en-US" sz="2000">
              <a:latin typeface="Comic Sans MS" pitchFamily="66" charset="0"/>
            </a:endParaRPr>
          </a:p>
          <a:p>
            <a:pPr lvl="1" algn="l">
              <a:buFont typeface="Arial" charset="0"/>
              <a:buChar char="•"/>
            </a:pPr>
            <a:r>
              <a:rPr lang="en-US" sz="2000">
                <a:latin typeface="Comic Sans MS" pitchFamily="66" charset="0"/>
              </a:rPr>
              <a:t>Konačni automati: </a:t>
            </a:r>
            <a:r>
              <a:rPr lang="en-US" sz="2000">
                <a:solidFill>
                  <a:srgbClr val="008000"/>
                </a:solidFill>
                <a:latin typeface="Comic Sans MS" pitchFamily="66" charset="0"/>
              </a:rPr>
              <a:t>Evolutivno programiranje</a:t>
            </a:r>
          </a:p>
          <a:p>
            <a:pPr lvl="1" algn="l">
              <a:buFont typeface="Arial" charset="0"/>
              <a:buChar char="•"/>
            </a:pPr>
            <a:endParaRPr lang="en-US" sz="2000">
              <a:latin typeface="Comic Sans MS" pitchFamily="66" charset="0"/>
            </a:endParaRPr>
          </a:p>
          <a:p>
            <a:pPr lvl="1" algn="l">
              <a:buFont typeface="Arial" charset="0"/>
              <a:buChar char="•"/>
            </a:pPr>
            <a:r>
              <a:rPr lang="en-US" sz="2000">
                <a:latin typeface="Comic Sans MS" pitchFamily="66" charset="0"/>
              </a:rPr>
              <a:t>N stabla: </a:t>
            </a:r>
            <a:r>
              <a:rPr lang="en-US" sz="2000">
                <a:solidFill>
                  <a:srgbClr val="008000"/>
                </a:solidFill>
                <a:latin typeface="Comic Sans MS" pitchFamily="66" charset="0"/>
              </a:rPr>
              <a:t>Genetsko programiranje</a:t>
            </a:r>
          </a:p>
          <a:p>
            <a:pPr algn="l"/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990600"/>
            <a:ext cx="6935787" cy="533400"/>
          </a:xfrm>
        </p:spPr>
        <p:txBody>
          <a:bodyPr/>
          <a:lstStyle/>
          <a:p>
            <a:pPr eaLnBrk="1" hangingPunct="1"/>
            <a:r>
              <a:rPr lang="sr-Latn-CS" smtClean="0"/>
              <a:t>Genetski algoritmi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1635125"/>
          </a:xfrm>
        </p:spPr>
        <p:txBody>
          <a:bodyPr/>
          <a:lstStyle/>
          <a:p>
            <a:pPr eaLnBrk="1" hangingPunct="1"/>
            <a:r>
              <a:rPr lang="en-US" smtClean="0"/>
              <a:t>Geno</a:t>
            </a:r>
            <a:r>
              <a:rPr lang="sr-Latn-CS" smtClean="0"/>
              <a:t>tip</a:t>
            </a:r>
            <a:r>
              <a:rPr lang="en-US" smtClean="0"/>
              <a:t>: </a:t>
            </a:r>
            <a:r>
              <a:rPr lang="sr-Latn-CS" smtClean="0"/>
              <a:t>hromozomi su stringovi bita</a:t>
            </a:r>
            <a:endParaRPr lang="en-US" smtClean="0"/>
          </a:p>
          <a:p>
            <a:pPr eaLnBrk="1" hangingPunct="1"/>
            <a:r>
              <a:rPr lang="en-US" smtClean="0"/>
              <a:t>Genera</a:t>
            </a:r>
            <a:r>
              <a:rPr lang="sr-Latn-CS" smtClean="0"/>
              <a:t>cioni</a:t>
            </a:r>
            <a:r>
              <a:rPr lang="en-US" smtClean="0"/>
              <a:t>: </a:t>
            </a:r>
            <a:r>
              <a:rPr lang="sr-Latn-CS" smtClean="0"/>
              <a:t>cela populacija se zamenjuje u svakoj iteraciji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990600"/>
            <a:ext cx="6935787" cy="533400"/>
          </a:xfrm>
        </p:spPr>
        <p:txBody>
          <a:bodyPr/>
          <a:lstStyle/>
          <a:p>
            <a:pPr eaLnBrk="1" hangingPunct="1"/>
            <a:r>
              <a:rPr lang="en-US" smtClean="0"/>
              <a:t>Evoluti</a:t>
            </a:r>
            <a:r>
              <a:rPr lang="sr-Latn-CS" smtClean="0"/>
              <a:t>vne</a:t>
            </a:r>
            <a:r>
              <a:rPr lang="en-US" smtClean="0"/>
              <a:t> Strategi</a:t>
            </a:r>
            <a:r>
              <a:rPr lang="sr-Latn-CS" smtClean="0"/>
              <a:t>je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106862"/>
          </a:xfrm>
        </p:spPr>
        <p:txBody>
          <a:bodyPr/>
          <a:lstStyle/>
          <a:p>
            <a:pPr eaLnBrk="1" hangingPunct="1"/>
            <a:r>
              <a:rPr lang="sr-Latn-CS" smtClean="0"/>
              <a:t>Geni sadrže realne vrednosti</a:t>
            </a:r>
            <a:endParaRPr lang="en-US" smtClean="0"/>
          </a:p>
          <a:p>
            <a:pPr eaLnBrk="1" hangingPunct="1"/>
            <a:r>
              <a:rPr lang="sr-Latn-CS" smtClean="0"/>
              <a:t>Mutacija dodavanjem vrednosti </a:t>
            </a:r>
            <a:r>
              <a:rPr lang="en-US" smtClean="0"/>
              <a:t>Gauss</a:t>
            </a:r>
            <a:r>
              <a:rPr lang="sr-Latn-CS" smtClean="0"/>
              <a:t>-ove raspodele</a:t>
            </a:r>
            <a:endParaRPr lang="en-US" smtClean="0"/>
          </a:p>
          <a:p>
            <a:pPr eaLnBrk="1" hangingPunct="1"/>
            <a:r>
              <a:rPr lang="en-US" smtClean="0"/>
              <a:t>Paramet</a:t>
            </a:r>
            <a:r>
              <a:rPr lang="sr-Latn-CS" smtClean="0"/>
              <a:t>ri evoluiraju</a:t>
            </a:r>
            <a:endParaRPr lang="en-US" smtClean="0"/>
          </a:p>
          <a:p>
            <a:pPr eaLnBrk="1" hangingPunct="1"/>
            <a:r>
              <a:rPr lang="sr-Latn-CS" smtClean="0"/>
              <a:t>Originalna veličina populacije</a:t>
            </a:r>
            <a:r>
              <a:rPr lang="en-US" smtClean="0"/>
              <a:t> = 1</a:t>
            </a:r>
          </a:p>
          <a:p>
            <a:pPr eaLnBrk="1" hangingPunct="1"/>
            <a:r>
              <a:rPr lang="sr-Latn-CS" smtClean="0"/>
              <a:t>Moguće ukrštanje</a:t>
            </a:r>
            <a:r>
              <a:rPr lang="en-US" smtClean="0"/>
              <a:t>: </a:t>
            </a:r>
            <a:r>
              <a:rPr lang="sr-Latn-CS" smtClean="0"/>
              <a:t>prosek gena oba roditelja</a:t>
            </a: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990600"/>
            <a:ext cx="6935787" cy="533400"/>
          </a:xfrm>
        </p:spPr>
        <p:txBody>
          <a:bodyPr/>
          <a:lstStyle/>
          <a:p>
            <a:pPr eaLnBrk="1" hangingPunct="1"/>
            <a:r>
              <a:rPr lang="en-US" smtClean="0"/>
              <a:t>Evoluti</a:t>
            </a:r>
            <a:r>
              <a:rPr lang="sr-Latn-CS" smtClean="0"/>
              <a:t>vno programiranje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mtClean="0"/>
              <a:t>Uporedivo sa evolutivnim strategijama</a:t>
            </a:r>
            <a:endParaRPr lang="en-US" smtClean="0"/>
          </a:p>
          <a:p>
            <a:pPr eaLnBrk="1" hangingPunct="1"/>
            <a:r>
              <a:rPr lang="sr-Latn-CS" smtClean="0"/>
              <a:t>Nema ukrštanja</a:t>
            </a:r>
            <a:endParaRPr lang="en-US" smtClean="0"/>
          </a:p>
          <a:p>
            <a:pPr eaLnBrk="1" hangingPunct="1"/>
            <a:r>
              <a:rPr lang="sr-Latn-CS" smtClean="0"/>
              <a:t>Mnogo sofisticiranih operatora mutacije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en-US" smtClean="0"/>
              <a:t>Genet</a:t>
            </a:r>
            <a:r>
              <a:rPr lang="sr-Latn-CS" smtClean="0"/>
              <a:t>sko programiranje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Popula</a:t>
            </a:r>
            <a:r>
              <a:rPr lang="sr-Latn-CS" smtClean="0"/>
              <a:t>cija programa predstavljenih stablima</a:t>
            </a:r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19400" y="2057400"/>
          <a:ext cx="2601913" cy="698500"/>
        </p:xfrm>
        <a:graphic>
          <a:graphicData uri="http://schemas.openxmlformats.org/presentationml/2006/ole">
            <p:oleObj spid="_x0000_s1026" name="Equation" r:id="rId3" imgW="1041120" imgH="279360" progId="Equation.2">
              <p:embed/>
            </p:oleObj>
          </a:graphicData>
        </a:graphic>
      </p:graphicFrame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2590800" y="2971800"/>
            <a:ext cx="3962400" cy="3276600"/>
            <a:chOff x="1632" y="1872"/>
            <a:chExt cx="2496" cy="2064"/>
          </a:xfrm>
        </p:grpSpPr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2496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2064" y="2304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solidFill>
                    <a:schemeClr val="bg2"/>
                  </a:solidFill>
                </a:rPr>
                <a:t>sin</a:t>
              </a:r>
              <a:endParaRPr lang="en-US" sz="2800" i="1">
                <a:solidFill>
                  <a:schemeClr val="bg2"/>
                </a:solidFill>
              </a:endParaRP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1632" y="2784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</a:rPr>
                <a:t>x</a:t>
              </a:r>
            </a:p>
          </p:txBody>
        </p:sp>
        <p:cxnSp>
          <p:nvCxnSpPr>
            <p:cNvPr id="1033" name="AutoShape 9"/>
            <p:cNvCxnSpPr>
              <a:cxnSpLocks noChangeShapeType="1"/>
              <a:stCxn id="1032" idx="7"/>
              <a:endCxn id="1031" idx="3"/>
            </p:cNvCxnSpPr>
            <p:nvPr/>
          </p:nvCxnSpPr>
          <p:spPr bwMode="auto">
            <a:xfrm flipV="1">
              <a:off x="1878" y="2550"/>
              <a:ext cx="228" cy="2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  <a:stCxn id="1031" idx="7"/>
              <a:endCxn id="1030" idx="3"/>
            </p:cNvCxnSpPr>
            <p:nvPr/>
          </p:nvCxnSpPr>
          <p:spPr bwMode="auto">
            <a:xfrm flipV="1">
              <a:off x="2310" y="2118"/>
              <a:ext cx="228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  <a:sym typeface="Symbol" pitchFamily="18" charset="2"/>
                </a:rPr>
                <a:t></a:t>
              </a:r>
              <a:endParaRPr lang="en-US" sz="2800" i="1">
                <a:solidFill>
                  <a:schemeClr val="bg2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3360" y="2736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2928" y="3216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  <a:sym typeface="Symbol" pitchFamily="18" charset="2"/>
                </a:rPr>
                <a:t>^</a:t>
              </a:r>
              <a:endParaRPr lang="en-US" sz="2800" i="1">
                <a:solidFill>
                  <a:schemeClr val="bg2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3840" y="3216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0" y="3648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solidFill>
                    <a:schemeClr val="bg2"/>
                  </a:solidFill>
                </a:rPr>
                <a:t>2</a:t>
              </a:r>
              <a:endParaRPr lang="en-US" sz="2800" i="1">
                <a:solidFill>
                  <a:schemeClr val="bg2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2544" y="3648"/>
              <a:ext cx="288" cy="2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800" i="1">
                  <a:solidFill>
                    <a:schemeClr val="bg2"/>
                  </a:solidFill>
                </a:rPr>
                <a:t>x</a:t>
              </a:r>
            </a:p>
          </p:txBody>
        </p:sp>
        <p:cxnSp>
          <p:nvCxnSpPr>
            <p:cNvPr id="1041" name="AutoShape 17"/>
            <p:cNvCxnSpPr>
              <a:cxnSpLocks noChangeShapeType="1"/>
              <a:stCxn id="1030" idx="5"/>
              <a:endCxn id="1035" idx="1"/>
            </p:cNvCxnSpPr>
            <p:nvPr/>
          </p:nvCxnSpPr>
          <p:spPr bwMode="auto">
            <a:xfrm>
              <a:off x="2742" y="2118"/>
              <a:ext cx="228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  <a:stCxn id="1035" idx="5"/>
              <a:endCxn id="1036" idx="1"/>
            </p:cNvCxnSpPr>
            <p:nvPr/>
          </p:nvCxnSpPr>
          <p:spPr bwMode="auto">
            <a:xfrm>
              <a:off x="3174" y="2550"/>
              <a:ext cx="228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3" name="AutoShape 19"/>
            <p:cNvCxnSpPr>
              <a:cxnSpLocks noChangeShapeType="1"/>
              <a:stCxn id="1036" idx="3"/>
              <a:endCxn id="1037" idx="7"/>
            </p:cNvCxnSpPr>
            <p:nvPr/>
          </p:nvCxnSpPr>
          <p:spPr bwMode="auto">
            <a:xfrm flipH="1">
              <a:off x="3174" y="2982"/>
              <a:ext cx="228" cy="2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4" name="AutoShape 20"/>
            <p:cNvCxnSpPr>
              <a:cxnSpLocks noChangeShapeType="1"/>
              <a:stCxn id="1037" idx="3"/>
              <a:endCxn id="1040" idx="7"/>
            </p:cNvCxnSpPr>
            <p:nvPr/>
          </p:nvCxnSpPr>
          <p:spPr bwMode="auto">
            <a:xfrm flipH="1">
              <a:off x="2790" y="3462"/>
              <a:ext cx="180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5" name="AutoShape 21"/>
            <p:cNvCxnSpPr>
              <a:cxnSpLocks noChangeShapeType="1"/>
              <a:stCxn id="1036" idx="5"/>
              <a:endCxn id="1038" idx="1"/>
            </p:cNvCxnSpPr>
            <p:nvPr/>
          </p:nvCxnSpPr>
          <p:spPr bwMode="auto">
            <a:xfrm>
              <a:off x="3606" y="2982"/>
              <a:ext cx="276" cy="2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6" name="AutoShape 22"/>
            <p:cNvCxnSpPr>
              <a:cxnSpLocks noChangeShapeType="1"/>
              <a:stCxn id="1037" idx="5"/>
              <a:endCxn id="1039" idx="1"/>
            </p:cNvCxnSpPr>
            <p:nvPr/>
          </p:nvCxnSpPr>
          <p:spPr bwMode="auto">
            <a:xfrm>
              <a:off x="3174" y="3462"/>
              <a:ext cx="228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133600"/>
            <a:ext cx="2422525" cy="2938463"/>
          </a:xfrm>
          <a:noFill/>
        </p:spPr>
        <p:txBody>
          <a:bodyPr lIns="90488" tIns="44450" rIns="90488" bIns="44450"/>
          <a:lstStyle/>
          <a:p>
            <a:pPr algn="r" eaLnBrk="1" hangingPunct="1">
              <a:buFont typeface="Wingdings" pitchFamily="2" charset="2"/>
              <a:buNone/>
            </a:pPr>
            <a:r>
              <a:rPr lang="sr-Latn-CS" sz="2400" b="1" u="sng" smtClean="0">
                <a:solidFill>
                  <a:srgbClr val="009900"/>
                </a:solidFill>
              </a:rPr>
              <a:t>EVOLUCIJA</a:t>
            </a:r>
            <a:endParaRPr lang="en-US" sz="2400" b="1" u="sng" smtClean="0">
              <a:solidFill>
                <a:srgbClr val="0099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endParaRPr lang="en-US" sz="2400" smtClean="0">
              <a:solidFill>
                <a:srgbClr val="009900"/>
              </a:solidFill>
            </a:endParaRPr>
          </a:p>
          <a:p>
            <a:pPr algn="r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sr-Latn-CS" sz="2400" smtClean="0">
                <a:solidFill>
                  <a:srgbClr val="009900"/>
                </a:solidFill>
              </a:rPr>
              <a:t>Okruženje</a:t>
            </a:r>
            <a:endParaRPr lang="en-US" sz="2400" smtClean="0">
              <a:solidFill>
                <a:srgbClr val="009900"/>
              </a:solidFill>
            </a:endParaRPr>
          </a:p>
          <a:p>
            <a:pPr algn="r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009900"/>
                </a:solidFill>
              </a:rPr>
              <a:t>Individua</a:t>
            </a:r>
          </a:p>
          <a:p>
            <a:pPr algn="r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sr-Latn-CS" sz="2400" smtClean="0">
                <a:solidFill>
                  <a:srgbClr val="009900"/>
                </a:solidFill>
              </a:rPr>
              <a:t>Prilagođenost</a:t>
            </a:r>
            <a:endParaRPr lang="en-US" sz="2400" smtClean="0">
              <a:solidFill>
                <a:srgbClr val="0099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endParaRPr lang="en-US" sz="2400" smtClean="0">
              <a:solidFill>
                <a:srgbClr val="33CC33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914400"/>
            <a:ext cx="6707187" cy="762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sr-Latn-CS" sz="3200" smtClean="0"/>
              <a:t>Osnovna metafora Evolutivnog Računarstva</a:t>
            </a:r>
            <a:endParaRPr lang="en-US" sz="3200" smtClean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149475"/>
            <a:ext cx="4114800" cy="291465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sr-Latn-CS" sz="2400" b="1" u="sng" smtClean="0">
                <a:solidFill>
                  <a:srgbClr val="FF0000"/>
                </a:solidFill>
              </a:rPr>
              <a:t>REŠAVANJE  PROBLEMA</a:t>
            </a:r>
            <a:endParaRPr lang="en-US" sz="2400" b="1" u="sng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lnSpc>
                <a:spcPts val="29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Problem</a:t>
            </a:r>
          </a:p>
          <a:p>
            <a:pPr eaLnBrk="1" hangingPunct="1">
              <a:lnSpc>
                <a:spcPts val="29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sr-Latn-CS" sz="2400" smtClean="0">
                <a:solidFill>
                  <a:srgbClr val="FF0000"/>
                </a:solidFill>
              </a:rPr>
              <a:t>Kandidatsko rešenje</a:t>
            </a:r>
          </a:p>
          <a:p>
            <a:pPr eaLnBrk="1" hangingPunct="1">
              <a:lnSpc>
                <a:spcPts val="29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sr-Latn-CS" sz="2400" smtClean="0">
                <a:solidFill>
                  <a:srgbClr val="FF0000"/>
                </a:solidFill>
              </a:rPr>
              <a:t>Kvalitet</a:t>
            </a:r>
            <a:endParaRPr lang="en-US" sz="2400" smtClean="0">
              <a:solidFill>
                <a:srgbClr val="FF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581400" y="3276600"/>
            <a:ext cx="1135063" cy="1028700"/>
            <a:chOff x="2496" y="2160"/>
            <a:chExt cx="715" cy="648"/>
          </a:xfrm>
        </p:grpSpPr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>
              <a:off x="2496" y="2160"/>
              <a:ext cx="71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2496" y="2490"/>
              <a:ext cx="71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2496" y="2808"/>
              <a:ext cx="71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752600" y="5943600"/>
            <a:ext cx="616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sr-Latn-CS">
                <a:solidFill>
                  <a:srgbClr val="FF0000"/>
                </a:solidFill>
                <a:latin typeface="Arial" charset="0"/>
                <a:sym typeface="Symbol" pitchFamily="18" charset="2"/>
              </a:rPr>
              <a:t>Kvalitet</a:t>
            </a:r>
            <a:r>
              <a:rPr 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  </a:t>
            </a:r>
            <a:r>
              <a:rPr lang="sr-Latn-CS">
                <a:solidFill>
                  <a:srgbClr val="FF0000"/>
                </a:solidFill>
                <a:latin typeface="Arial" charset="0"/>
                <a:sym typeface="Symbol" pitchFamily="18" charset="2"/>
              </a:rPr>
              <a:t>šansa za nalaženje novih rešenja</a:t>
            </a:r>
            <a:endParaRPr lang="en-US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371600" y="5181600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sr-Latn-CS">
                <a:solidFill>
                  <a:srgbClr val="009900"/>
                </a:solidFill>
                <a:latin typeface="Arial" charset="0"/>
              </a:rPr>
              <a:t>Prilagođenost</a:t>
            </a:r>
            <a:r>
              <a:rPr lang="en-US">
                <a:solidFill>
                  <a:srgbClr val="009900"/>
                </a:solidFill>
                <a:latin typeface="Arial" charset="0"/>
              </a:rPr>
              <a:t> </a:t>
            </a:r>
            <a:r>
              <a:rPr lang="en-US">
                <a:solidFill>
                  <a:srgbClr val="009900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sr-Latn-CS">
                <a:solidFill>
                  <a:srgbClr val="009900"/>
                </a:solidFill>
                <a:latin typeface="Arial" charset="0"/>
                <a:sym typeface="Symbol" pitchFamily="18" charset="2"/>
              </a:rPr>
              <a:t>šansa za preživljavanje i reprodukciju</a:t>
            </a:r>
            <a:endParaRPr lang="en-US">
              <a:solidFill>
                <a:srgbClr val="009900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  <p:bldP spid="59396" grpId="0" build="p" autoUpdateAnimBg="0"/>
      <p:bldP spid="59401" grpId="0" build="p" autoUpdateAnimBg="0"/>
      <p:bldP spid="5940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 eaLnBrk="0" hangingPunct="0">
              <a:lnSpc>
                <a:spcPct val="90000"/>
              </a:lnSpc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1948, Turing:</a:t>
            </a:r>
            <a:r>
              <a:rPr lang="sr-Latn-CS">
                <a:latin typeface="Arial" charset="0"/>
                <a:sym typeface="Symbol" pitchFamily="18" charset="2"/>
              </a:rPr>
              <a:t> </a:t>
            </a:r>
            <a:r>
              <a:rPr lang="en-US">
                <a:latin typeface="Arial" charset="0"/>
                <a:sym typeface="Symbol" pitchFamily="18" charset="2"/>
              </a:rPr>
              <a:t>pr</a:t>
            </a:r>
            <a:r>
              <a:rPr lang="sr-Latn-CS">
                <a:latin typeface="Arial" charset="0"/>
                <a:sym typeface="Symbol" pitchFamily="18" charset="2"/>
              </a:rPr>
              <a:t>edlaže</a:t>
            </a:r>
            <a:r>
              <a:rPr lang="en-US">
                <a:latin typeface="Arial" charset="0"/>
                <a:sym typeface="Symbol" pitchFamily="18" charset="2"/>
              </a:rPr>
              <a:t> “</a:t>
            </a:r>
            <a:r>
              <a:rPr 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genet</a:t>
            </a:r>
            <a:r>
              <a:rPr lang="sr-Latn-CS">
                <a:solidFill>
                  <a:srgbClr val="FF0000"/>
                </a:solidFill>
                <a:latin typeface="Arial" charset="0"/>
                <a:sym typeface="Symbol" pitchFamily="18" charset="2"/>
              </a:rPr>
              <a:t>sko ili evolutivno pretraživanje</a:t>
            </a:r>
            <a:r>
              <a:rPr lang="en-US">
                <a:latin typeface="Arial" charset="0"/>
                <a:sym typeface="Symbol" pitchFamily="18" charset="2"/>
              </a:rPr>
              <a:t>”</a:t>
            </a:r>
          </a:p>
          <a:p>
            <a:pPr marL="342900" indent="-342900" algn="l" eaLnBrk="0" hangingPunct="0">
              <a:lnSpc>
                <a:spcPct val="90000"/>
              </a:lnSpc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1962, Bremermann</a:t>
            </a:r>
            <a:r>
              <a:rPr lang="sr-Latn-CS">
                <a:latin typeface="Arial" charset="0"/>
                <a:sym typeface="Symbol" pitchFamily="18" charset="2"/>
              </a:rPr>
              <a:t>: </a:t>
            </a:r>
            <a:r>
              <a:rPr lang="sr-Latn-CS">
                <a:solidFill>
                  <a:srgbClr val="FF0000"/>
                </a:solidFill>
                <a:latin typeface="Arial" charset="0"/>
                <a:sym typeface="Symbol" pitchFamily="18" charset="2"/>
              </a:rPr>
              <a:t>optimizacija putem evolucije</a:t>
            </a: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i rekombinacije</a:t>
            </a:r>
            <a:endParaRPr lang="en-US">
              <a:latin typeface="Arial" charset="0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L. Fogel 1962 (San Diego, CA): </a:t>
            </a:r>
            <a:r>
              <a:rPr lang="en-US" i="1">
                <a:latin typeface="Arial" charset="0"/>
              </a:rPr>
              <a:t>Evolutionary Programming</a:t>
            </a:r>
            <a:endParaRPr lang="en-US"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J. Holland 1962 (Ann Arbor, MI):</a:t>
            </a:r>
            <a:r>
              <a:rPr lang="en-US" i="1">
                <a:latin typeface="Arial" charset="0"/>
              </a:rPr>
              <a:t>Genetic Algorithms</a:t>
            </a:r>
            <a:endParaRPr lang="en-US"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I. Rechenberg &amp; H.-P. Schwefel 1965 (Berlin, Germany): </a:t>
            </a:r>
            <a:r>
              <a:rPr lang="en-US" i="1">
                <a:latin typeface="Arial" charset="0"/>
              </a:rPr>
              <a:t>Evolution Strategies</a:t>
            </a:r>
            <a:endParaRPr lang="en-US"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J. Koza 1989 (Palo Alto, CA):</a:t>
            </a:r>
            <a:r>
              <a:rPr lang="sr-Latn-C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Genetic Programming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908175" y="990600"/>
            <a:ext cx="70072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l">
              <a:lnSpc>
                <a:spcPct val="90000"/>
              </a:lnSpc>
            </a:pPr>
            <a:r>
              <a:rPr lang="sr-Latn-CS" sz="3600" b="1">
                <a:solidFill>
                  <a:schemeClr val="tx2"/>
                </a:solidFill>
                <a:latin typeface="Arial" charset="0"/>
              </a:rPr>
              <a:t>Kratka istorija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1: </a:t>
            </a:r>
            <a:r>
              <a:rPr lang="sr-Latn-CS" sz="3600" b="1">
                <a:solidFill>
                  <a:schemeClr val="tx2"/>
                </a:solidFill>
                <a:latin typeface="Arial" charset="0"/>
              </a:rPr>
              <a:t>preci</a:t>
            </a:r>
            <a:endParaRPr lang="en-US" sz="3600" b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838200"/>
            <a:ext cx="6646862" cy="552450"/>
          </a:xfrm>
        </p:spPr>
        <p:txBody>
          <a:bodyPr/>
          <a:lstStyle/>
          <a:p>
            <a:pPr eaLnBrk="1" hangingPunct="1"/>
            <a:r>
              <a:rPr lang="en-US" smtClean="0"/>
              <a:t>Sadr</a:t>
            </a:r>
            <a:r>
              <a:rPr lang="sr-Latn-CS" smtClean="0"/>
              <a:t>žaj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 </a:t>
            </a:r>
            <a:r>
              <a:rPr lang="sr-Latn-CS" sz="2400" smtClean="0"/>
              <a:t>Položaj</a:t>
            </a:r>
            <a:r>
              <a:rPr lang="en-US" sz="2400" smtClean="0"/>
              <a:t> </a:t>
            </a:r>
            <a:r>
              <a:rPr lang="sr-Latn-CS" sz="2400" smtClean="0"/>
              <a:t>ER (</a:t>
            </a:r>
            <a:r>
              <a:rPr lang="sr-Latn-CS" sz="2400" i="1" smtClean="0"/>
              <a:t>Evolutionary Computing</a:t>
            </a:r>
            <a:r>
              <a:rPr lang="sr-Latn-CS" sz="2400" smtClean="0"/>
              <a:t> - </a:t>
            </a:r>
            <a:r>
              <a:rPr lang="en-US" sz="2400" smtClean="0"/>
              <a:t>EC</a:t>
            </a:r>
            <a:r>
              <a:rPr lang="sr-Latn-CS" sz="2400" smtClean="0"/>
              <a:t>)</a:t>
            </a:r>
            <a:r>
              <a:rPr lang="en-US" sz="2400" smtClean="0"/>
              <a:t> </a:t>
            </a:r>
            <a:r>
              <a:rPr lang="sr-Latn-CS" sz="2400" smtClean="0"/>
              <a:t>i osnovna metafora</a:t>
            </a:r>
            <a:r>
              <a:rPr lang="en-US" sz="2400" smtClean="0"/>
              <a:t> E</a:t>
            </a:r>
            <a:r>
              <a:rPr lang="sr-Latn-CS" sz="2400" smtClean="0"/>
              <a:t>R</a:t>
            </a:r>
            <a:endParaRPr lang="en-US" sz="2400" smtClean="0"/>
          </a:p>
          <a:p>
            <a:pPr eaLnBrk="1" hangingPunct="1"/>
            <a:r>
              <a:rPr lang="en-US" sz="2400" smtClean="0"/>
              <a:t> </a:t>
            </a:r>
            <a:r>
              <a:rPr lang="sr-Latn-CS" sz="2400" smtClean="0"/>
              <a:t>Istorijska perspektiva</a:t>
            </a:r>
            <a:endParaRPr lang="en-US" sz="2400" smtClean="0"/>
          </a:p>
          <a:p>
            <a:pPr eaLnBrk="1" hangingPunct="1"/>
            <a:r>
              <a:rPr lang="en-US" sz="2400" smtClean="0"/>
              <a:t> </a:t>
            </a:r>
            <a:r>
              <a:rPr lang="sr-Latn-CS" sz="2400" smtClean="0"/>
              <a:t>Biološka inspiracija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mtClean="0"/>
              <a:t> Darwin</a:t>
            </a:r>
            <a:r>
              <a:rPr lang="sr-Latn-CS" smtClean="0"/>
              <a:t>-ova teorija evolucije</a:t>
            </a:r>
            <a:r>
              <a:rPr lang="en-US" smtClean="0"/>
              <a:t> </a:t>
            </a:r>
            <a:r>
              <a:rPr lang="en-GB" smtClean="0"/>
              <a:t>(</a:t>
            </a:r>
            <a:r>
              <a:rPr lang="sr-Latn-CS" smtClean="0"/>
              <a:t>pojednostavljena</a:t>
            </a:r>
            <a:r>
              <a:rPr lang="en-GB" smtClean="0"/>
              <a:t>!)</a:t>
            </a:r>
            <a:endParaRPr lang="en-US" smtClean="0"/>
          </a:p>
          <a:p>
            <a:pPr lvl="1" eaLnBrk="1" hangingPunct="1"/>
            <a:r>
              <a:rPr lang="en-US" smtClean="0"/>
              <a:t> Geneti</a:t>
            </a:r>
            <a:r>
              <a:rPr lang="sr-Latn-CS" smtClean="0"/>
              <a:t>ka</a:t>
            </a:r>
            <a:r>
              <a:rPr lang="en-US" smtClean="0"/>
              <a:t> </a:t>
            </a:r>
            <a:r>
              <a:rPr lang="en-GB" smtClean="0"/>
              <a:t>(</a:t>
            </a:r>
            <a:r>
              <a:rPr lang="sr-Latn-CS" smtClean="0"/>
              <a:t>pojednostavljena</a:t>
            </a:r>
            <a:r>
              <a:rPr lang="en-GB" smtClean="0"/>
              <a:t>!)</a:t>
            </a:r>
            <a:endParaRPr lang="en-US" smtClean="0"/>
          </a:p>
          <a:p>
            <a:pPr eaLnBrk="1" hangingPunct="1"/>
            <a:r>
              <a:rPr lang="sr-Latn-CS" sz="2400" smtClean="0"/>
              <a:t>Motivacija za</a:t>
            </a:r>
            <a:r>
              <a:rPr lang="en-US" sz="2400" smtClean="0"/>
              <a:t> E</a:t>
            </a:r>
            <a:r>
              <a:rPr lang="sr-Latn-CS" sz="2400" smtClean="0"/>
              <a:t>R</a:t>
            </a:r>
            <a:endParaRPr lang="en-US" sz="2400" smtClean="0"/>
          </a:p>
          <a:p>
            <a:pPr eaLnBrk="1" hangingPunct="1"/>
            <a:r>
              <a:rPr lang="en-US" sz="2400" smtClean="0"/>
              <a:t> </a:t>
            </a:r>
            <a:r>
              <a:rPr lang="sr-Latn-CS" sz="2400" smtClean="0"/>
              <a:t>Šta </a:t>
            </a:r>
            <a:r>
              <a:rPr lang="en-US" sz="2400" smtClean="0"/>
              <a:t>E</a:t>
            </a:r>
            <a:r>
              <a:rPr lang="sr-Latn-CS" sz="2400" smtClean="0"/>
              <a:t>R</a:t>
            </a:r>
            <a:r>
              <a:rPr lang="en-US" sz="2400" smtClean="0"/>
              <a:t> </a:t>
            </a:r>
            <a:r>
              <a:rPr lang="sr-Latn-CS" sz="2400" smtClean="0"/>
              <a:t>može da uradi</a:t>
            </a:r>
            <a:r>
              <a:rPr lang="en-US" sz="2400" smtClean="0"/>
              <a:t>: </a:t>
            </a:r>
            <a:r>
              <a:rPr lang="sr-Latn-CS" sz="2400" smtClean="0"/>
              <a:t>primeri oblasti primene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 Demo: </a:t>
            </a:r>
            <a:r>
              <a:rPr lang="sr-Latn-CS" sz="2400" smtClean="0"/>
              <a:t>evolutivno rešavanje magičnih kvadrata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096963"/>
            <a:ext cx="6935787" cy="355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sr-Latn-CS" smtClean="0"/>
              <a:t>Kratka istorija</a:t>
            </a:r>
            <a:r>
              <a:rPr lang="en-US" smtClean="0"/>
              <a:t> 2: </a:t>
            </a:r>
            <a:r>
              <a:rPr lang="sr-Latn-CS" smtClean="0"/>
              <a:t>Napredak</a:t>
            </a:r>
            <a:r>
              <a:rPr lang="en-US" smtClean="0"/>
              <a:t> E</a:t>
            </a:r>
            <a:r>
              <a:rPr lang="sr-Latn-CS" smtClean="0"/>
              <a:t>R</a:t>
            </a:r>
            <a:endParaRPr lang="en-US" smtClean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8077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1985: </a:t>
            </a:r>
            <a:r>
              <a:rPr lang="sr-Latn-CS">
                <a:latin typeface="Arial" charset="0"/>
                <a:sym typeface="Symbol" pitchFamily="18" charset="2"/>
              </a:rPr>
              <a:t>prva međunarodna konferencija</a:t>
            </a:r>
            <a:r>
              <a:rPr lang="en-US">
                <a:latin typeface="Arial" charset="0"/>
                <a:sym typeface="Symbol" pitchFamily="18" charset="2"/>
              </a:rPr>
              <a:t> (ICGA)</a:t>
            </a:r>
          </a:p>
          <a:p>
            <a:pPr algn="l" eaLnBrk="0" hangingPunct="0">
              <a:buFontTx/>
              <a:buChar char="•"/>
            </a:pPr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1990: </a:t>
            </a:r>
            <a:r>
              <a:rPr lang="sr-Latn-CS">
                <a:latin typeface="Arial" charset="0"/>
                <a:sym typeface="Symbol" pitchFamily="18" charset="2"/>
              </a:rPr>
              <a:t>prva međunarodna konferencija u Evropi</a:t>
            </a:r>
            <a:r>
              <a:rPr lang="en-US">
                <a:latin typeface="Arial" charset="0"/>
                <a:sym typeface="Symbol" pitchFamily="18" charset="2"/>
              </a:rPr>
              <a:t> (PPSN)</a:t>
            </a:r>
          </a:p>
          <a:p>
            <a:pPr algn="l" eaLnBrk="0" hangingPunct="0"/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1993: </a:t>
            </a:r>
            <a:r>
              <a:rPr lang="sr-Latn-CS">
                <a:latin typeface="Arial" charset="0"/>
                <a:sym typeface="Symbol" pitchFamily="18" charset="2"/>
              </a:rPr>
              <a:t>prvi ER naučni časopis</a:t>
            </a:r>
            <a:r>
              <a:rPr lang="en-US">
                <a:latin typeface="Arial" charset="0"/>
                <a:sym typeface="Symbol" pitchFamily="18" charset="2"/>
              </a:rPr>
              <a:t> (MIT Press)</a:t>
            </a:r>
          </a:p>
          <a:p>
            <a:pPr algn="l" eaLnBrk="0" hangingPunct="0"/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1997: </a:t>
            </a:r>
            <a:r>
              <a:rPr lang="sr-Latn-CS">
                <a:latin typeface="Arial" charset="0"/>
                <a:sym typeface="Symbol" pitchFamily="18" charset="2"/>
              </a:rPr>
              <a:t>lansirana </a:t>
            </a:r>
            <a:r>
              <a:rPr lang="en-US">
                <a:latin typeface="Arial" charset="0"/>
                <a:sym typeface="Symbol" pitchFamily="18" charset="2"/>
              </a:rPr>
              <a:t>European EC Research Network EvoNet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062038"/>
            <a:ext cx="7007225" cy="355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</a:t>
            </a:r>
            <a:r>
              <a:rPr lang="sr-Latn-CS" smtClean="0"/>
              <a:t>R</a:t>
            </a:r>
            <a:r>
              <a:rPr lang="en-US" smtClean="0"/>
              <a:t> </a:t>
            </a:r>
            <a:r>
              <a:rPr lang="sr-Latn-CS" smtClean="0"/>
              <a:t>na početku </a:t>
            </a:r>
            <a:r>
              <a:rPr lang="en-US" smtClean="0"/>
              <a:t>21</a:t>
            </a:r>
            <a:r>
              <a:rPr lang="sr-Latn-CS" baseline="30000" smtClean="0"/>
              <a:t>vog</a:t>
            </a:r>
            <a:r>
              <a:rPr lang="sr-Latn-CS" smtClean="0"/>
              <a:t> veka</a:t>
            </a:r>
            <a:endParaRPr lang="en-US" smtClean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1989138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100000"/>
              </a:spcBef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3 </a:t>
            </a:r>
            <a:r>
              <a:rPr lang="sr-Latn-CS">
                <a:latin typeface="Arial" charset="0"/>
                <a:sym typeface="Symbol" pitchFamily="18" charset="2"/>
              </a:rPr>
              <a:t>glavne konferencije u oblasti </a:t>
            </a:r>
            <a:r>
              <a:rPr lang="en-US">
                <a:latin typeface="Arial" charset="0"/>
                <a:sym typeface="Symbol" pitchFamily="18" charset="2"/>
              </a:rPr>
              <a:t>E</a:t>
            </a:r>
            <a:r>
              <a:rPr lang="sr-Latn-CS">
                <a:latin typeface="Arial" charset="0"/>
                <a:sym typeface="Symbol" pitchFamily="18" charset="2"/>
              </a:rPr>
              <a:t>R, oko </a:t>
            </a:r>
            <a:r>
              <a:rPr lang="en-US">
                <a:latin typeface="Arial" charset="0"/>
                <a:sym typeface="Symbol" pitchFamily="18" charset="2"/>
              </a:rPr>
              <a:t>10 </a:t>
            </a:r>
            <a:r>
              <a:rPr lang="sr-Latn-CS">
                <a:latin typeface="Arial" charset="0"/>
                <a:sym typeface="Symbol" pitchFamily="18" charset="2"/>
              </a:rPr>
              <a:t>manjih</a:t>
            </a:r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spcBef>
                <a:spcPct val="100000"/>
              </a:spcBef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3 </a:t>
            </a:r>
            <a:r>
              <a:rPr lang="sr-Latn-CS">
                <a:latin typeface="Arial" charset="0"/>
                <a:sym typeface="Symbol" pitchFamily="18" charset="2"/>
              </a:rPr>
              <a:t>osnovna </a:t>
            </a:r>
            <a:r>
              <a:rPr lang="en-US">
                <a:latin typeface="Arial" charset="0"/>
                <a:sym typeface="Symbol" pitchFamily="18" charset="2"/>
              </a:rPr>
              <a:t>E</a:t>
            </a:r>
            <a:r>
              <a:rPr lang="sr-Latn-CS">
                <a:latin typeface="Arial" charset="0"/>
                <a:sym typeface="Symbol" pitchFamily="18" charset="2"/>
              </a:rPr>
              <a:t>R</a:t>
            </a: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naučna časopisa</a:t>
            </a:r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spcBef>
                <a:spcPct val="100000"/>
              </a:spcBef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750-1000 </a:t>
            </a:r>
            <a:r>
              <a:rPr lang="sr-Latn-CS">
                <a:latin typeface="Arial" charset="0"/>
                <a:sym typeface="Symbol" pitchFamily="18" charset="2"/>
              </a:rPr>
              <a:t>radova publikovanih </a:t>
            </a:r>
            <a:r>
              <a:rPr lang="en-US">
                <a:latin typeface="Arial" charset="0"/>
                <a:sym typeface="Symbol" pitchFamily="18" charset="2"/>
              </a:rPr>
              <a:t>2003 (</a:t>
            </a:r>
            <a:r>
              <a:rPr lang="sr-Latn-CS">
                <a:latin typeface="Arial" charset="0"/>
                <a:sym typeface="Symbol" pitchFamily="18" charset="2"/>
              </a:rPr>
              <a:t>procena</a:t>
            </a:r>
            <a:r>
              <a:rPr lang="en-US">
                <a:latin typeface="Arial" charset="0"/>
                <a:sym typeface="Symbol" pitchFamily="18" charset="2"/>
              </a:rPr>
              <a:t>)</a:t>
            </a:r>
          </a:p>
          <a:p>
            <a:pPr algn="l" eaLnBrk="0" hangingPunct="0">
              <a:spcBef>
                <a:spcPct val="100000"/>
              </a:spcBef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EvoNet </a:t>
            </a:r>
            <a:r>
              <a:rPr lang="sr-Latn-CS">
                <a:latin typeface="Arial" charset="0"/>
                <a:sym typeface="Symbol" pitchFamily="18" charset="2"/>
              </a:rPr>
              <a:t>ima preko </a:t>
            </a:r>
            <a:r>
              <a:rPr lang="en-US">
                <a:latin typeface="Arial" charset="0"/>
                <a:sym typeface="Symbol" pitchFamily="18" charset="2"/>
              </a:rPr>
              <a:t>150 </a:t>
            </a:r>
            <a:r>
              <a:rPr lang="sr-Latn-CS">
                <a:latin typeface="Arial" charset="0"/>
                <a:sym typeface="Symbol" pitchFamily="18" charset="2"/>
              </a:rPr>
              <a:t>institucija članica</a:t>
            </a:r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spcBef>
                <a:spcPct val="100000"/>
              </a:spcBef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neodređen broj</a:t>
            </a:r>
            <a:r>
              <a:rPr lang="en-US">
                <a:latin typeface="Arial" charset="0"/>
                <a:sym typeface="Symbol" pitchFamily="18" charset="2"/>
              </a:rPr>
              <a:t> (</a:t>
            </a:r>
            <a:r>
              <a:rPr lang="sr-Latn-CS">
                <a:latin typeface="Arial" charset="0"/>
                <a:sym typeface="Symbol" pitchFamily="18" charset="2"/>
              </a:rPr>
              <a:t>čitaj</a:t>
            </a:r>
            <a:r>
              <a:rPr lang="en-US">
                <a:latin typeface="Arial" charset="0"/>
                <a:sym typeface="Symbol" pitchFamily="18" charset="2"/>
              </a:rPr>
              <a:t>: m</a:t>
            </a:r>
            <a:r>
              <a:rPr lang="sr-Latn-CS">
                <a:latin typeface="Arial" charset="0"/>
                <a:sym typeface="Symbol" pitchFamily="18" charset="2"/>
              </a:rPr>
              <a:t>nogo</a:t>
            </a:r>
            <a:r>
              <a:rPr lang="en-US">
                <a:latin typeface="Arial" charset="0"/>
                <a:sym typeface="Symbol" pitchFamily="18" charset="2"/>
              </a:rPr>
              <a:t>) </a:t>
            </a:r>
            <a:r>
              <a:rPr lang="sr-Latn-CS">
                <a:latin typeface="Arial" charset="0"/>
                <a:sym typeface="Symbol" pitchFamily="18" charset="2"/>
              </a:rPr>
              <a:t>aplikacija</a:t>
            </a:r>
            <a:endParaRPr lang="en-US">
              <a:latin typeface="Arial" charset="0"/>
              <a:sym typeface="Symbol" pitchFamily="18" charset="2"/>
            </a:endParaRPr>
          </a:p>
          <a:p>
            <a:pPr algn="l" eaLnBrk="0" hangingPunct="0">
              <a:spcBef>
                <a:spcPct val="100000"/>
              </a:spcBef>
              <a:buFontTx/>
              <a:buChar char="•"/>
            </a:pP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neodređen broj</a:t>
            </a:r>
            <a:r>
              <a:rPr lang="en-US">
                <a:latin typeface="Arial" charset="0"/>
                <a:sym typeface="Symbol" pitchFamily="18" charset="2"/>
              </a:rPr>
              <a:t> (</a:t>
            </a:r>
            <a:r>
              <a:rPr lang="sr-Latn-CS">
                <a:latin typeface="Arial" charset="0"/>
                <a:sym typeface="Symbol" pitchFamily="18" charset="2"/>
              </a:rPr>
              <a:t>čitaj</a:t>
            </a:r>
            <a:r>
              <a:rPr lang="en-US">
                <a:latin typeface="Arial" charset="0"/>
                <a:sym typeface="Symbol" pitchFamily="18" charset="2"/>
              </a:rPr>
              <a:t>: ?) </a:t>
            </a:r>
            <a:r>
              <a:rPr lang="sr-Latn-CS">
                <a:latin typeface="Arial" charset="0"/>
                <a:sym typeface="Symbol" pitchFamily="18" charset="2"/>
              </a:rPr>
              <a:t>firmi koje se bave konsultacijama</a:t>
            </a:r>
            <a:endParaRPr lang="en-US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>
          <a:xfrm>
            <a:off x="2051050" y="549275"/>
            <a:ext cx="7350125" cy="914400"/>
          </a:xfrm>
        </p:spPr>
        <p:txBody>
          <a:bodyPr/>
          <a:lstStyle/>
          <a:p>
            <a:pPr eaLnBrk="1" hangingPunct="1"/>
            <a:r>
              <a:rPr lang="nl-NL" sz="2000" smtClean="0"/>
              <a:t>Darwin</a:t>
            </a:r>
            <a:r>
              <a:rPr lang="sr-Latn-CS" sz="2000" smtClean="0"/>
              <a:t>-ova evolucija</a:t>
            </a:r>
            <a:r>
              <a:rPr lang="nl-NL" sz="2000" smtClean="0"/>
              <a:t> 1: </a:t>
            </a:r>
            <a:br>
              <a:rPr lang="nl-NL" sz="2000" smtClean="0"/>
            </a:br>
            <a:r>
              <a:rPr lang="sr-Latn-CS" sz="2800" smtClean="0"/>
              <a:t>Preživljavanje najprilagođenijih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296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tabLst>
                <a:tab pos="3146425" algn="l"/>
              </a:tabLst>
            </a:pPr>
            <a:r>
              <a:rPr lang="sr-Latn-CS" sz="2400" smtClean="0"/>
              <a:t>Sva okruženja imaju ograničene resurse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FontTx/>
              <a:buNone/>
              <a:tabLst>
                <a:tab pos="3146425" algn="l"/>
              </a:tabLst>
            </a:pPr>
            <a:r>
              <a:rPr lang="en-US" sz="2000" smtClean="0"/>
              <a:t>(</a:t>
            </a:r>
            <a:r>
              <a:rPr lang="sr-Latn-CS" sz="2000" smtClean="0"/>
              <a:t>mogu da podrže ograničen broj jedinki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120000"/>
              </a:lnSpc>
              <a:tabLst>
                <a:tab pos="3146425" algn="l"/>
              </a:tabLst>
            </a:pPr>
            <a:r>
              <a:rPr lang="sr-Latn-CS" sz="2400" smtClean="0"/>
              <a:t>Životne forme imaju osnovni </a:t>
            </a:r>
            <a:r>
              <a:rPr lang="en-US" sz="2400" smtClean="0"/>
              <a:t>instin</a:t>
            </a:r>
            <a:r>
              <a:rPr lang="sr-Latn-CS" sz="2400" smtClean="0"/>
              <a:t>k</a:t>
            </a:r>
            <a:r>
              <a:rPr lang="en-US" sz="2400" smtClean="0"/>
              <a:t>t/ </a:t>
            </a:r>
            <a:r>
              <a:rPr lang="sr-Latn-CS" sz="2400" smtClean="0"/>
              <a:t>životne cikluse usmerene ka reprodukciji</a:t>
            </a:r>
            <a:endParaRPr lang="en-US" sz="2400" smtClean="0"/>
          </a:p>
          <a:p>
            <a:pPr eaLnBrk="1" hangingPunct="1">
              <a:lnSpc>
                <a:spcPct val="120000"/>
              </a:lnSpc>
              <a:tabLst>
                <a:tab pos="3146425" algn="l"/>
              </a:tabLst>
            </a:pPr>
            <a:r>
              <a:rPr lang="sr-Latn-CS" sz="2400" smtClean="0"/>
              <a:t>Zbog toga je neka vrsta selekcije neizbežna</a:t>
            </a:r>
            <a:endParaRPr lang="en-US" sz="2400" smtClean="0"/>
          </a:p>
          <a:p>
            <a:pPr eaLnBrk="1" hangingPunct="1">
              <a:lnSpc>
                <a:spcPct val="120000"/>
              </a:lnSpc>
              <a:tabLst>
                <a:tab pos="3146425" algn="l"/>
              </a:tabLst>
            </a:pPr>
            <a:r>
              <a:rPr lang="sr-Latn-CS" sz="2400" smtClean="0"/>
              <a:t>One jedinke koje se najuspešnije takmiče za resurse imaju povećanu šansu za reprodukciju</a:t>
            </a:r>
            <a:endParaRPr lang="en-US" sz="2400" smtClean="0"/>
          </a:p>
          <a:p>
            <a:pPr eaLnBrk="1" hangingPunct="1">
              <a:lnSpc>
                <a:spcPct val="120000"/>
              </a:lnSpc>
              <a:tabLst>
                <a:tab pos="3146425" algn="l"/>
              </a:tabLst>
            </a:pPr>
            <a:r>
              <a:rPr lang="en-GB" sz="2400" smtClean="0"/>
              <a:t>N</a:t>
            </a:r>
            <a:r>
              <a:rPr lang="sr-Latn-CS" sz="2400" smtClean="0"/>
              <a:t>apomena</a:t>
            </a:r>
            <a:r>
              <a:rPr lang="en-GB" sz="2400" smtClean="0"/>
              <a:t>: </a:t>
            </a:r>
            <a:r>
              <a:rPr lang="sr-Latn-CS" sz="2400" smtClean="0"/>
              <a:t>prilagođenost u prirodnoj evoluciji je izvedena, sekundarna mera: mi (ljudi) dodeljujemo visoku prilagođenost jedinkama sa mnogo potomaka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85800"/>
            <a:ext cx="7011987" cy="990600"/>
          </a:xfrm>
        </p:spPr>
        <p:txBody>
          <a:bodyPr/>
          <a:lstStyle/>
          <a:p>
            <a:pPr eaLnBrk="1" hangingPunct="1"/>
            <a:r>
              <a:rPr lang="en-GB" sz="2400" smtClean="0"/>
              <a:t>Darwin</a:t>
            </a:r>
            <a:r>
              <a:rPr lang="sr-Latn-CS" sz="2400" smtClean="0"/>
              <a:t>-</a:t>
            </a:r>
            <a:r>
              <a:rPr lang="en-US" sz="2400" smtClean="0"/>
              <a:t>o</a:t>
            </a:r>
            <a:r>
              <a:rPr lang="sr-Latn-CS" sz="2400" smtClean="0"/>
              <a:t>va evolucija</a:t>
            </a:r>
            <a:r>
              <a:rPr lang="en-GB" sz="2400" smtClean="0"/>
              <a:t> 2: 	</a:t>
            </a:r>
            <a:br>
              <a:rPr lang="en-GB" sz="2400" smtClean="0"/>
            </a:br>
            <a:r>
              <a:rPr lang="sr-Latn-CS" sz="3200" smtClean="0"/>
              <a:t>Različitost doprinosi promenama</a:t>
            </a:r>
            <a:endParaRPr lang="en-GB" sz="32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z="2400" smtClean="0"/>
              <a:t>Fenotipske osobine</a:t>
            </a:r>
            <a:r>
              <a:rPr lang="en-GB" sz="2400" smtClean="0"/>
              <a:t>:</a:t>
            </a:r>
          </a:p>
          <a:p>
            <a:pPr lvl="1" eaLnBrk="1" hangingPunct="1"/>
            <a:r>
              <a:rPr lang="sr-Latn-CS" sz="2000" smtClean="0"/>
              <a:t>Ponašanje</a:t>
            </a:r>
            <a:r>
              <a:rPr lang="en-GB" sz="2000" smtClean="0"/>
              <a:t> / </a:t>
            </a:r>
            <a:r>
              <a:rPr lang="sr-Latn-CS" sz="2000" smtClean="0"/>
              <a:t>fizičke razlike koje utiču na reakciju na okruženje</a:t>
            </a:r>
            <a:endParaRPr lang="en-GB" sz="2000" smtClean="0"/>
          </a:p>
          <a:p>
            <a:pPr lvl="1" eaLnBrk="1" hangingPunct="1"/>
            <a:r>
              <a:rPr lang="sr-Latn-CS" sz="2000" smtClean="0"/>
              <a:t>Delimično određene nasleđem, delom fakto</a:t>
            </a:r>
            <a:r>
              <a:rPr lang="en-US" sz="2000" smtClean="0"/>
              <a:t>r</a:t>
            </a:r>
            <a:r>
              <a:rPr lang="sr-Latn-CS" sz="2000" smtClean="0"/>
              <a:t>ima u toku razvoja</a:t>
            </a:r>
            <a:endParaRPr lang="en-GB" sz="2000" smtClean="0"/>
          </a:p>
          <a:p>
            <a:pPr lvl="1" eaLnBrk="1" hangingPunct="1"/>
            <a:r>
              <a:rPr lang="sr-Latn-CS" sz="2000" smtClean="0"/>
              <a:t>Jedinstvene za svaku jedinku, delimično kao rezultat slučajnih promena</a:t>
            </a:r>
            <a:endParaRPr lang="en-GB" sz="2000" smtClean="0"/>
          </a:p>
          <a:p>
            <a:pPr eaLnBrk="1" hangingPunct="1"/>
            <a:r>
              <a:rPr lang="sr-Latn-CS" sz="2400" smtClean="0"/>
              <a:t>Ako fenotipske osobine</a:t>
            </a:r>
            <a:r>
              <a:rPr lang="en-GB" sz="2400" smtClean="0"/>
              <a:t>:</a:t>
            </a:r>
          </a:p>
          <a:p>
            <a:pPr lvl="1" eaLnBrk="1" hangingPunct="1"/>
            <a:r>
              <a:rPr lang="sr-Latn-CS" sz="2000" smtClean="0"/>
              <a:t>vode ka većoj šansi za repr</a:t>
            </a:r>
            <a:r>
              <a:rPr lang="en-US" sz="2000" smtClean="0"/>
              <a:t>o</a:t>
            </a:r>
            <a:r>
              <a:rPr lang="sr-Latn-CS" sz="2000" smtClean="0"/>
              <a:t>dukciju</a:t>
            </a:r>
            <a:endParaRPr lang="en-GB" sz="2000" smtClean="0"/>
          </a:p>
          <a:p>
            <a:pPr lvl="1" eaLnBrk="1" hangingPunct="1"/>
            <a:r>
              <a:rPr lang="sr-Latn-CS" sz="2000" smtClean="0"/>
              <a:t>mogu da se nasleđuju</a:t>
            </a:r>
            <a:endParaRPr lang="en-GB" sz="20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    </a:t>
            </a:r>
            <a:r>
              <a:rPr lang="sr-Latn-CS" sz="2400" smtClean="0"/>
              <a:t>tada one imaju tendenciju porasta u nadolazećim generacijama</a:t>
            </a:r>
            <a:r>
              <a:rPr lang="en-GB" sz="2400" smtClean="0"/>
              <a:t>, </a:t>
            </a:r>
          </a:p>
          <a:p>
            <a:pPr eaLnBrk="1" hangingPunct="1"/>
            <a:r>
              <a:rPr lang="sr-Latn-CS" sz="2400" smtClean="0"/>
              <a:t>vodeći ka novim kombinacijama osobina</a:t>
            </a:r>
            <a:r>
              <a:rPr lang="en-GB" sz="2400" smtClean="0"/>
              <a:t>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en-GB" smtClean="0"/>
              <a:t>Darwin</a:t>
            </a:r>
            <a:r>
              <a:rPr lang="sr-Latn-CS" smtClean="0"/>
              <a:t>-ova evolucija</a:t>
            </a:r>
            <a:r>
              <a:rPr lang="en-GB" smtClean="0"/>
              <a:t>:</a:t>
            </a:r>
            <a:r>
              <a:rPr lang="sr-Latn-CS" smtClean="0"/>
              <a:t> Sažetak</a:t>
            </a:r>
            <a:endParaRPr lang="en-GB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z="2400" smtClean="0"/>
              <a:t>Populacija se sastoji od različitog skupa jedinki</a:t>
            </a:r>
            <a:endParaRPr lang="en-GB" sz="2400" smtClean="0"/>
          </a:p>
          <a:p>
            <a:pPr eaLnBrk="1" hangingPunct="1"/>
            <a:r>
              <a:rPr lang="sr-Latn-CS" sz="2400" smtClean="0"/>
              <a:t>Kombinacije osobina koje su bolje prilagođene imaju tendenciju porasta u okviru populacije</a:t>
            </a:r>
            <a:endParaRPr lang="en-GB" sz="2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sz="2400" smtClean="0"/>
              <a:t>    </a:t>
            </a:r>
            <a:r>
              <a:rPr lang="sr-Latn-CS" sz="2400" smtClean="0">
                <a:solidFill>
                  <a:srgbClr val="FF0000"/>
                </a:solidFill>
              </a:rPr>
              <a:t>Jedinke su </a:t>
            </a:r>
            <a:r>
              <a:rPr lang="en-GB" sz="2400" smtClean="0">
                <a:solidFill>
                  <a:srgbClr val="FF0000"/>
                </a:solidFill>
              </a:rPr>
              <a:t>“</a:t>
            </a:r>
            <a:r>
              <a:rPr lang="sr-Latn-CS" sz="2400" smtClean="0">
                <a:solidFill>
                  <a:srgbClr val="FF0000"/>
                </a:solidFill>
              </a:rPr>
              <a:t>jedinice selekcije</a:t>
            </a:r>
            <a:r>
              <a:rPr lang="en-GB" sz="2400" smtClean="0">
                <a:solidFill>
                  <a:srgbClr val="FF0000"/>
                </a:solidFill>
              </a:rPr>
              <a:t>”</a:t>
            </a:r>
          </a:p>
          <a:p>
            <a:pPr eaLnBrk="1" hangingPunct="1"/>
            <a:r>
              <a:rPr lang="sr-Latn-CS" sz="2400" smtClean="0"/>
              <a:t>Varijacije se javljaju putem slučajnih promena koje daju stalan izvor različitosti, što povezano sa selekcijom znači</a:t>
            </a:r>
            <a:r>
              <a:rPr lang="en-GB" sz="2400" smtClean="0"/>
              <a:t>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0000"/>
                </a:solidFill>
              </a:rPr>
              <a:t>Popula</a:t>
            </a:r>
            <a:r>
              <a:rPr lang="sr-Latn-CS" sz="2400" smtClean="0">
                <a:solidFill>
                  <a:srgbClr val="FF0000"/>
                </a:solidFill>
              </a:rPr>
              <a:t>cija</a:t>
            </a:r>
            <a:r>
              <a:rPr lang="en-GB" sz="2400" smtClean="0">
                <a:solidFill>
                  <a:srgbClr val="FF0000"/>
                </a:solidFill>
              </a:rPr>
              <a:t> </a:t>
            </a:r>
            <a:r>
              <a:rPr lang="sr-Latn-CS" sz="2400" smtClean="0">
                <a:solidFill>
                  <a:srgbClr val="FF0000"/>
                </a:solidFill>
              </a:rPr>
              <a:t>je </a:t>
            </a:r>
            <a:r>
              <a:rPr lang="en-GB" sz="2400" smtClean="0">
                <a:solidFill>
                  <a:srgbClr val="FF0000"/>
                </a:solidFill>
              </a:rPr>
              <a:t>“</a:t>
            </a:r>
            <a:r>
              <a:rPr lang="sr-Latn-CS" sz="2400" smtClean="0">
                <a:solidFill>
                  <a:srgbClr val="FF0000"/>
                </a:solidFill>
              </a:rPr>
              <a:t>jedinica evolucije</a:t>
            </a:r>
            <a:r>
              <a:rPr lang="en-GB" sz="2400" smtClean="0">
                <a:solidFill>
                  <a:srgbClr val="FF0000"/>
                </a:solidFill>
              </a:rPr>
              <a:t>”</a:t>
            </a:r>
          </a:p>
          <a:p>
            <a:pPr eaLnBrk="1" hangingPunct="1"/>
            <a:r>
              <a:rPr lang="sr-Latn-CS" sz="2400" smtClean="0"/>
              <a:t>Zapazite odsustvo</a:t>
            </a:r>
            <a:r>
              <a:rPr lang="en-GB" sz="2400" smtClean="0"/>
              <a:t> “</a:t>
            </a:r>
            <a:r>
              <a:rPr lang="sr-Latn-CS" sz="2400" smtClean="0"/>
              <a:t>vodeće sile</a:t>
            </a:r>
            <a:r>
              <a:rPr lang="en-GB" sz="2400" smtClean="0"/>
              <a:t>”</a:t>
            </a:r>
            <a:endParaRPr lang="en-GB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533400"/>
            <a:ext cx="6788150" cy="5334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Evoluti</a:t>
            </a:r>
            <a:r>
              <a:rPr lang="sr-Latn-CS" smtClean="0"/>
              <a:t>vni ciklus</a:t>
            </a:r>
            <a:endParaRPr lang="en-US" smtClean="0"/>
          </a:p>
        </p:txBody>
      </p:sp>
      <p:grpSp>
        <p:nvGrpSpPr>
          <p:cNvPr id="35843" name="Group 39"/>
          <p:cNvGrpSpPr>
            <a:grpSpLocks/>
          </p:cNvGrpSpPr>
          <p:nvPr/>
        </p:nvGrpSpPr>
        <p:grpSpPr bwMode="auto">
          <a:xfrm>
            <a:off x="850900" y="1828800"/>
            <a:ext cx="7250113" cy="4084638"/>
            <a:chOff x="480583" y="1828800"/>
            <a:chExt cx="8554192" cy="4104948"/>
          </a:xfrm>
        </p:grpSpPr>
        <p:sp>
          <p:nvSpPr>
            <p:cNvPr id="24" name="Rectangle 23"/>
            <p:cNvSpPr/>
            <p:nvPr/>
          </p:nvSpPr>
          <p:spPr>
            <a:xfrm>
              <a:off x="2666426" y="3657121"/>
              <a:ext cx="1962950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dirty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19174" y="1981958"/>
              <a:ext cx="1676374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dirty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19174" y="5182317"/>
              <a:ext cx="1676374" cy="609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sr-Latn-RS" dirty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27" name="Shape 26"/>
            <p:cNvCxnSpPr>
              <a:stCxn id="24" idx="0"/>
              <a:endCxn id="25" idx="1"/>
            </p:cNvCxnSpPr>
            <p:nvPr/>
          </p:nvCxnSpPr>
          <p:spPr>
            <a:xfrm rot="5400000" flipH="1" flipV="1">
              <a:off x="4148317" y="1786262"/>
              <a:ext cx="1370443" cy="237127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26" idx="1"/>
              <a:endCxn id="24" idx="2"/>
            </p:cNvCxnSpPr>
            <p:nvPr/>
          </p:nvCxnSpPr>
          <p:spPr>
            <a:xfrm rot="10800000">
              <a:off x="3647901" y="4266561"/>
              <a:ext cx="2371274" cy="122047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1"/>
            <p:cNvCxnSpPr>
              <a:stCxn id="25" idx="2"/>
              <a:endCxn id="26" idx="0"/>
            </p:cNvCxnSpPr>
            <p:nvPr/>
          </p:nvCxnSpPr>
          <p:spPr>
            <a:xfrm>
              <a:off x="6858298" y="2591398"/>
              <a:ext cx="0" cy="25909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1675585" y="3047681"/>
              <a:ext cx="990841" cy="762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0800000" flipV="1">
              <a:off x="1675585" y="4038421"/>
              <a:ext cx="990841" cy="532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2" name="TextBox 31"/>
            <p:cNvSpPr txBox="1">
              <a:spLocks noChangeArrowheads="1"/>
            </p:cNvSpPr>
            <p:nvPr/>
          </p:nvSpPr>
          <p:spPr bwMode="auto">
            <a:xfrm>
              <a:off x="480583" y="2667001"/>
              <a:ext cx="1950604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Inicijalizacija</a:t>
              </a:r>
            </a:p>
          </p:txBody>
        </p:sp>
        <p:sp>
          <p:nvSpPr>
            <p:cNvPr id="35853" name="TextBox 32"/>
            <p:cNvSpPr txBox="1">
              <a:spLocks noChangeArrowheads="1"/>
            </p:cNvSpPr>
            <p:nvPr/>
          </p:nvSpPr>
          <p:spPr bwMode="auto">
            <a:xfrm>
              <a:off x="762000" y="4724398"/>
              <a:ext cx="1485274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Završetak</a:t>
              </a:r>
            </a:p>
          </p:txBody>
        </p:sp>
        <p:sp>
          <p:nvSpPr>
            <p:cNvPr id="35854" name="TextBox 33"/>
            <p:cNvSpPr txBox="1">
              <a:spLocks noChangeArrowheads="1"/>
            </p:cNvSpPr>
            <p:nvPr/>
          </p:nvSpPr>
          <p:spPr bwMode="auto">
            <a:xfrm>
              <a:off x="3429001" y="1828800"/>
              <a:ext cx="2586177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Selekcija roditelja</a:t>
              </a:r>
            </a:p>
          </p:txBody>
        </p:sp>
        <p:sp>
          <p:nvSpPr>
            <p:cNvPr id="35855" name="TextBox 34"/>
            <p:cNvSpPr txBox="1">
              <a:spLocks noChangeArrowheads="1"/>
            </p:cNvSpPr>
            <p:nvPr/>
          </p:nvSpPr>
          <p:spPr bwMode="auto">
            <a:xfrm>
              <a:off x="7010399" y="3276599"/>
              <a:ext cx="2024376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Rekombinacija</a:t>
              </a:r>
            </a:p>
          </p:txBody>
        </p:sp>
        <p:sp>
          <p:nvSpPr>
            <p:cNvPr id="35856" name="TextBox 35"/>
            <p:cNvSpPr txBox="1">
              <a:spLocks noChangeArrowheads="1"/>
            </p:cNvSpPr>
            <p:nvPr/>
          </p:nvSpPr>
          <p:spPr bwMode="auto">
            <a:xfrm>
              <a:off x="7162801" y="4191000"/>
              <a:ext cx="1333947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Mutacija</a:t>
              </a:r>
            </a:p>
          </p:txBody>
        </p:sp>
        <p:sp>
          <p:nvSpPr>
            <p:cNvPr id="35857" name="TextBox 36"/>
            <p:cNvSpPr txBox="1">
              <a:spLocks noChangeArrowheads="1"/>
            </p:cNvSpPr>
            <p:nvPr/>
          </p:nvSpPr>
          <p:spPr bwMode="auto">
            <a:xfrm>
              <a:off x="3581398" y="5562600"/>
              <a:ext cx="2130304" cy="37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Preživaljavanje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z="3200" smtClean="0"/>
              <a:t>Metafora adaptivnog pejsaža</a:t>
            </a:r>
            <a:r>
              <a:rPr lang="en-GB" sz="3200" smtClean="0"/>
              <a:t> </a:t>
            </a:r>
            <a:r>
              <a:rPr lang="en-GB" sz="2400" smtClean="0"/>
              <a:t>(</a:t>
            </a:r>
            <a:r>
              <a:rPr lang="en-GB" sz="2000" smtClean="0"/>
              <a:t>Wright, 1932)</a:t>
            </a:r>
            <a:endParaRPr lang="en-US" sz="2000" smtClean="0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3963988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sr-Latn-CS" sz="2400" smtClean="0"/>
              <a:t>Zamislimo populaciju sa </a:t>
            </a:r>
            <a:r>
              <a:rPr lang="en-GB" sz="2400" i="1" smtClean="0"/>
              <a:t>n</a:t>
            </a:r>
            <a:r>
              <a:rPr lang="en-GB" sz="2400" smtClean="0"/>
              <a:t> </a:t>
            </a:r>
            <a:r>
              <a:rPr lang="sr-Latn-CS" sz="2400" smtClean="0"/>
              <a:t>osobina koja postoji u </a:t>
            </a:r>
            <a:r>
              <a:rPr lang="en-GB" sz="2400" i="1" smtClean="0"/>
              <a:t>n+1</a:t>
            </a:r>
            <a:r>
              <a:rPr lang="en-GB" sz="2400" smtClean="0"/>
              <a:t>-dimen</a:t>
            </a:r>
            <a:r>
              <a:rPr lang="sr-Latn-CS" sz="2400" smtClean="0"/>
              <a:t>z</a:t>
            </a:r>
            <a:r>
              <a:rPr lang="en-GB" sz="2400" smtClean="0"/>
              <a:t>ional</a:t>
            </a:r>
            <a:r>
              <a:rPr lang="sr-Latn-CS" sz="2400" smtClean="0"/>
              <a:t>nom prostoru</a:t>
            </a:r>
            <a:r>
              <a:rPr lang="en-GB" sz="2400" smtClean="0"/>
              <a:t> (</a:t>
            </a:r>
            <a:r>
              <a:rPr lang="sr-Latn-CS" sz="2400" smtClean="0"/>
              <a:t>pejsaž</a:t>
            </a:r>
            <a:r>
              <a:rPr lang="en-GB" sz="2400" smtClean="0"/>
              <a:t>) </a:t>
            </a:r>
            <a:r>
              <a:rPr lang="sr-Latn-CS" sz="2400" smtClean="0"/>
              <a:t>i gde visina odgovara prilagođenosti</a:t>
            </a:r>
            <a:endParaRPr lang="en-GB" sz="2400" smtClean="0"/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sr-Latn-CS" sz="2400" smtClean="0"/>
              <a:t>Svaka različita individua</a:t>
            </a:r>
            <a:r>
              <a:rPr lang="en-GB" sz="2400" smtClean="0"/>
              <a:t> (</a:t>
            </a:r>
            <a:r>
              <a:rPr lang="sr-Latn-CS" sz="2400" smtClean="0"/>
              <a:t>fenotip</a:t>
            </a:r>
            <a:r>
              <a:rPr lang="en-GB" sz="2400" smtClean="0"/>
              <a:t>) </a:t>
            </a:r>
            <a:r>
              <a:rPr lang="sr-Latn-CS" sz="2400" smtClean="0"/>
              <a:t>predstavlja jednu tačku u prostoru</a:t>
            </a:r>
            <a:endParaRPr lang="en-GB" sz="2400" smtClean="0"/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endParaRPr lang="sr-Latn-CS" sz="2400" smtClean="0"/>
          </a:p>
          <a:p>
            <a:pPr>
              <a:lnSpc>
                <a:spcPct val="90000"/>
              </a:lnSpc>
              <a:buClrTx/>
              <a:buSzTx/>
              <a:buFontTx/>
              <a:buChar char="•"/>
            </a:pPr>
            <a:r>
              <a:rPr lang="sr-Latn-CS" sz="2400" smtClean="0"/>
              <a:t>Populacija je, dakle, </a:t>
            </a:r>
            <a:r>
              <a:rPr lang="en-GB" sz="2400" smtClean="0"/>
              <a:t>“</a:t>
            </a:r>
            <a:r>
              <a:rPr lang="sr-Latn-CS" sz="2400" smtClean="0"/>
              <a:t>oblak</a:t>
            </a:r>
            <a:r>
              <a:rPr lang="en-GB" sz="2400" smtClean="0"/>
              <a:t>” </a:t>
            </a:r>
            <a:r>
              <a:rPr lang="sr-Latn-CS" sz="2400" smtClean="0"/>
              <a:t>tačaka koji se kreće prostorom u vremenu a kretanje je vođeno njenom evolucijom-adaptacijom</a:t>
            </a:r>
            <a:endParaRPr lang="en-GB" sz="2400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778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Primer sa dve osobine</a:t>
            </a:r>
            <a:endParaRPr lang="en-GB" smtClean="0"/>
          </a:p>
        </p:txBody>
      </p:sp>
      <p:pic>
        <p:nvPicPr>
          <p:cNvPr id="105475" name="Picture 3" descr="Ad_landscape-b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70104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8175" y="914400"/>
            <a:ext cx="6778625" cy="685800"/>
          </a:xfrm>
        </p:spPr>
        <p:txBody>
          <a:bodyPr/>
          <a:lstStyle/>
          <a:p>
            <a:pPr eaLnBrk="1" hangingPunct="1"/>
            <a:r>
              <a:rPr lang="sr-Latn-CS" sz="2800" smtClean="0"/>
              <a:t>Metafora adaptivnog pejsaža</a:t>
            </a:r>
            <a:r>
              <a:rPr lang="en-GB" sz="2800" smtClean="0"/>
              <a:t> (</a:t>
            </a:r>
            <a:r>
              <a:rPr lang="sr-Latn-CS" sz="2800" smtClean="0"/>
              <a:t>nastavak</a:t>
            </a:r>
            <a:r>
              <a:rPr lang="en-GB" sz="2800" smtClean="0"/>
              <a:t>)</a:t>
            </a:r>
            <a:endParaRPr lang="en-US" sz="2800" smtClean="0"/>
          </a:p>
        </p:txBody>
      </p:sp>
      <p:sp>
        <p:nvSpPr>
          <p:cNvPr id="71683" name="Text Box 1027"/>
          <p:cNvSpPr txBox="1">
            <a:spLocks noChangeArrowheads="1"/>
          </p:cNvSpPr>
          <p:nvPr/>
        </p:nvSpPr>
        <p:spPr bwMode="auto">
          <a:xfrm>
            <a:off x="990600" y="2133600"/>
            <a:ext cx="79629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sr-Latn-CS">
                <a:latin typeface="Arial" charset="0"/>
              </a:rPr>
              <a:t>Selekcija</a:t>
            </a:r>
            <a:r>
              <a:rPr lang="en-GB">
                <a:latin typeface="Arial" charset="0"/>
              </a:rPr>
              <a:t> “</a:t>
            </a:r>
            <a:r>
              <a:rPr lang="sr-Latn-CS">
                <a:latin typeface="Arial" charset="0"/>
              </a:rPr>
              <a:t>gura</a:t>
            </a:r>
            <a:r>
              <a:rPr lang="en-GB">
                <a:latin typeface="Arial" charset="0"/>
              </a:rPr>
              <a:t>” </a:t>
            </a:r>
            <a:r>
              <a:rPr lang="sr-Latn-CS">
                <a:latin typeface="Arial" charset="0"/>
              </a:rPr>
              <a:t>populaciju po prostoru (na više)</a:t>
            </a:r>
            <a:endParaRPr lang="en-GB">
              <a:latin typeface="Arial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endParaRPr lang="en-GB">
              <a:latin typeface="Arial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>
                <a:latin typeface="Arial" charset="0"/>
              </a:rPr>
              <a:t>Genet</a:t>
            </a:r>
            <a:r>
              <a:rPr lang="sr-Latn-CS">
                <a:latin typeface="Arial" charset="0"/>
              </a:rPr>
              <a:t>sko pomeranje</a:t>
            </a:r>
            <a:r>
              <a:rPr lang="en-GB">
                <a:latin typeface="Arial" charset="0"/>
              </a:rPr>
              <a:t>: </a:t>
            </a: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slučajna varijacija u raspodeli osobina</a:t>
            </a:r>
            <a:endParaRPr lang="en-GB">
              <a:latin typeface="Arial" charset="0"/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Arial" charset="0"/>
              </a:rPr>
              <a:t>     (+ </a:t>
            </a:r>
            <a:r>
              <a:rPr lang="sr-Latn-CS">
                <a:latin typeface="Arial" charset="0"/>
              </a:rPr>
              <a:t>ili</a:t>
            </a:r>
            <a:r>
              <a:rPr lang="en-GB">
                <a:latin typeface="Arial" charset="0"/>
              </a:rPr>
              <a:t> -) </a:t>
            </a:r>
            <a:r>
              <a:rPr lang="sr-Latn-CS">
                <a:latin typeface="Arial" charset="0"/>
              </a:rPr>
              <a:t>potiče od greške uzorkovanja</a:t>
            </a:r>
            <a:endParaRPr lang="en-GB">
              <a:latin typeface="Arial" charset="0"/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može da uzrokuje da se populacija kreće niz uspone i na taj način prelazi udoline i izlazi iz lokalnih optimuma</a:t>
            </a:r>
            <a:endParaRPr lang="en-GB">
              <a:latin typeface="Arial" charset="0"/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Prirodna genetika</a:t>
            </a:r>
            <a:endParaRPr lang="en-GB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z="2400" smtClean="0"/>
              <a:t>Informacija potrebna za izgradnju živog organizma kodirana je u </a:t>
            </a:r>
            <a:r>
              <a:rPr lang="en-GB" sz="2400" smtClean="0"/>
              <a:t>DN</a:t>
            </a:r>
            <a:r>
              <a:rPr lang="sr-Latn-CS" sz="2400" smtClean="0"/>
              <a:t>K</a:t>
            </a:r>
            <a:r>
              <a:rPr lang="en-GB" sz="2400" smtClean="0"/>
              <a:t> </a:t>
            </a:r>
            <a:r>
              <a:rPr lang="sr-Latn-CS" sz="2400" smtClean="0"/>
              <a:t>tog organizma</a:t>
            </a:r>
            <a:endParaRPr lang="en-GB" sz="2400" smtClean="0"/>
          </a:p>
          <a:p>
            <a:pPr eaLnBrk="1" hangingPunct="1"/>
            <a:r>
              <a:rPr lang="en-GB" sz="2400" smtClean="0"/>
              <a:t>Genot</a:t>
            </a:r>
            <a:r>
              <a:rPr lang="sr-Latn-CS" sz="2400" smtClean="0"/>
              <a:t>ip</a:t>
            </a:r>
            <a:r>
              <a:rPr lang="en-GB" sz="2400" smtClean="0"/>
              <a:t> (DN</a:t>
            </a:r>
            <a:r>
              <a:rPr lang="sr-Latn-CS" sz="2400" smtClean="0"/>
              <a:t>K</a:t>
            </a:r>
            <a:r>
              <a:rPr lang="en-GB" sz="2400" smtClean="0"/>
              <a:t>) </a:t>
            </a:r>
            <a:r>
              <a:rPr lang="sr-Latn-CS" sz="2400" smtClean="0"/>
              <a:t>određuje fenotip</a:t>
            </a:r>
            <a:endParaRPr lang="en-GB" sz="2400" smtClean="0"/>
          </a:p>
          <a:p>
            <a:pPr eaLnBrk="1" hangingPunct="1"/>
            <a:r>
              <a:rPr lang="en-GB" sz="2400" smtClean="0"/>
              <a:t>Gen</a:t>
            </a:r>
            <a:r>
              <a:rPr lang="sr-Latn-CS" sz="2400" smtClean="0"/>
              <a:t>i</a:t>
            </a:r>
            <a:r>
              <a:rPr lang="en-GB" sz="2400" smtClean="0"/>
              <a:t>  </a:t>
            </a:r>
            <a:r>
              <a:rPr lang="en-GB" sz="2400" smtClean="0">
                <a:sym typeface="Wingdings" pitchFamily="2" charset="2"/>
              </a:rPr>
              <a:t> </a:t>
            </a:r>
            <a:r>
              <a:rPr lang="en-GB" sz="2400" smtClean="0">
                <a:sym typeface="Symbol" pitchFamily="18" charset="2"/>
              </a:rPr>
              <a:t>  </a:t>
            </a:r>
            <a:r>
              <a:rPr lang="sr-Latn-CS" sz="2400" smtClean="0">
                <a:sym typeface="Symbol" pitchFamily="18" charset="2"/>
              </a:rPr>
              <a:t>fenotipske osobine – predstavlja složeno mapiranje</a:t>
            </a:r>
            <a:endParaRPr lang="en-GB" sz="2400" smtClean="0">
              <a:sym typeface="Wingdings" pitchFamily="2" charset="2"/>
            </a:endParaRPr>
          </a:p>
          <a:p>
            <a:pPr lvl="1" eaLnBrk="1" hangingPunct="1"/>
            <a:r>
              <a:rPr lang="sr-Latn-CS" smtClean="0">
                <a:sym typeface="Wingdings" pitchFamily="2" charset="2"/>
              </a:rPr>
              <a:t>Jedan gen može da utiče na više osobina</a:t>
            </a:r>
            <a:endParaRPr lang="en-GB" smtClean="0">
              <a:sym typeface="Wingdings" pitchFamily="2" charset="2"/>
            </a:endParaRPr>
          </a:p>
          <a:p>
            <a:pPr lvl="1" eaLnBrk="1" hangingPunct="1"/>
            <a:r>
              <a:rPr lang="sr-Latn-CS" smtClean="0">
                <a:sym typeface="Wingdings" pitchFamily="2" charset="2"/>
              </a:rPr>
              <a:t>Više gena mogu da utiču na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sr-Latn-CS" smtClean="0">
                <a:sym typeface="Wingdings" pitchFamily="2" charset="2"/>
              </a:rPr>
              <a:t>jednu osobinu</a:t>
            </a:r>
            <a:r>
              <a:rPr lang="en-GB" smtClean="0">
                <a:sym typeface="Wingdings" pitchFamily="2" charset="2"/>
              </a:rPr>
              <a:t> </a:t>
            </a:r>
            <a:endParaRPr lang="en-US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sr-Latn-CS" sz="2400" smtClean="0"/>
              <a:t>Male promene u genotipu vode ka malim promenama u organizmu</a:t>
            </a:r>
            <a:r>
              <a:rPr lang="en-GB" sz="2400" smtClean="0"/>
              <a:t> (</a:t>
            </a:r>
            <a:r>
              <a:rPr lang="sr-Latn-CS" sz="2400" smtClean="0"/>
              <a:t>n</a:t>
            </a:r>
            <a:r>
              <a:rPr lang="en-GB" sz="2400" smtClean="0"/>
              <a:t>.</a:t>
            </a:r>
            <a:r>
              <a:rPr lang="sr-Latn-CS" sz="2400" smtClean="0"/>
              <a:t>pr</a:t>
            </a:r>
            <a:r>
              <a:rPr lang="en-GB" sz="2400" smtClean="0"/>
              <a:t>., </a:t>
            </a:r>
            <a:r>
              <a:rPr lang="sr-Latn-CS" sz="2400" smtClean="0"/>
              <a:t>visina</a:t>
            </a:r>
            <a:r>
              <a:rPr lang="en-GB" sz="2400" smtClean="0"/>
              <a:t>, </a:t>
            </a:r>
            <a:r>
              <a:rPr lang="sr-Latn-CS" sz="2400" smtClean="0"/>
              <a:t>boja očiju</a:t>
            </a:r>
            <a:r>
              <a:rPr lang="en-GB" sz="2400" smtClean="0"/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auto">
          <a:xfrm>
            <a:off x="1316038" y="2378075"/>
            <a:ext cx="1373187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60388" y="3094038"/>
            <a:ext cx="1373187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2051050" y="3094038"/>
            <a:ext cx="1373188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1295400" y="3808413"/>
            <a:ext cx="1373188" cy="3508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Rectangle 14"/>
          <p:cNvSpPr>
            <a:spLocks noChangeArrowheads="1"/>
          </p:cNvSpPr>
          <p:nvPr/>
        </p:nvSpPr>
        <p:spPr bwMode="auto">
          <a:xfrm>
            <a:off x="2786063" y="3808413"/>
            <a:ext cx="1373187" cy="3508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15"/>
          <p:cNvSpPr>
            <a:spLocks noChangeArrowheads="1"/>
          </p:cNvSpPr>
          <p:nvPr/>
        </p:nvSpPr>
        <p:spPr bwMode="auto">
          <a:xfrm>
            <a:off x="2778125" y="4524375"/>
            <a:ext cx="1373188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Rectangle 16"/>
          <p:cNvSpPr>
            <a:spLocks noChangeArrowheads="1"/>
          </p:cNvSpPr>
          <p:nvPr/>
        </p:nvSpPr>
        <p:spPr bwMode="auto">
          <a:xfrm>
            <a:off x="2946400" y="5240338"/>
            <a:ext cx="1255713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Rectangle 17"/>
          <p:cNvSpPr>
            <a:spLocks noChangeArrowheads="1"/>
          </p:cNvSpPr>
          <p:nvPr/>
        </p:nvSpPr>
        <p:spPr bwMode="auto">
          <a:xfrm>
            <a:off x="4319588" y="5240338"/>
            <a:ext cx="1255712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Rectangle 18"/>
          <p:cNvSpPr>
            <a:spLocks noChangeArrowheads="1"/>
          </p:cNvSpPr>
          <p:nvPr/>
        </p:nvSpPr>
        <p:spPr bwMode="auto">
          <a:xfrm>
            <a:off x="5692775" y="5240338"/>
            <a:ext cx="1255713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Rectangle 19"/>
          <p:cNvSpPr>
            <a:spLocks noChangeArrowheads="1"/>
          </p:cNvSpPr>
          <p:nvPr/>
        </p:nvSpPr>
        <p:spPr bwMode="auto">
          <a:xfrm>
            <a:off x="4268788" y="4524375"/>
            <a:ext cx="1373187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20"/>
          <p:cNvSpPr>
            <a:spLocks noChangeArrowheads="1"/>
          </p:cNvSpPr>
          <p:nvPr/>
        </p:nvSpPr>
        <p:spPr bwMode="auto">
          <a:xfrm>
            <a:off x="5761038" y="4524375"/>
            <a:ext cx="1373187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21"/>
          <p:cNvSpPr>
            <a:spLocks noChangeArrowheads="1"/>
          </p:cNvSpPr>
          <p:nvPr/>
        </p:nvSpPr>
        <p:spPr bwMode="auto">
          <a:xfrm>
            <a:off x="4278313" y="3808413"/>
            <a:ext cx="1373187" cy="3508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22"/>
          <p:cNvSpPr>
            <a:spLocks noChangeArrowheads="1"/>
          </p:cNvSpPr>
          <p:nvPr/>
        </p:nvSpPr>
        <p:spPr bwMode="auto">
          <a:xfrm>
            <a:off x="5768975" y="3808413"/>
            <a:ext cx="1373188" cy="3508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23"/>
          <p:cNvSpPr>
            <a:spLocks noChangeArrowheads="1"/>
          </p:cNvSpPr>
          <p:nvPr/>
        </p:nvSpPr>
        <p:spPr bwMode="auto">
          <a:xfrm>
            <a:off x="3543300" y="3094038"/>
            <a:ext cx="1373188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24"/>
          <p:cNvSpPr>
            <a:spLocks noChangeArrowheads="1"/>
          </p:cNvSpPr>
          <p:nvPr/>
        </p:nvSpPr>
        <p:spPr bwMode="auto">
          <a:xfrm>
            <a:off x="5033963" y="3094038"/>
            <a:ext cx="1373187" cy="349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25"/>
          <p:cNvSpPr>
            <a:spLocks noChangeArrowheads="1"/>
          </p:cNvSpPr>
          <p:nvPr/>
        </p:nvSpPr>
        <p:spPr bwMode="auto">
          <a:xfrm>
            <a:off x="2808288" y="2378075"/>
            <a:ext cx="1373187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26"/>
          <p:cNvSpPr>
            <a:spLocks noChangeArrowheads="1"/>
          </p:cNvSpPr>
          <p:nvPr/>
        </p:nvSpPr>
        <p:spPr bwMode="auto">
          <a:xfrm>
            <a:off x="4298950" y="2378075"/>
            <a:ext cx="1373188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27"/>
          <p:cNvSpPr>
            <a:spLocks noChangeArrowheads="1"/>
          </p:cNvSpPr>
          <p:nvPr/>
        </p:nvSpPr>
        <p:spPr bwMode="auto">
          <a:xfrm>
            <a:off x="5789613" y="2378075"/>
            <a:ext cx="1373187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28"/>
          <p:cNvSpPr>
            <a:spLocks noChangeArrowheads="1"/>
          </p:cNvSpPr>
          <p:nvPr/>
        </p:nvSpPr>
        <p:spPr bwMode="auto">
          <a:xfrm>
            <a:off x="7281863" y="2378075"/>
            <a:ext cx="1373187" cy="3508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44"/>
          <p:cNvSpPr>
            <a:spLocks noChangeShapeType="1"/>
          </p:cNvSpPr>
          <p:nvPr/>
        </p:nvSpPr>
        <p:spPr bwMode="auto">
          <a:xfrm>
            <a:off x="3487738" y="2159000"/>
            <a:ext cx="1587" cy="1825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48"/>
          <p:cNvSpPr>
            <a:spLocks noChangeShapeType="1"/>
          </p:cNvSpPr>
          <p:nvPr/>
        </p:nvSpPr>
        <p:spPr bwMode="auto">
          <a:xfrm flipV="1">
            <a:off x="4189413" y="2874963"/>
            <a:ext cx="1587" cy="1825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49"/>
          <p:cNvSpPr>
            <a:spLocks noChangeShapeType="1"/>
          </p:cNvSpPr>
          <p:nvPr/>
        </p:nvSpPr>
        <p:spPr bwMode="auto">
          <a:xfrm>
            <a:off x="4189413" y="2874963"/>
            <a:ext cx="1587" cy="1825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50"/>
          <p:cNvSpPr>
            <a:spLocks noChangeShapeType="1"/>
          </p:cNvSpPr>
          <p:nvPr/>
        </p:nvSpPr>
        <p:spPr bwMode="auto">
          <a:xfrm flipH="1">
            <a:off x="3487738" y="2874963"/>
            <a:ext cx="701675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Line 51"/>
          <p:cNvSpPr>
            <a:spLocks noChangeShapeType="1"/>
          </p:cNvSpPr>
          <p:nvPr/>
        </p:nvSpPr>
        <p:spPr bwMode="auto">
          <a:xfrm>
            <a:off x="3487738" y="2874963"/>
            <a:ext cx="701675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Line 52"/>
          <p:cNvSpPr>
            <a:spLocks noChangeShapeType="1"/>
          </p:cNvSpPr>
          <p:nvPr/>
        </p:nvSpPr>
        <p:spPr bwMode="auto">
          <a:xfrm>
            <a:off x="3487738" y="2692400"/>
            <a:ext cx="1587" cy="1825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Line 53"/>
          <p:cNvSpPr>
            <a:spLocks noChangeShapeType="1"/>
          </p:cNvSpPr>
          <p:nvPr/>
        </p:nvSpPr>
        <p:spPr bwMode="auto">
          <a:xfrm flipV="1">
            <a:off x="4924425" y="3589338"/>
            <a:ext cx="1588" cy="1825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Line 54"/>
          <p:cNvSpPr>
            <a:spLocks noChangeShapeType="1"/>
          </p:cNvSpPr>
          <p:nvPr/>
        </p:nvSpPr>
        <p:spPr bwMode="auto">
          <a:xfrm>
            <a:off x="4924425" y="3589338"/>
            <a:ext cx="1588" cy="1825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Line 55"/>
          <p:cNvSpPr>
            <a:spLocks noChangeShapeType="1"/>
          </p:cNvSpPr>
          <p:nvPr/>
        </p:nvSpPr>
        <p:spPr bwMode="auto">
          <a:xfrm flipH="1">
            <a:off x="4222750" y="3589338"/>
            <a:ext cx="701675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56"/>
          <p:cNvSpPr>
            <a:spLocks noChangeShapeType="1"/>
          </p:cNvSpPr>
          <p:nvPr/>
        </p:nvSpPr>
        <p:spPr bwMode="auto">
          <a:xfrm>
            <a:off x="4222750" y="3589338"/>
            <a:ext cx="701675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57"/>
          <p:cNvSpPr>
            <a:spLocks noChangeShapeType="1"/>
          </p:cNvSpPr>
          <p:nvPr/>
        </p:nvSpPr>
        <p:spPr bwMode="auto">
          <a:xfrm>
            <a:off x="4222750" y="3406775"/>
            <a:ext cx="1588" cy="1825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58"/>
          <p:cNvSpPr>
            <a:spLocks noChangeShapeType="1"/>
          </p:cNvSpPr>
          <p:nvPr/>
        </p:nvSpPr>
        <p:spPr bwMode="auto">
          <a:xfrm>
            <a:off x="4949825" y="4122738"/>
            <a:ext cx="1588" cy="3651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Line 59"/>
          <p:cNvSpPr>
            <a:spLocks noChangeShapeType="1"/>
          </p:cNvSpPr>
          <p:nvPr/>
        </p:nvSpPr>
        <p:spPr bwMode="auto">
          <a:xfrm>
            <a:off x="4941888" y="4838700"/>
            <a:ext cx="1587" cy="3651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Line 88"/>
          <p:cNvSpPr>
            <a:spLocks noChangeShapeType="1"/>
          </p:cNvSpPr>
          <p:nvPr/>
        </p:nvSpPr>
        <p:spPr bwMode="auto">
          <a:xfrm>
            <a:off x="1979613" y="2173288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Line 89"/>
          <p:cNvSpPr>
            <a:spLocks noChangeShapeType="1"/>
          </p:cNvSpPr>
          <p:nvPr/>
        </p:nvSpPr>
        <p:spPr bwMode="auto">
          <a:xfrm>
            <a:off x="3470275" y="2173288"/>
            <a:ext cx="1588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Line 90"/>
          <p:cNvSpPr>
            <a:spLocks noChangeShapeType="1"/>
          </p:cNvSpPr>
          <p:nvPr/>
        </p:nvSpPr>
        <p:spPr bwMode="auto">
          <a:xfrm>
            <a:off x="4962525" y="2173288"/>
            <a:ext cx="1588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Line 91"/>
          <p:cNvSpPr>
            <a:spLocks noChangeShapeType="1"/>
          </p:cNvSpPr>
          <p:nvPr/>
        </p:nvSpPr>
        <p:spPr bwMode="auto">
          <a:xfrm>
            <a:off x="6453188" y="2173288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Line 92"/>
          <p:cNvSpPr>
            <a:spLocks noChangeShapeType="1"/>
          </p:cNvSpPr>
          <p:nvPr/>
        </p:nvSpPr>
        <p:spPr bwMode="auto">
          <a:xfrm>
            <a:off x="7945438" y="2173288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93"/>
          <p:cNvSpPr>
            <a:spLocks noChangeShapeType="1"/>
          </p:cNvSpPr>
          <p:nvPr/>
        </p:nvSpPr>
        <p:spPr bwMode="auto">
          <a:xfrm>
            <a:off x="1979613" y="2173288"/>
            <a:ext cx="1490662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Line 95"/>
          <p:cNvSpPr>
            <a:spLocks noChangeShapeType="1"/>
          </p:cNvSpPr>
          <p:nvPr/>
        </p:nvSpPr>
        <p:spPr bwMode="auto">
          <a:xfrm>
            <a:off x="4962525" y="2173288"/>
            <a:ext cx="7938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Line 96"/>
          <p:cNvSpPr>
            <a:spLocks noChangeShapeType="1"/>
          </p:cNvSpPr>
          <p:nvPr/>
        </p:nvSpPr>
        <p:spPr bwMode="auto">
          <a:xfrm>
            <a:off x="4970463" y="2173288"/>
            <a:ext cx="1482725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Line 97"/>
          <p:cNvSpPr>
            <a:spLocks noChangeShapeType="1"/>
          </p:cNvSpPr>
          <p:nvPr/>
        </p:nvSpPr>
        <p:spPr bwMode="auto">
          <a:xfrm>
            <a:off x="6453188" y="2173288"/>
            <a:ext cx="1492250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98"/>
          <p:cNvSpPr>
            <a:spLocks noChangeArrowheads="1"/>
          </p:cNvSpPr>
          <p:nvPr/>
        </p:nvSpPr>
        <p:spPr bwMode="auto">
          <a:xfrm>
            <a:off x="1295400" y="2341563"/>
            <a:ext cx="1373188" cy="3508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99"/>
          <p:cNvSpPr>
            <a:spLocks noChangeArrowheads="1"/>
          </p:cNvSpPr>
          <p:nvPr/>
        </p:nvSpPr>
        <p:spPr bwMode="auto">
          <a:xfrm>
            <a:off x="1589088" y="2376488"/>
            <a:ext cx="8175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Umetnost</a:t>
            </a:r>
            <a:endParaRPr lang="en-GB"/>
          </a:p>
        </p:txBody>
      </p:sp>
      <p:sp>
        <p:nvSpPr>
          <p:cNvPr id="14381" name="Rectangle 100"/>
          <p:cNvSpPr>
            <a:spLocks noChangeArrowheads="1"/>
          </p:cNvSpPr>
          <p:nvPr/>
        </p:nvSpPr>
        <p:spPr bwMode="auto">
          <a:xfrm>
            <a:off x="1295400" y="2341563"/>
            <a:ext cx="1373188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Line 101"/>
          <p:cNvSpPr>
            <a:spLocks noChangeShapeType="1"/>
          </p:cNvSpPr>
          <p:nvPr/>
        </p:nvSpPr>
        <p:spPr bwMode="auto">
          <a:xfrm>
            <a:off x="3470275" y="2692400"/>
            <a:ext cx="1588" cy="196850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Line 102"/>
          <p:cNvSpPr>
            <a:spLocks noChangeShapeType="1"/>
          </p:cNvSpPr>
          <p:nvPr/>
        </p:nvSpPr>
        <p:spPr bwMode="auto">
          <a:xfrm>
            <a:off x="1223963" y="2889250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Line 103"/>
          <p:cNvSpPr>
            <a:spLocks noChangeShapeType="1"/>
          </p:cNvSpPr>
          <p:nvPr/>
        </p:nvSpPr>
        <p:spPr bwMode="auto">
          <a:xfrm>
            <a:off x="2714625" y="2889250"/>
            <a:ext cx="1588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Line 104"/>
          <p:cNvSpPr>
            <a:spLocks noChangeShapeType="1"/>
          </p:cNvSpPr>
          <p:nvPr/>
        </p:nvSpPr>
        <p:spPr bwMode="auto">
          <a:xfrm>
            <a:off x="4206875" y="2889250"/>
            <a:ext cx="1588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Line 105"/>
          <p:cNvSpPr>
            <a:spLocks noChangeShapeType="1"/>
          </p:cNvSpPr>
          <p:nvPr/>
        </p:nvSpPr>
        <p:spPr bwMode="auto">
          <a:xfrm>
            <a:off x="5697538" y="2889250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Line 106"/>
          <p:cNvSpPr>
            <a:spLocks noChangeShapeType="1"/>
          </p:cNvSpPr>
          <p:nvPr/>
        </p:nvSpPr>
        <p:spPr bwMode="auto">
          <a:xfrm>
            <a:off x="1223963" y="2889250"/>
            <a:ext cx="1490662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Line 107"/>
          <p:cNvSpPr>
            <a:spLocks noChangeShapeType="1"/>
          </p:cNvSpPr>
          <p:nvPr/>
        </p:nvSpPr>
        <p:spPr bwMode="auto">
          <a:xfrm>
            <a:off x="2714625" y="2889250"/>
            <a:ext cx="755650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Line 108"/>
          <p:cNvSpPr>
            <a:spLocks noChangeShapeType="1"/>
          </p:cNvSpPr>
          <p:nvPr/>
        </p:nvSpPr>
        <p:spPr bwMode="auto">
          <a:xfrm>
            <a:off x="3470275" y="2889250"/>
            <a:ext cx="736600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Line 109"/>
          <p:cNvSpPr>
            <a:spLocks noChangeShapeType="1"/>
          </p:cNvSpPr>
          <p:nvPr/>
        </p:nvSpPr>
        <p:spPr bwMode="auto">
          <a:xfrm>
            <a:off x="4206875" y="2889250"/>
            <a:ext cx="1490663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110"/>
          <p:cNvSpPr>
            <a:spLocks noChangeArrowheads="1"/>
          </p:cNvSpPr>
          <p:nvPr/>
        </p:nvSpPr>
        <p:spPr bwMode="auto">
          <a:xfrm>
            <a:off x="539750" y="3057525"/>
            <a:ext cx="1373188" cy="3492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111"/>
          <p:cNvSpPr>
            <a:spLocks noChangeArrowheads="1"/>
          </p:cNvSpPr>
          <p:nvPr/>
        </p:nvSpPr>
        <p:spPr bwMode="auto">
          <a:xfrm>
            <a:off x="882650" y="3138488"/>
            <a:ext cx="865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Živ. nauke</a:t>
            </a:r>
            <a:endParaRPr lang="en-GB"/>
          </a:p>
        </p:txBody>
      </p:sp>
      <p:sp>
        <p:nvSpPr>
          <p:cNvPr id="14393" name="Rectangle 112"/>
          <p:cNvSpPr>
            <a:spLocks noChangeArrowheads="1"/>
          </p:cNvSpPr>
          <p:nvPr/>
        </p:nvSpPr>
        <p:spPr bwMode="auto">
          <a:xfrm>
            <a:off x="539750" y="3057525"/>
            <a:ext cx="1373188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4" name="Rectangle 113"/>
          <p:cNvSpPr>
            <a:spLocks noChangeArrowheads="1"/>
          </p:cNvSpPr>
          <p:nvPr/>
        </p:nvSpPr>
        <p:spPr bwMode="auto">
          <a:xfrm>
            <a:off x="2030413" y="3057525"/>
            <a:ext cx="1373187" cy="3492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5" name="Rectangle 114"/>
          <p:cNvSpPr>
            <a:spLocks noChangeArrowheads="1"/>
          </p:cNvSpPr>
          <p:nvPr/>
        </p:nvSpPr>
        <p:spPr bwMode="auto">
          <a:xfrm>
            <a:off x="2047875" y="3138488"/>
            <a:ext cx="1338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Socijalne nauke</a:t>
            </a:r>
            <a:endParaRPr lang="en-GB"/>
          </a:p>
        </p:txBody>
      </p:sp>
      <p:sp>
        <p:nvSpPr>
          <p:cNvPr id="14396" name="Rectangle 115"/>
          <p:cNvSpPr>
            <a:spLocks noChangeArrowheads="1"/>
          </p:cNvSpPr>
          <p:nvPr/>
        </p:nvSpPr>
        <p:spPr bwMode="auto">
          <a:xfrm>
            <a:off x="2030413" y="3057525"/>
            <a:ext cx="1373187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Line 116"/>
          <p:cNvSpPr>
            <a:spLocks noChangeShapeType="1"/>
          </p:cNvSpPr>
          <p:nvPr/>
        </p:nvSpPr>
        <p:spPr bwMode="auto">
          <a:xfrm>
            <a:off x="4206875" y="3406775"/>
            <a:ext cx="1588" cy="19843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Line 117"/>
          <p:cNvSpPr>
            <a:spLocks noChangeShapeType="1"/>
          </p:cNvSpPr>
          <p:nvPr/>
        </p:nvSpPr>
        <p:spPr bwMode="auto">
          <a:xfrm>
            <a:off x="1958975" y="3605213"/>
            <a:ext cx="1588" cy="1666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9" name="Line 118"/>
          <p:cNvSpPr>
            <a:spLocks noChangeShapeType="1"/>
          </p:cNvSpPr>
          <p:nvPr/>
        </p:nvSpPr>
        <p:spPr bwMode="auto">
          <a:xfrm>
            <a:off x="3449638" y="3605213"/>
            <a:ext cx="1587" cy="1666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0" name="Line 119"/>
          <p:cNvSpPr>
            <a:spLocks noChangeShapeType="1"/>
          </p:cNvSpPr>
          <p:nvPr/>
        </p:nvSpPr>
        <p:spPr bwMode="auto">
          <a:xfrm>
            <a:off x="4941888" y="3605213"/>
            <a:ext cx="1587" cy="1666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1" name="Line 120"/>
          <p:cNvSpPr>
            <a:spLocks noChangeShapeType="1"/>
          </p:cNvSpPr>
          <p:nvPr/>
        </p:nvSpPr>
        <p:spPr bwMode="auto">
          <a:xfrm>
            <a:off x="6432550" y="3605213"/>
            <a:ext cx="1588" cy="1666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2" name="Line 121"/>
          <p:cNvSpPr>
            <a:spLocks noChangeShapeType="1"/>
          </p:cNvSpPr>
          <p:nvPr/>
        </p:nvSpPr>
        <p:spPr bwMode="auto">
          <a:xfrm>
            <a:off x="1958975" y="3605213"/>
            <a:ext cx="1490663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3" name="Line 122"/>
          <p:cNvSpPr>
            <a:spLocks noChangeShapeType="1"/>
          </p:cNvSpPr>
          <p:nvPr/>
        </p:nvSpPr>
        <p:spPr bwMode="auto">
          <a:xfrm>
            <a:off x="3449638" y="3605213"/>
            <a:ext cx="757237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4" name="Line 123"/>
          <p:cNvSpPr>
            <a:spLocks noChangeShapeType="1"/>
          </p:cNvSpPr>
          <p:nvPr/>
        </p:nvSpPr>
        <p:spPr bwMode="auto">
          <a:xfrm>
            <a:off x="4206875" y="3605213"/>
            <a:ext cx="735013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5" name="Line 124"/>
          <p:cNvSpPr>
            <a:spLocks noChangeShapeType="1"/>
          </p:cNvSpPr>
          <p:nvPr/>
        </p:nvSpPr>
        <p:spPr bwMode="auto">
          <a:xfrm>
            <a:off x="4941888" y="3605213"/>
            <a:ext cx="1490662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6" name="Rectangle 125"/>
          <p:cNvSpPr>
            <a:spLocks noChangeArrowheads="1"/>
          </p:cNvSpPr>
          <p:nvPr/>
        </p:nvSpPr>
        <p:spPr bwMode="auto">
          <a:xfrm>
            <a:off x="1274763" y="3771900"/>
            <a:ext cx="1373187" cy="3508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7" name="Rectangle 126"/>
          <p:cNvSpPr>
            <a:spLocks noChangeArrowheads="1"/>
          </p:cNvSpPr>
          <p:nvPr/>
        </p:nvSpPr>
        <p:spPr bwMode="auto">
          <a:xfrm>
            <a:off x="1511300" y="3824288"/>
            <a:ext cx="965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Mat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ematika</a:t>
            </a:r>
            <a:endParaRPr lang="en-GB"/>
          </a:p>
        </p:txBody>
      </p:sp>
      <p:sp>
        <p:nvSpPr>
          <p:cNvPr id="14408" name="Rectangle 127"/>
          <p:cNvSpPr>
            <a:spLocks noChangeArrowheads="1"/>
          </p:cNvSpPr>
          <p:nvPr/>
        </p:nvSpPr>
        <p:spPr bwMode="auto">
          <a:xfrm>
            <a:off x="1274763" y="3771900"/>
            <a:ext cx="1373187" cy="350838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9" name="Rectangle 128"/>
          <p:cNvSpPr>
            <a:spLocks noChangeArrowheads="1"/>
          </p:cNvSpPr>
          <p:nvPr/>
        </p:nvSpPr>
        <p:spPr bwMode="auto">
          <a:xfrm>
            <a:off x="2765425" y="3771900"/>
            <a:ext cx="1373188" cy="3508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0" name="Rectangle 129"/>
          <p:cNvSpPr>
            <a:spLocks noChangeArrowheads="1"/>
          </p:cNvSpPr>
          <p:nvPr/>
        </p:nvSpPr>
        <p:spPr bwMode="auto">
          <a:xfrm>
            <a:off x="3194050" y="3830638"/>
            <a:ext cx="4921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Fizika</a:t>
            </a:r>
            <a:endParaRPr lang="en-GB"/>
          </a:p>
        </p:txBody>
      </p:sp>
      <p:sp>
        <p:nvSpPr>
          <p:cNvPr id="14411" name="Rectangle 130"/>
          <p:cNvSpPr>
            <a:spLocks noChangeArrowheads="1"/>
          </p:cNvSpPr>
          <p:nvPr/>
        </p:nvSpPr>
        <p:spPr bwMode="auto">
          <a:xfrm>
            <a:off x="2765425" y="3771900"/>
            <a:ext cx="1373188" cy="350838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2" name="Line 131"/>
          <p:cNvSpPr>
            <a:spLocks noChangeShapeType="1"/>
          </p:cNvSpPr>
          <p:nvPr/>
        </p:nvSpPr>
        <p:spPr bwMode="auto">
          <a:xfrm>
            <a:off x="4941888" y="4122738"/>
            <a:ext cx="1587" cy="196850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3" name="Line 132"/>
          <p:cNvSpPr>
            <a:spLocks noChangeShapeType="1"/>
          </p:cNvSpPr>
          <p:nvPr/>
        </p:nvSpPr>
        <p:spPr bwMode="auto">
          <a:xfrm>
            <a:off x="3441700" y="4319588"/>
            <a:ext cx="1588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Line 133"/>
          <p:cNvSpPr>
            <a:spLocks noChangeShapeType="1"/>
          </p:cNvSpPr>
          <p:nvPr/>
        </p:nvSpPr>
        <p:spPr bwMode="auto">
          <a:xfrm>
            <a:off x="4932363" y="4319588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134"/>
          <p:cNvSpPr>
            <a:spLocks noChangeShapeType="1"/>
          </p:cNvSpPr>
          <p:nvPr/>
        </p:nvSpPr>
        <p:spPr bwMode="auto">
          <a:xfrm>
            <a:off x="6424613" y="4319588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135"/>
          <p:cNvSpPr>
            <a:spLocks noChangeShapeType="1"/>
          </p:cNvSpPr>
          <p:nvPr/>
        </p:nvSpPr>
        <p:spPr bwMode="auto">
          <a:xfrm>
            <a:off x="3441700" y="4319588"/>
            <a:ext cx="1490663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136"/>
          <p:cNvSpPr>
            <a:spLocks noChangeShapeType="1"/>
          </p:cNvSpPr>
          <p:nvPr/>
        </p:nvSpPr>
        <p:spPr bwMode="auto">
          <a:xfrm>
            <a:off x="4932363" y="4319588"/>
            <a:ext cx="9525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137"/>
          <p:cNvSpPr>
            <a:spLocks noChangeShapeType="1"/>
          </p:cNvSpPr>
          <p:nvPr/>
        </p:nvSpPr>
        <p:spPr bwMode="auto">
          <a:xfrm>
            <a:off x="4941888" y="4319588"/>
            <a:ext cx="1482725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Rectangle 138"/>
          <p:cNvSpPr>
            <a:spLocks noChangeArrowheads="1"/>
          </p:cNvSpPr>
          <p:nvPr/>
        </p:nvSpPr>
        <p:spPr bwMode="auto">
          <a:xfrm>
            <a:off x="2757488" y="4487863"/>
            <a:ext cx="1373187" cy="3508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0" name="Rectangle 139"/>
          <p:cNvSpPr>
            <a:spLocks noChangeArrowheads="1"/>
          </p:cNvSpPr>
          <p:nvPr/>
        </p:nvSpPr>
        <p:spPr bwMode="auto">
          <a:xfrm>
            <a:off x="3135313" y="4545013"/>
            <a:ext cx="876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Softw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. Inž.</a:t>
            </a:r>
            <a:endParaRPr lang="en-GB"/>
          </a:p>
        </p:txBody>
      </p:sp>
      <p:sp>
        <p:nvSpPr>
          <p:cNvPr id="14421" name="Rectangle 140"/>
          <p:cNvSpPr>
            <a:spLocks noChangeArrowheads="1"/>
          </p:cNvSpPr>
          <p:nvPr/>
        </p:nvSpPr>
        <p:spPr bwMode="auto">
          <a:xfrm>
            <a:off x="2757488" y="4487863"/>
            <a:ext cx="1373187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2" name="Line 141"/>
          <p:cNvSpPr>
            <a:spLocks noChangeShapeType="1"/>
          </p:cNvSpPr>
          <p:nvPr/>
        </p:nvSpPr>
        <p:spPr bwMode="auto">
          <a:xfrm>
            <a:off x="4932363" y="4838700"/>
            <a:ext cx="1587" cy="196850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3" name="Line 142"/>
          <p:cNvSpPr>
            <a:spLocks noChangeShapeType="1"/>
          </p:cNvSpPr>
          <p:nvPr/>
        </p:nvSpPr>
        <p:spPr bwMode="auto">
          <a:xfrm>
            <a:off x="3551238" y="5035550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4" name="Line 143"/>
          <p:cNvSpPr>
            <a:spLocks noChangeShapeType="1"/>
          </p:cNvSpPr>
          <p:nvPr/>
        </p:nvSpPr>
        <p:spPr bwMode="auto">
          <a:xfrm>
            <a:off x="4924425" y="5035550"/>
            <a:ext cx="1588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5" name="Line 144"/>
          <p:cNvSpPr>
            <a:spLocks noChangeShapeType="1"/>
          </p:cNvSpPr>
          <p:nvPr/>
        </p:nvSpPr>
        <p:spPr bwMode="auto">
          <a:xfrm>
            <a:off x="6297613" y="5035550"/>
            <a:ext cx="1587" cy="168275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6" name="Line 145"/>
          <p:cNvSpPr>
            <a:spLocks noChangeShapeType="1"/>
          </p:cNvSpPr>
          <p:nvPr/>
        </p:nvSpPr>
        <p:spPr bwMode="auto">
          <a:xfrm>
            <a:off x="3551238" y="5035550"/>
            <a:ext cx="1373187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7" name="Line 146"/>
          <p:cNvSpPr>
            <a:spLocks noChangeShapeType="1"/>
          </p:cNvSpPr>
          <p:nvPr/>
        </p:nvSpPr>
        <p:spPr bwMode="auto">
          <a:xfrm>
            <a:off x="4924425" y="5035550"/>
            <a:ext cx="7938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8" name="Line 147"/>
          <p:cNvSpPr>
            <a:spLocks noChangeShapeType="1"/>
          </p:cNvSpPr>
          <p:nvPr/>
        </p:nvSpPr>
        <p:spPr bwMode="auto">
          <a:xfrm>
            <a:off x="4932363" y="5035550"/>
            <a:ext cx="1365250" cy="1588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9" name="Rectangle 148"/>
          <p:cNvSpPr>
            <a:spLocks noChangeArrowheads="1"/>
          </p:cNvSpPr>
          <p:nvPr/>
        </p:nvSpPr>
        <p:spPr bwMode="auto">
          <a:xfrm>
            <a:off x="2925763" y="5203825"/>
            <a:ext cx="1255712" cy="3492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0" name="Rectangle 149"/>
          <p:cNvSpPr>
            <a:spLocks noChangeArrowheads="1"/>
          </p:cNvSpPr>
          <p:nvPr/>
        </p:nvSpPr>
        <p:spPr bwMode="auto">
          <a:xfrm>
            <a:off x="3036888" y="5272088"/>
            <a:ext cx="10064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Neur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. Mreže</a:t>
            </a:r>
            <a:endParaRPr lang="en-GB"/>
          </a:p>
        </p:txBody>
      </p:sp>
      <p:sp>
        <p:nvSpPr>
          <p:cNvPr id="14431" name="Rectangle 150"/>
          <p:cNvSpPr>
            <a:spLocks noChangeArrowheads="1"/>
          </p:cNvSpPr>
          <p:nvPr/>
        </p:nvSpPr>
        <p:spPr bwMode="auto">
          <a:xfrm>
            <a:off x="2925763" y="5203825"/>
            <a:ext cx="1255712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2" name="Rectangle 151"/>
          <p:cNvSpPr>
            <a:spLocks noChangeArrowheads="1"/>
          </p:cNvSpPr>
          <p:nvPr/>
        </p:nvSpPr>
        <p:spPr bwMode="auto">
          <a:xfrm>
            <a:off x="4298950" y="5203825"/>
            <a:ext cx="1254125" cy="3492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3" name="Rectangle 152"/>
          <p:cNvSpPr>
            <a:spLocks noChangeArrowheads="1"/>
          </p:cNvSpPr>
          <p:nvPr/>
        </p:nvSpPr>
        <p:spPr bwMode="auto">
          <a:xfrm>
            <a:off x="4338638" y="5260975"/>
            <a:ext cx="1231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Evol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. Računar.</a:t>
            </a:r>
            <a:endParaRPr lang="en-GB"/>
          </a:p>
        </p:txBody>
      </p:sp>
      <p:sp>
        <p:nvSpPr>
          <p:cNvPr id="14434" name="Rectangle 153"/>
          <p:cNvSpPr>
            <a:spLocks noChangeArrowheads="1"/>
          </p:cNvSpPr>
          <p:nvPr/>
        </p:nvSpPr>
        <p:spPr bwMode="auto">
          <a:xfrm>
            <a:off x="4298950" y="5203825"/>
            <a:ext cx="1254125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5" name="Rectangle 154"/>
          <p:cNvSpPr>
            <a:spLocks noChangeArrowheads="1"/>
          </p:cNvSpPr>
          <p:nvPr/>
        </p:nvSpPr>
        <p:spPr bwMode="auto">
          <a:xfrm>
            <a:off x="5672138" y="5203825"/>
            <a:ext cx="1254125" cy="3492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6" name="Rectangle 155"/>
          <p:cNvSpPr>
            <a:spLocks noChangeArrowheads="1"/>
          </p:cNvSpPr>
          <p:nvPr/>
        </p:nvSpPr>
        <p:spPr bwMode="auto">
          <a:xfrm>
            <a:off x="5791200" y="5260975"/>
            <a:ext cx="915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Fuzzy S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ist.</a:t>
            </a:r>
            <a:endParaRPr lang="en-GB"/>
          </a:p>
        </p:txBody>
      </p:sp>
      <p:sp>
        <p:nvSpPr>
          <p:cNvPr id="14437" name="Rectangle 156"/>
          <p:cNvSpPr>
            <a:spLocks noChangeArrowheads="1"/>
          </p:cNvSpPr>
          <p:nvPr/>
        </p:nvSpPr>
        <p:spPr bwMode="auto">
          <a:xfrm>
            <a:off x="5672138" y="5203825"/>
            <a:ext cx="1254125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" name="Rectangle 157"/>
          <p:cNvSpPr>
            <a:spLocks noChangeArrowheads="1"/>
          </p:cNvSpPr>
          <p:nvPr/>
        </p:nvSpPr>
        <p:spPr bwMode="auto">
          <a:xfrm>
            <a:off x="4248150" y="4487863"/>
            <a:ext cx="1373188" cy="350837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" name="Rectangle 158"/>
          <p:cNvSpPr>
            <a:spLocks noChangeArrowheads="1"/>
          </p:cNvSpPr>
          <p:nvPr/>
        </p:nvSpPr>
        <p:spPr bwMode="auto">
          <a:xfrm>
            <a:off x="4429125" y="4545013"/>
            <a:ext cx="1209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latin typeface="Arial" charset="0"/>
              </a:rPr>
              <a:t>Račun. Intelig.</a:t>
            </a:r>
            <a:endParaRPr lang="en-GB" sz="1400" b="1">
              <a:latin typeface="Arial" charset="0"/>
            </a:endParaRPr>
          </a:p>
        </p:txBody>
      </p:sp>
      <p:sp>
        <p:nvSpPr>
          <p:cNvPr id="14440" name="Rectangle 159"/>
          <p:cNvSpPr>
            <a:spLocks noChangeArrowheads="1"/>
          </p:cNvSpPr>
          <p:nvPr/>
        </p:nvSpPr>
        <p:spPr bwMode="auto">
          <a:xfrm>
            <a:off x="4248150" y="4487863"/>
            <a:ext cx="1373188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1" name="Rectangle 160"/>
          <p:cNvSpPr>
            <a:spLocks noChangeArrowheads="1"/>
          </p:cNvSpPr>
          <p:nvPr/>
        </p:nvSpPr>
        <p:spPr bwMode="auto">
          <a:xfrm>
            <a:off x="5740400" y="4487863"/>
            <a:ext cx="1371600" cy="3508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2" name="Rectangle 161"/>
          <p:cNvSpPr>
            <a:spLocks noChangeArrowheads="1"/>
          </p:cNvSpPr>
          <p:nvPr/>
        </p:nvSpPr>
        <p:spPr bwMode="auto">
          <a:xfrm>
            <a:off x="6326188" y="4545013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latin typeface="Arial" charset="0"/>
              </a:rPr>
              <a:t>itd</a:t>
            </a:r>
            <a:endParaRPr lang="en-GB" sz="1400" b="1">
              <a:latin typeface="Arial" charset="0"/>
            </a:endParaRPr>
          </a:p>
        </p:txBody>
      </p:sp>
      <p:sp>
        <p:nvSpPr>
          <p:cNvPr id="14443" name="Rectangle 162"/>
          <p:cNvSpPr>
            <a:spLocks noChangeArrowheads="1"/>
          </p:cNvSpPr>
          <p:nvPr/>
        </p:nvSpPr>
        <p:spPr bwMode="auto">
          <a:xfrm>
            <a:off x="5740400" y="4487863"/>
            <a:ext cx="1371600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4" name="Rectangle 163"/>
          <p:cNvSpPr>
            <a:spLocks noChangeArrowheads="1"/>
          </p:cNvSpPr>
          <p:nvPr/>
        </p:nvSpPr>
        <p:spPr bwMode="auto">
          <a:xfrm>
            <a:off x="4256088" y="3771900"/>
            <a:ext cx="1373187" cy="3508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5" name="Rectangle 164"/>
          <p:cNvSpPr>
            <a:spLocks noChangeArrowheads="1"/>
          </p:cNvSpPr>
          <p:nvPr/>
        </p:nvSpPr>
        <p:spPr bwMode="auto">
          <a:xfrm>
            <a:off x="4413250" y="3824288"/>
            <a:ext cx="1171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Račun. Nauka</a:t>
            </a:r>
            <a:endParaRPr lang="en-GB"/>
          </a:p>
        </p:txBody>
      </p:sp>
      <p:sp>
        <p:nvSpPr>
          <p:cNvPr id="14446" name="Rectangle 165"/>
          <p:cNvSpPr>
            <a:spLocks noChangeArrowheads="1"/>
          </p:cNvSpPr>
          <p:nvPr/>
        </p:nvSpPr>
        <p:spPr bwMode="auto">
          <a:xfrm>
            <a:off x="4256088" y="3771900"/>
            <a:ext cx="1373187" cy="350838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7" name="Rectangle 166"/>
          <p:cNvSpPr>
            <a:spLocks noChangeArrowheads="1"/>
          </p:cNvSpPr>
          <p:nvPr/>
        </p:nvSpPr>
        <p:spPr bwMode="auto">
          <a:xfrm>
            <a:off x="5748338" y="3771900"/>
            <a:ext cx="1373187" cy="3508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8" name="Rectangle 167"/>
          <p:cNvSpPr>
            <a:spLocks noChangeArrowheads="1"/>
          </p:cNvSpPr>
          <p:nvPr/>
        </p:nvSpPr>
        <p:spPr bwMode="auto">
          <a:xfrm>
            <a:off x="6335713" y="3830638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itd</a:t>
            </a:r>
            <a:endParaRPr lang="en-GB"/>
          </a:p>
        </p:txBody>
      </p:sp>
      <p:sp>
        <p:nvSpPr>
          <p:cNvPr id="14449" name="Rectangle 168"/>
          <p:cNvSpPr>
            <a:spLocks noChangeArrowheads="1"/>
          </p:cNvSpPr>
          <p:nvPr/>
        </p:nvSpPr>
        <p:spPr bwMode="auto">
          <a:xfrm>
            <a:off x="5748338" y="3771900"/>
            <a:ext cx="1373187" cy="350838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0" name="Rectangle 169"/>
          <p:cNvSpPr>
            <a:spLocks noChangeArrowheads="1"/>
          </p:cNvSpPr>
          <p:nvPr/>
        </p:nvSpPr>
        <p:spPr bwMode="auto">
          <a:xfrm>
            <a:off x="3521075" y="3057525"/>
            <a:ext cx="1373188" cy="3492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1" name="Rectangle 170"/>
          <p:cNvSpPr>
            <a:spLocks noChangeArrowheads="1"/>
          </p:cNvSpPr>
          <p:nvPr/>
        </p:nvSpPr>
        <p:spPr bwMode="auto">
          <a:xfrm>
            <a:off x="3859213" y="3138488"/>
            <a:ext cx="946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E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gz. Nauke</a:t>
            </a:r>
            <a:endParaRPr lang="en-GB"/>
          </a:p>
        </p:txBody>
      </p:sp>
      <p:sp>
        <p:nvSpPr>
          <p:cNvPr id="14452" name="Rectangle 171"/>
          <p:cNvSpPr>
            <a:spLocks noChangeArrowheads="1"/>
          </p:cNvSpPr>
          <p:nvPr/>
        </p:nvSpPr>
        <p:spPr bwMode="auto">
          <a:xfrm>
            <a:off x="3521075" y="3057525"/>
            <a:ext cx="1373188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3" name="Rectangle 172"/>
          <p:cNvSpPr>
            <a:spLocks noChangeArrowheads="1"/>
          </p:cNvSpPr>
          <p:nvPr/>
        </p:nvSpPr>
        <p:spPr bwMode="auto">
          <a:xfrm>
            <a:off x="5013325" y="3057525"/>
            <a:ext cx="1373188" cy="3492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4" name="Rectangle 173"/>
          <p:cNvSpPr>
            <a:spLocks noChangeArrowheads="1"/>
          </p:cNvSpPr>
          <p:nvPr/>
        </p:nvSpPr>
        <p:spPr bwMode="auto">
          <a:xfrm>
            <a:off x="5600700" y="3114675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itd</a:t>
            </a:r>
            <a:endParaRPr lang="en-GB"/>
          </a:p>
        </p:txBody>
      </p:sp>
      <p:sp>
        <p:nvSpPr>
          <p:cNvPr id="14455" name="Rectangle 174"/>
          <p:cNvSpPr>
            <a:spLocks noChangeArrowheads="1"/>
          </p:cNvSpPr>
          <p:nvPr/>
        </p:nvSpPr>
        <p:spPr bwMode="auto">
          <a:xfrm>
            <a:off x="5013325" y="3057525"/>
            <a:ext cx="1373188" cy="349250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6" name="Rectangle 175"/>
          <p:cNvSpPr>
            <a:spLocks noChangeArrowheads="1"/>
          </p:cNvSpPr>
          <p:nvPr/>
        </p:nvSpPr>
        <p:spPr bwMode="auto">
          <a:xfrm>
            <a:off x="2786063" y="2341563"/>
            <a:ext cx="1373187" cy="350837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7" name="Rectangle 176"/>
          <p:cNvSpPr>
            <a:spLocks noChangeArrowheads="1"/>
          </p:cNvSpPr>
          <p:nvPr/>
        </p:nvSpPr>
        <p:spPr bwMode="auto">
          <a:xfrm>
            <a:off x="3176588" y="2400300"/>
            <a:ext cx="5318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Nauka</a:t>
            </a:r>
            <a:endParaRPr lang="en-GB"/>
          </a:p>
        </p:txBody>
      </p:sp>
      <p:sp>
        <p:nvSpPr>
          <p:cNvPr id="14458" name="Rectangle 177"/>
          <p:cNvSpPr>
            <a:spLocks noChangeArrowheads="1"/>
          </p:cNvSpPr>
          <p:nvPr/>
        </p:nvSpPr>
        <p:spPr bwMode="auto">
          <a:xfrm>
            <a:off x="2786063" y="2341563"/>
            <a:ext cx="1373187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9" name="Rectangle 178"/>
          <p:cNvSpPr>
            <a:spLocks noChangeArrowheads="1"/>
          </p:cNvSpPr>
          <p:nvPr/>
        </p:nvSpPr>
        <p:spPr bwMode="auto">
          <a:xfrm>
            <a:off x="4278313" y="2341563"/>
            <a:ext cx="1373187" cy="3508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0" name="Rectangle 179"/>
          <p:cNvSpPr>
            <a:spLocks noChangeArrowheads="1"/>
          </p:cNvSpPr>
          <p:nvPr/>
        </p:nvSpPr>
        <p:spPr bwMode="auto">
          <a:xfrm>
            <a:off x="4559300" y="2400300"/>
            <a:ext cx="6302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Politi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ka</a:t>
            </a:r>
            <a:endParaRPr lang="en-GB"/>
          </a:p>
        </p:txBody>
      </p:sp>
      <p:sp>
        <p:nvSpPr>
          <p:cNvPr id="14461" name="Rectangle 180"/>
          <p:cNvSpPr>
            <a:spLocks noChangeArrowheads="1"/>
          </p:cNvSpPr>
          <p:nvPr/>
        </p:nvSpPr>
        <p:spPr bwMode="auto">
          <a:xfrm>
            <a:off x="4278313" y="2341563"/>
            <a:ext cx="1373187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2" name="Rectangle 181"/>
          <p:cNvSpPr>
            <a:spLocks noChangeArrowheads="1"/>
          </p:cNvSpPr>
          <p:nvPr/>
        </p:nvSpPr>
        <p:spPr bwMode="auto">
          <a:xfrm>
            <a:off x="5768975" y="2341563"/>
            <a:ext cx="1373188" cy="3508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3" name="Rectangle 182"/>
          <p:cNvSpPr>
            <a:spLocks noChangeArrowheads="1"/>
          </p:cNvSpPr>
          <p:nvPr/>
        </p:nvSpPr>
        <p:spPr bwMode="auto">
          <a:xfrm>
            <a:off x="5942013" y="2400300"/>
            <a:ext cx="719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b="1">
                <a:solidFill>
                  <a:srgbClr val="003366"/>
                </a:solidFill>
                <a:latin typeface="Arial" charset="0"/>
              </a:rPr>
              <a:t>Sport</a:t>
            </a:r>
            <a:r>
              <a:rPr lang="sr-Latn-CS" sz="1400" b="1">
                <a:solidFill>
                  <a:srgbClr val="003366"/>
                </a:solidFill>
                <a:latin typeface="Arial" charset="0"/>
              </a:rPr>
              <a:t>ovi</a:t>
            </a:r>
            <a:endParaRPr lang="en-GB"/>
          </a:p>
        </p:txBody>
      </p:sp>
      <p:sp>
        <p:nvSpPr>
          <p:cNvPr id="14464" name="Rectangle 183"/>
          <p:cNvSpPr>
            <a:spLocks noChangeArrowheads="1"/>
          </p:cNvSpPr>
          <p:nvPr/>
        </p:nvSpPr>
        <p:spPr bwMode="auto">
          <a:xfrm>
            <a:off x="5768975" y="2341563"/>
            <a:ext cx="1373188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5" name="Rectangle 184"/>
          <p:cNvSpPr>
            <a:spLocks noChangeArrowheads="1"/>
          </p:cNvSpPr>
          <p:nvPr/>
        </p:nvSpPr>
        <p:spPr bwMode="auto">
          <a:xfrm>
            <a:off x="7261225" y="2341563"/>
            <a:ext cx="1371600" cy="3508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6" name="Rectangle 185"/>
          <p:cNvSpPr>
            <a:spLocks noChangeArrowheads="1"/>
          </p:cNvSpPr>
          <p:nvPr/>
        </p:nvSpPr>
        <p:spPr bwMode="auto">
          <a:xfrm>
            <a:off x="7847013" y="2400300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CS" sz="1400" b="1">
                <a:solidFill>
                  <a:srgbClr val="003366"/>
                </a:solidFill>
                <a:latin typeface="Arial" charset="0"/>
              </a:rPr>
              <a:t>itd</a:t>
            </a:r>
            <a:endParaRPr lang="en-GB"/>
          </a:p>
        </p:txBody>
      </p:sp>
      <p:sp>
        <p:nvSpPr>
          <p:cNvPr id="14467" name="Rectangle 186"/>
          <p:cNvSpPr>
            <a:spLocks noChangeArrowheads="1"/>
          </p:cNvSpPr>
          <p:nvPr/>
        </p:nvSpPr>
        <p:spPr bwMode="auto">
          <a:xfrm>
            <a:off x="7261225" y="2341563"/>
            <a:ext cx="1371600" cy="350837"/>
          </a:xfrm>
          <a:prstGeom prst="rect">
            <a:avLst/>
          </a:prstGeom>
          <a:noFill/>
          <a:ln w="7938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8" name="Line 4"/>
          <p:cNvSpPr>
            <a:spLocks noChangeShapeType="1"/>
          </p:cNvSpPr>
          <p:nvPr/>
        </p:nvSpPr>
        <p:spPr bwMode="auto">
          <a:xfrm rot="11453642" flipV="1">
            <a:off x="3605213" y="5554663"/>
            <a:ext cx="996950" cy="1292225"/>
          </a:xfrm>
          <a:prstGeom prst="line">
            <a:avLst/>
          </a:prstGeom>
          <a:noFill/>
          <a:ln w="88900">
            <a:solidFill>
              <a:srgbClr val="FF0000"/>
            </a:solidFill>
            <a:miter lim="800000"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69" name="Line 96"/>
          <p:cNvSpPr>
            <a:spLocks noChangeShapeType="1"/>
          </p:cNvSpPr>
          <p:nvPr/>
        </p:nvSpPr>
        <p:spPr bwMode="auto">
          <a:xfrm>
            <a:off x="3463925" y="2176463"/>
            <a:ext cx="1482725" cy="1587"/>
          </a:xfrm>
          <a:prstGeom prst="line">
            <a:avLst/>
          </a:prstGeom>
          <a:noFill/>
          <a:ln w="7938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Geni i Genom</a:t>
            </a:r>
            <a:endParaRPr lang="en-GB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sr-Latn-CS" sz="2400" i="1" smtClean="0"/>
              <a:t>Geni</a:t>
            </a:r>
            <a:r>
              <a:rPr lang="sr-Latn-CS" sz="2400" smtClean="0"/>
              <a:t> su enkodirani u nitima DNK koje se zovu </a:t>
            </a:r>
            <a:r>
              <a:rPr lang="sr-Latn-CS" sz="2400" i="1" smtClean="0"/>
              <a:t>hromozomi</a:t>
            </a:r>
            <a:endParaRPr lang="en-GB" sz="2400" i="1" smtClean="0"/>
          </a:p>
          <a:p>
            <a:pPr eaLnBrk="1" hangingPunct="1">
              <a:lnSpc>
                <a:spcPct val="110000"/>
              </a:lnSpc>
            </a:pPr>
            <a:r>
              <a:rPr lang="sr-Latn-CS" sz="2400" smtClean="0"/>
              <a:t>U većini ćelija postoje dve kopije svakog hromozoma</a:t>
            </a:r>
          </a:p>
          <a:p>
            <a:pPr eaLnBrk="1" hangingPunct="1">
              <a:lnSpc>
                <a:spcPct val="110000"/>
              </a:lnSpc>
            </a:pPr>
            <a:endParaRPr lang="en-GB" sz="2400" smtClean="0"/>
          </a:p>
          <a:p>
            <a:pPr eaLnBrk="1" hangingPunct="1">
              <a:lnSpc>
                <a:spcPct val="110000"/>
              </a:lnSpc>
            </a:pPr>
            <a:r>
              <a:rPr lang="sr-Latn-CS" sz="2400" smtClean="0"/>
              <a:t>Kompletan genetski materijal u genotipu jedinke naziva se </a:t>
            </a:r>
            <a:r>
              <a:rPr lang="en-GB" sz="2400" i="1" smtClean="0"/>
              <a:t>Genom</a:t>
            </a:r>
          </a:p>
          <a:p>
            <a:pPr eaLnBrk="1" hangingPunct="1">
              <a:lnSpc>
                <a:spcPct val="110000"/>
              </a:lnSpc>
            </a:pPr>
            <a:endParaRPr lang="sr-Latn-CS" sz="2400" smtClean="0"/>
          </a:p>
          <a:p>
            <a:pPr eaLnBrk="1" hangingPunct="1">
              <a:lnSpc>
                <a:spcPct val="110000"/>
              </a:lnSpc>
            </a:pPr>
            <a:r>
              <a:rPr lang="sr-Latn-CS" sz="2400" smtClean="0"/>
              <a:t>U okviru jedne vrste, većina genetskog materijala je ista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Primer</a:t>
            </a:r>
            <a:r>
              <a:rPr lang="en-GB" smtClean="0"/>
              <a:t>: Homo Sapiens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z="2400" smtClean="0"/>
              <a:t>Ljudska </a:t>
            </a:r>
            <a:r>
              <a:rPr lang="en-GB" sz="2400" smtClean="0"/>
              <a:t>DN</a:t>
            </a:r>
            <a:r>
              <a:rPr lang="sr-Latn-CS" sz="2400" smtClean="0"/>
              <a:t>K je organizovana u hromozome</a:t>
            </a:r>
            <a:endParaRPr lang="en-GB" sz="2400" smtClean="0"/>
          </a:p>
          <a:p>
            <a:pPr eaLnBrk="1" hangingPunct="1"/>
            <a:r>
              <a:rPr lang="sr-Latn-CS" sz="2400" smtClean="0"/>
              <a:t>Ćelije ljudskog tela sadrže </a:t>
            </a:r>
            <a:r>
              <a:rPr lang="en-GB" sz="2400" smtClean="0"/>
              <a:t>23 pa</a:t>
            </a:r>
            <a:r>
              <a:rPr lang="sr-Latn-CS" sz="2400" smtClean="0"/>
              <a:t>ra hromozoma koji skupa definišu fizičke atribute jedinke</a:t>
            </a:r>
            <a:r>
              <a:rPr lang="en-GB" sz="2400" smtClean="0"/>
              <a:t>: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z="2400" smtClean="0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365250" y="4114800"/>
            <a:ext cx="6413500" cy="1981200"/>
            <a:chOff x="528" y="2400"/>
            <a:chExt cx="4568" cy="1536"/>
          </a:xfrm>
        </p:grpSpPr>
        <p:grpSp>
          <p:nvGrpSpPr>
            <p:cNvPr id="41989" name="Group 5"/>
            <p:cNvGrpSpPr>
              <a:grpSpLocks/>
            </p:cNvGrpSpPr>
            <p:nvPr/>
          </p:nvGrpSpPr>
          <p:grpSpPr bwMode="auto">
            <a:xfrm>
              <a:off x="760" y="2448"/>
              <a:ext cx="200" cy="384"/>
              <a:chOff x="760" y="2448"/>
              <a:chExt cx="200" cy="384"/>
            </a:xfrm>
          </p:grpSpPr>
          <p:sp>
            <p:nvSpPr>
              <p:cNvPr id="42059" name="Freeform 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0" name="Freeform 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0" name="Group 8"/>
            <p:cNvGrpSpPr>
              <a:grpSpLocks/>
            </p:cNvGrpSpPr>
            <p:nvPr/>
          </p:nvGrpSpPr>
          <p:grpSpPr bwMode="auto">
            <a:xfrm flipV="1">
              <a:off x="1536" y="2976"/>
              <a:ext cx="200" cy="384"/>
              <a:chOff x="760" y="2448"/>
              <a:chExt cx="200" cy="384"/>
            </a:xfrm>
          </p:grpSpPr>
          <p:sp>
            <p:nvSpPr>
              <p:cNvPr id="42057" name="Freeform 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8" name="Freeform 1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1" name="Group 11"/>
            <p:cNvGrpSpPr>
              <a:grpSpLocks/>
            </p:cNvGrpSpPr>
            <p:nvPr/>
          </p:nvGrpSpPr>
          <p:grpSpPr bwMode="auto">
            <a:xfrm>
              <a:off x="4032" y="3552"/>
              <a:ext cx="200" cy="384"/>
              <a:chOff x="760" y="2448"/>
              <a:chExt cx="200" cy="384"/>
            </a:xfrm>
          </p:grpSpPr>
          <p:sp>
            <p:nvSpPr>
              <p:cNvPr id="42055" name="Freeform 1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6" name="Freeform 1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2" name="Group 14"/>
            <p:cNvGrpSpPr>
              <a:grpSpLocks/>
            </p:cNvGrpSpPr>
            <p:nvPr/>
          </p:nvGrpSpPr>
          <p:grpSpPr bwMode="auto">
            <a:xfrm>
              <a:off x="1872" y="2448"/>
              <a:ext cx="200" cy="384"/>
              <a:chOff x="760" y="2448"/>
              <a:chExt cx="200" cy="384"/>
            </a:xfrm>
          </p:grpSpPr>
          <p:sp>
            <p:nvSpPr>
              <p:cNvPr id="42053" name="Freeform 1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4" name="Freeform 1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3" name="Group 17"/>
            <p:cNvGrpSpPr>
              <a:grpSpLocks/>
            </p:cNvGrpSpPr>
            <p:nvPr/>
          </p:nvGrpSpPr>
          <p:grpSpPr bwMode="auto">
            <a:xfrm flipH="1">
              <a:off x="2160" y="3552"/>
              <a:ext cx="200" cy="384"/>
              <a:chOff x="760" y="2448"/>
              <a:chExt cx="200" cy="384"/>
            </a:xfrm>
          </p:grpSpPr>
          <p:sp>
            <p:nvSpPr>
              <p:cNvPr id="42051" name="Freeform 18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Freeform 19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4" name="Group 20"/>
            <p:cNvGrpSpPr>
              <a:grpSpLocks/>
            </p:cNvGrpSpPr>
            <p:nvPr/>
          </p:nvGrpSpPr>
          <p:grpSpPr bwMode="auto">
            <a:xfrm flipV="1">
              <a:off x="2304" y="2592"/>
              <a:ext cx="200" cy="384"/>
              <a:chOff x="760" y="2448"/>
              <a:chExt cx="200" cy="384"/>
            </a:xfrm>
          </p:grpSpPr>
          <p:sp>
            <p:nvSpPr>
              <p:cNvPr id="42049" name="Freeform 21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0" name="Freeform 22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5" name="Group 23"/>
            <p:cNvGrpSpPr>
              <a:grpSpLocks/>
            </p:cNvGrpSpPr>
            <p:nvPr/>
          </p:nvGrpSpPr>
          <p:grpSpPr bwMode="auto">
            <a:xfrm>
              <a:off x="3120" y="3072"/>
              <a:ext cx="200" cy="384"/>
              <a:chOff x="760" y="2448"/>
              <a:chExt cx="200" cy="384"/>
            </a:xfrm>
          </p:grpSpPr>
          <p:sp>
            <p:nvSpPr>
              <p:cNvPr id="42047" name="Freeform 24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8" name="Freeform 25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6" name="Group 26"/>
            <p:cNvGrpSpPr>
              <a:grpSpLocks/>
            </p:cNvGrpSpPr>
            <p:nvPr/>
          </p:nvGrpSpPr>
          <p:grpSpPr bwMode="auto">
            <a:xfrm flipV="1">
              <a:off x="3168" y="2400"/>
              <a:ext cx="200" cy="384"/>
              <a:chOff x="760" y="2448"/>
              <a:chExt cx="200" cy="384"/>
            </a:xfrm>
          </p:grpSpPr>
          <p:sp>
            <p:nvSpPr>
              <p:cNvPr id="42045" name="Freeform 27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6" name="Freeform 28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7" name="Group 29"/>
            <p:cNvGrpSpPr>
              <a:grpSpLocks/>
            </p:cNvGrpSpPr>
            <p:nvPr/>
          </p:nvGrpSpPr>
          <p:grpSpPr bwMode="auto">
            <a:xfrm flipH="1">
              <a:off x="3840" y="2880"/>
              <a:ext cx="200" cy="384"/>
              <a:chOff x="760" y="2448"/>
              <a:chExt cx="200" cy="384"/>
            </a:xfrm>
          </p:grpSpPr>
          <p:sp>
            <p:nvSpPr>
              <p:cNvPr id="42043" name="Freeform 30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4" name="Freeform 31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8" name="Group 32"/>
            <p:cNvGrpSpPr>
              <a:grpSpLocks/>
            </p:cNvGrpSpPr>
            <p:nvPr/>
          </p:nvGrpSpPr>
          <p:grpSpPr bwMode="auto">
            <a:xfrm>
              <a:off x="4176" y="2544"/>
              <a:ext cx="200" cy="384"/>
              <a:chOff x="760" y="2448"/>
              <a:chExt cx="200" cy="384"/>
            </a:xfrm>
          </p:grpSpPr>
          <p:sp>
            <p:nvSpPr>
              <p:cNvPr id="42041" name="Freeform 33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2" name="Freeform 34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9" name="Group 35"/>
            <p:cNvGrpSpPr>
              <a:grpSpLocks/>
            </p:cNvGrpSpPr>
            <p:nvPr/>
          </p:nvGrpSpPr>
          <p:grpSpPr bwMode="auto">
            <a:xfrm>
              <a:off x="2112" y="3024"/>
              <a:ext cx="200" cy="384"/>
              <a:chOff x="760" y="2448"/>
              <a:chExt cx="200" cy="384"/>
            </a:xfrm>
          </p:grpSpPr>
          <p:sp>
            <p:nvSpPr>
              <p:cNvPr id="42039" name="Freeform 3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0" name="Freeform 3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0" name="Group 38"/>
            <p:cNvGrpSpPr>
              <a:grpSpLocks/>
            </p:cNvGrpSpPr>
            <p:nvPr/>
          </p:nvGrpSpPr>
          <p:grpSpPr bwMode="auto">
            <a:xfrm flipV="1">
              <a:off x="3504" y="3456"/>
              <a:ext cx="200" cy="384"/>
              <a:chOff x="760" y="2448"/>
              <a:chExt cx="200" cy="384"/>
            </a:xfrm>
          </p:grpSpPr>
          <p:sp>
            <p:nvSpPr>
              <p:cNvPr id="42037" name="Freeform 3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8" name="Freeform 4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1" name="Group 41"/>
            <p:cNvGrpSpPr>
              <a:grpSpLocks/>
            </p:cNvGrpSpPr>
            <p:nvPr/>
          </p:nvGrpSpPr>
          <p:grpSpPr bwMode="auto">
            <a:xfrm flipH="1">
              <a:off x="4464" y="3168"/>
              <a:ext cx="200" cy="384"/>
              <a:chOff x="760" y="2448"/>
              <a:chExt cx="200" cy="384"/>
            </a:xfrm>
          </p:grpSpPr>
          <p:sp>
            <p:nvSpPr>
              <p:cNvPr id="42035" name="Freeform 4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6" name="Freeform 4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2" name="Group 44"/>
            <p:cNvGrpSpPr>
              <a:grpSpLocks/>
            </p:cNvGrpSpPr>
            <p:nvPr/>
          </p:nvGrpSpPr>
          <p:grpSpPr bwMode="auto">
            <a:xfrm flipH="1">
              <a:off x="1248" y="2592"/>
              <a:ext cx="200" cy="384"/>
              <a:chOff x="760" y="2448"/>
              <a:chExt cx="200" cy="384"/>
            </a:xfrm>
          </p:grpSpPr>
          <p:sp>
            <p:nvSpPr>
              <p:cNvPr id="42033" name="Freeform 4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4" name="Freeform 4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3" name="Group 47"/>
            <p:cNvGrpSpPr>
              <a:grpSpLocks/>
            </p:cNvGrpSpPr>
            <p:nvPr/>
          </p:nvGrpSpPr>
          <p:grpSpPr bwMode="auto">
            <a:xfrm>
              <a:off x="1104" y="3552"/>
              <a:ext cx="200" cy="384"/>
              <a:chOff x="760" y="2448"/>
              <a:chExt cx="200" cy="384"/>
            </a:xfrm>
          </p:grpSpPr>
          <p:sp>
            <p:nvSpPr>
              <p:cNvPr id="42031" name="Freeform 48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2" name="Freeform 49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4" name="Group 50"/>
            <p:cNvGrpSpPr>
              <a:grpSpLocks/>
            </p:cNvGrpSpPr>
            <p:nvPr/>
          </p:nvGrpSpPr>
          <p:grpSpPr bwMode="auto">
            <a:xfrm>
              <a:off x="2784" y="2784"/>
              <a:ext cx="200" cy="384"/>
              <a:chOff x="760" y="2448"/>
              <a:chExt cx="200" cy="384"/>
            </a:xfrm>
          </p:grpSpPr>
          <p:sp>
            <p:nvSpPr>
              <p:cNvPr id="42029" name="Freeform 51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0" name="Freeform 52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5" name="Group 53"/>
            <p:cNvGrpSpPr>
              <a:grpSpLocks/>
            </p:cNvGrpSpPr>
            <p:nvPr/>
          </p:nvGrpSpPr>
          <p:grpSpPr bwMode="auto">
            <a:xfrm flipV="1">
              <a:off x="528" y="3120"/>
              <a:ext cx="200" cy="384"/>
              <a:chOff x="760" y="2448"/>
              <a:chExt cx="200" cy="384"/>
            </a:xfrm>
          </p:grpSpPr>
          <p:sp>
            <p:nvSpPr>
              <p:cNvPr id="42027" name="Freeform 54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8" name="Freeform 55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6" name="Group 56"/>
            <p:cNvGrpSpPr>
              <a:grpSpLocks/>
            </p:cNvGrpSpPr>
            <p:nvPr/>
          </p:nvGrpSpPr>
          <p:grpSpPr bwMode="auto">
            <a:xfrm>
              <a:off x="3600" y="2448"/>
              <a:ext cx="200" cy="384"/>
              <a:chOff x="760" y="2448"/>
              <a:chExt cx="200" cy="384"/>
            </a:xfrm>
          </p:grpSpPr>
          <p:sp>
            <p:nvSpPr>
              <p:cNvPr id="42025" name="Freeform 57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6" name="Freeform 58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7" name="Group 59"/>
            <p:cNvGrpSpPr>
              <a:grpSpLocks/>
            </p:cNvGrpSpPr>
            <p:nvPr/>
          </p:nvGrpSpPr>
          <p:grpSpPr bwMode="auto">
            <a:xfrm flipV="1">
              <a:off x="960" y="3024"/>
              <a:ext cx="200" cy="384"/>
              <a:chOff x="760" y="2448"/>
              <a:chExt cx="200" cy="384"/>
            </a:xfrm>
          </p:grpSpPr>
          <p:sp>
            <p:nvSpPr>
              <p:cNvPr id="42023" name="Freeform 60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4" name="Freeform 61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8" name="Group 62"/>
            <p:cNvGrpSpPr>
              <a:grpSpLocks/>
            </p:cNvGrpSpPr>
            <p:nvPr/>
          </p:nvGrpSpPr>
          <p:grpSpPr bwMode="auto">
            <a:xfrm>
              <a:off x="2688" y="3456"/>
              <a:ext cx="200" cy="384"/>
              <a:chOff x="760" y="2448"/>
              <a:chExt cx="200" cy="384"/>
            </a:xfrm>
          </p:grpSpPr>
          <p:sp>
            <p:nvSpPr>
              <p:cNvPr id="42021" name="Freeform 63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2" name="Freeform 64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9" name="Group 65"/>
            <p:cNvGrpSpPr>
              <a:grpSpLocks/>
            </p:cNvGrpSpPr>
            <p:nvPr/>
          </p:nvGrpSpPr>
          <p:grpSpPr bwMode="auto">
            <a:xfrm>
              <a:off x="1536" y="3504"/>
              <a:ext cx="200" cy="384"/>
              <a:chOff x="760" y="2448"/>
              <a:chExt cx="200" cy="384"/>
            </a:xfrm>
          </p:grpSpPr>
          <p:sp>
            <p:nvSpPr>
              <p:cNvPr id="42019" name="Freeform 6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0" name="Freeform 6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0" name="Group 68"/>
            <p:cNvGrpSpPr>
              <a:grpSpLocks/>
            </p:cNvGrpSpPr>
            <p:nvPr/>
          </p:nvGrpSpPr>
          <p:grpSpPr bwMode="auto">
            <a:xfrm>
              <a:off x="3120" y="3552"/>
              <a:ext cx="200" cy="384"/>
              <a:chOff x="760" y="2448"/>
              <a:chExt cx="200" cy="384"/>
            </a:xfrm>
          </p:grpSpPr>
          <p:sp>
            <p:nvSpPr>
              <p:cNvPr id="42017" name="Freeform 6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8" name="Freeform 7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1" name="Group 71"/>
            <p:cNvGrpSpPr>
              <a:grpSpLocks/>
            </p:cNvGrpSpPr>
            <p:nvPr/>
          </p:nvGrpSpPr>
          <p:grpSpPr bwMode="auto">
            <a:xfrm flipH="1">
              <a:off x="4848" y="3072"/>
              <a:ext cx="200" cy="384"/>
              <a:chOff x="760" y="2448"/>
              <a:chExt cx="200" cy="384"/>
            </a:xfrm>
          </p:grpSpPr>
          <p:sp>
            <p:nvSpPr>
              <p:cNvPr id="42015" name="Freeform 7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6" name="Freeform 7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2" name="Group 74"/>
            <p:cNvGrpSpPr>
              <a:grpSpLocks/>
            </p:cNvGrpSpPr>
            <p:nvPr/>
          </p:nvGrpSpPr>
          <p:grpSpPr bwMode="auto">
            <a:xfrm flipV="1">
              <a:off x="4896" y="2448"/>
              <a:ext cx="200" cy="384"/>
              <a:chOff x="760" y="2448"/>
              <a:chExt cx="200" cy="384"/>
            </a:xfrm>
          </p:grpSpPr>
          <p:sp>
            <p:nvSpPr>
              <p:cNvPr id="42013" name="Freeform 7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Freeform 7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Reproduktivne ćelije</a:t>
            </a:r>
            <a:endParaRPr lang="en-GB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i="1" smtClean="0"/>
              <a:t>Gamet</a:t>
            </a:r>
            <a:r>
              <a:rPr lang="sr-Latn-CS" sz="2400" i="1" smtClean="0"/>
              <a:t>e</a:t>
            </a:r>
            <a:r>
              <a:rPr lang="en-GB" sz="2400" smtClean="0"/>
              <a:t> (sperm</a:t>
            </a:r>
            <a:r>
              <a:rPr lang="sr-Latn-CS" sz="2400" smtClean="0"/>
              <a:t>atozoidi i jajne ćelije</a:t>
            </a:r>
            <a:r>
              <a:rPr lang="en-GB" sz="2400" smtClean="0"/>
              <a:t>) </a:t>
            </a:r>
            <a:r>
              <a:rPr lang="sr-Latn-CS" sz="2400" smtClean="0"/>
              <a:t>sadrže</a:t>
            </a:r>
            <a:r>
              <a:rPr lang="en-GB" sz="2400" smtClean="0"/>
              <a:t> 23 </a:t>
            </a:r>
            <a:r>
              <a:rPr lang="sr-Latn-CS" sz="2400" smtClean="0"/>
              <a:t>pojedinačna hromozoma a ne </a:t>
            </a:r>
            <a:r>
              <a:rPr lang="en-GB" sz="2400" smtClean="0"/>
              <a:t>23 pa</a:t>
            </a:r>
            <a:r>
              <a:rPr lang="sr-Latn-CS" sz="2400" smtClean="0"/>
              <a:t>ra</a:t>
            </a:r>
            <a:endParaRPr lang="en-GB" sz="2400" smtClean="0"/>
          </a:p>
          <a:p>
            <a:pPr eaLnBrk="1" hangingPunct="1"/>
            <a:r>
              <a:rPr lang="sr-Latn-CS" sz="2400" smtClean="0"/>
              <a:t>Ćelije koje imaju samo po jednu kopiju svakog hromozoma zovu se </a:t>
            </a:r>
            <a:r>
              <a:rPr lang="en-GB" sz="2400" i="1" smtClean="0"/>
              <a:t>Haploid</a:t>
            </a:r>
            <a:r>
              <a:rPr lang="sr-Latn-CS" sz="2400" i="1" smtClean="0"/>
              <a:t>i</a:t>
            </a:r>
            <a:endParaRPr lang="en-GB" sz="2400" i="1" smtClean="0"/>
          </a:p>
          <a:p>
            <a:pPr eaLnBrk="1" hangingPunct="1"/>
            <a:r>
              <a:rPr lang="sr-Latn-CS" sz="2400" smtClean="0"/>
              <a:t>Gamete nastaju posebnom vrstom ćelijske deobe koja se zove </a:t>
            </a:r>
            <a:r>
              <a:rPr lang="en-GB" sz="2400" smtClean="0"/>
              <a:t>me</a:t>
            </a:r>
            <a:r>
              <a:rPr lang="sr-Latn-CS" sz="2400" smtClean="0"/>
              <a:t>joza</a:t>
            </a:r>
            <a:endParaRPr lang="en-GB" sz="2400" smtClean="0"/>
          </a:p>
          <a:p>
            <a:pPr eaLnBrk="1" hangingPunct="1"/>
            <a:r>
              <a:rPr lang="sr-Latn-CS" sz="2400" smtClean="0"/>
              <a:t>U toku mejoze parovi hromozoma prolaze operaciju koja se zove </a:t>
            </a:r>
            <a:r>
              <a:rPr lang="sr-Latn-CS" sz="2400" i="1" smtClean="0"/>
              <a:t>ukrštanje</a:t>
            </a:r>
            <a:endParaRPr lang="en-GB" sz="2400" i="1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Ukrštanje u toku mejoze</a:t>
            </a:r>
            <a:endParaRPr lang="en-GB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772400" cy="1447800"/>
          </a:xfrm>
        </p:spPr>
        <p:txBody>
          <a:bodyPr/>
          <a:lstStyle/>
          <a:p>
            <a:pPr marL="0" indent="0" eaLnBrk="1" hangingPunct="1"/>
            <a:r>
              <a:rPr lang="en-GB" smtClean="0"/>
              <a:t> </a:t>
            </a:r>
            <a:r>
              <a:rPr lang="sr-Latn-CS" smtClean="0"/>
              <a:t>Hromozomski parovi se ujedinjuju i dupliciraju</a:t>
            </a:r>
            <a:endParaRPr lang="en-GB" sz="2400" smtClean="0"/>
          </a:p>
          <a:p>
            <a:pPr marL="0" indent="0" eaLnBrk="1" hangingPunct="1"/>
            <a:r>
              <a:rPr lang="en-GB" sz="2400" smtClean="0"/>
              <a:t> </a:t>
            </a:r>
            <a:r>
              <a:rPr lang="sr-Latn-CS" sz="2400" smtClean="0"/>
              <a:t>Unutrašnji parovi povezuju se na </a:t>
            </a:r>
            <a:r>
              <a:rPr lang="en-GB" sz="2400" i="1" smtClean="0"/>
              <a:t>centromere</a:t>
            </a:r>
            <a:r>
              <a:rPr lang="sr-Latn-CS" sz="2400" i="1" smtClean="0"/>
              <a:t>-u</a:t>
            </a:r>
            <a:r>
              <a:rPr lang="en-GB" sz="2400" smtClean="0"/>
              <a:t>  </a:t>
            </a:r>
            <a:r>
              <a:rPr lang="sr-Latn-CS" sz="2400" smtClean="0"/>
              <a:t>i međusobno razmenjuju delove</a:t>
            </a:r>
            <a:endParaRPr lang="en-GB" sz="2400" smtClean="0"/>
          </a:p>
        </p:txBody>
      </p:sp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7924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914400" y="5013325"/>
            <a:ext cx="79248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Izlaz je jedna kopija majčinskog</a:t>
            </a:r>
            <a:r>
              <a:rPr lang="en-GB">
                <a:latin typeface="Arial" charset="0"/>
              </a:rPr>
              <a:t>/</a:t>
            </a:r>
            <a:r>
              <a:rPr lang="sr-Latn-CS">
                <a:latin typeface="Arial" charset="0"/>
              </a:rPr>
              <a:t>očevog hromozoma plus dve potpuno nove kombinacije</a:t>
            </a:r>
            <a:endParaRPr lang="en-GB">
              <a:latin typeface="Arial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Rezultat ukrštanja se prenosi u gamete</a:t>
            </a:r>
            <a:endParaRPr lang="en-GB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  <p:bldP spid="7886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Oplodnja</a:t>
            </a:r>
            <a:endParaRPr lang="en-GB" smtClean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685800" y="2057400"/>
            <a:ext cx="7848600" cy="4405313"/>
            <a:chOff x="144" y="1152"/>
            <a:chExt cx="4944" cy="2775"/>
          </a:xfrm>
        </p:grpSpPr>
        <p:sp>
          <p:nvSpPr>
            <p:cNvPr id="45060" name="Oval 3"/>
            <p:cNvSpPr>
              <a:spLocks noChangeArrowheads="1"/>
            </p:cNvSpPr>
            <p:nvPr/>
          </p:nvSpPr>
          <p:spPr bwMode="auto">
            <a:xfrm>
              <a:off x="720" y="1584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Oval 4"/>
            <p:cNvSpPr>
              <a:spLocks noChangeArrowheads="1"/>
            </p:cNvSpPr>
            <p:nvPr/>
          </p:nvSpPr>
          <p:spPr bwMode="auto">
            <a:xfrm>
              <a:off x="1968" y="2736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Oval 5"/>
            <p:cNvSpPr>
              <a:spLocks noChangeArrowheads="1"/>
            </p:cNvSpPr>
            <p:nvPr/>
          </p:nvSpPr>
          <p:spPr bwMode="auto">
            <a:xfrm>
              <a:off x="3216" y="1584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63" name="Group 6"/>
            <p:cNvGrpSpPr>
              <a:grpSpLocks/>
            </p:cNvGrpSpPr>
            <p:nvPr/>
          </p:nvGrpSpPr>
          <p:grpSpPr bwMode="auto">
            <a:xfrm>
              <a:off x="2208" y="2880"/>
              <a:ext cx="1104" cy="480"/>
              <a:chOff x="528" y="2400"/>
              <a:chExt cx="4568" cy="1536"/>
            </a:xfrm>
          </p:grpSpPr>
          <p:grpSp>
            <p:nvGrpSpPr>
              <p:cNvPr id="45122" name="Group 7"/>
              <p:cNvGrpSpPr>
                <a:grpSpLocks/>
              </p:cNvGrpSpPr>
              <p:nvPr/>
            </p:nvGrpSpPr>
            <p:grpSpPr bwMode="auto">
              <a:xfrm>
                <a:off x="760" y="2448"/>
                <a:ext cx="200" cy="384"/>
                <a:chOff x="760" y="2448"/>
                <a:chExt cx="200" cy="384"/>
              </a:xfrm>
            </p:grpSpPr>
            <p:sp>
              <p:nvSpPr>
                <p:cNvPr id="45192" name="Freeform 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93" name="Freeform 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3" name="Group 10"/>
              <p:cNvGrpSpPr>
                <a:grpSpLocks/>
              </p:cNvGrpSpPr>
              <p:nvPr/>
            </p:nvGrpSpPr>
            <p:grpSpPr bwMode="auto">
              <a:xfrm flipV="1">
                <a:off x="1536" y="2976"/>
                <a:ext cx="200" cy="384"/>
                <a:chOff x="760" y="2448"/>
                <a:chExt cx="200" cy="384"/>
              </a:xfrm>
            </p:grpSpPr>
            <p:sp>
              <p:nvSpPr>
                <p:cNvPr id="45190" name="Freeform 1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91" name="Freeform 1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4" name="Group 13"/>
              <p:cNvGrpSpPr>
                <a:grpSpLocks/>
              </p:cNvGrpSpPr>
              <p:nvPr/>
            </p:nvGrpSpPr>
            <p:grpSpPr bwMode="auto">
              <a:xfrm>
                <a:off x="4032" y="3552"/>
                <a:ext cx="200" cy="384"/>
                <a:chOff x="760" y="2448"/>
                <a:chExt cx="200" cy="384"/>
              </a:xfrm>
            </p:grpSpPr>
            <p:sp>
              <p:nvSpPr>
                <p:cNvPr id="45188" name="Freeform 1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9" name="Freeform 1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5" name="Group 16"/>
              <p:cNvGrpSpPr>
                <a:grpSpLocks/>
              </p:cNvGrpSpPr>
              <p:nvPr/>
            </p:nvGrpSpPr>
            <p:grpSpPr bwMode="auto">
              <a:xfrm>
                <a:off x="1872" y="2448"/>
                <a:ext cx="200" cy="384"/>
                <a:chOff x="760" y="2448"/>
                <a:chExt cx="200" cy="384"/>
              </a:xfrm>
            </p:grpSpPr>
            <p:sp>
              <p:nvSpPr>
                <p:cNvPr id="45186" name="Freeform 1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7" name="Freeform 1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6" name="Group 19"/>
              <p:cNvGrpSpPr>
                <a:grpSpLocks/>
              </p:cNvGrpSpPr>
              <p:nvPr/>
            </p:nvGrpSpPr>
            <p:grpSpPr bwMode="auto">
              <a:xfrm flipH="1">
                <a:off x="2160" y="3552"/>
                <a:ext cx="200" cy="384"/>
                <a:chOff x="760" y="2448"/>
                <a:chExt cx="200" cy="384"/>
              </a:xfrm>
            </p:grpSpPr>
            <p:sp>
              <p:nvSpPr>
                <p:cNvPr id="45184" name="Freeform 20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5" name="Freeform 21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7" name="Group 22"/>
              <p:cNvGrpSpPr>
                <a:grpSpLocks/>
              </p:cNvGrpSpPr>
              <p:nvPr/>
            </p:nvGrpSpPr>
            <p:grpSpPr bwMode="auto">
              <a:xfrm flipV="1">
                <a:off x="2304" y="2592"/>
                <a:ext cx="200" cy="384"/>
                <a:chOff x="760" y="2448"/>
                <a:chExt cx="200" cy="384"/>
              </a:xfrm>
            </p:grpSpPr>
            <p:sp>
              <p:nvSpPr>
                <p:cNvPr id="45182" name="Freeform 23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3" name="Freeform 24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8" name="Group 25"/>
              <p:cNvGrpSpPr>
                <a:grpSpLocks/>
              </p:cNvGrpSpPr>
              <p:nvPr/>
            </p:nvGrpSpPr>
            <p:grpSpPr bwMode="auto">
              <a:xfrm>
                <a:off x="3120" y="3072"/>
                <a:ext cx="200" cy="384"/>
                <a:chOff x="760" y="2448"/>
                <a:chExt cx="200" cy="384"/>
              </a:xfrm>
            </p:grpSpPr>
            <p:sp>
              <p:nvSpPr>
                <p:cNvPr id="45180" name="Freeform 26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1" name="Freeform 27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29" name="Group 28"/>
              <p:cNvGrpSpPr>
                <a:grpSpLocks/>
              </p:cNvGrpSpPr>
              <p:nvPr/>
            </p:nvGrpSpPr>
            <p:grpSpPr bwMode="auto">
              <a:xfrm flipV="1">
                <a:off x="3168" y="2400"/>
                <a:ext cx="200" cy="384"/>
                <a:chOff x="760" y="2448"/>
                <a:chExt cx="200" cy="384"/>
              </a:xfrm>
            </p:grpSpPr>
            <p:sp>
              <p:nvSpPr>
                <p:cNvPr id="45178" name="Freeform 29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79" name="Freeform 30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0" name="Group 31"/>
              <p:cNvGrpSpPr>
                <a:grpSpLocks/>
              </p:cNvGrpSpPr>
              <p:nvPr/>
            </p:nvGrpSpPr>
            <p:grpSpPr bwMode="auto">
              <a:xfrm flipH="1">
                <a:off x="3840" y="2880"/>
                <a:ext cx="200" cy="384"/>
                <a:chOff x="760" y="2448"/>
                <a:chExt cx="200" cy="384"/>
              </a:xfrm>
            </p:grpSpPr>
            <p:sp>
              <p:nvSpPr>
                <p:cNvPr id="45176" name="Freeform 32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77" name="Freeform 33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1" name="Group 34"/>
              <p:cNvGrpSpPr>
                <a:grpSpLocks/>
              </p:cNvGrpSpPr>
              <p:nvPr/>
            </p:nvGrpSpPr>
            <p:grpSpPr bwMode="auto">
              <a:xfrm>
                <a:off x="4176" y="2544"/>
                <a:ext cx="200" cy="384"/>
                <a:chOff x="760" y="2448"/>
                <a:chExt cx="200" cy="384"/>
              </a:xfrm>
            </p:grpSpPr>
            <p:sp>
              <p:nvSpPr>
                <p:cNvPr id="45174" name="Freeform 35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75" name="Freeform 36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2" name="Group 37"/>
              <p:cNvGrpSpPr>
                <a:grpSpLocks/>
              </p:cNvGrpSpPr>
              <p:nvPr/>
            </p:nvGrpSpPr>
            <p:grpSpPr bwMode="auto">
              <a:xfrm>
                <a:off x="2112" y="3024"/>
                <a:ext cx="200" cy="384"/>
                <a:chOff x="760" y="2448"/>
                <a:chExt cx="200" cy="384"/>
              </a:xfrm>
            </p:grpSpPr>
            <p:sp>
              <p:nvSpPr>
                <p:cNvPr id="45172" name="Freeform 3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73" name="Freeform 3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3" name="Group 40"/>
              <p:cNvGrpSpPr>
                <a:grpSpLocks/>
              </p:cNvGrpSpPr>
              <p:nvPr/>
            </p:nvGrpSpPr>
            <p:grpSpPr bwMode="auto">
              <a:xfrm flipV="1">
                <a:off x="3504" y="3456"/>
                <a:ext cx="200" cy="384"/>
                <a:chOff x="760" y="2448"/>
                <a:chExt cx="200" cy="384"/>
              </a:xfrm>
            </p:grpSpPr>
            <p:sp>
              <p:nvSpPr>
                <p:cNvPr id="45170" name="Freeform 4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71" name="Freeform 4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4" name="Group 43"/>
              <p:cNvGrpSpPr>
                <a:grpSpLocks/>
              </p:cNvGrpSpPr>
              <p:nvPr/>
            </p:nvGrpSpPr>
            <p:grpSpPr bwMode="auto">
              <a:xfrm flipH="1">
                <a:off x="4464" y="3168"/>
                <a:ext cx="200" cy="384"/>
                <a:chOff x="760" y="2448"/>
                <a:chExt cx="200" cy="384"/>
              </a:xfrm>
            </p:grpSpPr>
            <p:sp>
              <p:nvSpPr>
                <p:cNvPr id="45168" name="Freeform 4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69" name="Freeform 4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5" name="Group 46"/>
              <p:cNvGrpSpPr>
                <a:grpSpLocks/>
              </p:cNvGrpSpPr>
              <p:nvPr/>
            </p:nvGrpSpPr>
            <p:grpSpPr bwMode="auto">
              <a:xfrm flipH="1">
                <a:off x="1248" y="2592"/>
                <a:ext cx="200" cy="384"/>
                <a:chOff x="760" y="2448"/>
                <a:chExt cx="200" cy="384"/>
              </a:xfrm>
            </p:grpSpPr>
            <p:sp>
              <p:nvSpPr>
                <p:cNvPr id="45166" name="Freeform 4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67" name="Freeform 4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6" name="Group 49"/>
              <p:cNvGrpSpPr>
                <a:grpSpLocks/>
              </p:cNvGrpSpPr>
              <p:nvPr/>
            </p:nvGrpSpPr>
            <p:grpSpPr bwMode="auto">
              <a:xfrm>
                <a:off x="1104" y="3552"/>
                <a:ext cx="200" cy="384"/>
                <a:chOff x="760" y="2448"/>
                <a:chExt cx="200" cy="384"/>
              </a:xfrm>
            </p:grpSpPr>
            <p:sp>
              <p:nvSpPr>
                <p:cNvPr id="45164" name="Freeform 50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65" name="Freeform 51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7" name="Group 52"/>
              <p:cNvGrpSpPr>
                <a:grpSpLocks/>
              </p:cNvGrpSpPr>
              <p:nvPr/>
            </p:nvGrpSpPr>
            <p:grpSpPr bwMode="auto">
              <a:xfrm>
                <a:off x="2784" y="2784"/>
                <a:ext cx="200" cy="384"/>
                <a:chOff x="760" y="2448"/>
                <a:chExt cx="200" cy="384"/>
              </a:xfrm>
            </p:grpSpPr>
            <p:sp>
              <p:nvSpPr>
                <p:cNvPr id="45162" name="Freeform 53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63" name="Freeform 54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8" name="Group 55"/>
              <p:cNvGrpSpPr>
                <a:grpSpLocks/>
              </p:cNvGrpSpPr>
              <p:nvPr/>
            </p:nvGrpSpPr>
            <p:grpSpPr bwMode="auto">
              <a:xfrm flipV="1">
                <a:off x="528" y="3120"/>
                <a:ext cx="200" cy="384"/>
                <a:chOff x="760" y="2448"/>
                <a:chExt cx="200" cy="384"/>
              </a:xfrm>
            </p:grpSpPr>
            <p:sp>
              <p:nvSpPr>
                <p:cNvPr id="45160" name="Freeform 56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61" name="Freeform 57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39" name="Group 58"/>
              <p:cNvGrpSpPr>
                <a:grpSpLocks/>
              </p:cNvGrpSpPr>
              <p:nvPr/>
            </p:nvGrpSpPr>
            <p:grpSpPr bwMode="auto">
              <a:xfrm>
                <a:off x="3600" y="2448"/>
                <a:ext cx="200" cy="384"/>
                <a:chOff x="760" y="2448"/>
                <a:chExt cx="200" cy="384"/>
              </a:xfrm>
            </p:grpSpPr>
            <p:sp>
              <p:nvSpPr>
                <p:cNvPr id="45158" name="Freeform 59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9" name="Freeform 60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0" name="Group 61"/>
              <p:cNvGrpSpPr>
                <a:grpSpLocks/>
              </p:cNvGrpSpPr>
              <p:nvPr/>
            </p:nvGrpSpPr>
            <p:grpSpPr bwMode="auto">
              <a:xfrm flipV="1">
                <a:off x="960" y="3024"/>
                <a:ext cx="200" cy="384"/>
                <a:chOff x="760" y="2448"/>
                <a:chExt cx="200" cy="384"/>
              </a:xfrm>
            </p:grpSpPr>
            <p:sp>
              <p:nvSpPr>
                <p:cNvPr id="45156" name="Freeform 62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7" name="Freeform 63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1" name="Group 64"/>
              <p:cNvGrpSpPr>
                <a:grpSpLocks/>
              </p:cNvGrpSpPr>
              <p:nvPr/>
            </p:nvGrpSpPr>
            <p:grpSpPr bwMode="auto">
              <a:xfrm>
                <a:off x="2688" y="3456"/>
                <a:ext cx="200" cy="384"/>
                <a:chOff x="760" y="2448"/>
                <a:chExt cx="200" cy="384"/>
              </a:xfrm>
            </p:grpSpPr>
            <p:sp>
              <p:nvSpPr>
                <p:cNvPr id="45154" name="Freeform 65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5" name="Freeform 66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2" name="Group 67"/>
              <p:cNvGrpSpPr>
                <a:grpSpLocks/>
              </p:cNvGrpSpPr>
              <p:nvPr/>
            </p:nvGrpSpPr>
            <p:grpSpPr bwMode="auto">
              <a:xfrm>
                <a:off x="1536" y="3504"/>
                <a:ext cx="200" cy="384"/>
                <a:chOff x="760" y="2448"/>
                <a:chExt cx="200" cy="384"/>
              </a:xfrm>
            </p:grpSpPr>
            <p:sp>
              <p:nvSpPr>
                <p:cNvPr id="45152" name="Freeform 6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3" name="Freeform 6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3" name="Group 70"/>
              <p:cNvGrpSpPr>
                <a:grpSpLocks/>
              </p:cNvGrpSpPr>
              <p:nvPr/>
            </p:nvGrpSpPr>
            <p:grpSpPr bwMode="auto">
              <a:xfrm>
                <a:off x="3120" y="3552"/>
                <a:ext cx="200" cy="384"/>
                <a:chOff x="760" y="2448"/>
                <a:chExt cx="200" cy="384"/>
              </a:xfrm>
            </p:grpSpPr>
            <p:sp>
              <p:nvSpPr>
                <p:cNvPr id="45150" name="Freeform 7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1" name="Freeform 7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4" name="Group 73"/>
              <p:cNvGrpSpPr>
                <a:grpSpLocks/>
              </p:cNvGrpSpPr>
              <p:nvPr/>
            </p:nvGrpSpPr>
            <p:grpSpPr bwMode="auto">
              <a:xfrm flipH="1">
                <a:off x="4848" y="3072"/>
                <a:ext cx="200" cy="384"/>
                <a:chOff x="760" y="2448"/>
                <a:chExt cx="200" cy="384"/>
              </a:xfrm>
            </p:grpSpPr>
            <p:sp>
              <p:nvSpPr>
                <p:cNvPr id="45148" name="Freeform 7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9" name="Freeform 7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45" name="Group 76"/>
              <p:cNvGrpSpPr>
                <a:grpSpLocks/>
              </p:cNvGrpSpPr>
              <p:nvPr/>
            </p:nvGrpSpPr>
            <p:grpSpPr bwMode="auto">
              <a:xfrm flipV="1">
                <a:off x="4896" y="2448"/>
                <a:ext cx="200" cy="384"/>
                <a:chOff x="760" y="2448"/>
                <a:chExt cx="200" cy="384"/>
              </a:xfrm>
            </p:grpSpPr>
            <p:sp>
              <p:nvSpPr>
                <p:cNvPr id="45146" name="Freeform 7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7" name="Freeform 7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064" name="Group 79"/>
            <p:cNvGrpSpPr>
              <a:grpSpLocks/>
            </p:cNvGrpSpPr>
            <p:nvPr/>
          </p:nvGrpSpPr>
          <p:grpSpPr bwMode="auto">
            <a:xfrm>
              <a:off x="912" y="1776"/>
              <a:ext cx="1216" cy="432"/>
              <a:chOff x="336" y="192"/>
              <a:chExt cx="4480" cy="1536"/>
            </a:xfrm>
          </p:grpSpPr>
          <p:sp>
            <p:nvSpPr>
              <p:cNvPr id="45098" name="Freeform 80"/>
              <p:cNvSpPr>
                <a:spLocks/>
              </p:cNvSpPr>
              <p:nvPr/>
            </p:nvSpPr>
            <p:spPr bwMode="auto">
              <a:xfrm>
                <a:off x="56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9" name="Freeform 81"/>
              <p:cNvSpPr>
                <a:spLocks/>
              </p:cNvSpPr>
              <p:nvPr/>
            </p:nvSpPr>
            <p:spPr bwMode="auto">
              <a:xfrm flipV="1">
                <a:off x="1344" y="76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0" name="Freeform 82"/>
              <p:cNvSpPr>
                <a:spLocks/>
              </p:cNvSpPr>
              <p:nvPr/>
            </p:nvSpPr>
            <p:spPr bwMode="auto">
              <a:xfrm>
                <a:off x="3840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Freeform 83"/>
              <p:cNvSpPr>
                <a:spLocks/>
              </p:cNvSpPr>
              <p:nvPr/>
            </p:nvSpPr>
            <p:spPr bwMode="auto">
              <a:xfrm>
                <a:off x="1680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2" name="Freeform 84"/>
              <p:cNvSpPr>
                <a:spLocks/>
              </p:cNvSpPr>
              <p:nvPr/>
            </p:nvSpPr>
            <p:spPr bwMode="auto">
              <a:xfrm flipH="1">
                <a:off x="2056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3" name="Freeform 85"/>
              <p:cNvSpPr>
                <a:spLocks/>
              </p:cNvSpPr>
              <p:nvPr/>
            </p:nvSpPr>
            <p:spPr bwMode="auto">
              <a:xfrm flipV="1">
                <a:off x="2112" y="38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4" name="Freeform 86"/>
              <p:cNvSpPr>
                <a:spLocks/>
              </p:cNvSpPr>
              <p:nvPr/>
            </p:nvSpPr>
            <p:spPr bwMode="auto">
              <a:xfrm>
                <a:off x="2928" y="86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Freeform 87"/>
              <p:cNvSpPr>
                <a:spLocks/>
              </p:cNvSpPr>
              <p:nvPr/>
            </p:nvSpPr>
            <p:spPr bwMode="auto">
              <a:xfrm flipV="1">
                <a:off x="2976" y="19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Freeform 88"/>
              <p:cNvSpPr>
                <a:spLocks/>
              </p:cNvSpPr>
              <p:nvPr/>
            </p:nvSpPr>
            <p:spPr bwMode="auto">
              <a:xfrm flipH="1">
                <a:off x="3648" y="672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Freeform 89"/>
              <p:cNvSpPr>
                <a:spLocks/>
              </p:cNvSpPr>
              <p:nvPr/>
            </p:nvSpPr>
            <p:spPr bwMode="auto">
              <a:xfrm>
                <a:off x="3984" y="33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Freeform 90"/>
              <p:cNvSpPr>
                <a:spLocks/>
              </p:cNvSpPr>
              <p:nvPr/>
            </p:nvSpPr>
            <p:spPr bwMode="auto">
              <a:xfrm>
                <a:off x="2072" y="816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Freeform 91"/>
              <p:cNvSpPr>
                <a:spLocks/>
              </p:cNvSpPr>
              <p:nvPr/>
            </p:nvSpPr>
            <p:spPr bwMode="auto">
              <a:xfrm flipV="1">
                <a:off x="3464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Freeform 92"/>
              <p:cNvSpPr>
                <a:spLocks/>
              </p:cNvSpPr>
              <p:nvPr/>
            </p:nvSpPr>
            <p:spPr bwMode="auto">
              <a:xfrm flipH="1">
                <a:off x="4272" y="960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Freeform 93"/>
              <p:cNvSpPr>
                <a:spLocks/>
              </p:cNvSpPr>
              <p:nvPr/>
            </p:nvSpPr>
            <p:spPr bwMode="auto">
              <a:xfrm flipH="1">
                <a:off x="1056" y="38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Freeform 94"/>
              <p:cNvSpPr>
                <a:spLocks/>
              </p:cNvSpPr>
              <p:nvPr/>
            </p:nvSpPr>
            <p:spPr bwMode="auto">
              <a:xfrm>
                <a:off x="912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3" name="Freeform 95"/>
              <p:cNvSpPr>
                <a:spLocks/>
              </p:cNvSpPr>
              <p:nvPr/>
            </p:nvSpPr>
            <p:spPr bwMode="auto">
              <a:xfrm>
                <a:off x="2592" y="57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Freeform 96"/>
              <p:cNvSpPr>
                <a:spLocks/>
              </p:cNvSpPr>
              <p:nvPr/>
            </p:nvSpPr>
            <p:spPr bwMode="auto">
              <a:xfrm flipV="1">
                <a:off x="336" y="91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Freeform 97"/>
              <p:cNvSpPr>
                <a:spLocks/>
              </p:cNvSpPr>
              <p:nvPr/>
            </p:nvSpPr>
            <p:spPr bwMode="auto">
              <a:xfrm>
                <a:off x="340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6" name="Freeform 98"/>
              <p:cNvSpPr>
                <a:spLocks/>
              </p:cNvSpPr>
              <p:nvPr/>
            </p:nvSpPr>
            <p:spPr bwMode="auto">
              <a:xfrm flipV="1">
                <a:off x="768" y="81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Freeform 99"/>
              <p:cNvSpPr>
                <a:spLocks/>
              </p:cNvSpPr>
              <p:nvPr/>
            </p:nvSpPr>
            <p:spPr bwMode="auto">
              <a:xfrm>
                <a:off x="2648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8" name="Freeform 100"/>
              <p:cNvSpPr>
                <a:spLocks/>
              </p:cNvSpPr>
              <p:nvPr/>
            </p:nvSpPr>
            <p:spPr bwMode="auto">
              <a:xfrm>
                <a:off x="1344" y="129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Freeform 101"/>
              <p:cNvSpPr>
                <a:spLocks/>
              </p:cNvSpPr>
              <p:nvPr/>
            </p:nvSpPr>
            <p:spPr bwMode="auto">
              <a:xfrm>
                <a:off x="3080" y="134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0" name="Freeform 102"/>
              <p:cNvSpPr>
                <a:spLocks/>
              </p:cNvSpPr>
              <p:nvPr/>
            </p:nvSpPr>
            <p:spPr bwMode="auto">
              <a:xfrm flipH="1">
                <a:off x="4656" y="86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Freeform 103"/>
              <p:cNvSpPr>
                <a:spLocks/>
              </p:cNvSpPr>
              <p:nvPr/>
            </p:nvSpPr>
            <p:spPr bwMode="auto">
              <a:xfrm flipV="1">
                <a:off x="4704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065" name="Group 104"/>
            <p:cNvGrpSpPr>
              <a:grpSpLocks/>
            </p:cNvGrpSpPr>
            <p:nvPr/>
          </p:nvGrpSpPr>
          <p:grpSpPr bwMode="auto">
            <a:xfrm>
              <a:off x="3408" y="1776"/>
              <a:ext cx="1216" cy="432"/>
              <a:chOff x="336" y="192"/>
              <a:chExt cx="4480" cy="1536"/>
            </a:xfrm>
          </p:grpSpPr>
          <p:sp>
            <p:nvSpPr>
              <p:cNvPr id="45074" name="Freeform 105"/>
              <p:cNvSpPr>
                <a:spLocks/>
              </p:cNvSpPr>
              <p:nvPr/>
            </p:nvSpPr>
            <p:spPr bwMode="auto">
              <a:xfrm>
                <a:off x="56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5" name="Freeform 106"/>
              <p:cNvSpPr>
                <a:spLocks/>
              </p:cNvSpPr>
              <p:nvPr/>
            </p:nvSpPr>
            <p:spPr bwMode="auto">
              <a:xfrm flipV="1">
                <a:off x="1344" y="76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6" name="Freeform 107"/>
              <p:cNvSpPr>
                <a:spLocks/>
              </p:cNvSpPr>
              <p:nvPr/>
            </p:nvSpPr>
            <p:spPr bwMode="auto">
              <a:xfrm>
                <a:off x="3840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7" name="Freeform 108"/>
              <p:cNvSpPr>
                <a:spLocks/>
              </p:cNvSpPr>
              <p:nvPr/>
            </p:nvSpPr>
            <p:spPr bwMode="auto">
              <a:xfrm>
                <a:off x="1680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8" name="Freeform 109"/>
              <p:cNvSpPr>
                <a:spLocks/>
              </p:cNvSpPr>
              <p:nvPr/>
            </p:nvSpPr>
            <p:spPr bwMode="auto">
              <a:xfrm flipH="1">
                <a:off x="2056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Freeform 110"/>
              <p:cNvSpPr>
                <a:spLocks/>
              </p:cNvSpPr>
              <p:nvPr/>
            </p:nvSpPr>
            <p:spPr bwMode="auto">
              <a:xfrm flipV="1">
                <a:off x="2112" y="38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0" name="Freeform 111"/>
              <p:cNvSpPr>
                <a:spLocks/>
              </p:cNvSpPr>
              <p:nvPr/>
            </p:nvSpPr>
            <p:spPr bwMode="auto">
              <a:xfrm>
                <a:off x="2928" y="86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1" name="Freeform 112"/>
              <p:cNvSpPr>
                <a:spLocks/>
              </p:cNvSpPr>
              <p:nvPr/>
            </p:nvSpPr>
            <p:spPr bwMode="auto">
              <a:xfrm flipV="1">
                <a:off x="2976" y="19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2" name="Freeform 113"/>
              <p:cNvSpPr>
                <a:spLocks/>
              </p:cNvSpPr>
              <p:nvPr/>
            </p:nvSpPr>
            <p:spPr bwMode="auto">
              <a:xfrm flipH="1">
                <a:off x="3648" y="672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Freeform 114"/>
              <p:cNvSpPr>
                <a:spLocks/>
              </p:cNvSpPr>
              <p:nvPr/>
            </p:nvSpPr>
            <p:spPr bwMode="auto">
              <a:xfrm>
                <a:off x="3984" y="33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4" name="Freeform 115"/>
              <p:cNvSpPr>
                <a:spLocks/>
              </p:cNvSpPr>
              <p:nvPr/>
            </p:nvSpPr>
            <p:spPr bwMode="auto">
              <a:xfrm>
                <a:off x="2072" y="816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Freeform 116"/>
              <p:cNvSpPr>
                <a:spLocks/>
              </p:cNvSpPr>
              <p:nvPr/>
            </p:nvSpPr>
            <p:spPr bwMode="auto">
              <a:xfrm flipV="1">
                <a:off x="3464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6" name="Freeform 117"/>
              <p:cNvSpPr>
                <a:spLocks/>
              </p:cNvSpPr>
              <p:nvPr/>
            </p:nvSpPr>
            <p:spPr bwMode="auto">
              <a:xfrm flipH="1">
                <a:off x="4272" y="960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7" name="Freeform 118"/>
              <p:cNvSpPr>
                <a:spLocks/>
              </p:cNvSpPr>
              <p:nvPr/>
            </p:nvSpPr>
            <p:spPr bwMode="auto">
              <a:xfrm flipH="1">
                <a:off x="1056" y="38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8" name="Freeform 119"/>
              <p:cNvSpPr>
                <a:spLocks/>
              </p:cNvSpPr>
              <p:nvPr/>
            </p:nvSpPr>
            <p:spPr bwMode="auto">
              <a:xfrm>
                <a:off x="912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9" name="Freeform 120"/>
              <p:cNvSpPr>
                <a:spLocks/>
              </p:cNvSpPr>
              <p:nvPr/>
            </p:nvSpPr>
            <p:spPr bwMode="auto">
              <a:xfrm>
                <a:off x="2592" y="57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0" name="Freeform 121"/>
              <p:cNvSpPr>
                <a:spLocks/>
              </p:cNvSpPr>
              <p:nvPr/>
            </p:nvSpPr>
            <p:spPr bwMode="auto">
              <a:xfrm flipV="1">
                <a:off x="336" y="91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1" name="Freeform 122"/>
              <p:cNvSpPr>
                <a:spLocks/>
              </p:cNvSpPr>
              <p:nvPr/>
            </p:nvSpPr>
            <p:spPr bwMode="auto">
              <a:xfrm>
                <a:off x="340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Freeform 123"/>
              <p:cNvSpPr>
                <a:spLocks/>
              </p:cNvSpPr>
              <p:nvPr/>
            </p:nvSpPr>
            <p:spPr bwMode="auto">
              <a:xfrm flipV="1">
                <a:off x="768" y="81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3" name="Freeform 124"/>
              <p:cNvSpPr>
                <a:spLocks/>
              </p:cNvSpPr>
              <p:nvPr/>
            </p:nvSpPr>
            <p:spPr bwMode="auto">
              <a:xfrm>
                <a:off x="2648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4" name="Freeform 125"/>
              <p:cNvSpPr>
                <a:spLocks/>
              </p:cNvSpPr>
              <p:nvPr/>
            </p:nvSpPr>
            <p:spPr bwMode="auto">
              <a:xfrm>
                <a:off x="1344" y="129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Freeform 126"/>
              <p:cNvSpPr>
                <a:spLocks/>
              </p:cNvSpPr>
              <p:nvPr/>
            </p:nvSpPr>
            <p:spPr bwMode="auto">
              <a:xfrm>
                <a:off x="3080" y="134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Freeform 127"/>
              <p:cNvSpPr>
                <a:spLocks/>
              </p:cNvSpPr>
              <p:nvPr/>
            </p:nvSpPr>
            <p:spPr bwMode="auto">
              <a:xfrm flipH="1">
                <a:off x="4656" y="86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Freeform 128"/>
              <p:cNvSpPr>
                <a:spLocks/>
              </p:cNvSpPr>
              <p:nvPr/>
            </p:nvSpPr>
            <p:spPr bwMode="auto">
              <a:xfrm flipV="1">
                <a:off x="4704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6" name="Text Box 129"/>
            <p:cNvSpPr txBox="1">
              <a:spLocks noChangeArrowheads="1"/>
            </p:cNvSpPr>
            <p:nvPr/>
          </p:nvSpPr>
          <p:spPr bwMode="auto">
            <a:xfrm>
              <a:off x="144" y="1152"/>
              <a:ext cx="20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sr-Latn-CS" sz="1800">
                  <a:latin typeface="Arial" charset="0"/>
                </a:rPr>
                <a:t>Spermatozoidna ćelija Oca</a:t>
              </a:r>
              <a:endParaRPr lang="en-GB" sz="2800">
                <a:latin typeface="Arial" charset="0"/>
              </a:endParaRPr>
            </a:p>
          </p:txBody>
        </p:sp>
        <p:sp>
          <p:nvSpPr>
            <p:cNvPr id="45067" name="Text Box 130"/>
            <p:cNvSpPr txBox="1">
              <a:spLocks noChangeArrowheads="1"/>
            </p:cNvSpPr>
            <p:nvPr/>
          </p:nvSpPr>
          <p:spPr bwMode="auto">
            <a:xfrm>
              <a:off x="3072" y="1200"/>
              <a:ext cx="20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sr-Latn-CS" sz="1800">
                  <a:latin typeface="Arial" charset="0"/>
                </a:rPr>
                <a:t>Jajna ćelija M</a:t>
              </a:r>
              <a:r>
                <a:rPr lang="en-US" sz="1800">
                  <a:latin typeface="Arial" charset="0"/>
                </a:rPr>
                <a:t>a</a:t>
              </a:r>
              <a:r>
                <a:rPr lang="sr-Latn-CS" sz="1800">
                  <a:latin typeface="Arial" charset="0"/>
                </a:rPr>
                <a:t>jke</a:t>
              </a:r>
              <a:endParaRPr lang="en-GB" sz="2800">
                <a:latin typeface="Arial" charset="0"/>
              </a:endParaRPr>
            </a:p>
          </p:txBody>
        </p:sp>
        <p:sp>
          <p:nvSpPr>
            <p:cNvPr id="45068" name="Text Box 131"/>
            <p:cNvSpPr txBox="1">
              <a:spLocks noChangeArrowheads="1"/>
            </p:cNvSpPr>
            <p:nvPr/>
          </p:nvSpPr>
          <p:spPr bwMode="auto">
            <a:xfrm>
              <a:off x="1824" y="3696"/>
              <a:ext cx="20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sr-Latn-CS" sz="1800">
                  <a:latin typeface="Arial" charset="0"/>
                </a:rPr>
                <a:t>Ćelija nove jedinke</a:t>
              </a:r>
              <a:r>
                <a:rPr lang="en-GB" sz="1800">
                  <a:latin typeface="Arial" charset="0"/>
                </a:rPr>
                <a:t> (z</a:t>
              </a:r>
              <a:r>
                <a:rPr lang="sr-Latn-CS" sz="1800">
                  <a:latin typeface="Arial" charset="0"/>
                </a:rPr>
                <a:t>i</a:t>
              </a:r>
              <a:r>
                <a:rPr lang="en-GB" sz="1800">
                  <a:latin typeface="Arial" charset="0"/>
                </a:rPr>
                <a:t>got)</a:t>
              </a:r>
              <a:endParaRPr lang="en-GB" sz="2800">
                <a:latin typeface="Arial" charset="0"/>
              </a:endParaRPr>
            </a:p>
          </p:txBody>
        </p:sp>
        <p:sp>
          <p:nvSpPr>
            <p:cNvPr id="45069" name="Line 132"/>
            <p:cNvSpPr>
              <a:spLocks noChangeShapeType="1"/>
            </p:cNvSpPr>
            <p:nvPr/>
          </p:nvSpPr>
          <p:spPr bwMode="auto">
            <a:xfrm flipV="1">
              <a:off x="2832" y="3552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33"/>
            <p:cNvSpPr>
              <a:spLocks noChangeShapeType="1"/>
            </p:cNvSpPr>
            <p:nvPr/>
          </p:nvSpPr>
          <p:spPr bwMode="auto">
            <a:xfrm>
              <a:off x="4032" y="139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34"/>
            <p:cNvSpPr>
              <a:spLocks noChangeShapeType="1"/>
            </p:cNvSpPr>
            <p:nvPr/>
          </p:nvSpPr>
          <p:spPr bwMode="auto">
            <a:xfrm>
              <a:off x="1344" y="1344"/>
              <a:ext cx="48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35"/>
            <p:cNvSpPr>
              <a:spLocks noChangeShapeType="1"/>
            </p:cNvSpPr>
            <p:nvPr/>
          </p:nvSpPr>
          <p:spPr bwMode="auto">
            <a:xfrm>
              <a:off x="1968" y="2400"/>
              <a:ext cx="288" cy="38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36"/>
            <p:cNvSpPr>
              <a:spLocks noChangeShapeType="1"/>
            </p:cNvSpPr>
            <p:nvPr/>
          </p:nvSpPr>
          <p:spPr bwMode="auto">
            <a:xfrm flipH="1">
              <a:off x="3312" y="2400"/>
              <a:ext cx="288" cy="38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Nakon oplodnje</a:t>
            </a:r>
            <a:endParaRPr lang="en-GB" smtClean="0"/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z="2400" smtClean="0"/>
              <a:t>Novi zigot se brzo razvija formirajući mnoštvo ćelija sa istim genetskim sadržajem</a:t>
            </a:r>
            <a:endParaRPr lang="en-GB" sz="2400" smtClean="0"/>
          </a:p>
          <a:p>
            <a:pPr eaLnBrk="1" hangingPunct="1"/>
            <a:r>
              <a:rPr lang="sr-Latn-CS" sz="2400" smtClean="0"/>
              <a:t>Iako sve ćelije sadrže iste gene, u zavisnosti od toga gde su u organizmu, drugačije će se ponašati</a:t>
            </a:r>
            <a:endParaRPr lang="en-GB" sz="2400" smtClean="0"/>
          </a:p>
          <a:p>
            <a:pPr eaLnBrk="1" hangingPunct="1"/>
            <a:r>
              <a:rPr lang="sr-Latn-CS" sz="2400" smtClean="0"/>
              <a:t>T</a:t>
            </a:r>
            <a:r>
              <a:rPr lang="en-US" sz="2400" smtClean="0"/>
              <a:t>a</a:t>
            </a:r>
            <a:r>
              <a:rPr lang="sr-Latn-CS" sz="2400" smtClean="0"/>
              <a:t>j proces različitog ponašanja u toku razvoja zove se ontogeneza</a:t>
            </a:r>
            <a:endParaRPr lang="en-GB" sz="2400" smtClean="0"/>
          </a:p>
          <a:p>
            <a:pPr eaLnBrk="1" hangingPunct="1"/>
            <a:r>
              <a:rPr lang="sr-Latn-CS" sz="2400" smtClean="0"/>
              <a:t>Sve to koristi i upravljano je istim mehanizmom za dekodiranje gena u DNK</a:t>
            </a:r>
            <a:endParaRPr lang="en-GB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Genetski kod</a:t>
            </a:r>
            <a:r>
              <a:rPr lang="en-GB" smtClean="0"/>
              <a:t> </a:t>
            </a:r>
            <a:endParaRPr lang="en-US" smtClean="0"/>
          </a:p>
        </p:txBody>
      </p:sp>
      <p:sp>
        <p:nvSpPr>
          <p:cNvPr id="747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80010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/>
              <a:t>Svi proteini u živim organizmima na Zemlji su kompozicija sekvenci izgrađenih od </a:t>
            </a:r>
            <a:r>
              <a:rPr lang="en-GB" sz="2400" smtClean="0"/>
              <a:t>20 </a:t>
            </a:r>
            <a:r>
              <a:rPr lang="sr-Latn-CS" sz="2400" smtClean="0"/>
              <a:t>različitih amino kiselina</a:t>
            </a:r>
            <a:endParaRPr lang="en-GB" sz="240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/>
              <a:t>DNK je izgrađena od četiri nukleotida koji formiraju dvostruku helikoidnu spiralu</a:t>
            </a:r>
            <a:r>
              <a:rPr lang="en-GB" sz="2400" smtClean="0"/>
              <a:t>: purin</a:t>
            </a:r>
            <a:r>
              <a:rPr lang="sr-Latn-CS" sz="2400" smtClean="0"/>
              <a:t>i</a:t>
            </a:r>
            <a:r>
              <a:rPr lang="en-GB" sz="2400" smtClean="0"/>
              <a:t> A,G; p</a:t>
            </a:r>
            <a:r>
              <a:rPr lang="sr-Latn-CS" sz="2400" smtClean="0"/>
              <a:t>i</a:t>
            </a:r>
            <a:r>
              <a:rPr lang="en-GB" sz="2400" smtClean="0"/>
              <a:t>rimidin</a:t>
            </a:r>
            <a:r>
              <a:rPr lang="sr-Latn-CS" sz="2400" smtClean="0"/>
              <a:t>i</a:t>
            </a:r>
            <a:r>
              <a:rPr lang="en-GB" sz="2400" smtClean="0"/>
              <a:t> T,C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/>
              <a:t>Njihovi t</a:t>
            </a:r>
            <a:r>
              <a:rPr lang="en-GB" sz="2400" smtClean="0"/>
              <a:t>riplet</a:t>
            </a:r>
            <a:r>
              <a:rPr lang="sr-Latn-CS" sz="2400" smtClean="0"/>
              <a:t>i formiraju </a:t>
            </a:r>
            <a:r>
              <a:rPr lang="sr-Latn-CS" sz="2400" i="1" smtClean="0"/>
              <a:t>kodone</a:t>
            </a:r>
            <a:r>
              <a:rPr lang="en-GB" sz="2400" smtClean="0"/>
              <a:t>, </a:t>
            </a:r>
            <a:r>
              <a:rPr lang="sr-Latn-CS" sz="2400" smtClean="0"/>
              <a:t>od kojih svaki predstavlja kod specifične amino kiseline</a:t>
            </a:r>
            <a:endParaRPr lang="en-GB" sz="240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/>
              <a:t>Mnogo redundantnosti</a:t>
            </a:r>
            <a:r>
              <a:rPr lang="en-GB" sz="2400" smtClean="0"/>
              <a:t>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000" smtClean="0"/>
              <a:t>Purini su komplementarni sa </a:t>
            </a:r>
            <a:r>
              <a:rPr lang="en-GB" sz="2000" smtClean="0"/>
              <a:t>p</a:t>
            </a:r>
            <a:r>
              <a:rPr lang="en-US" sz="2000" smtClean="0"/>
              <a:t>i</a:t>
            </a:r>
            <a:r>
              <a:rPr lang="en-GB" sz="2000" smtClean="0"/>
              <a:t>rimidin</a:t>
            </a:r>
            <a:r>
              <a:rPr lang="sr-Latn-CS" sz="2000" smtClean="0"/>
              <a:t>ima</a:t>
            </a:r>
            <a:endParaRPr lang="en-GB" sz="2000" smtClean="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000" smtClean="0"/>
              <a:t>DNA </a:t>
            </a:r>
            <a:r>
              <a:rPr lang="sr-Latn-CS" sz="2000" smtClean="0"/>
              <a:t>sadrži mnogo smeća</a:t>
            </a:r>
            <a:endParaRPr lang="en-GB" sz="2000" smtClean="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000" smtClean="0"/>
              <a:t>4</a:t>
            </a:r>
            <a:r>
              <a:rPr lang="en-GB" sz="2000" baseline="30000" smtClean="0"/>
              <a:t>3</a:t>
            </a:r>
            <a:r>
              <a:rPr lang="en-GB" sz="2000" smtClean="0"/>
              <a:t>=64 </a:t>
            </a:r>
            <a:r>
              <a:rPr lang="sr-Latn-CS" sz="2000" smtClean="0"/>
              <a:t>kodona kodiraju </a:t>
            </a:r>
            <a:r>
              <a:rPr lang="en-GB" sz="2000" smtClean="0"/>
              <a:t>20 amino </a:t>
            </a:r>
            <a:r>
              <a:rPr lang="sr-Latn-CS" sz="2000" smtClean="0"/>
              <a:t>kiselina</a:t>
            </a:r>
            <a:endParaRPr lang="en-US" sz="2000" smtClean="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 smtClean="0"/>
              <a:t>genet</a:t>
            </a:r>
            <a:r>
              <a:rPr lang="sr-Latn-CS" sz="2000" smtClean="0"/>
              <a:t>ski</a:t>
            </a:r>
            <a:r>
              <a:rPr lang="en-US" sz="2000" smtClean="0"/>
              <a:t> </a:t>
            </a:r>
            <a:r>
              <a:rPr lang="sr-Latn-CS" sz="2000" smtClean="0"/>
              <a:t>kod</a:t>
            </a:r>
            <a:r>
              <a:rPr lang="en-US" sz="2000" smtClean="0"/>
              <a:t> = </a:t>
            </a:r>
            <a:r>
              <a:rPr lang="sr-Latn-CS" sz="2000" smtClean="0"/>
              <a:t>mapiranje sa kod</a:t>
            </a:r>
            <a:r>
              <a:rPr lang="en-US" sz="2000" smtClean="0"/>
              <a:t>ona</a:t>
            </a:r>
            <a:r>
              <a:rPr lang="sr-Latn-CS" sz="2000" smtClean="0"/>
              <a:t> na am</a:t>
            </a:r>
            <a:r>
              <a:rPr lang="en-US" sz="2000" smtClean="0"/>
              <a:t>i</a:t>
            </a:r>
            <a:r>
              <a:rPr lang="sr-Latn-CS" sz="2000" smtClean="0"/>
              <a:t>no kiseline</a:t>
            </a:r>
            <a:endParaRPr lang="en-GB" sz="2000" smtClean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b="1" smtClean="0">
                <a:solidFill>
                  <a:srgbClr val="FF0000"/>
                </a:solidFill>
              </a:rPr>
              <a:t>Za sav prirodan život na Zemlji, genetski kod je isti</a:t>
            </a:r>
            <a:r>
              <a:rPr lang="en-GB" sz="2400" b="1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7108" name="Text Box 9"/>
          <p:cNvSpPr txBox="1">
            <a:spLocks noChangeArrowheads="1"/>
          </p:cNvSpPr>
          <p:nvPr/>
        </p:nvSpPr>
        <p:spPr bwMode="auto">
          <a:xfrm>
            <a:off x="1143000" y="2133600"/>
            <a:ext cx="696595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2800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838200" y="39624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chemeClr val="tx1"/>
              </a:buClr>
            </a:pPr>
            <a:r>
              <a:rPr lang="sr-Latn-CS">
                <a:latin typeface="Arial" charset="0"/>
              </a:rPr>
              <a:t>Centralni stav u molekularnoj genetici</a:t>
            </a:r>
            <a:r>
              <a:rPr lang="en-GB">
                <a:latin typeface="Arial" charset="0"/>
              </a:rPr>
              <a:t>: </a:t>
            </a:r>
            <a:r>
              <a:rPr lang="sr-Latn-CS">
                <a:latin typeface="Arial" charset="0"/>
              </a:rPr>
              <a:t>jednosmerni tok</a:t>
            </a:r>
            <a:endParaRPr lang="en-GB">
              <a:latin typeface="Arial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GB">
                <a:solidFill>
                  <a:schemeClr val="hlink"/>
                </a:solidFill>
                <a:latin typeface="Arial" charset="0"/>
              </a:rPr>
              <a:t>Genot</a:t>
            </a:r>
            <a:r>
              <a:rPr lang="sr-Latn-CS">
                <a:solidFill>
                  <a:schemeClr val="hlink"/>
                </a:solidFill>
                <a:latin typeface="Arial" charset="0"/>
              </a:rPr>
              <a:t>i</a:t>
            </a:r>
            <a:r>
              <a:rPr lang="en-GB">
                <a:solidFill>
                  <a:schemeClr val="hlink"/>
                </a:solidFill>
                <a:latin typeface="Arial" charset="0"/>
              </a:rPr>
              <a:t>p</a:t>
            </a:r>
            <a:r>
              <a:rPr lang="en-GB">
                <a:latin typeface="Arial" charset="0"/>
              </a:rPr>
              <a:t> 	               </a:t>
            </a:r>
            <a:r>
              <a:rPr lang="sr-Latn-CS">
                <a:solidFill>
                  <a:schemeClr val="accent2"/>
                </a:solidFill>
                <a:latin typeface="Arial" charset="0"/>
              </a:rPr>
              <a:t>Fenotip</a:t>
            </a:r>
            <a:r>
              <a:rPr lang="en-GB">
                <a:latin typeface="Arial" charset="0"/>
              </a:rPr>
              <a:t>			</a:t>
            </a:r>
            <a:endParaRPr lang="en-GB">
              <a:solidFill>
                <a:schemeClr val="hlink"/>
              </a:solidFill>
              <a:latin typeface="Arial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sr-Latn-CS">
                <a:solidFill>
                  <a:schemeClr val="hlink"/>
                </a:solidFill>
                <a:latin typeface="Arial" charset="0"/>
              </a:rPr>
              <a:t>Genotip</a:t>
            </a:r>
            <a:r>
              <a:rPr lang="en-GB">
                <a:latin typeface="Arial" charset="0"/>
              </a:rPr>
              <a:t>	               </a:t>
            </a:r>
            <a:r>
              <a:rPr lang="sr-Latn-CS">
                <a:solidFill>
                  <a:schemeClr val="accent2"/>
                </a:solidFill>
                <a:latin typeface="Arial" charset="0"/>
              </a:rPr>
              <a:t>Fenotip</a:t>
            </a:r>
            <a:r>
              <a:rPr lang="en-GB">
                <a:latin typeface="Arial" charset="0"/>
              </a:rPr>
              <a:t> </a:t>
            </a:r>
          </a:p>
          <a:p>
            <a:pPr algn="l" eaLnBrk="0" hangingPunct="0">
              <a:spcBef>
                <a:spcPct val="20000"/>
              </a:spcBef>
            </a:pPr>
            <a:endParaRPr lang="en-GB">
              <a:latin typeface="Arial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GB">
                <a:latin typeface="Arial" charset="0"/>
              </a:rPr>
              <a:t>Lamar</a:t>
            </a:r>
            <a:r>
              <a:rPr lang="sr-Latn-CS">
                <a:latin typeface="Arial" charset="0"/>
              </a:rPr>
              <a:t>kizam</a:t>
            </a:r>
            <a:r>
              <a:rPr lang="en-GB">
                <a:latin typeface="Arial" charset="0"/>
              </a:rPr>
              <a:t> (</a:t>
            </a:r>
            <a:r>
              <a:rPr lang="sr-Latn-CS">
                <a:latin typeface="Arial" charset="0"/>
              </a:rPr>
              <a:t>tvrdi da se stečene osobine mogu naslediti</a:t>
            </a:r>
            <a:r>
              <a:rPr lang="en-GB">
                <a:latin typeface="Arial" charset="0"/>
              </a:rPr>
              <a:t>) </a:t>
            </a:r>
            <a:r>
              <a:rPr lang="sr-Latn-CS">
                <a:latin typeface="Arial" charset="0"/>
              </a:rPr>
              <a:t>je, dakle, pogrešan</a:t>
            </a:r>
            <a:r>
              <a:rPr lang="en-GB">
                <a:latin typeface="Arial" charset="0"/>
              </a:rPr>
              <a:t>!</a:t>
            </a:r>
            <a:endParaRPr lang="nl-NL" sz="320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838200"/>
            <a:ext cx="6783387" cy="685800"/>
          </a:xfrm>
        </p:spPr>
        <p:txBody>
          <a:bodyPr/>
          <a:lstStyle/>
          <a:p>
            <a:pPr eaLnBrk="1" hangingPunct="1"/>
            <a:r>
              <a:rPr lang="sr-Latn-CS" sz="3200" smtClean="0"/>
              <a:t>Transkripcija, translacija</a:t>
            </a:r>
            <a:endParaRPr lang="en-US" sz="3200" smtClean="0"/>
          </a:p>
        </p:txBody>
      </p:sp>
      <p:pic>
        <p:nvPicPr>
          <p:cNvPr id="75792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81225"/>
            <a:ext cx="8305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4572000"/>
            <a:ext cx="762000" cy="609600"/>
            <a:chOff x="1680" y="2976"/>
            <a:chExt cx="480" cy="384"/>
          </a:xfrm>
        </p:grpSpPr>
        <p:sp>
          <p:nvSpPr>
            <p:cNvPr id="48134" name="Line 4"/>
            <p:cNvSpPr>
              <a:spLocks noChangeShapeType="1"/>
            </p:cNvSpPr>
            <p:nvPr/>
          </p:nvSpPr>
          <p:spPr bwMode="auto">
            <a:xfrm>
              <a:off x="1680" y="297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35" name="Group 5"/>
            <p:cNvGrpSpPr>
              <a:grpSpLocks/>
            </p:cNvGrpSpPr>
            <p:nvPr/>
          </p:nvGrpSpPr>
          <p:grpSpPr bwMode="auto">
            <a:xfrm>
              <a:off x="1680" y="3168"/>
              <a:ext cx="480" cy="192"/>
              <a:chOff x="1632" y="2640"/>
              <a:chExt cx="480" cy="192"/>
            </a:xfrm>
          </p:grpSpPr>
          <p:sp>
            <p:nvSpPr>
              <p:cNvPr id="48136" name="Line 6"/>
              <p:cNvSpPr>
                <a:spLocks noChangeShapeType="1"/>
              </p:cNvSpPr>
              <p:nvPr/>
            </p:nvSpPr>
            <p:spPr bwMode="auto">
              <a:xfrm flipH="1">
                <a:off x="1632" y="27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7" name="Line 7"/>
              <p:cNvSpPr>
                <a:spLocks noChangeShapeType="1"/>
              </p:cNvSpPr>
              <p:nvPr/>
            </p:nvSpPr>
            <p:spPr bwMode="auto">
              <a:xfrm flipH="1">
                <a:off x="1776" y="2640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en-GB" smtClean="0"/>
              <a:t>Mut</a:t>
            </a:r>
            <a:r>
              <a:rPr lang="sr-Latn-CS" smtClean="0"/>
              <a:t>acija</a:t>
            </a:r>
            <a:endParaRPr lang="en-GB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sz="2400" smtClean="0"/>
              <a:t>Povremeno se nešto od genetskog materijala malo promeni u toku tog procesa</a:t>
            </a:r>
            <a:r>
              <a:rPr lang="en-GB" sz="2400" smtClean="0"/>
              <a:t> (</a:t>
            </a:r>
            <a:r>
              <a:rPr lang="sr-Latn-CS" sz="2400" smtClean="0"/>
              <a:t>greška replikacije</a:t>
            </a:r>
            <a:r>
              <a:rPr lang="en-GB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/>
              <a:t>To znači da deca mogu da imaju genetski materijal koji nije nasleđen od roditelja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sr-Latn-CS" sz="2400" smtClean="0"/>
              <a:t>To može da bude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sr-Latn-CS" smtClean="0"/>
              <a:t>katastrofalno</a:t>
            </a:r>
            <a:r>
              <a:rPr lang="en-GB" smtClean="0"/>
              <a:t>: </a:t>
            </a:r>
            <a:r>
              <a:rPr lang="sr-Latn-CS" smtClean="0"/>
              <a:t>potomak nije sposoban za život</a:t>
            </a:r>
            <a:r>
              <a:rPr lang="en-GB" smtClean="0"/>
              <a:t> (</a:t>
            </a:r>
            <a:r>
              <a:rPr lang="sr-Latn-CS" smtClean="0"/>
              <a:t>najverovatnije</a:t>
            </a:r>
            <a:r>
              <a:rPr lang="en-GB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neutral</a:t>
            </a:r>
            <a:r>
              <a:rPr lang="sr-Latn-CS" smtClean="0"/>
              <a:t>no</a:t>
            </a:r>
            <a:r>
              <a:rPr lang="en-GB" smtClean="0"/>
              <a:t>: </a:t>
            </a:r>
            <a:r>
              <a:rPr lang="sr-Latn-CS" smtClean="0"/>
              <a:t>nova osobina koja ne utiče na prilagođenost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sr-Latn-CS" smtClean="0"/>
              <a:t>prednost</a:t>
            </a:r>
            <a:r>
              <a:rPr lang="en-GB" smtClean="0"/>
              <a:t>: </a:t>
            </a:r>
            <a:r>
              <a:rPr lang="sr-Latn-CS" smtClean="0"/>
              <a:t>pojavljuje se jaka nova osobina</a:t>
            </a: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sr-Latn-CS" sz="2400" smtClean="0"/>
              <a:t>Redundantnost u genetskom kodu obezbeđuje dobar mehanizam za proveru grešaka</a:t>
            </a:r>
            <a:endParaRPr lang="en-GB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51050" y="838200"/>
            <a:ext cx="6254750" cy="762000"/>
          </a:xfrm>
        </p:spPr>
        <p:txBody>
          <a:bodyPr/>
          <a:lstStyle/>
          <a:p>
            <a:pPr eaLnBrk="1" hangingPunct="1"/>
            <a:r>
              <a:rPr lang="en-US" smtClean="0"/>
              <a:t>Motiva</a:t>
            </a:r>
            <a:r>
              <a:rPr lang="sr-Latn-CS" smtClean="0"/>
              <a:t>cije za ER</a:t>
            </a:r>
            <a:r>
              <a:rPr lang="en-US" smtClean="0"/>
              <a:t>: 1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53400" cy="4533900"/>
          </a:xfrm>
        </p:spPr>
        <p:txBody>
          <a:bodyPr/>
          <a:lstStyle/>
          <a:p>
            <a:pPr marL="609600" indent="-609600" eaLnBrk="1" hangingPunct="1"/>
            <a:r>
              <a:rPr lang="sr-Latn-CS" sz="2400" smtClean="0"/>
              <a:t>Priroda je uvek bila izvor inspiracije inženjerima i naučnicima</a:t>
            </a:r>
            <a:endParaRPr lang="en-US" sz="2400" smtClean="0"/>
          </a:p>
          <a:p>
            <a:pPr marL="609600" indent="-609600" eaLnBrk="1" hangingPunct="1"/>
            <a:r>
              <a:rPr lang="sr-Latn-CS" sz="2400" smtClean="0"/>
              <a:t>Najbolji u rešavanju problema u prirodi su</a:t>
            </a:r>
            <a:r>
              <a:rPr lang="en-US" sz="2400" smtClean="0"/>
              <a:t>:</a:t>
            </a:r>
          </a:p>
          <a:p>
            <a:pPr marL="990600" lvl="1" indent="-533400" eaLnBrk="1" hangingPunct="1"/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sr-Latn-CS" smtClean="0">
                <a:solidFill>
                  <a:srgbClr val="FF0000"/>
                </a:solidFill>
              </a:rPr>
              <a:t>ljudski</a:t>
            </a:r>
            <a:r>
              <a:rPr lang="en-US" smtClean="0">
                <a:solidFill>
                  <a:srgbClr val="FF0000"/>
                </a:solidFill>
              </a:rPr>
              <a:t>) </a:t>
            </a:r>
            <a:r>
              <a:rPr lang="sr-Latn-CS" smtClean="0">
                <a:solidFill>
                  <a:srgbClr val="FF0000"/>
                </a:solidFill>
              </a:rPr>
              <a:t>mozak</a:t>
            </a:r>
            <a:r>
              <a:rPr lang="en-US" smtClean="0"/>
              <a:t> </a:t>
            </a:r>
            <a:r>
              <a:rPr lang="sr-Latn-CS" smtClean="0"/>
              <a:t>koji je kreirao točak, Njujork, ratove itd.</a:t>
            </a:r>
            <a:r>
              <a:rPr lang="en-US" smtClean="0"/>
              <a:t>” (Douglas Adams</a:t>
            </a:r>
            <a:r>
              <a:rPr lang="sr-Latn-CS" smtClean="0"/>
              <a:t>:</a:t>
            </a:r>
            <a:r>
              <a:rPr lang="en-US" smtClean="0"/>
              <a:t> Hitch-Hikers Guide)</a:t>
            </a:r>
          </a:p>
          <a:p>
            <a:pPr marL="990600" lvl="1" indent="-533400" eaLnBrk="1" hangingPunct="1"/>
            <a:r>
              <a:rPr lang="sr-Latn-CS" smtClean="0">
                <a:solidFill>
                  <a:srgbClr val="FF0000"/>
                </a:solidFill>
              </a:rPr>
              <a:t>Evolucioni mehanizam</a:t>
            </a:r>
            <a:r>
              <a:rPr lang="en-US" smtClean="0"/>
              <a:t> </a:t>
            </a:r>
            <a:r>
              <a:rPr lang="sr-Latn-CS" smtClean="0"/>
              <a:t>koji je kreirao ljudski mozak </a:t>
            </a:r>
            <a:r>
              <a:rPr lang="en-US" smtClean="0"/>
              <a:t>(</a:t>
            </a:r>
            <a:r>
              <a:rPr lang="sr-Latn-CS" smtClean="0"/>
              <a:t>Charles</a:t>
            </a:r>
            <a:r>
              <a:rPr lang="en-US" smtClean="0"/>
              <a:t> Darwin</a:t>
            </a:r>
            <a:r>
              <a:rPr lang="sr-Latn-CS" smtClean="0"/>
              <a:t>:</a:t>
            </a:r>
            <a:r>
              <a:rPr lang="en-US" smtClean="0"/>
              <a:t> Origin of Species)</a:t>
            </a:r>
          </a:p>
          <a:p>
            <a:pPr marL="609600" indent="-609600" eaLnBrk="1" hangingPunct="1"/>
            <a:r>
              <a:rPr lang="sr-Latn-CS" sz="2400" smtClean="0"/>
              <a:t>Odgovor</a:t>
            </a:r>
            <a:r>
              <a:rPr lang="en-US" sz="2400" smtClean="0"/>
              <a:t> 1 </a:t>
            </a:r>
            <a:r>
              <a:rPr lang="en-US" sz="2400" smtClean="0">
                <a:sym typeface="Wingdings" pitchFamily="2" charset="2"/>
              </a:rPr>
              <a:t> neuro</a:t>
            </a:r>
            <a:r>
              <a:rPr lang="sr-Latn-CS" sz="2400" smtClean="0">
                <a:sym typeface="Wingdings" pitchFamily="2" charset="2"/>
              </a:rPr>
              <a:t> računarstvo</a:t>
            </a:r>
            <a:endParaRPr lang="en-US" sz="2400" smtClean="0">
              <a:sym typeface="Wingdings" pitchFamily="2" charset="2"/>
            </a:endParaRPr>
          </a:p>
          <a:p>
            <a:pPr marL="609600" indent="-609600" eaLnBrk="1" hangingPunct="1"/>
            <a:r>
              <a:rPr lang="sr-Latn-CS" sz="2400" smtClean="0">
                <a:sym typeface="Wingdings" pitchFamily="2" charset="2"/>
              </a:rPr>
              <a:t>Odgovor</a:t>
            </a:r>
            <a:r>
              <a:rPr lang="en-US" sz="2400" smtClean="0">
                <a:sym typeface="Wingdings" pitchFamily="2" charset="2"/>
              </a:rPr>
              <a:t> 2  evoluti</a:t>
            </a:r>
            <a:r>
              <a:rPr lang="sr-Latn-CS" sz="2400" smtClean="0">
                <a:sym typeface="Wingdings" pitchFamily="2" charset="2"/>
              </a:rPr>
              <a:t>vno računarstvo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90600"/>
            <a:ext cx="6646862" cy="533400"/>
          </a:xfrm>
        </p:spPr>
        <p:txBody>
          <a:bodyPr/>
          <a:lstStyle/>
          <a:p>
            <a:pPr eaLnBrk="1" hangingPunct="1"/>
            <a:r>
              <a:rPr lang="sr-Latn-CS" smtClean="0"/>
              <a:t>Položaj</a:t>
            </a:r>
            <a:r>
              <a:rPr lang="en-US" smtClean="0"/>
              <a:t> E</a:t>
            </a:r>
            <a:r>
              <a:rPr lang="sr-Latn-CS" smtClean="0"/>
              <a:t>R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01000" cy="3316288"/>
          </a:xfrm>
        </p:spPr>
        <p:txBody>
          <a:bodyPr/>
          <a:lstStyle/>
          <a:p>
            <a:pPr eaLnBrk="1" hangingPunct="1"/>
            <a:r>
              <a:rPr lang="en-US" smtClean="0"/>
              <a:t>E</a:t>
            </a:r>
            <a:r>
              <a:rPr lang="sr-Latn-CS" smtClean="0"/>
              <a:t>R</a:t>
            </a:r>
            <a:r>
              <a:rPr lang="en-US" smtClean="0"/>
              <a:t> </a:t>
            </a:r>
            <a:r>
              <a:rPr lang="sr-Latn-CS" smtClean="0"/>
              <a:t>je deo računarske nauke</a:t>
            </a:r>
            <a:r>
              <a:rPr lang="en-US" smtClean="0"/>
              <a:t>/ računarske inteligencije</a:t>
            </a:r>
          </a:p>
          <a:p>
            <a:pPr eaLnBrk="1" hangingPunct="1"/>
            <a:r>
              <a:rPr lang="en-US" smtClean="0"/>
              <a:t>E</a:t>
            </a:r>
            <a:r>
              <a:rPr lang="sr-Latn-CS" smtClean="0"/>
              <a:t>R</a:t>
            </a:r>
            <a:r>
              <a:rPr lang="en-US" smtClean="0"/>
              <a:t> </a:t>
            </a:r>
            <a:r>
              <a:rPr lang="sr-Latn-CS" b="1" i="1" smtClean="0"/>
              <a:t>nije</a:t>
            </a:r>
            <a:r>
              <a:rPr lang="sr-Latn-CS" smtClean="0"/>
              <a:t> deo nauka o životu</a:t>
            </a:r>
            <a:r>
              <a:rPr lang="en-US" smtClean="0"/>
              <a:t>/biolog</a:t>
            </a:r>
            <a:r>
              <a:rPr lang="sr-Latn-CS" smtClean="0"/>
              <a:t>ije</a:t>
            </a:r>
            <a:endParaRPr lang="en-US" smtClean="0"/>
          </a:p>
          <a:p>
            <a:pPr eaLnBrk="1" hangingPunct="1"/>
            <a:r>
              <a:rPr lang="sr-Latn-CS" smtClean="0"/>
              <a:t>Iz biologije smo uzeli inspiraciju i terminologiju</a:t>
            </a:r>
            <a:endParaRPr lang="en-US" smtClean="0"/>
          </a:p>
          <a:p>
            <a:pPr eaLnBrk="1" hangingPunct="1"/>
            <a:r>
              <a:rPr lang="en-US" smtClean="0"/>
              <a:t>E</a:t>
            </a:r>
            <a:r>
              <a:rPr lang="sr-Latn-CS" smtClean="0"/>
              <a:t>R</a:t>
            </a:r>
            <a:r>
              <a:rPr lang="en-US" smtClean="0"/>
              <a:t> </a:t>
            </a:r>
            <a:r>
              <a:rPr lang="sr-Latn-CS" smtClean="0"/>
              <a:t>se može primenjivati i na istraživanja u biologiji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051050" y="914400"/>
            <a:ext cx="488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3600" b="1">
                <a:solidFill>
                  <a:schemeClr val="tx2"/>
                </a:solidFill>
                <a:latin typeface="Arial" charset="0"/>
              </a:rPr>
              <a:t>Motiva</a:t>
            </a:r>
            <a:r>
              <a:rPr lang="sr-Latn-CS" sz="3600" b="1">
                <a:solidFill>
                  <a:schemeClr val="tx2"/>
                </a:solidFill>
                <a:latin typeface="Arial" charset="0"/>
              </a:rPr>
              <a:t>cije za ER</a:t>
            </a:r>
            <a:r>
              <a:rPr lang="en-US" sz="3600">
                <a:solidFill>
                  <a:schemeClr val="tx2"/>
                </a:solidFill>
                <a:latin typeface="Arial" charset="0"/>
              </a:rPr>
              <a:t> : 2</a:t>
            </a:r>
          </a:p>
        </p:txBody>
      </p:sp>
      <p:sp>
        <p:nvSpPr>
          <p:cNvPr id="839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/>
              <a:t>R</a:t>
            </a:r>
            <a:r>
              <a:rPr lang="en-US" sz="2400" smtClean="0"/>
              <a:t>a</a:t>
            </a:r>
            <a:r>
              <a:rPr lang="sr-Latn-CS" sz="2400" smtClean="0"/>
              <a:t>zvoj, analiza i primena metoda za </a:t>
            </a:r>
            <a:r>
              <a:rPr lang="sr-Latn-CS" sz="2400" smtClean="0">
                <a:solidFill>
                  <a:srgbClr val="FF0000"/>
                </a:solidFill>
              </a:rPr>
              <a:t>rešavanje p</a:t>
            </a:r>
            <a:r>
              <a:rPr lang="en-US" sz="2400" smtClean="0">
                <a:solidFill>
                  <a:srgbClr val="FF0000"/>
                </a:solidFill>
              </a:rPr>
              <a:t>roblem</a:t>
            </a:r>
            <a:r>
              <a:rPr lang="sr-Latn-CS" sz="2400" smtClean="0">
                <a:solidFill>
                  <a:srgbClr val="FF0000"/>
                </a:solidFill>
              </a:rPr>
              <a:t>a </a:t>
            </a:r>
            <a:r>
              <a:rPr lang="sr-Latn-CS" sz="2400" smtClean="0"/>
              <a:t>-</a:t>
            </a:r>
            <a:r>
              <a:rPr lang="en-US" sz="2400" smtClean="0"/>
              <a:t> algorit</a:t>
            </a:r>
            <a:r>
              <a:rPr lang="sr-Latn-CS" sz="2400" smtClean="0"/>
              <a:t>a</a:t>
            </a:r>
            <a:r>
              <a:rPr lang="en-US" sz="2400" smtClean="0"/>
              <a:t>m</a:t>
            </a:r>
            <a:r>
              <a:rPr lang="sr-Latn-CS" sz="2400" smtClean="0"/>
              <a:t>a</a:t>
            </a:r>
            <a:r>
              <a:rPr lang="en-US" sz="2400" smtClean="0"/>
              <a:t> </a:t>
            </a:r>
            <a:r>
              <a:rPr lang="sr-Latn-CS" sz="2400" smtClean="0">
                <a:solidFill>
                  <a:srgbClr val="FF0000"/>
                </a:solidFill>
              </a:rPr>
              <a:t>je centralna tema </a:t>
            </a:r>
            <a:r>
              <a:rPr lang="en-US" sz="2400" smtClean="0"/>
              <a:t>matemati</a:t>
            </a:r>
            <a:r>
              <a:rPr lang="sr-Latn-CS" sz="2400" smtClean="0"/>
              <a:t>ke</a:t>
            </a:r>
            <a:r>
              <a:rPr lang="en-US" sz="2400" smtClean="0"/>
              <a:t> </a:t>
            </a:r>
            <a:r>
              <a:rPr lang="sr-Latn-CS" sz="2400" smtClean="0"/>
              <a:t>i</a:t>
            </a:r>
            <a:r>
              <a:rPr lang="en-US" sz="2400" smtClean="0"/>
              <a:t> </a:t>
            </a:r>
            <a:r>
              <a:rPr lang="sr-Latn-CS" sz="2400" smtClean="0"/>
              <a:t>računarske nauke</a:t>
            </a:r>
            <a:endParaRPr lang="en-US" sz="2400" smtClean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400" smtClean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>
                <a:solidFill>
                  <a:srgbClr val="FF0000"/>
                </a:solidFill>
              </a:rPr>
              <a:t>vreme</a:t>
            </a:r>
            <a:r>
              <a:rPr lang="en-US" sz="2400" smtClean="0"/>
              <a:t> </a:t>
            </a:r>
            <a:r>
              <a:rPr lang="sr-Latn-CS" sz="2400" smtClean="0"/>
              <a:t>za analizu problema</a:t>
            </a:r>
            <a:r>
              <a:rPr lang="en-US" sz="2400" smtClean="0"/>
              <a:t> </a:t>
            </a:r>
            <a:r>
              <a:rPr lang="sr-Latn-CS" sz="2400" smtClean="0">
                <a:solidFill>
                  <a:srgbClr val="FF0000"/>
                </a:solidFill>
              </a:rPr>
              <a:t>opada</a:t>
            </a:r>
            <a:endParaRPr lang="en-US" sz="2400" smtClean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400" smtClean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>
                <a:solidFill>
                  <a:srgbClr val="FF0000"/>
                </a:solidFill>
              </a:rPr>
              <a:t>Kompleksnost</a:t>
            </a:r>
            <a:r>
              <a:rPr lang="en-US" sz="2400" smtClean="0"/>
              <a:t> problem</a:t>
            </a:r>
            <a:r>
              <a:rPr lang="sr-Latn-CS" sz="2400" smtClean="0"/>
              <a:t>a koje treba rešiti</a:t>
            </a:r>
            <a:r>
              <a:rPr lang="en-US" sz="2400" smtClean="0"/>
              <a:t> </a:t>
            </a:r>
            <a:r>
              <a:rPr lang="sr-Latn-CS" sz="2400" smtClean="0">
                <a:solidFill>
                  <a:srgbClr val="FF0000"/>
                </a:solidFill>
              </a:rPr>
              <a:t>raste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sr-Latn-CS" sz="2400" smtClean="0"/>
              <a:t>Posledica</a:t>
            </a:r>
            <a:r>
              <a:rPr lang="en-US" sz="2400" smtClean="0"/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	</a:t>
            </a:r>
            <a:r>
              <a:rPr lang="sr-Latn-CS" sz="2400" smtClean="0"/>
              <a:t>Potrebna tehnologija za </a:t>
            </a:r>
            <a:r>
              <a:rPr lang="sr-Latn-CS" sz="2400" smtClean="0">
                <a:solidFill>
                  <a:srgbClr val="FF0000"/>
                </a:solidFill>
              </a:rPr>
              <a:t>r</a:t>
            </a:r>
            <a:r>
              <a:rPr lang="en-US" sz="2400" smtClean="0">
                <a:solidFill>
                  <a:srgbClr val="FF0000"/>
                </a:solidFill>
              </a:rPr>
              <a:t>obus</a:t>
            </a:r>
            <a:r>
              <a:rPr lang="sr-Latn-CS" sz="2400" smtClean="0">
                <a:solidFill>
                  <a:srgbClr val="FF0000"/>
                </a:solidFill>
              </a:rPr>
              <a:t>no rešavanje problema</a:t>
            </a:r>
            <a:endParaRPr lang="en-GB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24200"/>
            <a:ext cx="6524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2051050" y="838200"/>
            <a:ext cx="6711950" cy="762000"/>
          </a:xfrm>
        </p:spPr>
        <p:txBody>
          <a:bodyPr/>
          <a:lstStyle/>
          <a:p>
            <a:pPr eaLnBrk="1" hangingPunct="1"/>
            <a:r>
              <a:rPr lang="sr-Latn-CS" sz="3200" smtClean="0"/>
              <a:t>Tip problema</a:t>
            </a:r>
            <a:r>
              <a:rPr lang="en-US" sz="3200" smtClean="0"/>
              <a:t> 1 : Optimi</a:t>
            </a:r>
            <a:r>
              <a:rPr lang="sr-Latn-CS" sz="3200" smtClean="0"/>
              <a:t>zacija</a:t>
            </a:r>
            <a:endParaRPr lang="en-US" smtClean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1143000"/>
          </a:xfrm>
        </p:spPr>
        <p:txBody>
          <a:bodyPr/>
          <a:lstStyle/>
          <a:p>
            <a:pPr eaLnBrk="1" hangingPunct="1"/>
            <a:r>
              <a:rPr lang="sr-Latn-CS" sz="2400" smtClean="0"/>
              <a:t>Imamo model sistema i tražimo ul</a:t>
            </a:r>
            <a:r>
              <a:rPr lang="en-US" sz="2400" smtClean="0"/>
              <a:t>a</a:t>
            </a:r>
            <a:r>
              <a:rPr lang="sr-Latn-CS" sz="2400" smtClean="0"/>
              <a:t>ze koji će nam omogućiti dostizanje postavljenog cilja</a:t>
            </a:r>
            <a:endParaRPr lang="en-GB" sz="2400" smtClean="0">
              <a:sym typeface="Symbol" pitchFamily="18" charset="2"/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066800" y="5257800"/>
            <a:ext cx="7431088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n</a:t>
            </a:r>
            <a:r>
              <a:rPr lang="en-US">
                <a:latin typeface="Arial" charset="0"/>
                <a:sym typeface="Symbol" pitchFamily="18" charset="2"/>
              </a:rPr>
              <a:t>.</a:t>
            </a:r>
            <a:r>
              <a:rPr lang="sr-Latn-CS">
                <a:latin typeface="Arial" charset="0"/>
                <a:sym typeface="Symbol" pitchFamily="18" charset="2"/>
              </a:rPr>
              <a:t>pr</a:t>
            </a:r>
            <a:r>
              <a:rPr lang="en-US">
                <a:latin typeface="Arial" charset="0"/>
                <a:sym typeface="Symbol" pitchFamily="18" charset="2"/>
              </a:rPr>
              <a:t>. 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rasporedi časova za nastavu, </a:t>
            </a:r>
            <a:r>
              <a:rPr lang="en-US">
                <a:latin typeface="Arial" charset="0"/>
                <a:sym typeface="Symbol" pitchFamily="18" charset="2"/>
              </a:rPr>
              <a:t>call cent</a:t>
            </a:r>
            <a:r>
              <a:rPr lang="sr-Latn-CS">
                <a:latin typeface="Arial" charset="0"/>
                <a:sym typeface="Symbol" pitchFamily="18" charset="2"/>
              </a:rPr>
              <a:t>a</a:t>
            </a:r>
            <a:r>
              <a:rPr lang="en-US">
                <a:latin typeface="Arial" charset="0"/>
                <a:sym typeface="Symbol" pitchFamily="18" charset="2"/>
              </a:rPr>
              <a:t>r, </a:t>
            </a:r>
            <a:r>
              <a:rPr lang="sr-Latn-CS">
                <a:latin typeface="Arial" charset="0"/>
                <a:sym typeface="Symbol" pitchFamily="18" charset="2"/>
              </a:rPr>
              <a:t>bolnica</a:t>
            </a:r>
            <a:endParaRPr lang="en-US">
              <a:latin typeface="Arial" charset="0"/>
              <a:sym typeface="Symbol" pitchFamily="18" charset="2"/>
            </a:endParaRPr>
          </a:p>
          <a:p>
            <a:pPr lvl="1" algn="l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>
                <a:latin typeface="Arial" charset="0"/>
                <a:sym typeface="Symbol" pitchFamily="18" charset="2"/>
              </a:rPr>
              <a:t> </a:t>
            </a:r>
            <a:r>
              <a:rPr lang="sr-Latn-CS">
                <a:latin typeface="Arial" charset="0"/>
                <a:sym typeface="Symbol" pitchFamily="18" charset="2"/>
              </a:rPr>
              <a:t>specifikacije dizajna, itd</a:t>
            </a:r>
            <a:endParaRPr lang="en-GB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/>
      <p:bldP spid="8602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8238" y="523875"/>
            <a:ext cx="71310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051050" y="404813"/>
            <a:ext cx="680085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sr-Latn-CS" sz="3200">
                <a:solidFill>
                  <a:schemeClr val="tx2"/>
                </a:solidFill>
                <a:latin typeface="Arial" charset="0"/>
              </a:rPr>
              <a:t>Optimizacioni primer</a:t>
            </a:r>
            <a:r>
              <a:rPr lang="nl-NL" sz="3200">
                <a:solidFill>
                  <a:schemeClr val="tx2"/>
                </a:solidFill>
                <a:latin typeface="Arial" charset="0"/>
              </a:rPr>
              <a:t> 1: </a:t>
            </a:r>
            <a:endParaRPr lang="en-US" sz="3200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sr-Latn-CS" sz="3200">
                <a:solidFill>
                  <a:schemeClr val="tx2"/>
                </a:solidFill>
                <a:latin typeface="Arial" charset="0"/>
              </a:rPr>
              <a:t>raspored na fakultetu</a:t>
            </a:r>
            <a:endParaRPr lang="nl-NL" sz="3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538663" y="1906588"/>
            <a:ext cx="39925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572000" y="2286000"/>
            <a:ext cx="41211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sr-Latn-CS">
                <a:latin typeface="Arial" charset="0"/>
              </a:rPr>
              <a:t>Ogroman prostor pretrage</a:t>
            </a:r>
            <a:endParaRPr lang="en-US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sr-Latn-CS">
                <a:latin typeface="Arial" charset="0"/>
              </a:rPr>
              <a:t>Rasporedi moraju da budu </a:t>
            </a:r>
            <a:r>
              <a:rPr lang="sr-Latn-CS" i="1">
                <a:latin typeface="Arial" charset="0"/>
              </a:rPr>
              <a:t>dobri</a:t>
            </a:r>
            <a:endParaRPr lang="en-US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>
                <a:latin typeface="Arial" charset="0"/>
              </a:rPr>
              <a:t>“</a:t>
            </a:r>
            <a:r>
              <a:rPr lang="sr-Latn-CS">
                <a:latin typeface="Arial" charset="0"/>
              </a:rPr>
              <a:t>Dobro</a:t>
            </a:r>
            <a:r>
              <a:rPr lang="en-US">
                <a:latin typeface="Arial" charset="0"/>
              </a:rPr>
              <a:t>” </a:t>
            </a:r>
            <a:r>
              <a:rPr lang="sr-Latn-CS">
                <a:latin typeface="Arial" charset="0"/>
              </a:rPr>
              <a:t>je definisano kao kombinacija više kontradiktornih kriterijuma</a:t>
            </a:r>
            <a:endParaRPr lang="en-US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sr-Latn-CS">
                <a:latin typeface="Arial" charset="0"/>
              </a:rPr>
              <a:t>Rasporedi moraju da budu dopustivi</a:t>
            </a:r>
            <a:endParaRPr lang="en-US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sr-Latn-CS">
                <a:latin typeface="Arial" charset="0"/>
              </a:rPr>
              <a:t>Najveći deo prostora pretrage je nedopustiv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3254" name="Picture 6" descr="recru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33194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051050" y="333375"/>
            <a:ext cx="61293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sr-Latn-CS" sz="3200">
                <a:solidFill>
                  <a:schemeClr val="tx2"/>
                </a:solidFill>
                <a:latin typeface="Arial" charset="0"/>
              </a:rPr>
              <a:t>Optimizacioni primer</a:t>
            </a:r>
            <a:r>
              <a:rPr lang="en-US" sz="3200">
                <a:solidFill>
                  <a:schemeClr val="tx2"/>
                </a:solidFill>
                <a:latin typeface="Arial" charset="0"/>
              </a:rPr>
              <a:t> 2: </a:t>
            </a:r>
          </a:p>
          <a:p>
            <a:pPr algn="l" eaLnBrk="0" hangingPunct="0"/>
            <a:r>
              <a:rPr lang="sr-Latn-CS" sz="3200">
                <a:solidFill>
                  <a:schemeClr val="tx2"/>
                </a:solidFill>
                <a:latin typeface="Arial" charset="0"/>
              </a:rPr>
              <a:t>satelitska struktura</a:t>
            </a:r>
            <a:endParaRPr lang="en-US" sz="3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529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648200" y="2057400"/>
            <a:ext cx="425450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sr-Latn-CS">
                <a:latin typeface="Arial" charset="0"/>
              </a:rPr>
              <a:t>Optimizovani dizajn satelita za </a:t>
            </a:r>
            <a:r>
              <a:rPr lang="en-GB">
                <a:latin typeface="Arial" charset="0"/>
              </a:rPr>
              <a:t>NASA </a:t>
            </a:r>
            <a:r>
              <a:rPr lang="sr-Latn-CS">
                <a:latin typeface="Arial" charset="0"/>
              </a:rPr>
              <a:t>da se maksimizuje izolovanje vibracija</a:t>
            </a:r>
            <a:endParaRPr lang="en-GB">
              <a:latin typeface="Arial" charset="0"/>
            </a:endParaRPr>
          </a:p>
          <a:p>
            <a:pPr algn="l" eaLnBrk="0" hangingPunct="0"/>
            <a:endParaRPr lang="en-GB">
              <a:latin typeface="Arial" charset="0"/>
            </a:endParaRPr>
          </a:p>
          <a:p>
            <a:pPr algn="l" eaLnBrk="0" hangingPunct="0"/>
            <a:r>
              <a:rPr lang="en-GB">
                <a:latin typeface="Arial" charset="0"/>
              </a:rPr>
              <a:t>Evo</a:t>
            </a:r>
            <a:r>
              <a:rPr lang="sr-Latn-CS">
                <a:latin typeface="Arial" charset="0"/>
              </a:rPr>
              <a:t>l</a:t>
            </a:r>
            <a:r>
              <a:rPr lang="en-US">
                <a:latin typeface="Arial" charset="0"/>
              </a:rPr>
              <a:t>u</a:t>
            </a:r>
            <a:r>
              <a:rPr lang="sr-Latn-CS">
                <a:latin typeface="Arial" charset="0"/>
              </a:rPr>
              <a:t>ira</a:t>
            </a:r>
            <a:r>
              <a:rPr lang="en-GB">
                <a:latin typeface="Arial" charset="0"/>
              </a:rPr>
              <a:t>: </a:t>
            </a:r>
            <a:r>
              <a:rPr lang="sr-Latn-CS">
                <a:latin typeface="Arial" charset="0"/>
              </a:rPr>
              <a:t>strukture dizajna</a:t>
            </a:r>
            <a:endParaRPr lang="en-GB">
              <a:latin typeface="Arial" charset="0"/>
            </a:endParaRPr>
          </a:p>
          <a:p>
            <a:pPr algn="l" eaLnBrk="0" hangingPunct="0"/>
            <a:endParaRPr lang="en-GB">
              <a:latin typeface="Arial" charset="0"/>
            </a:endParaRPr>
          </a:p>
          <a:p>
            <a:pPr algn="l" eaLnBrk="0" hangingPunct="0"/>
            <a:r>
              <a:rPr lang="sr-Latn-CS">
                <a:latin typeface="Arial" charset="0"/>
              </a:rPr>
              <a:t>Prilagođenost</a:t>
            </a:r>
            <a:r>
              <a:rPr lang="en-GB">
                <a:latin typeface="Arial" charset="0"/>
              </a:rPr>
              <a:t>: </a:t>
            </a:r>
            <a:r>
              <a:rPr lang="sr-Latn-CS">
                <a:latin typeface="Arial" charset="0"/>
              </a:rPr>
              <a:t>otpornost na vibracije</a:t>
            </a:r>
            <a:endParaRPr lang="en-GB">
              <a:latin typeface="Arial" charset="0"/>
            </a:endParaRPr>
          </a:p>
          <a:p>
            <a:pPr algn="l" eaLnBrk="0" hangingPunct="0"/>
            <a:endParaRPr lang="en-GB">
              <a:latin typeface="Arial" charset="0"/>
            </a:endParaRPr>
          </a:p>
          <a:p>
            <a:pPr algn="l" eaLnBrk="0" hangingPunct="0"/>
            <a:r>
              <a:rPr lang="en-GB" sz="2800">
                <a:solidFill>
                  <a:srgbClr val="FF0000"/>
                </a:solidFill>
                <a:latin typeface="Arial" charset="0"/>
                <a:hlinkClick r:id="rId3" action="ppaction://hlinkfile"/>
              </a:rPr>
              <a:t>Evolu</a:t>
            </a:r>
            <a:r>
              <a:rPr lang="sr-Latn-CS" sz="2800">
                <a:solidFill>
                  <a:srgbClr val="FF0000"/>
                </a:solidFill>
                <a:latin typeface="Arial" charset="0"/>
                <a:hlinkClick r:id="rId3" action="ppaction://hlinkfile"/>
              </a:rPr>
              <a:t>ciona</a:t>
            </a:r>
            <a:r>
              <a:rPr lang="en-GB" sz="2800">
                <a:solidFill>
                  <a:srgbClr val="FF0000"/>
                </a:solidFill>
                <a:latin typeface="Arial" charset="0"/>
                <a:hlinkClick r:id="rId3" action="ppaction://hlinkfile"/>
              </a:rPr>
              <a:t> </a:t>
            </a:r>
            <a:r>
              <a:rPr lang="en-GB" sz="2800">
                <a:solidFill>
                  <a:srgbClr val="FF0000"/>
                </a:solidFill>
                <a:latin typeface="Arial" charset="0"/>
                <a:cs typeface="Arial" charset="0"/>
                <a:hlinkClick r:id="rId3" action="ppaction://hlinkfile"/>
              </a:rPr>
              <a:t>“</a:t>
            </a:r>
            <a:r>
              <a:rPr lang="sr-Latn-CS" sz="2800">
                <a:solidFill>
                  <a:srgbClr val="FF0000"/>
                </a:solidFill>
                <a:latin typeface="Arial" charset="0"/>
                <a:hlinkClick r:id="rId3" action="ppaction://hlinkfile"/>
              </a:rPr>
              <a:t>kreativnost</a:t>
            </a:r>
            <a:r>
              <a:rPr lang="en-GB" sz="2800">
                <a:solidFill>
                  <a:srgbClr val="FF0000"/>
                </a:solidFill>
                <a:latin typeface="Arial" charset="0"/>
                <a:hlinkClick r:id="rId3" action="ppaction://hlinkfile"/>
              </a:rPr>
              <a:t>”</a:t>
            </a:r>
            <a:r>
              <a:rPr lang="en-GB" sz="2800">
                <a:latin typeface="Arial" charset="0"/>
                <a:hlinkClick r:id="rId3" action="ppaction://hlinkfile"/>
              </a:rPr>
              <a:t> </a:t>
            </a:r>
            <a:endParaRPr lang="en-GB" sz="280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BBeam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857250"/>
            <a:ext cx="97536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3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3186"/>
                </p:tgtEl>
              </p:cMediaNode>
            </p:vide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Tip problema</a:t>
            </a:r>
            <a:r>
              <a:rPr lang="en-GB" smtClean="0"/>
              <a:t> 2: Model</a:t>
            </a:r>
            <a:r>
              <a:rPr lang="sr-Latn-CS" smtClean="0"/>
              <a:t>ovanje</a:t>
            </a:r>
            <a:endParaRPr lang="en-GB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1447800"/>
          </a:xfrm>
        </p:spPr>
        <p:txBody>
          <a:bodyPr/>
          <a:lstStyle/>
          <a:p>
            <a:pPr eaLnBrk="1" hangingPunct="1"/>
            <a:r>
              <a:rPr lang="sr-Latn-CS" sz="2400" smtClean="0"/>
              <a:t>Imamo odgovarajuće skupove ulaza</a:t>
            </a:r>
            <a:r>
              <a:rPr lang="en-GB" sz="2400" smtClean="0"/>
              <a:t> &amp; </a:t>
            </a:r>
            <a:r>
              <a:rPr lang="sr-Latn-CS" sz="2400" smtClean="0"/>
              <a:t>izlaza i tražimo model koji će dati korektan izlaz za svaki poznati ulaz</a:t>
            </a:r>
            <a:endParaRPr lang="en-GB" sz="2400" smtClean="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05200"/>
            <a:ext cx="64008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203325" y="5627688"/>
            <a:ext cx="4900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latin typeface="Arial" charset="0"/>
              </a:rPr>
              <a:t>  </a:t>
            </a:r>
            <a:r>
              <a:rPr lang="sr-Latn-CS" sz="2800">
                <a:latin typeface="Arial" charset="0"/>
              </a:rPr>
              <a:t>Evolutivno mašinsko učenje</a:t>
            </a:r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  <p:bldP spid="10854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38238" y="523875"/>
            <a:ext cx="71310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227138" y="914400"/>
            <a:ext cx="7375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sr-Latn-CS" sz="3200">
                <a:solidFill>
                  <a:schemeClr val="tx2"/>
                </a:solidFill>
                <a:latin typeface="Arial" charset="0"/>
              </a:rPr>
              <a:t>Primer modelovanja</a:t>
            </a:r>
            <a:r>
              <a:rPr lang="nl-NL" sz="3200">
                <a:solidFill>
                  <a:schemeClr val="tx2"/>
                </a:solidFill>
                <a:latin typeface="Arial" charset="0"/>
              </a:rPr>
              <a:t>: </a:t>
            </a:r>
            <a:r>
              <a:rPr lang="sr-Latn-CS" sz="3200">
                <a:solidFill>
                  <a:schemeClr val="tx2"/>
                </a:solidFill>
                <a:latin typeface="Arial" charset="0"/>
              </a:rPr>
              <a:t>Kredibilitet za kredit</a:t>
            </a:r>
            <a:endParaRPr lang="nl-NL" sz="3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38663" y="1906588"/>
            <a:ext cx="39925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953000" y="2133600"/>
            <a:ext cx="38100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b="1" i="1">
                <a:latin typeface="Arial" charset="0"/>
              </a:rPr>
              <a:t>British bank</a:t>
            </a:r>
            <a:r>
              <a:rPr lang="en-US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je evoluirala model kredibiliteta da bi predviđala ponašanje u plaćanju kredita za nove kandidate</a:t>
            </a:r>
            <a:endParaRPr lang="en-US">
              <a:latin typeface="Arial" charset="0"/>
            </a:endParaRPr>
          </a:p>
          <a:p>
            <a:pPr algn="l" eaLnBrk="0" hangingPunct="0"/>
            <a:endParaRPr lang="en-US">
              <a:latin typeface="Arial" charset="0"/>
            </a:endParaRPr>
          </a:p>
          <a:p>
            <a:pPr algn="l" eaLnBrk="0" hangingPunct="0"/>
            <a:r>
              <a:rPr lang="en-US">
                <a:latin typeface="Arial" charset="0"/>
              </a:rPr>
              <a:t>Evol</a:t>
            </a:r>
            <a:r>
              <a:rPr lang="sr-Latn-CS">
                <a:latin typeface="Arial" charset="0"/>
              </a:rPr>
              <a:t>uira</a:t>
            </a:r>
            <a:r>
              <a:rPr lang="en-US">
                <a:latin typeface="Arial" charset="0"/>
              </a:rPr>
              <a:t>: </a:t>
            </a:r>
            <a:r>
              <a:rPr lang="sr-Latn-CS">
                <a:latin typeface="Arial" charset="0"/>
              </a:rPr>
              <a:t>modeli predikcije</a:t>
            </a:r>
            <a:endParaRPr lang="en-US">
              <a:latin typeface="Arial" charset="0"/>
            </a:endParaRPr>
          </a:p>
          <a:p>
            <a:pPr algn="l" eaLnBrk="0" hangingPunct="0"/>
            <a:endParaRPr lang="en-US">
              <a:latin typeface="Arial" charset="0"/>
            </a:endParaRPr>
          </a:p>
          <a:p>
            <a:pPr algn="l" eaLnBrk="0" hangingPunct="0"/>
            <a:r>
              <a:rPr lang="sr-Latn-CS">
                <a:latin typeface="Arial" charset="0"/>
              </a:rPr>
              <a:t>Prilagođenost</a:t>
            </a:r>
            <a:r>
              <a:rPr lang="en-US">
                <a:latin typeface="Arial" charset="0"/>
              </a:rPr>
              <a:t>: </a:t>
            </a:r>
            <a:r>
              <a:rPr lang="sr-Latn-CS">
                <a:latin typeface="Arial" charset="0"/>
              </a:rPr>
              <a:t>model pouzdanosti na bazi istorijskih podataka</a:t>
            </a:r>
            <a:endParaRPr lang="en-US">
              <a:latin typeface="Arial" charset="0"/>
            </a:endParaRPr>
          </a:p>
          <a:p>
            <a:pPr algn="l" eaLnBrk="0" hangingPunct="0"/>
            <a:endParaRPr lang="en-US">
              <a:latin typeface="Arial" charset="0"/>
            </a:endParaRPr>
          </a:p>
          <a:p>
            <a:pPr algn="l" eaLnBrk="0" hangingPunct="0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8374" name="Picture 6" descr="loan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4038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sr-Latn-CS" smtClean="0"/>
              <a:t>Problem tipa 3</a:t>
            </a:r>
            <a:r>
              <a:rPr lang="en-GB" smtClean="0"/>
              <a:t>: Simula</a:t>
            </a:r>
            <a:r>
              <a:rPr lang="sr-Latn-CS" smtClean="0"/>
              <a:t>cija</a:t>
            </a:r>
            <a:endParaRPr lang="en-GB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1371600"/>
          </a:xfrm>
        </p:spPr>
        <p:txBody>
          <a:bodyPr/>
          <a:lstStyle/>
          <a:p>
            <a:pPr eaLnBrk="1" hangingPunct="1"/>
            <a:r>
              <a:rPr lang="sr-Latn-CS" sz="2400" smtClean="0"/>
              <a:t>Imamo zadat model i želimo da znamo izlaze koji će se pojaviti za različite ulazne uslove</a:t>
            </a:r>
            <a:endParaRPr lang="en-GB" sz="2400" smtClean="0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343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066800" y="4876800"/>
            <a:ext cx="78486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800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Često se koristi da odgovori na pitanja tipa</a:t>
            </a:r>
            <a:r>
              <a:rPr lang="en-GB">
                <a:latin typeface="Arial" charset="0"/>
              </a:rPr>
              <a:t> “</a:t>
            </a:r>
            <a:r>
              <a:rPr lang="sr-Latn-CS">
                <a:latin typeface="Arial" charset="0"/>
              </a:rPr>
              <a:t>šta-ako</a:t>
            </a:r>
            <a:r>
              <a:rPr lang="en-GB">
                <a:latin typeface="Arial" charset="0"/>
              </a:rPr>
              <a:t>” </a:t>
            </a:r>
            <a:r>
              <a:rPr lang="sr-Latn-CS">
                <a:latin typeface="Arial" charset="0"/>
              </a:rPr>
              <a:t>u dinamičkim okruženjima koja evoluiraju</a:t>
            </a:r>
            <a:endParaRPr lang="en-GB"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>
                <a:latin typeface="Arial" charset="0"/>
              </a:rPr>
              <a:t> </a:t>
            </a:r>
            <a:r>
              <a:rPr lang="sr-Latn-CS">
                <a:latin typeface="Arial" charset="0"/>
              </a:rPr>
              <a:t>n</a:t>
            </a:r>
            <a:r>
              <a:rPr lang="en-GB">
                <a:latin typeface="Arial" charset="0"/>
              </a:rPr>
              <a:t>.</a:t>
            </a:r>
            <a:r>
              <a:rPr lang="sr-Latn-CS">
                <a:latin typeface="Arial" charset="0"/>
              </a:rPr>
              <a:t>pr</a:t>
            </a:r>
            <a:r>
              <a:rPr lang="en-GB">
                <a:latin typeface="Arial" charset="0"/>
              </a:rPr>
              <a:t>.  </a:t>
            </a:r>
            <a:r>
              <a:rPr lang="sr-Latn-CS">
                <a:latin typeface="Arial" charset="0"/>
              </a:rPr>
              <a:t>Evolutivna ekonomija, Veštački život</a:t>
            </a:r>
            <a:endParaRPr lang="en-GB">
              <a:latin typeface="Arial" charset="0"/>
            </a:endParaRPr>
          </a:p>
          <a:p>
            <a:pPr algn="l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smtClean="0"/>
              <a:t>Simula</a:t>
            </a:r>
            <a:r>
              <a:rPr lang="sr-Latn-CS" smtClean="0"/>
              <a:t>cioni primer</a:t>
            </a:r>
            <a:r>
              <a:rPr lang="en-US" smtClean="0"/>
              <a:t>: </a:t>
            </a:r>
            <a:r>
              <a:rPr lang="sr-Latn-CS" smtClean="0"/>
              <a:t>evolutivna veštačka društva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2133600"/>
            <a:ext cx="464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Latn-CS" sz="2400" smtClean="0"/>
              <a:t>Simulira trgovinu, ekonomsko nadmetanje za kalibriranje modela</a:t>
            </a: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Latn-CS" sz="2400" smtClean="0"/>
              <a:t>Koristi modele da optimizuje strategije i politike</a:t>
            </a: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Latn-CS" sz="2400" smtClean="0"/>
              <a:t>Evolutivna ekonomija</a:t>
            </a: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Latn-CS" sz="2400" smtClean="0"/>
              <a:t>Preživljavanje najprilagođenijeg je univerzalno</a:t>
            </a:r>
            <a:r>
              <a:rPr lang="en-US" sz="2400" smtClean="0"/>
              <a:t> (</a:t>
            </a:r>
            <a:r>
              <a:rPr lang="sr-Latn-CS" sz="2400" smtClean="0"/>
              <a:t>velika</a:t>
            </a:r>
            <a:r>
              <a:rPr lang="en-US" sz="2400" smtClean="0"/>
              <a:t>/</a:t>
            </a:r>
            <a:r>
              <a:rPr lang="sr-Latn-CS" sz="2400" smtClean="0"/>
              <a:t>mala riba</a:t>
            </a:r>
            <a:r>
              <a:rPr lang="en-US" sz="2400" smtClean="0"/>
              <a:t>)</a:t>
            </a:r>
          </a:p>
        </p:txBody>
      </p:sp>
      <p:pic>
        <p:nvPicPr>
          <p:cNvPr id="60420" name="Picture 4" descr="SUGAR"/>
          <p:cNvPicPr>
            <a:picLocks noChangeArrowheads="1"/>
          </p:cNvPicPr>
          <p:nvPr/>
        </p:nvPicPr>
        <p:blipFill>
          <a:blip r:embed="rId2" cstate="print">
            <a:lum bright="50000" contrast="70000"/>
          </a:blip>
          <a:srcRect/>
          <a:stretch>
            <a:fillRect/>
          </a:stretch>
        </p:blipFill>
        <p:spPr bwMode="auto">
          <a:xfrm>
            <a:off x="914400" y="2133600"/>
            <a:ext cx="3124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400" smtClean="0"/>
              <a:t>Taksonomija</a:t>
            </a:r>
          </a:p>
        </p:txBody>
      </p:sp>
      <p:grpSp>
        <p:nvGrpSpPr>
          <p:cNvPr id="16387" name="Group 1092"/>
          <p:cNvGrpSpPr>
            <a:grpSpLocks/>
          </p:cNvGrpSpPr>
          <p:nvPr/>
        </p:nvGrpSpPr>
        <p:grpSpPr bwMode="auto">
          <a:xfrm>
            <a:off x="1219200" y="1981200"/>
            <a:ext cx="7269163" cy="4154488"/>
            <a:chOff x="804" y="1584"/>
            <a:chExt cx="4579" cy="2617"/>
          </a:xfrm>
        </p:grpSpPr>
        <p:sp>
          <p:nvSpPr>
            <p:cNvPr id="16388" name="Line 1028"/>
            <p:cNvSpPr>
              <a:spLocks noChangeShapeType="1"/>
            </p:cNvSpPr>
            <p:nvPr/>
          </p:nvSpPr>
          <p:spPr bwMode="auto">
            <a:xfrm>
              <a:off x="3096" y="2564"/>
              <a:ext cx="1" cy="1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Rectangle 1029"/>
            <p:cNvSpPr>
              <a:spLocks noChangeArrowheads="1"/>
            </p:cNvSpPr>
            <p:nvPr/>
          </p:nvSpPr>
          <p:spPr bwMode="auto">
            <a:xfrm>
              <a:off x="3090" y="2564"/>
              <a:ext cx="12" cy="13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1030"/>
            <p:cNvSpPr>
              <a:spLocks noChangeShapeType="1"/>
            </p:cNvSpPr>
            <p:nvPr/>
          </p:nvSpPr>
          <p:spPr bwMode="auto">
            <a:xfrm>
              <a:off x="1919" y="2699"/>
              <a:ext cx="1" cy="1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Rectangle 1031"/>
            <p:cNvSpPr>
              <a:spLocks noChangeArrowheads="1"/>
            </p:cNvSpPr>
            <p:nvPr/>
          </p:nvSpPr>
          <p:spPr bwMode="auto">
            <a:xfrm>
              <a:off x="1914" y="2699"/>
              <a:ext cx="11" cy="13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1032"/>
            <p:cNvSpPr>
              <a:spLocks noChangeShapeType="1"/>
            </p:cNvSpPr>
            <p:nvPr/>
          </p:nvSpPr>
          <p:spPr bwMode="auto">
            <a:xfrm>
              <a:off x="3096" y="2699"/>
              <a:ext cx="1" cy="1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Rectangle 1033"/>
            <p:cNvSpPr>
              <a:spLocks noChangeArrowheads="1"/>
            </p:cNvSpPr>
            <p:nvPr/>
          </p:nvSpPr>
          <p:spPr bwMode="auto">
            <a:xfrm>
              <a:off x="3090" y="2699"/>
              <a:ext cx="12" cy="13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34"/>
            <p:cNvSpPr>
              <a:spLocks noChangeShapeType="1"/>
            </p:cNvSpPr>
            <p:nvPr/>
          </p:nvSpPr>
          <p:spPr bwMode="auto">
            <a:xfrm>
              <a:off x="4273" y="2699"/>
              <a:ext cx="1" cy="1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Rectangle 1035"/>
            <p:cNvSpPr>
              <a:spLocks noChangeArrowheads="1"/>
            </p:cNvSpPr>
            <p:nvPr/>
          </p:nvSpPr>
          <p:spPr bwMode="auto">
            <a:xfrm>
              <a:off x="4267" y="2699"/>
              <a:ext cx="11" cy="13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036"/>
            <p:cNvSpPr>
              <a:spLocks noChangeShapeType="1"/>
            </p:cNvSpPr>
            <p:nvPr/>
          </p:nvSpPr>
          <p:spPr bwMode="auto">
            <a:xfrm>
              <a:off x="1914" y="2699"/>
              <a:ext cx="118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037"/>
            <p:cNvSpPr>
              <a:spLocks noChangeArrowheads="1"/>
            </p:cNvSpPr>
            <p:nvPr/>
          </p:nvSpPr>
          <p:spPr bwMode="auto">
            <a:xfrm>
              <a:off x="1914" y="2693"/>
              <a:ext cx="1182" cy="1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038"/>
            <p:cNvSpPr>
              <a:spLocks noChangeShapeType="1"/>
            </p:cNvSpPr>
            <p:nvPr/>
          </p:nvSpPr>
          <p:spPr bwMode="auto">
            <a:xfrm>
              <a:off x="3096" y="2699"/>
              <a:ext cx="118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Rectangle 1039"/>
            <p:cNvSpPr>
              <a:spLocks noChangeArrowheads="1"/>
            </p:cNvSpPr>
            <p:nvPr/>
          </p:nvSpPr>
          <p:spPr bwMode="auto">
            <a:xfrm>
              <a:off x="3096" y="2693"/>
              <a:ext cx="1182" cy="1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Rectangle 1040"/>
            <p:cNvSpPr>
              <a:spLocks noChangeArrowheads="1"/>
            </p:cNvSpPr>
            <p:nvPr/>
          </p:nvSpPr>
          <p:spPr bwMode="auto">
            <a:xfrm>
              <a:off x="1395" y="2834"/>
              <a:ext cx="1048" cy="545"/>
            </a:xfrm>
            <a:prstGeom prst="rect">
              <a:avLst/>
            </a:prstGeom>
            <a:solidFill>
              <a:srgbClr val="FAFD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041"/>
            <p:cNvSpPr>
              <a:spLocks noChangeArrowheads="1"/>
            </p:cNvSpPr>
            <p:nvPr/>
          </p:nvSpPr>
          <p:spPr bwMode="auto">
            <a:xfrm>
              <a:off x="1536" y="2880"/>
              <a:ext cx="71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200">
                  <a:solidFill>
                    <a:srgbClr val="000000"/>
                  </a:solidFill>
                  <a:latin typeface="Arial" charset="0"/>
                </a:rPr>
                <a:t>Neural</a:t>
              </a:r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ne</a:t>
              </a:r>
            </a:p>
            <a:p>
              <a:pPr algn="ctr"/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mreže</a:t>
              </a:r>
              <a:endParaRPr lang="en-GB"/>
            </a:p>
          </p:txBody>
        </p:sp>
        <p:sp>
          <p:nvSpPr>
            <p:cNvPr id="16402" name="Rectangle 1043"/>
            <p:cNvSpPr>
              <a:spLocks noChangeArrowheads="1"/>
            </p:cNvSpPr>
            <p:nvPr/>
          </p:nvSpPr>
          <p:spPr bwMode="auto">
            <a:xfrm>
              <a:off x="1400" y="2839"/>
              <a:ext cx="1044" cy="541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044"/>
            <p:cNvSpPr>
              <a:spLocks noChangeShapeType="1"/>
            </p:cNvSpPr>
            <p:nvPr/>
          </p:nvSpPr>
          <p:spPr bwMode="auto">
            <a:xfrm>
              <a:off x="3096" y="3385"/>
              <a:ext cx="1" cy="1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Rectangle 1045"/>
            <p:cNvSpPr>
              <a:spLocks noChangeArrowheads="1"/>
            </p:cNvSpPr>
            <p:nvPr/>
          </p:nvSpPr>
          <p:spPr bwMode="auto">
            <a:xfrm>
              <a:off x="3090" y="3385"/>
              <a:ext cx="12" cy="13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1046"/>
            <p:cNvSpPr>
              <a:spLocks noChangeShapeType="1"/>
            </p:cNvSpPr>
            <p:nvPr/>
          </p:nvSpPr>
          <p:spPr bwMode="auto">
            <a:xfrm>
              <a:off x="1328" y="3520"/>
              <a:ext cx="1" cy="13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Rectangle 1047"/>
            <p:cNvSpPr>
              <a:spLocks noChangeArrowheads="1"/>
            </p:cNvSpPr>
            <p:nvPr/>
          </p:nvSpPr>
          <p:spPr bwMode="auto">
            <a:xfrm>
              <a:off x="1322" y="3520"/>
              <a:ext cx="12" cy="13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1048"/>
            <p:cNvSpPr>
              <a:spLocks noChangeShapeType="1"/>
            </p:cNvSpPr>
            <p:nvPr/>
          </p:nvSpPr>
          <p:spPr bwMode="auto">
            <a:xfrm>
              <a:off x="2505" y="3520"/>
              <a:ext cx="1" cy="13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Rectangle 1049"/>
            <p:cNvSpPr>
              <a:spLocks noChangeArrowheads="1"/>
            </p:cNvSpPr>
            <p:nvPr/>
          </p:nvSpPr>
          <p:spPr bwMode="auto">
            <a:xfrm>
              <a:off x="2499" y="3520"/>
              <a:ext cx="11" cy="13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050"/>
            <p:cNvSpPr>
              <a:spLocks noChangeShapeType="1"/>
            </p:cNvSpPr>
            <p:nvPr/>
          </p:nvSpPr>
          <p:spPr bwMode="auto">
            <a:xfrm>
              <a:off x="3682" y="3520"/>
              <a:ext cx="1" cy="13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Rectangle 1051"/>
            <p:cNvSpPr>
              <a:spLocks noChangeArrowheads="1"/>
            </p:cNvSpPr>
            <p:nvPr/>
          </p:nvSpPr>
          <p:spPr bwMode="auto">
            <a:xfrm>
              <a:off x="3676" y="3520"/>
              <a:ext cx="11" cy="13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052"/>
            <p:cNvSpPr>
              <a:spLocks noChangeShapeType="1"/>
            </p:cNvSpPr>
            <p:nvPr/>
          </p:nvSpPr>
          <p:spPr bwMode="auto">
            <a:xfrm>
              <a:off x="4858" y="3520"/>
              <a:ext cx="1" cy="13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Rectangle 1053"/>
            <p:cNvSpPr>
              <a:spLocks noChangeArrowheads="1"/>
            </p:cNvSpPr>
            <p:nvPr/>
          </p:nvSpPr>
          <p:spPr bwMode="auto">
            <a:xfrm>
              <a:off x="4853" y="3520"/>
              <a:ext cx="11" cy="13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1054"/>
            <p:cNvSpPr>
              <a:spLocks noChangeShapeType="1"/>
            </p:cNvSpPr>
            <p:nvPr/>
          </p:nvSpPr>
          <p:spPr bwMode="auto">
            <a:xfrm>
              <a:off x="1322" y="3520"/>
              <a:ext cx="1183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Rectangle 1055"/>
            <p:cNvSpPr>
              <a:spLocks noChangeArrowheads="1"/>
            </p:cNvSpPr>
            <p:nvPr/>
          </p:nvSpPr>
          <p:spPr bwMode="auto">
            <a:xfrm>
              <a:off x="1322" y="3513"/>
              <a:ext cx="1183" cy="1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1056"/>
            <p:cNvSpPr>
              <a:spLocks noChangeShapeType="1"/>
            </p:cNvSpPr>
            <p:nvPr/>
          </p:nvSpPr>
          <p:spPr bwMode="auto">
            <a:xfrm>
              <a:off x="2505" y="3520"/>
              <a:ext cx="59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Rectangle 1057"/>
            <p:cNvSpPr>
              <a:spLocks noChangeArrowheads="1"/>
            </p:cNvSpPr>
            <p:nvPr/>
          </p:nvSpPr>
          <p:spPr bwMode="auto">
            <a:xfrm>
              <a:off x="2505" y="3513"/>
              <a:ext cx="591" cy="1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1058"/>
            <p:cNvSpPr>
              <a:spLocks noChangeShapeType="1"/>
            </p:cNvSpPr>
            <p:nvPr/>
          </p:nvSpPr>
          <p:spPr bwMode="auto">
            <a:xfrm>
              <a:off x="3096" y="3520"/>
              <a:ext cx="586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Rectangle 1059"/>
            <p:cNvSpPr>
              <a:spLocks noChangeArrowheads="1"/>
            </p:cNvSpPr>
            <p:nvPr/>
          </p:nvSpPr>
          <p:spPr bwMode="auto">
            <a:xfrm>
              <a:off x="3096" y="3513"/>
              <a:ext cx="586" cy="1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1060"/>
            <p:cNvSpPr>
              <a:spLocks noChangeShapeType="1"/>
            </p:cNvSpPr>
            <p:nvPr/>
          </p:nvSpPr>
          <p:spPr bwMode="auto">
            <a:xfrm>
              <a:off x="3682" y="3520"/>
              <a:ext cx="118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Rectangle 1061"/>
            <p:cNvSpPr>
              <a:spLocks noChangeArrowheads="1"/>
            </p:cNvSpPr>
            <p:nvPr/>
          </p:nvSpPr>
          <p:spPr bwMode="auto">
            <a:xfrm>
              <a:off x="3682" y="3513"/>
              <a:ext cx="1182" cy="1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Rectangle 1062"/>
            <p:cNvSpPr>
              <a:spLocks noChangeArrowheads="1"/>
            </p:cNvSpPr>
            <p:nvPr/>
          </p:nvSpPr>
          <p:spPr bwMode="auto">
            <a:xfrm>
              <a:off x="804" y="3654"/>
              <a:ext cx="1048" cy="54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Rectangle 1063"/>
            <p:cNvSpPr>
              <a:spLocks noChangeArrowheads="1"/>
            </p:cNvSpPr>
            <p:nvPr/>
          </p:nvSpPr>
          <p:spPr bwMode="auto">
            <a:xfrm>
              <a:off x="866" y="3696"/>
              <a:ext cx="9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Evoluti</a:t>
              </a:r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vno</a:t>
              </a:r>
            </a:p>
            <a:p>
              <a:pPr algn="ctr"/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programiranje</a:t>
              </a:r>
              <a:endParaRPr lang="en-GB" sz="2000"/>
            </a:p>
          </p:txBody>
        </p:sp>
        <p:sp>
          <p:nvSpPr>
            <p:cNvPr id="16423" name="Rectangle 1065"/>
            <p:cNvSpPr>
              <a:spLocks noChangeArrowheads="1"/>
            </p:cNvSpPr>
            <p:nvPr/>
          </p:nvSpPr>
          <p:spPr bwMode="auto">
            <a:xfrm>
              <a:off x="809" y="3659"/>
              <a:ext cx="1044" cy="542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Rectangle 1066"/>
            <p:cNvSpPr>
              <a:spLocks noChangeArrowheads="1"/>
            </p:cNvSpPr>
            <p:nvPr/>
          </p:nvSpPr>
          <p:spPr bwMode="auto">
            <a:xfrm>
              <a:off x="1981" y="3654"/>
              <a:ext cx="1048" cy="54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Rectangle 1067"/>
            <p:cNvSpPr>
              <a:spLocks noChangeArrowheads="1"/>
            </p:cNvSpPr>
            <p:nvPr/>
          </p:nvSpPr>
          <p:spPr bwMode="auto">
            <a:xfrm>
              <a:off x="2100" y="3716"/>
              <a:ext cx="812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200">
                  <a:solidFill>
                    <a:srgbClr val="000000"/>
                  </a:solidFill>
                  <a:latin typeface="Arial" charset="0"/>
                </a:rPr>
                <a:t>Evoluti</a:t>
              </a:r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vne</a:t>
              </a:r>
            </a:p>
            <a:p>
              <a:pPr algn="ctr"/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strategije</a:t>
              </a:r>
              <a:endParaRPr lang="en-GB"/>
            </a:p>
          </p:txBody>
        </p:sp>
        <p:sp>
          <p:nvSpPr>
            <p:cNvPr id="16426" name="Rectangle 1069"/>
            <p:cNvSpPr>
              <a:spLocks noChangeArrowheads="1"/>
            </p:cNvSpPr>
            <p:nvPr/>
          </p:nvSpPr>
          <p:spPr bwMode="auto">
            <a:xfrm>
              <a:off x="1986" y="3659"/>
              <a:ext cx="1044" cy="542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Rectangle 1070"/>
            <p:cNvSpPr>
              <a:spLocks noChangeArrowheads="1"/>
            </p:cNvSpPr>
            <p:nvPr/>
          </p:nvSpPr>
          <p:spPr bwMode="auto">
            <a:xfrm>
              <a:off x="3157" y="3654"/>
              <a:ext cx="1049" cy="54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Rectangle 1071"/>
            <p:cNvSpPr>
              <a:spLocks noChangeArrowheads="1"/>
            </p:cNvSpPr>
            <p:nvPr/>
          </p:nvSpPr>
          <p:spPr bwMode="auto">
            <a:xfrm>
              <a:off x="3349" y="3716"/>
              <a:ext cx="69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>
                  <a:solidFill>
                    <a:srgbClr val="000000"/>
                  </a:solidFill>
                  <a:latin typeface="Arial" charset="0"/>
                </a:rPr>
                <a:t>Genet</a:t>
              </a:r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ski</a:t>
              </a:r>
            </a:p>
            <a:p>
              <a:r>
                <a:rPr lang="sr-Latn-CS" sz="2200">
                  <a:latin typeface="Arial" charset="0"/>
                </a:rPr>
                <a:t>Algoritmi</a:t>
              </a:r>
              <a:endParaRPr lang="en-GB" sz="2200">
                <a:latin typeface="Arial" charset="0"/>
              </a:endParaRPr>
            </a:p>
          </p:txBody>
        </p:sp>
        <p:sp>
          <p:nvSpPr>
            <p:cNvPr id="16429" name="Rectangle 1073"/>
            <p:cNvSpPr>
              <a:spLocks noChangeArrowheads="1"/>
            </p:cNvSpPr>
            <p:nvPr/>
          </p:nvSpPr>
          <p:spPr bwMode="auto">
            <a:xfrm>
              <a:off x="3162" y="3659"/>
              <a:ext cx="1044" cy="542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Rectangle 1074"/>
            <p:cNvSpPr>
              <a:spLocks noChangeArrowheads="1"/>
            </p:cNvSpPr>
            <p:nvPr/>
          </p:nvSpPr>
          <p:spPr bwMode="auto">
            <a:xfrm>
              <a:off x="4334" y="3654"/>
              <a:ext cx="1049" cy="54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Rectangle 1075"/>
            <p:cNvSpPr>
              <a:spLocks noChangeArrowheads="1"/>
            </p:cNvSpPr>
            <p:nvPr/>
          </p:nvSpPr>
          <p:spPr bwMode="auto">
            <a:xfrm>
              <a:off x="4368" y="3744"/>
              <a:ext cx="9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Genet</a:t>
              </a:r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sko</a:t>
              </a:r>
            </a:p>
            <a:p>
              <a:pPr algn="ctr"/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programiranje</a:t>
              </a:r>
              <a:endParaRPr lang="en-GB" sz="2000"/>
            </a:p>
          </p:txBody>
        </p:sp>
        <p:sp>
          <p:nvSpPr>
            <p:cNvPr id="16432" name="Rectangle 1077"/>
            <p:cNvSpPr>
              <a:spLocks noChangeArrowheads="1"/>
            </p:cNvSpPr>
            <p:nvPr/>
          </p:nvSpPr>
          <p:spPr bwMode="auto">
            <a:xfrm>
              <a:off x="4339" y="3659"/>
              <a:ext cx="1044" cy="542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Rectangle 1078"/>
            <p:cNvSpPr>
              <a:spLocks noChangeArrowheads="1"/>
            </p:cNvSpPr>
            <p:nvPr/>
          </p:nvSpPr>
          <p:spPr bwMode="auto">
            <a:xfrm>
              <a:off x="2572" y="2834"/>
              <a:ext cx="1048" cy="54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Rectangle 1079"/>
            <p:cNvSpPr>
              <a:spLocks noChangeArrowheads="1"/>
            </p:cNvSpPr>
            <p:nvPr/>
          </p:nvSpPr>
          <p:spPr bwMode="auto">
            <a:xfrm>
              <a:off x="2688" y="2880"/>
              <a:ext cx="753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2200">
                  <a:solidFill>
                    <a:srgbClr val="000000"/>
                  </a:solidFill>
                  <a:latin typeface="Arial" charset="0"/>
                </a:rPr>
                <a:t>Evoluti</a:t>
              </a:r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vni</a:t>
              </a:r>
            </a:p>
            <a:p>
              <a:pPr algn="ctr"/>
              <a:r>
                <a:rPr lang="sr-Latn-CS" sz="2200">
                  <a:solidFill>
                    <a:srgbClr val="000000"/>
                  </a:solidFill>
                  <a:latin typeface="Arial" charset="0"/>
                </a:rPr>
                <a:t>Algoritmi</a:t>
              </a:r>
              <a:endParaRPr lang="en-GB"/>
            </a:p>
          </p:txBody>
        </p:sp>
        <p:sp>
          <p:nvSpPr>
            <p:cNvPr id="16435" name="Rectangle 1081"/>
            <p:cNvSpPr>
              <a:spLocks noChangeArrowheads="1"/>
            </p:cNvSpPr>
            <p:nvPr/>
          </p:nvSpPr>
          <p:spPr bwMode="auto">
            <a:xfrm>
              <a:off x="2577" y="2839"/>
              <a:ext cx="1044" cy="541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Rectangle 1082"/>
            <p:cNvSpPr>
              <a:spLocks noChangeArrowheads="1"/>
            </p:cNvSpPr>
            <p:nvPr/>
          </p:nvSpPr>
          <p:spPr bwMode="auto">
            <a:xfrm>
              <a:off x="3749" y="2834"/>
              <a:ext cx="1048" cy="545"/>
            </a:xfrm>
            <a:prstGeom prst="rect">
              <a:avLst/>
            </a:prstGeom>
            <a:solidFill>
              <a:srgbClr val="FAFD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Rectangle 1083"/>
            <p:cNvSpPr>
              <a:spLocks noChangeArrowheads="1"/>
            </p:cNvSpPr>
            <p:nvPr/>
          </p:nvSpPr>
          <p:spPr bwMode="auto">
            <a:xfrm>
              <a:off x="4044" y="2895"/>
              <a:ext cx="548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>
                  <a:solidFill>
                    <a:srgbClr val="000000"/>
                  </a:solidFill>
                  <a:latin typeface="Arial" charset="0"/>
                </a:rPr>
                <a:t>Fuzzy</a:t>
              </a:r>
              <a:endParaRPr lang="sr-Latn-CS" sz="2200">
                <a:solidFill>
                  <a:srgbClr val="000000"/>
                </a:solidFill>
                <a:latin typeface="Arial" charset="0"/>
              </a:endParaRPr>
            </a:p>
            <a:p>
              <a:r>
                <a:rPr lang="sr-Latn-CS" sz="2200">
                  <a:latin typeface="Arial" charset="0"/>
                </a:rPr>
                <a:t>sistemi</a:t>
              </a:r>
              <a:endParaRPr lang="en-GB" sz="2200">
                <a:latin typeface="Arial" charset="0"/>
              </a:endParaRPr>
            </a:p>
          </p:txBody>
        </p:sp>
        <p:sp>
          <p:nvSpPr>
            <p:cNvPr id="16438" name="Rectangle 1085"/>
            <p:cNvSpPr>
              <a:spLocks noChangeArrowheads="1"/>
            </p:cNvSpPr>
            <p:nvPr/>
          </p:nvSpPr>
          <p:spPr bwMode="auto">
            <a:xfrm>
              <a:off x="3754" y="2839"/>
              <a:ext cx="1044" cy="541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Rectangle 1086"/>
            <p:cNvSpPr>
              <a:spLocks noChangeArrowheads="1"/>
            </p:cNvSpPr>
            <p:nvPr/>
          </p:nvSpPr>
          <p:spPr bwMode="auto">
            <a:xfrm>
              <a:off x="2326" y="1584"/>
              <a:ext cx="1534" cy="974"/>
            </a:xfrm>
            <a:prstGeom prst="rect">
              <a:avLst/>
            </a:prstGeom>
            <a:solidFill>
              <a:srgbClr val="FAFD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Rectangle 1087"/>
            <p:cNvSpPr>
              <a:spLocks noChangeArrowheads="1"/>
            </p:cNvSpPr>
            <p:nvPr/>
          </p:nvSpPr>
          <p:spPr bwMode="auto">
            <a:xfrm>
              <a:off x="2352" y="1680"/>
              <a:ext cx="1451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RAČUNARSKA</a:t>
              </a:r>
            </a:p>
            <a:p>
              <a:pPr algn="ctr"/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INTELIGENCIJA</a:t>
              </a:r>
            </a:p>
            <a:p>
              <a:pPr algn="ctr"/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ILI </a:t>
              </a:r>
            </a:p>
            <a:p>
              <a:pPr algn="ctr"/>
              <a:r>
                <a:rPr lang="sr-Latn-CS" sz="2000">
                  <a:solidFill>
                    <a:srgbClr val="000000"/>
                  </a:solidFill>
                  <a:latin typeface="Arial" charset="0"/>
                </a:rPr>
                <a:t>SOFT COMPUTING</a:t>
              </a:r>
              <a:endParaRPr lang="en-GB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441" name="Rectangle 1091"/>
            <p:cNvSpPr>
              <a:spLocks noChangeArrowheads="1"/>
            </p:cNvSpPr>
            <p:nvPr/>
          </p:nvSpPr>
          <p:spPr bwMode="auto">
            <a:xfrm>
              <a:off x="2331" y="1589"/>
              <a:ext cx="1530" cy="970"/>
            </a:xfrm>
            <a:prstGeom prst="rect">
              <a:avLst/>
            </a:prstGeom>
            <a:noFill/>
            <a:ln w="17463">
              <a:solidFill>
                <a:srgbClr val="081D5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349500"/>
            <a:ext cx="8604250" cy="34115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Latn-CS" smtClean="0"/>
              <a:t>Sprečavanje incesta sprečava brzu degeneraciju u procesu evolucije</a:t>
            </a:r>
            <a:endParaRPr lang="en-US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(</a:t>
            </a:r>
            <a:r>
              <a:rPr lang="sr-Latn-CS" smtClean="0"/>
              <a:t>to smo znali</a:t>
            </a:r>
            <a:r>
              <a:rPr lang="en-US" smtClean="0"/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Latn-CS" smtClean="0"/>
              <a:t>Multi-partne</a:t>
            </a:r>
            <a:r>
              <a:rPr lang="en-US" smtClean="0"/>
              <a:t>r</a:t>
            </a:r>
            <a:r>
              <a:rPr lang="sr-Latn-CS" smtClean="0"/>
              <a:t>ska reprodukcija čini evoluciju efikasnijom</a:t>
            </a:r>
            <a:endParaRPr lang="en-US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(</a:t>
            </a:r>
            <a:r>
              <a:rPr lang="sr-Latn-CS" smtClean="0"/>
              <a:t>ovo ne postoji na Zemlji</a:t>
            </a:r>
            <a:r>
              <a:rPr lang="en-US" smtClean="0"/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baseline="30000" smtClean="0">
                <a:solidFill>
                  <a:srgbClr val="FF0000"/>
                </a:solidFill>
              </a:rPr>
              <a:t>nd</a:t>
            </a:r>
            <a:r>
              <a:rPr lang="en-US" smtClean="0">
                <a:solidFill>
                  <a:srgbClr val="FF0000"/>
                </a:solidFill>
              </a:rPr>
              <a:t> sample of Life</a:t>
            </a:r>
          </a:p>
        </p:txBody>
      </p:sp>
      <p:sp>
        <p:nvSpPr>
          <p:cNvPr id="61443" name="Text Box 3"/>
          <p:cNvSpPr>
            <a:spLocks noChangeArrowheads="1"/>
          </p:cNvSpPr>
          <p:nvPr>
            <p:ph type="title"/>
          </p:nvPr>
        </p:nvSpPr>
        <p:spPr>
          <a:xfrm>
            <a:off x="2195513" y="685800"/>
            <a:ext cx="6948487" cy="1219200"/>
          </a:xfrm>
          <a:noFill/>
        </p:spPr>
        <p:txBody>
          <a:bodyPr anchor="ctr"/>
          <a:lstStyle/>
          <a:p>
            <a:pPr eaLnBrk="1" hangingPunct="1"/>
            <a:r>
              <a:rPr lang="sr-Latn-CS" smtClean="0"/>
              <a:t>Simulacioni primer</a:t>
            </a:r>
            <a:r>
              <a:rPr lang="en-US" smtClean="0"/>
              <a:t> 2: </a:t>
            </a:r>
            <a:r>
              <a:rPr lang="sr-Latn-CS" smtClean="0"/>
              <a:t>biološke interpretaci</a:t>
            </a:r>
            <a:r>
              <a:rPr lang="en-US" smtClean="0"/>
              <a:t>j</a:t>
            </a:r>
            <a:r>
              <a:rPr lang="sr-Latn-CS" smtClean="0"/>
              <a:t>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en-US" smtClean="0"/>
              <a:t>Demonstra</a:t>
            </a:r>
            <a:r>
              <a:rPr lang="sr-Latn-CS" smtClean="0"/>
              <a:t>cija</a:t>
            </a:r>
            <a:r>
              <a:rPr lang="en-US" smtClean="0"/>
              <a:t>: </a:t>
            </a:r>
            <a:r>
              <a:rPr lang="sr-Latn-CS" smtClean="0"/>
              <a:t>magični kvadrat</a:t>
            </a:r>
            <a:endParaRPr 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sr-Latn-CS" sz="2400" smtClean="0"/>
              <a:t>Date je mreža kvadrata </a:t>
            </a:r>
            <a:r>
              <a:rPr lang="en-US" sz="2400" smtClean="0"/>
              <a:t>10x10 </a:t>
            </a:r>
            <a:r>
              <a:rPr lang="sr-Latn-CS" sz="2400" smtClean="0"/>
              <a:t>sa malim kvadratom</a:t>
            </a:r>
            <a:r>
              <a:rPr lang="en-US" sz="2400" smtClean="0"/>
              <a:t> 3x3 </a:t>
            </a:r>
            <a:r>
              <a:rPr lang="sr-Latn-CS" sz="2400" smtClean="0"/>
              <a:t>u njoj</a:t>
            </a:r>
            <a:endParaRPr lang="en-US" sz="2400" smtClean="0"/>
          </a:p>
          <a:p>
            <a:pPr eaLnBrk="1" hangingPunct="1"/>
            <a:r>
              <a:rPr lang="en-US" sz="2400" smtClean="0"/>
              <a:t>Problem: </a:t>
            </a:r>
            <a:r>
              <a:rPr lang="sr-Latn-CS" sz="2400" smtClean="0"/>
              <a:t>urediti brojeve </a:t>
            </a:r>
            <a:r>
              <a:rPr lang="en-US" sz="2400" smtClean="0"/>
              <a:t>1-100 </a:t>
            </a:r>
            <a:r>
              <a:rPr lang="sr-Latn-CS" sz="2400" smtClean="0"/>
              <a:t>na mreži tako da</a:t>
            </a:r>
            <a:endParaRPr lang="en-US" sz="2400" smtClean="0"/>
          </a:p>
          <a:p>
            <a:pPr lvl="1" eaLnBrk="1" hangingPunct="1"/>
            <a:r>
              <a:rPr lang="sr-Latn-CS" smtClean="0"/>
              <a:t>su sve </a:t>
            </a:r>
            <a:r>
              <a:rPr lang="en-US" smtClean="0"/>
              <a:t>horizontal</a:t>
            </a:r>
            <a:r>
              <a:rPr lang="sr-Latn-CS" smtClean="0"/>
              <a:t>ne</a:t>
            </a:r>
            <a:r>
              <a:rPr lang="en-US" smtClean="0"/>
              <a:t>, verti</a:t>
            </a:r>
            <a:r>
              <a:rPr lang="sr-Latn-CS" smtClean="0"/>
              <a:t>k</a:t>
            </a:r>
            <a:r>
              <a:rPr lang="en-US" smtClean="0"/>
              <a:t>al</a:t>
            </a:r>
            <a:r>
              <a:rPr lang="sr-Latn-CS" smtClean="0"/>
              <a:t>ne</a:t>
            </a:r>
            <a:r>
              <a:rPr lang="en-US" smtClean="0"/>
              <a:t>, di</a:t>
            </a:r>
            <a:r>
              <a:rPr lang="sr-Latn-CS" smtClean="0"/>
              <a:t>j</a:t>
            </a:r>
            <a:r>
              <a:rPr lang="en-US" smtClean="0"/>
              <a:t>agonal</a:t>
            </a:r>
            <a:r>
              <a:rPr lang="sr-Latn-CS" smtClean="0"/>
              <a:t>ne</a:t>
            </a:r>
            <a:r>
              <a:rPr lang="en-US" smtClean="0"/>
              <a:t> sum</a:t>
            </a:r>
            <a:r>
              <a:rPr lang="sr-Latn-CS" smtClean="0"/>
              <a:t>e</a:t>
            </a:r>
            <a:r>
              <a:rPr lang="en-US" smtClean="0"/>
              <a:t> </a:t>
            </a:r>
            <a:r>
              <a:rPr lang="sr-Latn-CS" smtClean="0"/>
              <a:t>jednake</a:t>
            </a:r>
            <a:r>
              <a:rPr lang="en-US" smtClean="0"/>
              <a:t> (505)</a:t>
            </a:r>
          </a:p>
          <a:p>
            <a:pPr lvl="1" eaLnBrk="1" hangingPunct="1"/>
            <a:r>
              <a:rPr lang="sr-Latn-CS" smtClean="0"/>
              <a:t>svi mali kvadrati </a:t>
            </a:r>
            <a:r>
              <a:rPr lang="en-US" smtClean="0"/>
              <a:t>3x3 </a:t>
            </a:r>
            <a:r>
              <a:rPr lang="sr-Latn-CS" smtClean="0"/>
              <a:t>formiraju rešenje za </a:t>
            </a:r>
            <a:r>
              <a:rPr lang="en-US" smtClean="0"/>
              <a:t>1-9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en-US" smtClean="0"/>
              <a:t>Demonstra</a:t>
            </a:r>
            <a:r>
              <a:rPr lang="sr-Latn-CS" smtClean="0"/>
              <a:t>cija</a:t>
            </a:r>
            <a:r>
              <a:rPr lang="en-US" smtClean="0"/>
              <a:t>: </a:t>
            </a:r>
            <a:r>
              <a:rPr lang="sr-Latn-CS" smtClean="0"/>
              <a:t>magični kvadrat</a:t>
            </a:r>
            <a:endParaRPr 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sr-Latn-C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Evolutivni pristup reš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sr-Latn-C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vanju zadatka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 smtClean="0"/>
          </a:p>
          <a:p>
            <a:pPr eaLnBrk="1" hangingPunct="1">
              <a:defRPr/>
            </a:pPr>
            <a:r>
              <a:rPr lang="sr-Latn-CS" sz="2400" smtClean="0"/>
              <a:t>Kreirati slučajan početni raspored</a:t>
            </a:r>
            <a:endParaRPr lang="en-US" sz="2400" smtClean="0"/>
          </a:p>
          <a:p>
            <a:pPr eaLnBrk="1" hangingPunct="1">
              <a:defRPr/>
            </a:pPr>
            <a:r>
              <a:rPr lang="sr-Latn-CS" sz="2400" smtClean="0"/>
              <a:t>napraviti</a:t>
            </a:r>
            <a:r>
              <a:rPr lang="en-US" sz="2400" smtClean="0"/>
              <a:t> N </a:t>
            </a:r>
            <a:r>
              <a:rPr lang="sr-Latn-CS" sz="2400" smtClean="0"/>
              <a:t>mutanta datog rasporeda</a:t>
            </a:r>
            <a:endParaRPr lang="en-US" sz="2400" smtClean="0"/>
          </a:p>
          <a:p>
            <a:pPr eaLnBrk="1" hangingPunct="1">
              <a:defRPr/>
            </a:pPr>
            <a:r>
              <a:rPr lang="sr-Latn-CS" sz="2400" smtClean="0"/>
              <a:t>Prihvatanje mutanta</a:t>
            </a:r>
            <a:r>
              <a:rPr lang="en-US" sz="2400" smtClean="0"/>
              <a:t> (</a:t>
            </a:r>
            <a:r>
              <a:rPr lang="sr-Latn-CS" sz="2400" smtClean="0"/>
              <a:t>deteta</a:t>
            </a:r>
            <a:r>
              <a:rPr lang="en-US" sz="2400" smtClean="0"/>
              <a:t>) </a:t>
            </a:r>
            <a:r>
              <a:rPr lang="sr-Latn-CS" sz="2400" smtClean="0"/>
              <a:t>sa najmanjom greškom</a:t>
            </a:r>
            <a:endParaRPr lang="en-US" sz="2400" smtClean="0"/>
          </a:p>
          <a:p>
            <a:pPr eaLnBrk="1" hangingPunct="1">
              <a:defRPr/>
            </a:pPr>
            <a:r>
              <a:rPr lang="sr-Latn-CS" sz="2400" smtClean="0"/>
              <a:t>Stop, kada je greška 0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990600"/>
            <a:ext cx="7007225" cy="533400"/>
          </a:xfrm>
        </p:spPr>
        <p:txBody>
          <a:bodyPr/>
          <a:lstStyle/>
          <a:p>
            <a:pPr eaLnBrk="1" hangingPunct="1"/>
            <a:r>
              <a:rPr lang="en-US" smtClean="0"/>
              <a:t>Demonstra</a:t>
            </a:r>
            <a:r>
              <a:rPr lang="sr-Latn-CS" smtClean="0"/>
              <a:t>cija</a:t>
            </a:r>
            <a:r>
              <a:rPr lang="en-US" smtClean="0"/>
              <a:t>: </a:t>
            </a:r>
            <a:r>
              <a:rPr lang="sr-Latn-CS" smtClean="0"/>
              <a:t>magični kvadrat</a:t>
            </a:r>
            <a:endParaRPr lang="en-US" smtClean="0"/>
          </a:p>
        </p:txBody>
      </p:sp>
      <p:graphicFrame>
        <p:nvGraphicFramePr>
          <p:cNvPr id="100355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5029200" y="5010150"/>
          <a:ext cx="3810000" cy="1619250"/>
        </p:xfrm>
        <a:graphic>
          <a:graphicData uri="http://schemas.openxmlformats.org/presentationml/2006/ole">
            <p:oleObj spid="_x0000_s2050" name="Package" showAsIcon="1" r:id="rId4" imgW="1066680" imgH="518040" progId="Package">
              <p:embed/>
            </p:oleObj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8153400" cy="353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>
                <a:latin typeface="Arial" charset="0"/>
              </a:rPr>
              <a:t>Software M. Herdy, TU Berlin</a:t>
            </a:r>
          </a:p>
          <a:p>
            <a:pPr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>
                <a:latin typeface="Arial" charset="0"/>
              </a:rPr>
              <a:t> Intere</a:t>
            </a:r>
            <a:r>
              <a:rPr lang="sr-Latn-CS">
                <a:latin typeface="Arial" charset="0"/>
              </a:rPr>
              <a:t>santni parametri</a:t>
            </a:r>
            <a:r>
              <a:rPr lang="en-US">
                <a:latin typeface="Arial" charset="0"/>
              </a:rPr>
              <a:t>:</a:t>
            </a:r>
          </a:p>
          <a:p>
            <a:pPr lvl="1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>
                <a:latin typeface="Arial" charset="0"/>
              </a:rPr>
              <a:t> Step1: </a:t>
            </a:r>
            <a:r>
              <a:rPr lang="sr-Latn-CS" sz="2000">
                <a:latin typeface="Arial" charset="0"/>
              </a:rPr>
              <a:t>mala mutacija</a:t>
            </a:r>
            <a:r>
              <a:rPr lang="en-US" sz="2000">
                <a:latin typeface="Arial" charset="0"/>
              </a:rPr>
              <a:t>, s</a:t>
            </a:r>
            <a:r>
              <a:rPr lang="sr-Latn-CS" sz="2000">
                <a:latin typeface="Arial" charset="0"/>
              </a:rPr>
              <a:t>por</a:t>
            </a:r>
            <a:r>
              <a:rPr lang="en-US" sz="2000">
                <a:latin typeface="Arial" charset="0"/>
              </a:rPr>
              <a:t> &amp; </a:t>
            </a:r>
            <a:r>
              <a:rPr lang="sr-Latn-CS" sz="2000">
                <a:latin typeface="Arial" charset="0"/>
              </a:rPr>
              <a:t>postiže</a:t>
            </a:r>
            <a:r>
              <a:rPr lang="en-US" sz="2000">
                <a:latin typeface="Arial" charset="0"/>
              </a:rPr>
              <a:t> optimum</a:t>
            </a:r>
          </a:p>
          <a:p>
            <a:pPr lvl="1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>
                <a:latin typeface="Arial" charset="0"/>
              </a:rPr>
              <a:t> Step10: </a:t>
            </a:r>
            <a:r>
              <a:rPr lang="sr-Latn-CS" sz="2000">
                <a:latin typeface="Arial" charset="0"/>
              </a:rPr>
              <a:t>velika mutacija</a:t>
            </a:r>
            <a:r>
              <a:rPr lang="en-US" sz="2000">
                <a:latin typeface="Arial" charset="0"/>
              </a:rPr>
              <a:t>, </a:t>
            </a:r>
            <a:r>
              <a:rPr lang="sr-Latn-CS" sz="2000">
                <a:latin typeface="Arial" charset="0"/>
              </a:rPr>
              <a:t>brz</a:t>
            </a:r>
            <a:r>
              <a:rPr lang="en-US" sz="2000">
                <a:latin typeface="Arial" charset="0"/>
              </a:rPr>
              <a:t> &amp; </a:t>
            </a:r>
            <a:r>
              <a:rPr lang="sr-Latn-CS" sz="2000">
                <a:latin typeface="Arial" charset="0"/>
              </a:rPr>
              <a:t>ne dostiže</a:t>
            </a:r>
            <a:r>
              <a:rPr lang="en-US" sz="2000">
                <a:latin typeface="Arial" charset="0"/>
              </a:rPr>
              <a:t> (“</a:t>
            </a:r>
            <a:r>
              <a:rPr lang="sr-Latn-CS" sz="2000">
                <a:latin typeface="Arial" charset="0"/>
              </a:rPr>
              <a:t>preskače</a:t>
            </a:r>
            <a:r>
              <a:rPr lang="en-US" sz="2000">
                <a:latin typeface="Arial" charset="0"/>
              </a:rPr>
              <a:t>”</a:t>
            </a:r>
            <a:r>
              <a:rPr lang="sr-Latn-CS" sz="2000">
                <a:latin typeface="Arial" charset="0"/>
              </a:rPr>
              <a:t>)</a:t>
            </a:r>
            <a:r>
              <a:rPr lang="en-US" sz="2000">
                <a:latin typeface="Arial" charset="0"/>
              </a:rPr>
              <a:t> optimum</a:t>
            </a:r>
          </a:p>
          <a:p>
            <a:pPr lvl="1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>
                <a:latin typeface="Arial" charset="0"/>
              </a:rPr>
              <a:t> Mstep: </a:t>
            </a:r>
            <a:r>
              <a:rPr lang="sr-Latn-CS" sz="2000">
                <a:latin typeface="Arial" charset="0"/>
              </a:rPr>
              <a:t>Korak mutacije se modifikuje </a:t>
            </a:r>
            <a:r>
              <a:rPr lang="en-US" sz="2000">
                <a:latin typeface="Arial" charset="0"/>
              </a:rPr>
              <a:t>on-line, </a:t>
            </a:r>
            <a:r>
              <a:rPr lang="sr-Latn-CS" sz="2000">
                <a:latin typeface="Arial" charset="0"/>
              </a:rPr>
              <a:t>brz</a:t>
            </a:r>
            <a:r>
              <a:rPr lang="en-US" sz="2000">
                <a:latin typeface="Arial" charset="0"/>
              </a:rPr>
              <a:t> &amp; </a:t>
            </a:r>
            <a:r>
              <a:rPr lang="sr-Latn-CS" sz="2000">
                <a:latin typeface="Arial" charset="0"/>
              </a:rPr>
              <a:t>postiže </a:t>
            </a:r>
            <a:r>
              <a:rPr lang="en-US" sz="2000">
                <a:latin typeface="Arial" charset="0"/>
              </a:rPr>
              <a:t>optimum</a:t>
            </a:r>
          </a:p>
          <a:p>
            <a:pPr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Start: </a:t>
            </a:r>
            <a:r>
              <a:rPr lang="sr-Latn-CS">
                <a:latin typeface="Arial" charset="0"/>
              </a:rPr>
              <a:t>dvostruki klik na ikonu</a:t>
            </a:r>
            <a:endParaRPr lang="en-US">
              <a:latin typeface="Arial" charset="0"/>
            </a:endParaRPr>
          </a:p>
          <a:p>
            <a:pPr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>
                <a:latin typeface="Arial" charset="0"/>
              </a:rPr>
              <a:t> Exit: </a:t>
            </a:r>
            <a:r>
              <a:rPr lang="sr-Latn-CS">
                <a:latin typeface="Arial" charset="0"/>
              </a:rPr>
              <a:t>klik na </a:t>
            </a:r>
            <a:r>
              <a:rPr lang="en-US">
                <a:latin typeface="Arial" charset="0"/>
              </a:rPr>
              <a:t>TUBerlin logo (</a:t>
            </a:r>
            <a:r>
              <a:rPr lang="sr-Latn-CS">
                <a:latin typeface="Arial" charset="0"/>
              </a:rPr>
              <a:t>gore desno</a:t>
            </a:r>
            <a:r>
              <a:rPr lang="en-US">
                <a:latin typeface="Arial" charset="0"/>
              </a:rPr>
              <a:t>)</a:t>
            </a:r>
          </a:p>
          <a:p>
            <a:pPr lvl="1" algn="l" eaLnBrk="0" hangingPunct="0">
              <a:buFontTx/>
              <a:buChar char="•"/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6" dur="1" fill="hold"/>
                                        <p:tgtEl>
                                          <p:spTgt spid="1003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algn="r"/>
            <a:r>
              <a:rPr lang="en-US" smtClean="0"/>
              <a:t>Sadržaj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en-US" altLang="zh-TW" smtClean="0"/>
              <a:t>Evolutivno računarstvo</a:t>
            </a:r>
            <a:r>
              <a:rPr lang="en-US" altLang="zh-TW" smtClean="0">
                <a:ea typeface="新細明體" charset="-120"/>
              </a:rPr>
              <a:t>/algoritmi</a:t>
            </a:r>
            <a:endParaRPr lang="en-US" altLang="zh-TW" smtClean="0"/>
          </a:p>
          <a:p>
            <a:r>
              <a:rPr lang="en-US" altLang="zh-TW" smtClean="0"/>
              <a:t>Osnovna šema evolutivnih algoritama.</a:t>
            </a:r>
          </a:p>
          <a:p>
            <a:r>
              <a:rPr lang="en-US" altLang="zh-TW" smtClean="0"/>
              <a:t>Osnovne komponente:</a:t>
            </a:r>
          </a:p>
          <a:p>
            <a:pPr lvl="1"/>
            <a:r>
              <a:rPr lang="en-US" altLang="zh-TW" smtClean="0"/>
              <a:t>Reprezentacija, </a:t>
            </a:r>
          </a:p>
          <a:p>
            <a:pPr lvl="1"/>
            <a:r>
              <a:rPr lang="en-US" altLang="zh-TW" smtClean="0"/>
              <a:t>evolucija, </a:t>
            </a:r>
          </a:p>
          <a:p>
            <a:pPr lvl="1"/>
            <a:r>
              <a:rPr lang="en-US" altLang="zh-TW" smtClean="0"/>
              <a:t>populacija, </a:t>
            </a:r>
          </a:p>
          <a:p>
            <a:pPr lvl="1"/>
            <a:r>
              <a:rPr lang="en-US" altLang="zh-TW" smtClean="0"/>
              <a:t>selekcija roditelja, </a:t>
            </a:r>
          </a:p>
          <a:p>
            <a:pPr lvl="1"/>
            <a:r>
              <a:rPr lang="en-US" altLang="zh-TW" smtClean="0"/>
              <a:t>rekombinacija, </a:t>
            </a:r>
          </a:p>
          <a:p>
            <a:pPr lvl="1"/>
            <a:r>
              <a:rPr lang="en-US" altLang="zh-TW" smtClean="0"/>
              <a:t>mutacija, </a:t>
            </a:r>
          </a:p>
          <a:p>
            <a:pPr lvl="1"/>
            <a:r>
              <a:rPr lang="en-US" altLang="zh-TW" smtClean="0"/>
              <a:t>preživljavanje, </a:t>
            </a:r>
          </a:p>
          <a:p>
            <a:pPr lvl="1"/>
            <a:r>
              <a:rPr lang="en-US" altLang="zh-TW" smtClean="0"/>
              <a:t>uslovi za završetak </a:t>
            </a:r>
          </a:p>
          <a:p>
            <a:pPr lvl="1">
              <a:buFontTx/>
              <a:buNone/>
            </a:pPr>
            <a:endParaRPr lang="en-US" altLang="zh-TW" smtClean="0"/>
          </a:p>
          <a:p>
            <a:pPr lvl="1">
              <a:buFontTx/>
              <a:buNone/>
            </a:pPr>
            <a:endParaRPr lang="en-US" altLang="zh-TW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algn="r"/>
            <a:r>
              <a:rPr lang="en-US" altLang="zh-TW" smtClean="0"/>
              <a:t>Evolutivno računarstvo</a:t>
            </a:r>
            <a:endParaRPr lang="en-US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543425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Populacija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jedinki</a:t>
            </a:r>
            <a:r>
              <a:rPr lang="en-US" altLang="zh-TW" smtClean="0">
                <a:ea typeface="新細明體" charset="-120"/>
              </a:rPr>
              <a:t> postoji u okru</a:t>
            </a:r>
            <a:r>
              <a:rPr lang="en-US" altLang="zh-TW" smtClean="0"/>
              <a:t>ž</a:t>
            </a:r>
            <a:r>
              <a:rPr lang="en-US" altLang="zh-TW" smtClean="0">
                <a:ea typeface="新細明體" charset="-120"/>
              </a:rPr>
              <a:t>enju sa ograni</a:t>
            </a:r>
            <a:r>
              <a:rPr lang="en-US" altLang="zh-TW" smtClean="0"/>
              <a:t>čenim resursima</a:t>
            </a:r>
          </a:p>
          <a:p>
            <a:endParaRPr lang="en-US" altLang="zh-TW" smtClean="0"/>
          </a:p>
          <a:p>
            <a:r>
              <a:rPr lang="en-US" altLang="zh-TW" smtClean="0"/>
              <a:t>Takmičenje za korišćenje ograničenih resursa uzrokuje </a:t>
            </a:r>
            <a:r>
              <a:rPr lang="en-US" altLang="zh-TW" smtClean="0">
                <a:solidFill>
                  <a:srgbClr val="008000"/>
                </a:solidFill>
              </a:rPr>
              <a:t>selekciju</a:t>
            </a:r>
            <a:r>
              <a:rPr lang="en-US" altLang="zh-TW" smtClean="0"/>
              <a:t> kojom se izdvajaju jedinke koje su </a:t>
            </a:r>
            <a:br>
              <a:rPr lang="en-US" altLang="zh-TW" smtClean="0"/>
            </a:br>
            <a:r>
              <a:rPr lang="en-US" altLang="zh-TW" smtClean="0">
                <a:solidFill>
                  <a:srgbClr val="FF0000"/>
                </a:solidFill>
              </a:rPr>
              <a:t>bolje prilagođene okruženju</a:t>
            </a:r>
          </a:p>
          <a:p>
            <a:pPr lvl="1">
              <a:buFontTx/>
              <a:buNone/>
            </a:pPr>
            <a:endParaRPr lang="en-US" altLang="zh-TW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algn="r"/>
            <a:r>
              <a:rPr lang="en-US" altLang="zh-TW" smtClean="0"/>
              <a:t>Evolutivno računarstvo</a:t>
            </a:r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en-US" altLang="zh-TW" smtClean="0"/>
              <a:t>Ove jedinke predstavljaju osnovu za kreiranje novih jedinki kroz </a:t>
            </a:r>
            <a:r>
              <a:rPr lang="en-US" altLang="zh-TW" smtClean="0">
                <a:solidFill>
                  <a:srgbClr val="008000"/>
                </a:solidFill>
              </a:rPr>
              <a:t>rekombinaciju</a:t>
            </a:r>
            <a:r>
              <a:rPr lang="en-US" altLang="zh-TW" smtClean="0"/>
              <a:t> i </a:t>
            </a:r>
            <a:r>
              <a:rPr lang="en-US" altLang="zh-TW" smtClean="0">
                <a:solidFill>
                  <a:srgbClr val="008000"/>
                </a:solidFill>
              </a:rPr>
              <a:t>mutaciju</a:t>
            </a:r>
          </a:p>
          <a:p>
            <a:endParaRPr lang="en-US" altLang="zh-TW" smtClean="0"/>
          </a:p>
          <a:p>
            <a:r>
              <a:rPr lang="en-US" altLang="zh-TW" smtClean="0"/>
              <a:t>Nove jedinke se takmiče za </a:t>
            </a:r>
            <a:r>
              <a:rPr lang="en-US" altLang="zh-TW" smtClean="0">
                <a:solidFill>
                  <a:srgbClr val="008000"/>
                </a:solidFill>
              </a:rPr>
              <a:t>preživljavanje</a:t>
            </a:r>
            <a:r>
              <a:rPr lang="en-US" altLang="zh-TW" smtClean="0"/>
              <a:t>.</a:t>
            </a:r>
          </a:p>
          <a:p>
            <a:endParaRPr lang="en-US" altLang="zh-TW" smtClean="0"/>
          </a:p>
          <a:p>
            <a:r>
              <a:rPr lang="en-US" altLang="zh-TW" smtClean="0">
                <a:solidFill>
                  <a:srgbClr val="2B4ACF"/>
                </a:solidFill>
              </a:rPr>
              <a:t>Prirodna selekcija</a:t>
            </a:r>
            <a:r>
              <a:rPr lang="en-US" altLang="zh-TW" smtClean="0"/>
              <a:t> kao posledicu ima povećanje ukupne prilagođenosti populacije. </a:t>
            </a:r>
          </a:p>
          <a:p>
            <a:pPr lvl="1">
              <a:buFontTx/>
              <a:buNone/>
            </a:pPr>
            <a:endParaRPr lang="en-US" altLang="zh-TW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algn="r"/>
            <a:r>
              <a:rPr lang="en-US" altLang="zh-TW" smtClean="0"/>
              <a:t>Evolutivno računarstvo/algoritmi</a:t>
            </a:r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en-US" altLang="zh-TW" smtClean="0"/>
              <a:t>EA pripadaju grupi algoritama </a:t>
            </a:r>
          </a:p>
          <a:p>
            <a:pPr lvl="1"/>
            <a:r>
              <a:rPr lang="en-US" altLang="zh-TW" smtClean="0">
                <a:solidFill>
                  <a:srgbClr val="008000"/>
                </a:solidFill>
                <a:ea typeface="新細明體" charset="-120"/>
              </a:rPr>
              <a:t>“generi</a:t>
            </a:r>
            <a:r>
              <a:rPr lang="en-US" altLang="zh-TW" smtClean="0">
                <a:solidFill>
                  <a:srgbClr val="008000"/>
                </a:solidFill>
              </a:rPr>
              <a:t>ši i testiraj</a:t>
            </a:r>
            <a:r>
              <a:rPr lang="en-US" altLang="zh-TW" smtClean="0">
                <a:solidFill>
                  <a:srgbClr val="008000"/>
                </a:solidFill>
                <a:ea typeface="新細明體" charset="-120"/>
              </a:rPr>
              <a:t>”</a:t>
            </a:r>
            <a:endParaRPr lang="en-US" altLang="zh-TW" smtClean="0">
              <a:solidFill>
                <a:srgbClr val="008000"/>
              </a:solidFill>
            </a:endParaRPr>
          </a:p>
          <a:p>
            <a:pPr lvl="1"/>
            <a:r>
              <a:rPr lang="en-US" altLang="zh-TW" smtClean="0">
                <a:solidFill>
                  <a:srgbClr val="008000"/>
                </a:solidFill>
              </a:rPr>
              <a:t>stohastički </a:t>
            </a:r>
          </a:p>
          <a:p>
            <a:pPr lvl="1"/>
            <a:r>
              <a:rPr lang="en-US" altLang="zh-TW" smtClean="0">
                <a:solidFill>
                  <a:srgbClr val="008000"/>
                </a:solidFill>
              </a:rPr>
              <a:t>baziraju se na grupama jedinki</a:t>
            </a:r>
          </a:p>
          <a:p>
            <a:r>
              <a:rPr lang="en-US" altLang="zh-TW" smtClean="0"/>
              <a:t>Varijacijom operatora za rekombinaciju i mutaciju postiže se raznolikost čime se  unosi inovativnost u populaciju</a:t>
            </a:r>
          </a:p>
          <a:p>
            <a:endParaRPr lang="en-US" altLang="zh-TW" smtClean="0"/>
          </a:p>
          <a:p>
            <a:r>
              <a:rPr lang="en-US" altLang="zh-TW" smtClean="0"/>
              <a:t>Selekcijom se ta raznolikost smanjuje a povećava se kvalitet</a:t>
            </a:r>
          </a:p>
          <a:p>
            <a:pPr lvl="1">
              <a:buFontTx/>
              <a:buNone/>
            </a:pPr>
            <a:endParaRPr lang="en-US" altLang="zh-TW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2127</Words>
  <Application>Microsoft Office PowerPoint</Application>
  <PresentationFormat>On-screen Show (4:3)</PresentationFormat>
  <Paragraphs>388</Paragraphs>
  <Slides>53</Slides>
  <Notes>6</Notes>
  <HiddenSlides>4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Times New Roman</vt:lpstr>
      <vt:lpstr>Arial</vt:lpstr>
      <vt:lpstr>Wingdings</vt:lpstr>
      <vt:lpstr>Comic Sans MS</vt:lpstr>
      <vt:lpstr>Symbol</vt:lpstr>
      <vt:lpstr>Default Design</vt:lpstr>
      <vt:lpstr>Microsoft Equation 2.0</vt:lpstr>
      <vt:lpstr>Package</vt:lpstr>
      <vt:lpstr>Uvod u evolutivno računarstvo</vt:lpstr>
      <vt:lpstr>Sadržaj</vt:lpstr>
      <vt:lpstr>Slide 3</vt:lpstr>
      <vt:lpstr>Položaj ER</vt:lpstr>
      <vt:lpstr>Taksonomija</vt:lpstr>
      <vt:lpstr>Sadržaj</vt:lpstr>
      <vt:lpstr>Evolutivno računarstvo</vt:lpstr>
      <vt:lpstr>Evolutivno računarstvo</vt:lpstr>
      <vt:lpstr>Evolutivno računarstvo/algoritmi</vt:lpstr>
      <vt:lpstr>Osnovna šema evolutivnih algoritama</vt:lpstr>
      <vt:lpstr>Pseudo kod evolutivnog algoritma</vt:lpstr>
      <vt:lpstr>Osnovni pravci</vt:lpstr>
      <vt:lpstr>VRSTE evolutivnih algoritama</vt:lpstr>
      <vt:lpstr>Genetski algoritmi</vt:lpstr>
      <vt:lpstr>Evolutivne Strategije</vt:lpstr>
      <vt:lpstr>Evolutivno programiranje</vt:lpstr>
      <vt:lpstr>Genetsko programiranje</vt:lpstr>
      <vt:lpstr>Osnovna metafora Evolutivnog Računarstva</vt:lpstr>
      <vt:lpstr>Slide 19</vt:lpstr>
      <vt:lpstr>Kratka istorija 2: Napredak ER</vt:lpstr>
      <vt:lpstr>ER na početku 21vog veka</vt:lpstr>
      <vt:lpstr>Darwin-ova evolucija 1:  Preživljavanje najprilagođenijih</vt:lpstr>
      <vt:lpstr>Darwin-ova evolucija 2:   Različitost doprinosi promenama</vt:lpstr>
      <vt:lpstr>Darwin-ova evolucija: Sažetak</vt:lpstr>
      <vt:lpstr>Evolutivni ciklus</vt:lpstr>
      <vt:lpstr>Metafora adaptivnog pejsaža (Wright, 1932)</vt:lpstr>
      <vt:lpstr>Primer sa dve osobine</vt:lpstr>
      <vt:lpstr>Metafora adaptivnog pejsaža (nastavak)</vt:lpstr>
      <vt:lpstr>Prirodna genetika</vt:lpstr>
      <vt:lpstr>Geni i Genom</vt:lpstr>
      <vt:lpstr>Primer: Homo Sapiens</vt:lpstr>
      <vt:lpstr>Reproduktivne ćelije</vt:lpstr>
      <vt:lpstr>Ukrštanje u toku mejoze</vt:lpstr>
      <vt:lpstr>Oplodnja</vt:lpstr>
      <vt:lpstr>Nakon oplodnje</vt:lpstr>
      <vt:lpstr>Genetski kod </vt:lpstr>
      <vt:lpstr>Transkripcija, translacija</vt:lpstr>
      <vt:lpstr>Mutacija</vt:lpstr>
      <vt:lpstr>Motivacije za ER: 1</vt:lpstr>
      <vt:lpstr>Slide 40</vt:lpstr>
      <vt:lpstr>Tip problema 1 : Optimizacija</vt:lpstr>
      <vt:lpstr>Slide 42</vt:lpstr>
      <vt:lpstr>Slide 43</vt:lpstr>
      <vt:lpstr>Slide 44</vt:lpstr>
      <vt:lpstr>Slide 45</vt:lpstr>
      <vt:lpstr>Tip problema 2: Modelovanje</vt:lpstr>
      <vt:lpstr>Slide 47</vt:lpstr>
      <vt:lpstr>Problem tipa 3: Simulacija</vt:lpstr>
      <vt:lpstr>Simulacioni primer: evolutivna veštačka društva</vt:lpstr>
      <vt:lpstr>Simulacioni primer 2: biološke interpretacije</vt:lpstr>
      <vt:lpstr>Demonstracija: magični kvadrat</vt:lpstr>
      <vt:lpstr>Demonstracija: magični kvadrat</vt:lpstr>
      <vt:lpstr>Demonstracija: magični kvadrat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J. E. Smith</dc:creator>
  <cp:lastModifiedBy>djordje</cp:lastModifiedBy>
  <cp:revision>405</cp:revision>
  <dcterms:created xsi:type="dcterms:W3CDTF">2003-09-15T00:40:34Z</dcterms:created>
  <dcterms:modified xsi:type="dcterms:W3CDTF">2014-05-14T09:21:42Z</dcterms:modified>
</cp:coreProperties>
</file>