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3"/>
  </p:notesMasterIdLst>
  <p:sldIdLst>
    <p:sldId id="256" r:id="rId2"/>
    <p:sldId id="338" r:id="rId3"/>
    <p:sldId id="339" r:id="rId4"/>
    <p:sldId id="340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9" r:id="rId30"/>
    <p:sldId id="332" r:id="rId31"/>
    <p:sldId id="333" r:id="rId32"/>
    <p:sldId id="334" r:id="rId33"/>
    <p:sldId id="335" r:id="rId34"/>
    <p:sldId id="336" r:id="rId35"/>
    <p:sldId id="337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280" r:id="rId45"/>
    <p:sldId id="278" r:id="rId46"/>
    <p:sldId id="282" r:id="rId47"/>
    <p:sldId id="281" r:id="rId48"/>
    <p:sldId id="283" r:id="rId49"/>
    <p:sldId id="284" r:id="rId50"/>
    <p:sldId id="287" r:id="rId51"/>
    <p:sldId id="34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66"/>
    <a:srgbClr val="6699FF"/>
    <a:srgbClr val="FF5050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4" autoAdjust="0"/>
    <p:restoredTop sz="92738" autoAdjust="0"/>
  </p:normalViewPr>
  <p:slideViewPr>
    <p:cSldViewPr>
      <p:cViewPr varScale="1">
        <p:scale>
          <a:sx n="123" d="100"/>
          <a:sy n="123" d="100"/>
        </p:scale>
        <p:origin x="-12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[Book1]Sheet1!$C$4</c:f>
              <c:strCache>
                <c:ptCount val="1"/>
                <c:pt idx="0">
                  <c:v>f(x)</c:v>
                </c:pt>
              </c:strCache>
            </c:strRef>
          </c:tx>
          <c:spPr>
            <a:ln w="28575">
              <a:noFill/>
            </a:ln>
          </c:spPr>
          <c:xVal>
            <c:numRef>
              <c:f>[Book1]Sheet1!$B$5:$B$34</c:f>
              <c:numCache>
                <c:formatCode>General</c:formatCode>
                <c:ptCount val="30"/>
                <c:pt idx="0">
                  <c:v>5.8280538597721421E-2</c:v>
                </c:pt>
                <c:pt idx="1">
                  <c:v>0.55065624588295303</c:v>
                </c:pt>
                <c:pt idx="2">
                  <c:v>0.53860127589174711</c:v>
                </c:pt>
                <c:pt idx="3">
                  <c:v>8.7211195952294499E-2</c:v>
                </c:pt>
                <c:pt idx="4">
                  <c:v>0.11766686746027091</c:v>
                </c:pt>
                <c:pt idx="5">
                  <c:v>0.20346715555325323</c:v>
                </c:pt>
                <c:pt idx="6">
                  <c:v>0.44621054315239167</c:v>
                </c:pt>
                <c:pt idx="7">
                  <c:v>0.95565883495902215</c:v>
                </c:pt>
                <c:pt idx="8">
                  <c:v>0.37408231695172639</c:v>
                </c:pt>
                <c:pt idx="9">
                  <c:v>0.14630119357181517</c:v>
                </c:pt>
                <c:pt idx="10">
                  <c:v>0.28875087021043261</c:v>
                </c:pt>
                <c:pt idx="11">
                  <c:v>0.98986384049319165</c:v>
                </c:pt>
                <c:pt idx="12">
                  <c:v>0.15155659506692082</c:v>
                </c:pt>
                <c:pt idx="13">
                  <c:v>2.5310925750694952E-2</c:v>
                </c:pt>
                <c:pt idx="14">
                  <c:v>0.86761987988408784</c:v>
                </c:pt>
                <c:pt idx="15">
                  <c:v>0.56213227281184719</c:v>
                </c:pt>
                <c:pt idx="16">
                  <c:v>0.31896925999556641</c:v>
                </c:pt>
                <c:pt idx="17">
                  <c:v>0.25509840629649139</c:v>
                </c:pt>
                <c:pt idx="18">
                  <c:v>0.12002072874097386</c:v>
                </c:pt>
                <c:pt idx="19">
                  <c:v>0.88099960951358947</c:v>
                </c:pt>
                <c:pt idx="20">
                  <c:v>0.33102707634955897</c:v>
                </c:pt>
                <c:pt idx="21">
                  <c:v>0.52926297013160972</c:v>
                </c:pt>
                <c:pt idx="22">
                  <c:v>0.37165263600119314</c:v>
                </c:pt>
                <c:pt idx="23">
                  <c:v>0.51693860687802484</c:v>
                </c:pt>
                <c:pt idx="24">
                  <c:v>0.69879050145613075</c:v>
                </c:pt>
                <c:pt idx="25">
                  <c:v>0.3572854560220543</c:v>
                </c:pt>
                <c:pt idx="26">
                  <c:v>0.73710784216048075</c:v>
                </c:pt>
                <c:pt idx="27">
                  <c:v>0.80380168072708802</c:v>
                </c:pt>
                <c:pt idx="28">
                  <c:v>0.59005868028251351</c:v>
                </c:pt>
                <c:pt idx="29">
                  <c:v>0.49386253884018688</c:v>
                </c:pt>
              </c:numCache>
            </c:numRef>
          </c:xVal>
          <c:yVal>
            <c:numRef>
              <c:f>[Book1]Sheet1!$C$5:$C$34</c:f>
              <c:numCache>
                <c:formatCode>General</c:formatCode>
                <c:ptCount val="30"/>
                <c:pt idx="0">
                  <c:v>0.34328381839373595</c:v>
                </c:pt>
                <c:pt idx="1">
                  <c:v>1.5870393401822958</c:v>
                </c:pt>
                <c:pt idx="2">
                  <c:v>1.5558976854216597</c:v>
                </c:pt>
                <c:pt idx="3">
                  <c:v>0.43366831981460235</c:v>
                </c:pt>
                <c:pt idx="4">
                  <c:v>0.51577369404657392</c:v>
                </c:pt>
                <c:pt idx="5">
                  <c:v>0.71632892354376265</c:v>
                </c:pt>
                <c:pt idx="6">
                  <c:v>1.3000378487435313</c:v>
                </c:pt>
                <c:pt idx="7">
                  <c:v>2.5226578238303188</c:v>
                </c:pt>
                <c:pt idx="8">
                  <c:v>1.1377718281674398</c:v>
                </c:pt>
                <c:pt idx="9">
                  <c:v>0.57159917025725149</c:v>
                </c:pt>
                <c:pt idx="10">
                  <c:v>0.92380046946336591</c:v>
                </c:pt>
                <c:pt idx="11">
                  <c:v>2.6552302109921242</c:v>
                </c:pt>
                <c:pt idx="12">
                  <c:v>0.58628804598938067</c:v>
                </c:pt>
                <c:pt idx="13">
                  <c:v>0.21828089970179962</c:v>
                </c:pt>
                <c:pt idx="14">
                  <c:v>2.3700070038200307</c:v>
                </c:pt>
                <c:pt idx="15">
                  <c:v>1.58334223741179</c:v>
                </c:pt>
                <c:pt idx="16">
                  <c:v>0.95882210569639914</c:v>
                </c:pt>
                <c:pt idx="17">
                  <c:v>0.8549319295779173</c:v>
                </c:pt>
                <c:pt idx="18">
                  <c:v>0.52214880919330575</c:v>
                </c:pt>
                <c:pt idx="19">
                  <c:v>2.4071534294456867</c:v>
                </c:pt>
                <c:pt idx="20">
                  <c:v>0.97869456741699024</c:v>
                </c:pt>
                <c:pt idx="21">
                  <c:v>1.5480545167556881</c:v>
                </c:pt>
                <c:pt idx="22">
                  <c:v>1.1550201574168724</c:v>
                </c:pt>
                <c:pt idx="23">
                  <c:v>1.4585874779540133</c:v>
                </c:pt>
                <c:pt idx="24">
                  <c:v>1.9053776227338135</c:v>
                </c:pt>
                <c:pt idx="25">
                  <c:v>1.1015515715511601</c:v>
                </c:pt>
                <c:pt idx="26">
                  <c:v>2.0620208514196894</c:v>
                </c:pt>
                <c:pt idx="27">
                  <c:v>2.1890290576630602</c:v>
                </c:pt>
                <c:pt idx="28">
                  <c:v>1.6925350271932917</c:v>
                </c:pt>
                <c:pt idx="29">
                  <c:v>1.4384128474597677</c:v>
                </c:pt>
              </c:numCache>
            </c:numRef>
          </c:yVal>
        </c:ser>
        <c:axId val="91532288"/>
        <c:axId val="92117248"/>
      </c:scatterChart>
      <c:valAx>
        <c:axId val="91532288"/>
        <c:scaling>
          <c:orientation val="minMax"/>
        </c:scaling>
        <c:axPos val="b"/>
        <c:numFmt formatCode="General" sourceLinked="1"/>
        <c:tickLblPos val="nextTo"/>
        <c:crossAx val="92117248"/>
        <c:crosses val="autoZero"/>
        <c:crossBetween val="midCat"/>
      </c:valAx>
      <c:valAx>
        <c:axId val="92117248"/>
        <c:scaling>
          <c:orientation val="minMax"/>
        </c:scaling>
        <c:axPos val="l"/>
        <c:majorGridlines/>
        <c:numFmt formatCode="General" sourceLinked="1"/>
        <c:tickLblPos val="nextTo"/>
        <c:crossAx val="91532288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[Book1]Sheet1!$C$4</c:f>
              <c:strCache>
                <c:ptCount val="1"/>
                <c:pt idx="0">
                  <c:v>f(x)</c:v>
                </c:pt>
              </c:strCache>
            </c:strRef>
          </c:tx>
          <c:spPr>
            <a:ln w="28575">
              <a:noFill/>
            </a:ln>
          </c:spPr>
          <c:xVal>
            <c:numRef>
              <c:f>[Book1]Sheet1!$B$5:$B$34</c:f>
              <c:numCache>
                <c:formatCode>General</c:formatCode>
                <c:ptCount val="30"/>
                <c:pt idx="0">
                  <c:v>5.8280538597721421E-2</c:v>
                </c:pt>
                <c:pt idx="1">
                  <c:v>0.55065624588295281</c:v>
                </c:pt>
                <c:pt idx="2">
                  <c:v>0.53860127589174711</c:v>
                </c:pt>
                <c:pt idx="3">
                  <c:v>8.7211195952294346E-2</c:v>
                </c:pt>
                <c:pt idx="4">
                  <c:v>0.1176668674602708</c:v>
                </c:pt>
                <c:pt idx="5">
                  <c:v>0.20346715555325326</c:v>
                </c:pt>
                <c:pt idx="6">
                  <c:v>0.44621054315239128</c:v>
                </c:pt>
                <c:pt idx="7">
                  <c:v>0.95565883495902226</c:v>
                </c:pt>
                <c:pt idx="8">
                  <c:v>0.37408231695172645</c:v>
                </c:pt>
                <c:pt idx="9">
                  <c:v>0.14630119357181523</c:v>
                </c:pt>
                <c:pt idx="10">
                  <c:v>0.28875087021043266</c:v>
                </c:pt>
                <c:pt idx="11">
                  <c:v>0.98986384049319165</c:v>
                </c:pt>
                <c:pt idx="12">
                  <c:v>0.15155659506692087</c:v>
                </c:pt>
                <c:pt idx="13">
                  <c:v>2.5310925750694942E-2</c:v>
                </c:pt>
                <c:pt idx="14">
                  <c:v>0.86761987988408795</c:v>
                </c:pt>
                <c:pt idx="15">
                  <c:v>0.56213227281184719</c:v>
                </c:pt>
                <c:pt idx="16">
                  <c:v>0.31896925999556647</c:v>
                </c:pt>
                <c:pt idx="17">
                  <c:v>0.25509840629649139</c:v>
                </c:pt>
                <c:pt idx="18">
                  <c:v>0.12002072874097389</c:v>
                </c:pt>
                <c:pt idx="19">
                  <c:v>0.88099960951358891</c:v>
                </c:pt>
                <c:pt idx="20">
                  <c:v>0.33102707634955908</c:v>
                </c:pt>
                <c:pt idx="21">
                  <c:v>0.5292629701316095</c:v>
                </c:pt>
                <c:pt idx="22">
                  <c:v>0.37165263600119314</c:v>
                </c:pt>
                <c:pt idx="23">
                  <c:v>0.51693860687802484</c:v>
                </c:pt>
                <c:pt idx="24">
                  <c:v>0.69879050145612964</c:v>
                </c:pt>
                <c:pt idx="25">
                  <c:v>0.3572854560220543</c:v>
                </c:pt>
                <c:pt idx="26">
                  <c:v>0.73710784216048086</c:v>
                </c:pt>
                <c:pt idx="27">
                  <c:v>0.80380168072708802</c:v>
                </c:pt>
                <c:pt idx="28">
                  <c:v>0.5900586802825134</c:v>
                </c:pt>
                <c:pt idx="29">
                  <c:v>0.49386253884018688</c:v>
                </c:pt>
              </c:numCache>
            </c:numRef>
          </c:xVal>
          <c:yVal>
            <c:numRef>
              <c:f>[Book1]Sheet1!$C$5:$C$34</c:f>
              <c:numCache>
                <c:formatCode>General</c:formatCode>
                <c:ptCount val="30"/>
                <c:pt idx="0">
                  <c:v>0.34328381839373551</c:v>
                </c:pt>
                <c:pt idx="1">
                  <c:v>1.5870393401822958</c:v>
                </c:pt>
                <c:pt idx="2">
                  <c:v>1.5558976854216595</c:v>
                </c:pt>
                <c:pt idx="3">
                  <c:v>0.43366831981460247</c:v>
                </c:pt>
                <c:pt idx="4">
                  <c:v>0.51577369404657403</c:v>
                </c:pt>
                <c:pt idx="5">
                  <c:v>0.71632892354376265</c:v>
                </c:pt>
                <c:pt idx="6">
                  <c:v>1.3000378487435316</c:v>
                </c:pt>
                <c:pt idx="7">
                  <c:v>2.5226578238303188</c:v>
                </c:pt>
                <c:pt idx="8">
                  <c:v>1.1377718281674398</c:v>
                </c:pt>
                <c:pt idx="9">
                  <c:v>0.57159917025725149</c:v>
                </c:pt>
                <c:pt idx="10">
                  <c:v>0.92380046946336591</c:v>
                </c:pt>
                <c:pt idx="11">
                  <c:v>2.6552302109921242</c:v>
                </c:pt>
                <c:pt idx="12">
                  <c:v>0.58628804598938056</c:v>
                </c:pt>
                <c:pt idx="13">
                  <c:v>0.21828089970179967</c:v>
                </c:pt>
                <c:pt idx="14">
                  <c:v>2.3700070038200307</c:v>
                </c:pt>
                <c:pt idx="15">
                  <c:v>1.58334223741179</c:v>
                </c:pt>
                <c:pt idx="16">
                  <c:v>0.95882210569639914</c:v>
                </c:pt>
                <c:pt idx="17">
                  <c:v>0.8549319295779173</c:v>
                </c:pt>
                <c:pt idx="18">
                  <c:v>0.52214880919330575</c:v>
                </c:pt>
                <c:pt idx="19">
                  <c:v>2.4071534294456867</c:v>
                </c:pt>
                <c:pt idx="20">
                  <c:v>0.97869456741699123</c:v>
                </c:pt>
                <c:pt idx="21">
                  <c:v>1.5480545167556881</c:v>
                </c:pt>
                <c:pt idx="22">
                  <c:v>1.1550201574168724</c:v>
                </c:pt>
                <c:pt idx="23">
                  <c:v>1.4585874779540133</c:v>
                </c:pt>
                <c:pt idx="24">
                  <c:v>1.9053776227338153</c:v>
                </c:pt>
                <c:pt idx="25">
                  <c:v>1.1015515715511601</c:v>
                </c:pt>
                <c:pt idx="26">
                  <c:v>2.0620208514196894</c:v>
                </c:pt>
                <c:pt idx="27">
                  <c:v>2.1890290576630602</c:v>
                </c:pt>
                <c:pt idx="28">
                  <c:v>1.692535027193292</c:v>
                </c:pt>
                <c:pt idx="29">
                  <c:v>1.4384128474597677</c:v>
                </c:pt>
              </c:numCache>
            </c:numRef>
          </c:yVal>
        </c:ser>
        <c:axId val="213466496"/>
        <c:axId val="214656128"/>
      </c:scatterChart>
      <c:valAx>
        <c:axId val="213466496"/>
        <c:scaling>
          <c:orientation val="minMax"/>
        </c:scaling>
        <c:axPos val="b"/>
        <c:numFmt formatCode="General" sourceLinked="1"/>
        <c:tickLblPos val="nextTo"/>
        <c:crossAx val="214656128"/>
        <c:crosses val="autoZero"/>
        <c:crossBetween val="midCat"/>
      </c:valAx>
      <c:valAx>
        <c:axId val="214656128"/>
        <c:scaling>
          <c:orientation val="minMax"/>
        </c:scaling>
        <c:axPos val="l"/>
        <c:majorGridlines/>
        <c:numFmt formatCode="General" sourceLinked="1"/>
        <c:tickLblPos val="nextTo"/>
        <c:crossAx val="213466496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strRef>
              <c:f>[Book1]Sheet1!$C$4</c:f>
              <c:strCache>
                <c:ptCount val="1"/>
                <c:pt idx="0">
                  <c:v>f(x)</c:v>
                </c:pt>
              </c:strCache>
            </c:strRef>
          </c:tx>
          <c:spPr>
            <a:ln w="28575">
              <a:noFill/>
            </a:ln>
          </c:spPr>
          <c:xVal>
            <c:numRef>
              <c:f>[Book1]Sheet1!$B$5:$B$34</c:f>
              <c:numCache>
                <c:formatCode>General</c:formatCode>
                <c:ptCount val="30"/>
                <c:pt idx="0">
                  <c:v>5.8280538597721421E-2</c:v>
                </c:pt>
                <c:pt idx="1">
                  <c:v>0.55065624588295259</c:v>
                </c:pt>
                <c:pt idx="2">
                  <c:v>0.53860127589174711</c:v>
                </c:pt>
                <c:pt idx="3">
                  <c:v>8.7211195952294346E-2</c:v>
                </c:pt>
                <c:pt idx="4">
                  <c:v>0.11766686746027083</c:v>
                </c:pt>
                <c:pt idx="5">
                  <c:v>0.20346715555325329</c:v>
                </c:pt>
                <c:pt idx="6">
                  <c:v>0.44621054315239128</c:v>
                </c:pt>
                <c:pt idx="7">
                  <c:v>0.95565883495902249</c:v>
                </c:pt>
                <c:pt idx="8">
                  <c:v>0.3740823169517265</c:v>
                </c:pt>
                <c:pt idx="9">
                  <c:v>0.14630119357181526</c:v>
                </c:pt>
                <c:pt idx="10">
                  <c:v>0.28875087021043272</c:v>
                </c:pt>
                <c:pt idx="11">
                  <c:v>0.98986384049319165</c:v>
                </c:pt>
                <c:pt idx="12">
                  <c:v>0.15155659506692093</c:v>
                </c:pt>
                <c:pt idx="13">
                  <c:v>2.5310925750694942E-2</c:v>
                </c:pt>
                <c:pt idx="14">
                  <c:v>0.86761987988408806</c:v>
                </c:pt>
                <c:pt idx="15">
                  <c:v>0.56213227281184719</c:v>
                </c:pt>
                <c:pt idx="16">
                  <c:v>0.31896925999556652</c:v>
                </c:pt>
                <c:pt idx="17">
                  <c:v>0.25509840629649139</c:v>
                </c:pt>
                <c:pt idx="18">
                  <c:v>0.12002072874097391</c:v>
                </c:pt>
                <c:pt idx="19">
                  <c:v>0.88099960951358913</c:v>
                </c:pt>
                <c:pt idx="20">
                  <c:v>0.33102707634955919</c:v>
                </c:pt>
                <c:pt idx="21">
                  <c:v>0.52926297013160939</c:v>
                </c:pt>
                <c:pt idx="22">
                  <c:v>0.37165263600119314</c:v>
                </c:pt>
                <c:pt idx="23">
                  <c:v>0.51693860687802484</c:v>
                </c:pt>
                <c:pt idx="24">
                  <c:v>0.69879050145612964</c:v>
                </c:pt>
                <c:pt idx="25">
                  <c:v>0.3572854560220543</c:v>
                </c:pt>
                <c:pt idx="26">
                  <c:v>0.73710784216048109</c:v>
                </c:pt>
                <c:pt idx="27">
                  <c:v>0.80380168072708802</c:v>
                </c:pt>
                <c:pt idx="28">
                  <c:v>0.5900586802825134</c:v>
                </c:pt>
                <c:pt idx="29">
                  <c:v>0.49386253884018688</c:v>
                </c:pt>
              </c:numCache>
            </c:numRef>
          </c:xVal>
          <c:yVal>
            <c:numRef>
              <c:f>[Book1]Sheet1!$C$5:$C$34</c:f>
              <c:numCache>
                <c:formatCode>General</c:formatCode>
                <c:ptCount val="30"/>
                <c:pt idx="0">
                  <c:v>0.34328381839373551</c:v>
                </c:pt>
                <c:pt idx="1">
                  <c:v>1.5870393401822958</c:v>
                </c:pt>
                <c:pt idx="2">
                  <c:v>1.5558976854216593</c:v>
                </c:pt>
                <c:pt idx="3">
                  <c:v>0.43366831981460258</c:v>
                </c:pt>
                <c:pt idx="4">
                  <c:v>0.51577369404657414</c:v>
                </c:pt>
                <c:pt idx="5">
                  <c:v>0.71632892354376265</c:v>
                </c:pt>
                <c:pt idx="6">
                  <c:v>1.300037848743532</c:v>
                </c:pt>
                <c:pt idx="7">
                  <c:v>2.5226578238303188</c:v>
                </c:pt>
                <c:pt idx="8">
                  <c:v>1.1377718281674398</c:v>
                </c:pt>
                <c:pt idx="9">
                  <c:v>0.57159917025725149</c:v>
                </c:pt>
                <c:pt idx="10">
                  <c:v>0.92380046946336591</c:v>
                </c:pt>
                <c:pt idx="11">
                  <c:v>2.6552302109921242</c:v>
                </c:pt>
                <c:pt idx="12">
                  <c:v>0.58628804598938056</c:v>
                </c:pt>
                <c:pt idx="13">
                  <c:v>0.21828089970179973</c:v>
                </c:pt>
                <c:pt idx="14">
                  <c:v>2.3700070038200307</c:v>
                </c:pt>
                <c:pt idx="15">
                  <c:v>1.58334223741179</c:v>
                </c:pt>
                <c:pt idx="16">
                  <c:v>0.95882210569639914</c:v>
                </c:pt>
                <c:pt idx="17">
                  <c:v>0.8549319295779173</c:v>
                </c:pt>
                <c:pt idx="18">
                  <c:v>0.52214880919330575</c:v>
                </c:pt>
                <c:pt idx="19">
                  <c:v>2.4071534294456867</c:v>
                </c:pt>
                <c:pt idx="20">
                  <c:v>0.97869456741699135</c:v>
                </c:pt>
                <c:pt idx="21">
                  <c:v>1.5480545167556881</c:v>
                </c:pt>
                <c:pt idx="22">
                  <c:v>1.1550201574168724</c:v>
                </c:pt>
                <c:pt idx="23">
                  <c:v>1.4585874779540133</c:v>
                </c:pt>
                <c:pt idx="24">
                  <c:v>1.9053776227338155</c:v>
                </c:pt>
                <c:pt idx="25">
                  <c:v>1.1015515715511601</c:v>
                </c:pt>
                <c:pt idx="26">
                  <c:v>2.0620208514196894</c:v>
                </c:pt>
                <c:pt idx="27">
                  <c:v>2.1890290576630602</c:v>
                </c:pt>
                <c:pt idx="28">
                  <c:v>1.6925350271932922</c:v>
                </c:pt>
                <c:pt idx="29">
                  <c:v>1.4384128474597677</c:v>
                </c:pt>
              </c:numCache>
            </c:numRef>
          </c:yVal>
        </c:ser>
        <c:axId val="102443264"/>
        <c:axId val="102445056"/>
      </c:scatterChart>
      <c:valAx>
        <c:axId val="102443264"/>
        <c:scaling>
          <c:orientation val="minMax"/>
        </c:scaling>
        <c:axPos val="b"/>
        <c:numFmt formatCode="General" sourceLinked="1"/>
        <c:tickLblPos val="nextTo"/>
        <c:crossAx val="102445056"/>
        <c:crosses val="autoZero"/>
        <c:crossBetween val="midCat"/>
      </c:valAx>
      <c:valAx>
        <c:axId val="102445056"/>
        <c:scaling>
          <c:orientation val="minMax"/>
        </c:scaling>
        <c:axPos val="l"/>
        <c:majorGridlines/>
        <c:numFmt formatCode="General" sourceLinked="1"/>
        <c:tickLblPos val="nextTo"/>
        <c:crossAx val="1024432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6B9252-20A3-4EE6-AE8E-E9284F439C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E10F3-F86C-4DC0-BCD7-7251A8D99BCC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AFA19-9C24-4644-97E0-80293C75A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18C5C-414F-4381-8C7A-FE72502C5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19DD8-8926-4492-9C6A-8C9CBD745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CD863C-23B6-4E90-A679-974DB73468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23B5-F605-4322-8A04-AD35F90E6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1825170" y="1048656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18892-E033-4B12-94F5-E36D3B136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810ED-D49A-4941-A572-07BD00D869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DD3CC-B462-4D51-9CD4-95BB110B10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8FC81-4C11-45E7-B773-727E92440D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475C3-B290-4B30-8F79-BDAF7202A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3965B-A827-42DA-885A-FD901D404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74993-54C1-459C-B070-9A822D043A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E856FC-954B-4621-BC83-7929BBF700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cd.uns.ac.rs/csi/fo/predmet.jsp?p=69&amp;pp=19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obradovic.djordje@gmail.com" TargetMode="External"/><Relationship Id="rId2" Type="http://schemas.openxmlformats.org/officeDocument/2006/relationships/hyperlink" Target="mailto:obrad@uns.ac.r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mailto:jocicmarko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mailto:isakov.m@gmail.com" TargetMode="External"/><Relationship Id="rId7" Type="http://schemas.openxmlformats.org/officeDocument/2006/relationships/image" Target="../media/image6.jpeg"/><Relationship Id="rId2" Type="http://schemas.openxmlformats.org/officeDocument/2006/relationships/hyperlink" Target="mailto:andjelic.stefan10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mailto:ivanperic.info@gmail.com" TargetMode="External"/><Relationship Id="rId4" Type="http://schemas.openxmlformats.org/officeDocument/2006/relationships/hyperlink" Target="mailto:kondicm@uns.ac.rs" TargetMode="External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715000"/>
            <a:ext cx="7772400" cy="555625"/>
          </a:xfrm>
        </p:spPr>
        <p:txBody>
          <a:bodyPr/>
          <a:lstStyle/>
          <a:p>
            <a:r>
              <a:rPr lang="en-US" sz="2000" dirty="0" smtClean="0">
                <a:latin typeface="Comic Sans MS" pitchFamily="66" charset="0"/>
              </a:rPr>
              <a:t>2014.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685800"/>
          </a:xfrm>
        </p:spPr>
        <p:txBody>
          <a:bodyPr/>
          <a:lstStyle/>
          <a:p>
            <a:r>
              <a:rPr lang="en-US" sz="2800" dirty="0" err="1" smtClean="0">
                <a:latin typeface="Comic Sans MS" pitchFamily="66" charset="0"/>
              </a:rPr>
              <a:t>Osnovi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ra</a:t>
            </a:r>
            <a:r>
              <a:rPr lang="sr-Latn-RS" sz="2800" dirty="0" smtClean="0">
                <a:latin typeface="Comic Sans MS" pitchFamily="66" charset="0"/>
              </a:rPr>
              <a:t>čunarske inteligencije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8382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dirty="0" smtClean="0">
                <a:latin typeface="Comic Sans MS" pitchFamily="66" charset="0"/>
              </a:rPr>
              <a:t>Katedra za informatiku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sr-Latn-RS" sz="1600" dirty="0" smtClean="0">
                <a:latin typeface="Comic Sans MS" pitchFamily="66" charset="0"/>
              </a:rPr>
              <a:t>Fakultet tehničkih nauka Novi Sad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886200"/>
            <a:ext cx="2225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000" dirty="0" smtClean="0">
                <a:latin typeface="Comic Sans MS" pitchFamily="66" charset="0"/>
              </a:rPr>
              <a:t>Đorđe Obradović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AI (90s and beyond)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429000" y="1658256"/>
            <a:ext cx="5257800" cy="49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400" b="1" kern="0" dirty="0" smtClean="0"/>
              <a:t>1997. Deep Blue </a:t>
            </a:r>
            <a:r>
              <a:rPr lang="en-US" sz="2400" kern="0" dirty="0" smtClean="0"/>
              <a:t>–Garry Kasparov</a:t>
            </a:r>
          </a:p>
          <a:p>
            <a:pPr marL="800100" lvl="1" indent="-342900">
              <a:spcBef>
                <a:spcPct val="20000"/>
              </a:spcBef>
            </a:pPr>
            <a:endParaRPr lang="sr-Latn-RS" sz="2400" kern="0" dirty="0" smtClean="0"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</a:pPr>
            <a:endParaRPr lang="en-US" sz="2400" kern="0" dirty="0" smtClean="0"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sym typeface="Wingdings" pitchFamily="2" charset="2"/>
              </a:rPr>
              <a:t>Deep Blue </a:t>
            </a:r>
            <a:r>
              <a:rPr lang="sr-Latn-RS" sz="2400" kern="0" dirty="0" smtClean="0">
                <a:sym typeface="Wingdings" pitchFamily="2" charset="2"/>
              </a:rPr>
              <a:t>je obrađivao</a:t>
            </a:r>
            <a:r>
              <a:rPr lang="en-US" sz="2400" kern="0" dirty="0" smtClean="0">
                <a:sym typeface="Wingdings" pitchFamily="2" charset="2"/>
              </a:rPr>
              <a:t> 200 </a:t>
            </a:r>
            <a:r>
              <a:rPr lang="sr-Latn-RS" sz="2400" kern="0" dirty="0" smtClean="0">
                <a:sym typeface="Wingdings" pitchFamily="2" charset="2"/>
              </a:rPr>
              <a:t>miliona pozicija </a:t>
            </a:r>
            <a:r>
              <a:rPr lang="en-US" sz="2400" kern="0" dirty="0" smtClean="0">
                <a:sym typeface="Wingdings" pitchFamily="2" charset="2"/>
              </a:rPr>
              <a:t> </a:t>
            </a:r>
            <a:r>
              <a:rPr lang="sr-Latn-RS" sz="2400" kern="0" dirty="0" smtClean="0">
                <a:sym typeface="Wingdings" pitchFamily="2" charset="2"/>
              </a:rPr>
              <a:t>u sekundi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sr-Latn-RS" sz="2400" kern="0" dirty="0" smtClean="0"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sym typeface="Wingdings" pitchFamily="2" charset="2"/>
              </a:rPr>
              <a:t>Intel Core 2 Duo CPU </a:t>
            </a:r>
            <a:r>
              <a:rPr lang="sr-Latn-RS" sz="2400" kern="0" dirty="0" smtClean="0">
                <a:sym typeface="Wingdings" pitchFamily="2" charset="2"/>
              </a:rPr>
              <a:t>obrađuje oko </a:t>
            </a:r>
            <a:r>
              <a:rPr lang="en-US" sz="2400" kern="0" dirty="0" smtClean="0">
                <a:sym typeface="Wingdings" pitchFamily="2" charset="2"/>
              </a:rPr>
              <a:t>8 </a:t>
            </a:r>
            <a:r>
              <a:rPr lang="en-US" sz="2400" kern="0" dirty="0" err="1" smtClean="0">
                <a:sym typeface="Wingdings" pitchFamily="2" charset="2"/>
              </a:rPr>
              <a:t>miliona</a:t>
            </a:r>
            <a:r>
              <a:rPr lang="en-US" sz="2400" kern="0" dirty="0" smtClean="0">
                <a:sym typeface="Wingdings" pitchFamily="2" charset="2"/>
              </a:rPr>
              <a:t> </a:t>
            </a:r>
            <a:r>
              <a:rPr lang="sr-Latn-RS" sz="2400" kern="0" dirty="0" smtClean="0">
                <a:sym typeface="Wingdings" pitchFamily="2" charset="2"/>
              </a:rPr>
              <a:t>pozicija</a:t>
            </a:r>
            <a:endParaRPr lang="sr-Latn-RS" sz="2400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r-Latn-R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7890" name="Picture 2" descr="http://upload.wikimedia.org/wikipedia/commons/b/be/Deep_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3049268" cy="4581525"/>
          </a:xfrm>
          <a:prstGeom prst="rect">
            <a:avLst/>
          </a:prstGeom>
          <a:noFill/>
        </p:spPr>
      </p:pic>
      <p:pic>
        <p:nvPicPr>
          <p:cNvPr id="45058" name="Picture 2" descr="A selection of black and white chess pieces on a chequered surfac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562600"/>
            <a:ext cx="1240234" cy="1150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 </a:t>
            </a:r>
            <a:r>
              <a:rPr lang="en-US" dirty="0" smtClean="0"/>
              <a:t>(</a:t>
            </a:r>
            <a:r>
              <a:rPr lang="sr-Latn-RS" dirty="0" smtClean="0"/>
              <a:t>21. vek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658256"/>
            <a:ext cx="8001000" cy="49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400" b="1" kern="0" dirty="0" smtClean="0"/>
              <a:t>2005. Stanford robot</a:t>
            </a:r>
            <a:r>
              <a:rPr lang="en-US" sz="2400" kern="0" dirty="0" smtClean="0"/>
              <a:t> – </a:t>
            </a:r>
            <a:r>
              <a:rPr lang="sr-Latn-RS" sz="2400" kern="0" dirty="0" smtClean="0"/>
              <a:t>vozio automobil </a:t>
            </a:r>
            <a:r>
              <a:rPr lang="en-US" sz="2400" kern="0" dirty="0" smtClean="0"/>
              <a:t>131 </a:t>
            </a:r>
            <a:r>
              <a:rPr lang="sr-Latn-RS" sz="2400" kern="0" dirty="0" smtClean="0"/>
              <a:t>milju </a:t>
            </a:r>
            <a:r>
              <a:rPr lang="en-US" sz="2400" kern="0" dirty="0" smtClean="0"/>
              <a:t> </a:t>
            </a:r>
            <a:r>
              <a:rPr lang="sr-Latn-RS" sz="2400" kern="0" dirty="0" smtClean="0"/>
              <a:t>kroz pustinju</a:t>
            </a:r>
            <a:endParaRPr lang="en-US" sz="2400" kern="0" dirty="0" smtClean="0"/>
          </a:p>
          <a:p>
            <a:pPr marL="4000500" lvl="8" indent="-342900">
              <a:spcBef>
                <a:spcPct val="20000"/>
              </a:spcBef>
              <a:buFontTx/>
              <a:buChar char="•"/>
            </a:pPr>
            <a:r>
              <a:rPr lang="en-US" sz="2400" b="1" kern="0" dirty="0" smtClean="0"/>
              <a:t>2010. Google driverless car</a:t>
            </a:r>
            <a:r>
              <a:rPr lang="en-US" sz="2400" kern="0" dirty="0" smtClean="0"/>
              <a:t> –</a:t>
            </a:r>
            <a:r>
              <a:rPr lang="sr-Latn-RS" sz="2400" kern="0" dirty="0" smtClean="0"/>
              <a:t>vožnja po gradu bez incidenata</a:t>
            </a:r>
            <a:r>
              <a:rPr lang="en-US" sz="2400" kern="0" dirty="0" smtClean="0"/>
              <a:t>!</a:t>
            </a:r>
            <a:endParaRPr lang="sr-Latn-RS" sz="2400" kern="0" dirty="0" smtClean="0"/>
          </a:p>
          <a:p>
            <a:pPr marL="4000500" lvl="8" indent="-342900">
              <a:spcBef>
                <a:spcPct val="20000"/>
              </a:spcBef>
              <a:buFontTx/>
              <a:buChar char="•"/>
            </a:pPr>
            <a:endParaRPr lang="en-US" sz="2400" kern="0" dirty="0" smtClean="0"/>
          </a:p>
          <a:p>
            <a:pPr marL="4000500" lvl="8" indent="-342900">
              <a:spcBef>
                <a:spcPct val="20000"/>
              </a:spcBef>
              <a:buFontTx/>
              <a:buChar char="•"/>
            </a:pPr>
            <a:r>
              <a:rPr lang="en-US" sz="2400" b="1" kern="0" dirty="0" smtClean="0"/>
              <a:t>2011 – </a:t>
            </a:r>
            <a:r>
              <a:rPr lang="sr-Latn-RS" sz="2400" b="1" kern="0" dirty="0" smtClean="0"/>
              <a:t>danas</a:t>
            </a:r>
            <a:r>
              <a:rPr lang="en-US" sz="2400" b="1" kern="0" dirty="0" smtClean="0"/>
              <a:t> </a:t>
            </a:r>
            <a:r>
              <a:rPr lang="en-US" sz="2400" kern="0" dirty="0" smtClean="0"/>
              <a:t>– </a:t>
            </a:r>
            <a:r>
              <a:rPr lang="sr-Latn-RS" sz="2400" kern="0" dirty="0" smtClean="0"/>
              <a:t>pokušaj legalizacije robota vozača u nekim državama USA</a:t>
            </a:r>
            <a:endParaRPr lang="en-US" sz="2400" b="1" kern="0" dirty="0" smtClean="0"/>
          </a:p>
          <a:p>
            <a:pPr marL="4000500" lvl="8" indent="-342900">
              <a:spcBef>
                <a:spcPct val="20000"/>
              </a:spcBef>
              <a:buFontTx/>
              <a:buChar char="•"/>
            </a:pPr>
            <a:endParaRPr lang="sr-Latn-RS" sz="2400" b="1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r-Latn-R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69634" name="Picture 2" descr="http://upload.wikimedia.org/wikipedia/commons/thumb/1/1b/Google%27s_Lexus_RX_450h_Self-Driving_Car.jpg/596px-Google%27s_Lexus_RX_450h_Self-Driving_C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3124200"/>
            <a:ext cx="416306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658256"/>
            <a:ext cx="8001000" cy="215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400" b="1" kern="0" dirty="0" smtClean="0"/>
              <a:t>2009. Netflix prize</a:t>
            </a:r>
            <a:r>
              <a:rPr lang="en-US" sz="2400" kern="0" dirty="0" smtClean="0"/>
              <a:t> – 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sr-Latn-RS" sz="2400" dirty="0" smtClean="0"/>
              <a:t>algoritam za preporučivanje</a:t>
            </a:r>
            <a:endParaRPr lang="en-US" sz="2400" dirty="0" smtClean="0"/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$1M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 kern="0" dirty="0" smtClean="0"/>
              <a:t>10% </a:t>
            </a:r>
            <a:r>
              <a:rPr lang="sr-Latn-RS" sz="2400" kern="0" dirty="0" smtClean="0"/>
              <a:t>poboljšanje postojećeg algoritma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kern="0" dirty="0" smtClean="0"/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US" sz="2400" kern="0" dirty="0" smtClean="0"/>
          </a:p>
          <a:p>
            <a:pPr marL="4000500" lvl="8" indent="-342900">
              <a:spcBef>
                <a:spcPct val="20000"/>
              </a:spcBef>
              <a:buFontTx/>
              <a:buChar char="•"/>
            </a:pPr>
            <a:endParaRPr lang="sr-Latn-RS" sz="2400" b="1" kern="0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r-Latn-R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6" name="Picture 2" descr="http://www.netflixprize.com/assets/header_pri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715000"/>
            <a:ext cx="73533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8600" y="16764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sz="2400" b="1" kern="0" dirty="0" smtClean="0"/>
              <a:t>2011. Watson </a:t>
            </a:r>
            <a:r>
              <a:rPr lang="en-US" sz="2400" kern="0" dirty="0" smtClean="0"/>
              <a:t>– IBM</a:t>
            </a:r>
            <a:r>
              <a:rPr lang="sr-Latn-RS" sz="2400" kern="0" dirty="0" smtClean="0"/>
              <a:t> ova</a:t>
            </a:r>
            <a:r>
              <a:rPr lang="en-US" sz="2400" kern="0" dirty="0" smtClean="0"/>
              <a:t> </a:t>
            </a:r>
            <a:r>
              <a:rPr lang="sr-Latn-RS" sz="2400" kern="0" dirty="0" smtClean="0"/>
              <a:t>mašina pobedila dva šampiona u jednom od poznatijih američkih kvizova.</a:t>
            </a:r>
            <a:endParaRPr lang="en-US" sz="2400" i="1" kern="0" dirty="0" smtClean="0"/>
          </a:p>
        </p:txBody>
      </p:sp>
      <p:pic>
        <p:nvPicPr>
          <p:cNvPr id="68610" name="Picture 2" descr="http://blogs.plos.org/retort/files/2011/02/IBM-Watso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895600"/>
            <a:ext cx="4356608" cy="3190875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28600" y="2590800"/>
            <a:ext cx="40386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sr-Latn-RS" sz="2400" kern="0" dirty="0" smtClean="0"/>
              <a:t>odgovara na pitanja postavljena prirodnim jezikom</a:t>
            </a:r>
            <a:endParaRPr lang="en-US" sz="2400" kern="0" dirty="0" smtClean="0"/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 kern="0" dirty="0" smtClean="0"/>
              <a:t>200 </a:t>
            </a:r>
            <a:r>
              <a:rPr lang="sr-Latn-RS" sz="2400" kern="0" dirty="0" smtClean="0"/>
              <a:t>miliona stranica podataka </a:t>
            </a:r>
            <a:r>
              <a:rPr lang="en-US" sz="2400" kern="0" dirty="0" smtClean="0"/>
              <a:t>(4 TB</a:t>
            </a:r>
            <a:r>
              <a:rPr lang="sr-Latn-RS" sz="2400" kern="0" dirty="0" smtClean="0"/>
              <a:t> diskovi</a:t>
            </a:r>
            <a:r>
              <a:rPr lang="en-US" sz="2400" kern="0" dirty="0" smtClean="0"/>
              <a:t>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sr-Latn-RS" sz="2400" kern="0" dirty="0" smtClean="0"/>
              <a:t>nagrada </a:t>
            </a:r>
            <a:r>
              <a:rPr lang="en-US" sz="2400" kern="0" dirty="0" smtClean="0"/>
              <a:t>$1 million </a:t>
            </a:r>
            <a:r>
              <a:rPr lang="sr-Latn-RS" sz="2400" kern="0" dirty="0" smtClean="0"/>
              <a:t>za pobedu</a:t>
            </a:r>
            <a:r>
              <a:rPr lang="en-US" sz="2400" kern="0" dirty="0" smtClean="0"/>
              <a:t> </a:t>
            </a:r>
            <a:r>
              <a:rPr lang="en-US" sz="2400" kern="0" dirty="0" smtClean="0">
                <a:sym typeface="Wingdings" pitchFamily="2" charset="2"/>
              </a:rPr>
              <a:t></a:t>
            </a:r>
            <a:endParaRPr lang="sr-Latn-RS" sz="2400" kern="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računarske inteligencije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sr-Latn-RS" dirty="0" smtClean="0"/>
              <a:t>Problemi simuliranja ili kreiranja inteligencije podelićemo u nekoliko celina. </a:t>
            </a:r>
          </a:p>
          <a:p>
            <a:endParaRPr lang="sr-Latn-R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računarske inteligencije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Odlučivanje,</a:t>
            </a:r>
            <a:r>
              <a:rPr lang="en-US" dirty="0" smtClean="0"/>
              <a:t> </a:t>
            </a:r>
            <a:r>
              <a:rPr lang="sr-Latn-RS" dirty="0" smtClean="0"/>
              <a:t>rešavanje problema</a:t>
            </a:r>
            <a:endParaRPr lang="en-US" dirty="0" smtClean="0"/>
          </a:p>
          <a:p>
            <a:pPr lvl="1"/>
            <a:r>
              <a:rPr lang="sr-Latn-RS" dirty="0" smtClean="0"/>
              <a:t>algoritmi za zaključivanje korak po korak </a:t>
            </a:r>
          </a:p>
          <a:p>
            <a:pPr lvl="1"/>
            <a:r>
              <a:rPr lang="sr-Latn-RS" dirty="0" smtClean="0"/>
              <a:t>rešavanje slagalica</a:t>
            </a:r>
          </a:p>
          <a:p>
            <a:pPr lvl="1"/>
            <a:r>
              <a:rPr lang="sr-Latn-RS" dirty="0" smtClean="0"/>
              <a:t>igranje logičkih igara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6" descr="http://www.emergia-consulting.com/imatges/Puzle3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191000"/>
            <a:ext cx="29043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Reprezentacija znanja</a:t>
            </a:r>
            <a:endParaRPr lang="en-US" dirty="0" smtClean="0"/>
          </a:p>
          <a:p>
            <a:pPr lvl="1"/>
            <a:r>
              <a:rPr lang="sr-Latn-RS" dirty="0" smtClean="0"/>
              <a:t>Mnogi problemi zahtevaju prikupljanje i skladištenje odnosno reprezentaciju znanja u obliku pogodnom za mašinsko korišćenje.</a:t>
            </a:r>
            <a:endParaRPr lang="sr-Latn-R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4578" name="Picture 2" descr="http://cache.ohinternet.com/images/6/63/Wikipedia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657600"/>
            <a:ext cx="2488267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7"/>
            <a:ext cx="8229600" cy="2380344"/>
          </a:xfrm>
        </p:spPr>
        <p:txBody>
          <a:bodyPr/>
          <a:lstStyle/>
          <a:p>
            <a:r>
              <a:rPr lang="sr-Latn-RS" dirty="0" smtClean="0"/>
              <a:t>Planiranje</a:t>
            </a:r>
            <a:endParaRPr lang="en-US" dirty="0" smtClean="0"/>
          </a:p>
          <a:p>
            <a:pPr lvl="1"/>
            <a:r>
              <a:rPr lang="sr-Latn-RS" dirty="0" smtClean="0"/>
              <a:t>Inteligentni agenti moraju da posavljaju ciljeve i da ih realizuju. Za ove zadatke poterbno je posedovati mogućnost predviđanja ponašanja kako bi se planiranje pravilno </a:t>
            </a:r>
            <a:r>
              <a:rPr lang="en-US" dirty="0" err="1" smtClean="0"/>
              <a:t>odredilo</a:t>
            </a:r>
            <a:r>
              <a:rPr lang="sr-Latn-RS" dirty="0" smtClean="0"/>
              <a:t>. 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9" descr="http://codingvoding.files.wordpress.com/2010/04/manhattan.png%3Fw%3D200%26h%3D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114800"/>
            <a:ext cx="2438400" cy="243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r>
              <a:rPr lang="en-US" dirty="0" smtClean="0"/>
              <a:t> – </a:t>
            </a:r>
            <a:r>
              <a:rPr lang="sr-Latn-RS" dirty="0" smtClean="0"/>
              <a:t>mačinsko učenje</a:t>
            </a:r>
            <a:endParaRPr lang="en-US" dirty="0" smtClean="0"/>
          </a:p>
          <a:p>
            <a:pPr lvl="1"/>
            <a:r>
              <a:rPr lang="sr-Latn-RS" dirty="0" smtClean="0"/>
              <a:t>cilj učenja</a:t>
            </a:r>
          </a:p>
          <a:p>
            <a:pPr lvl="1"/>
            <a:r>
              <a:rPr lang="sr-Latn-RS" dirty="0" smtClean="0"/>
              <a:t>rezultat</a:t>
            </a:r>
          </a:p>
          <a:p>
            <a:pPr lvl="1"/>
            <a:r>
              <a:rPr lang="sr-Latn-RS" dirty="0" smtClean="0"/>
              <a:t>metode 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0" name="Picture 2" descr="http://4.bp.blogspot.com/-Q1RvA7wVkD0/Tzz8QNorhFI/AAAAAAAAAfY/xeYoO4r7dIY/s1600/cs-434-machine-learn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038600"/>
            <a:ext cx="2571953" cy="2466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RI (AI)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Računarsko razumevanje prirodnih jezika (Natural language processing)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2530" name="Picture 2" descr="http://www.nlinews.com/wp-content/uploads/2011/08/natural-language-intera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419600"/>
            <a:ext cx="3533775" cy="2103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28800" y="257760"/>
            <a:ext cx="52574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Materijali i literatura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941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Materijali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2000" u="sng" strike="noStrike" spc="-1" dirty="0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www.eNastava.io</a:t>
            </a: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Literatura</a:t>
            </a:r>
            <a:endParaRPr/>
          </a:p>
          <a:p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Stuart J. Russell, Peter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Norvig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endParaRPr lang="en-US" sz="16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1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Artificial </a:t>
            </a:r>
            <a:r>
              <a:rPr lang="en-US" sz="16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inteligence</a:t>
            </a:r>
            <a:r>
              <a:rPr lang="en-US" sz="16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A Modern Approach”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13809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0" y="1943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Picture 2"/>
          <p:cNvPicPr/>
          <p:nvPr/>
        </p:nvPicPr>
        <p:blipFill>
          <a:blip r:embed="rId3"/>
          <a:stretch/>
        </p:blipFill>
        <p:spPr>
          <a:xfrm>
            <a:off x="6096000" y="1066800"/>
            <a:ext cx="2590800" cy="327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">
                                            <p:txEl>
                                              <p:char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92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2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92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92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2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2">
                                            <p:txEl>
                                              <p:charRg st="11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AI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-1"/>
            <a:ext cx="4724400" cy="67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RI (AI)</a:t>
            </a: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3127331" cy="447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495800" y="1905000"/>
            <a:ext cx="34290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THIS MESSAGE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SERVES TO PROVE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HOW OUR MIND CAN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 AMAZING THINGS!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IMPRESSIVE THINGS!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 THE BEGINNING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IT WAS HARD BUT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NOW, ON THIS LINE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YOUR MIND IS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READING IT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AUTOMATICALLY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WITH OUT EVEN</a:t>
            </a:r>
            <a:endParaRPr kumimoji="0" 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THINKING ABOUT IT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828800"/>
            <a:ext cx="3505200" cy="464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1905000"/>
            <a:ext cx="3505200" cy="4648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RI (AI)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Kretanje i manipulacija</a:t>
            </a:r>
            <a:endParaRPr lang="en-US" dirty="0" smtClean="0"/>
          </a:p>
          <a:p>
            <a:pPr lvl="1"/>
            <a:r>
              <a:rPr lang="sr-Latn-RS" dirty="0" smtClean="0"/>
              <a:t>Robotika je oblast u kojoj se RI veoma kortisti u problemima navigacije, istraživanja prostora, upravljanjem i predikcijom ponašanja.</a:t>
            </a:r>
            <a:endParaRPr lang="sr-Latn-R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http://www.warcrafthuntersunion.com/wp-content/uploads/2011/07/robo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4196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sr-Latn-RS" dirty="0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RI (AI)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Percepcija</a:t>
            </a:r>
            <a:endParaRPr lang="en-US" dirty="0" smtClean="0"/>
          </a:p>
          <a:p>
            <a:pPr lvl="1"/>
            <a:r>
              <a:rPr lang="sr-Latn-RS" dirty="0" smtClean="0"/>
              <a:t>Mašinska percepcija je mogučnost korišćenja senzorskih informacija(kamere, mikrofona, sonara, radara i ostalih senzora) za izvođenje zaključaka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6576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31619"/>
          </a:xfrm>
        </p:spPr>
        <p:txBody>
          <a:bodyPr/>
          <a:lstStyle/>
          <a:p>
            <a:r>
              <a:rPr lang="sr-Latn-RS" dirty="0" smtClean="0"/>
              <a:t>Kako to sve radi</a:t>
            </a:r>
            <a:r>
              <a:rPr lang="en-US" dirty="0" smtClean="0"/>
              <a:t>?</a:t>
            </a:r>
          </a:p>
          <a:p>
            <a:pPr lvl="1"/>
            <a:r>
              <a:rPr lang="sr-Latn-RS" dirty="0" smtClean="0"/>
              <a:t>Kako ljudi obavljaju inteligentne poslove</a:t>
            </a:r>
            <a:r>
              <a:rPr lang="en-US" dirty="0" smtClean="0"/>
              <a:t>?</a:t>
            </a:r>
          </a:p>
          <a:p>
            <a:pPr lvl="1"/>
            <a:r>
              <a:rPr lang="sr-Latn-RS" dirty="0" smtClean="0"/>
              <a:t>Da li je moguće iskoristi ta iskustva u radu mašina</a:t>
            </a:r>
            <a:r>
              <a:rPr lang="en-US" dirty="0" smtClean="0"/>
              <a:t>?</a:t>
            </a:r>
          </a:p>
          <a:p>
            <a:pPr lvl="1"/>
            <a:r>
              <a:rPr lang="sr-Latn-RS" dirty="0" smtClean="0"/>
              <a:t>Kako</a:t>
            </a:r>
            <a:r>
              <a:rPr lang="en-US" dirty="0" smtClean="0"/>
              <a:t>?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4" descr="http://upload.wikimedia.org/wikipedia/commons/thumb/3/3d/Hepteract_ortho_petrie.svg/280px-Hepteract_ortho_petri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1000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Probajte da rešite BRZO bez korišćenja kalkulatora:</a:t>
            </a:r>
          </a:p>
          <a:p>
            <a:endParaRPr lang="sr-Latn-RS" dirty="0"/>
          </a:p>
          <a:p>
            <a:pPr>
              <a:buNone/>
            </a:pPr>
            <a:r>
              <a:rPr lang="en-US" dirty="0" smtClean="0"/>
              <a:t>1.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895600"/>
            <a:ext cx="1822515" cy="609600"/>
          </a:xfrm>
          <a:prstGeom prst="rect">
            <a:avLst/>
          </a:prstGeom>
          <a:noFill/>
        </p:spPr>
      </p:pic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620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4419600"/>
            <a:ext cx="2285999" cy="993359"/>
          </a:xfrm>
          <a:prstGeom prst="rect">
            <a:avLst/>
          </a:prstGeom>
          <a:noFill/>
        </p:spPr>
      </p:pic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sr-Latn-RS" dirty="0" smtClean="0"/>
              <a:t>Ako se automobil kreće brzinom od 61</a:t>
            </a:r>
            <a:r>
              <a:rPr lang="en-US" dirty="0" smtClean="0"/>
              <a:t>.34</a:t>
            </a:r>
            <a:r>
              <a:rPr lang="sr-Latn-RS" dirty="0" smtClean="0"/>
              <a:t> km</a:t>
            </a:r>
            <a:r>
              <a:rPr lang="en-US" dirty="0" smtClean="0"/>
              <a:t>/h</a:t>
            </a:r>
            <a:r>
              <a:rPr lang="sr-Latn-RS" dirty="0" smtClean="0"/>
              <a:t>, za koliko minuta će preći 30</a:t>
            </a:r>
            <a:r>
              <a:rPr lang="en-US" dirty="0" smtClean="0"/>
              <a:t> </a:t>
            </a:r>
            <a:r>
              <a:rPr lang="sr-Latn-RS" dirty="0" smtClean="0"/>
              <a:t>km</a:t>
            </a:r>
            <a:r>
              <a:rPr lang="en-US" dirty="0" smtClean="0"/>
              <a:t>?</a:t>
            </a:r>
            <a:endParaRPr lang="sr-Latn-R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7"/>
            <a:ext cx="8229600" cy="1465944"/>
          </a:xfrm>
        </p:spPr>
        <p:txBody>
          <a:bodyPr/>
          <a:lstStyle/>
          <a:p>
            <a:r>
              <a:rPr lang="sr-Latn-RS" dirty="0" smtClean="0"/>
              <a:t>Da li mi za ove poslove koristimo neke prečice</a:t>
            </a:r>
            <a:r>
              <a:rPr lang="en-US" dirty="0" smtClean="0"/>
              <a:t>?</a:t>
            </a:r>
          </a:p>
          <a:p>
            <a:r>
              <a:rPr lang="sr-Latn-RS" dirty="0" smtClean="0"/>
              <a:t>Na primer</a:t>
            </a:r>
            <a:r>
              <a:rPr lang="en-US" dirty="0" smtClean="0"/>
              <a:t>.. </a:t>
            </a:r>
          </a:p>
          <a:p>
            <a:pPr lvl="1"/>
            <a:endParaRPr lang="en-US" dirty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9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191000"/>
            <a:ext cx="1761459" cy="533400"/>
          </a:xfrm>
          <a:prstGeom prst="rect">
            <a:avLst/>
          </a:prstGeom>
          <a:noFill/>
        </p:spPr>
      </p:pic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4038600"/>
            <a:ext cx="1822515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7"/>
            <a:ext cx="8229600" cy="1465944"/>
          </a:xfrm>
        </p:spPr>
        <p:txBody>
          <a:bodyPr/>
          <a:lstStyle/>
          <a:p>
            <a:r>
              <a:rPr lang="sr-Latn-RS" dirty="0" smtClean="0"/>
              <a:t>ili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4572000"/>
            <a:ext cx="3124200" cy="904221"/>
          </a:xfrm>
          <a:prstGeom prst="rect">
            <a:avLst/>
          </a:prstGeom>
          <a:noFill/>
        </p:spPr>
      </p:pic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429000"/>
            <a:ext cx="2285999" cy="9933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894944"/>
          </a:xfrm>
        </p:spPr>
        <p:txBody>
          <a:bodyPr/>
          <a:lstStyle/>
          <a:p>
            <a:r>
              <a:rPr lang="sr-Latn-RS" dirty="0" smtClean="0"/>
              <a:t>Ako mi možemo da koristimo prečice da li možemo da napravimo programe koji umeju da koriste prečice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r>
              <a:rPr lang="sr-Latn-RS" dirty="0" smtClean="0"/>
              <a:t>Aproksimacija: U realnim primenama često je udaljenost od 16cm gotovo identična kao 16.01</a:t>
            </a:r>
            <a:r>
              <a:rPr lang="en-US" dirty="0" smtClean="0"/>
              <a:t>cm</a:t>
            </a:r>
            <a:endParaRPr lang="sr-Latn-RS" dirty="0" smtClean="0"/>
          </a:p>
          <a:p>
            <a:endParaRPr lang="sr-Latn-R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28800" y="257760"/>
            <a:ext cx="685764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Nastavnici i materijali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581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doc. dr Đorđe Obradović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2400" u="sng" strike="noStrike" spc="-1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obrad@uns.ac.rs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400" u="sng" strike="noStrike" spc="-1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obradovic.djordje@gmail.com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konsultacije: sreda 12:00 Park city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Marko Jocić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2400" u="sng" strike="noStrike" spc="-1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jocicmarko@gmail.com</a:t>
            </a:r>
            <a:endParaRPr/>
          </a:p>
          <a:p>
            <a:pPr marL="343080" indent="-342720"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0" y="138096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7"/>
          <p:cNvSpPr/>
          <p:nvPr/>
        </p:nvSpPr>
        <p:spPr>
          <a:xfrm>
            <a:off x="0" y="194328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Picture 2"/>
          <p:cNvPicPr/>
          <p:nvPr/>
        </p:nvPicPr>
        <p:blipFill>
          <a:blip r:embed="rId5"/>
          <a:stretch/>
        </p:blipFill>
        <p:spPr>
          <a:xfrm>
            <a:off x="6705720" y="2743200"/>
            <a:ext cx="1942920" cy="1942920"/>
          </a:xfrm>
          <a:prstGeom prst="rect">
            <a:avLst/>
          </a:prstGeom>
          <a:ln>
            <a:noFill/>
          </a:ln>
        </p:spPr>
      </p:pic>
      <p:pic>
        <p:nvPicPr>
          <p:cNvPr id="107" name="Picture 4"/>
          <p:cNvPicPr/>
          <p:nvPr/>
        </p:nvPicPr>
        <p:blipFill>
          <a:blip r:embed="rId6"/>
          <a:stretch/>
        </p:blipFill>
        <p:spPr>
          <a:xfrm>
            <a:off x="990720" y="4800600"/>
            <a:ext cx="1447560" cy="152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5400" y="16764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Koji je datum na slici 2.</a:t>
            </a:r>
            <a:r>
              <a:rPr lang="en-US" dirty="0" smtClean="0"/>
              <a:t>?</a:t>
            </a:r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26860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85800" y="1905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Koliko trouglova ima na slici</a:t>
            </a:r>
            <a:r>
              <a:rPr lang="en-US" dirty="0" smtClean="0"/>
              <a:t> </a:t>
            </a:r>
            <a:r>
              <a:rPr lang="sr-Latn-RS" dirty="0" smtClean="0"/>
              <a:t>1.</a:t>
            </a:r>
            <a:endParaRPr lang="en-US" dirty="0" smtClean="0"/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267200"/>
            <a:ext cx="1871662" cy="189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029200" y="38100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Da li je na slici 3. kuća ili automobil?</a:t>
            </a:r>
            <a:endParaRPr lang="en-US" dirty="0"/>
          </a:p>
        </p:txBody>
      </p:sp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057400"/>
            <a:ext cx="2688734" cy="132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47800" y="51054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Slika</a:t>
            </a:r>
            <a:r>
              <a:rPr lang="en-US" dirty="0" smtClean="0"/>
              <a:t> 1</a:t>
            </a:r>
            <a:r>
              <a:rPr lang="sr-Latn-RS" dirty="0" smtClean="0"/>
              <a:t>.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77000" y="6172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Slika 3.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86600" y="33528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Slika 2.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27527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86200" y="320040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Organizujte geometrijske oblika sa slike tako </a:t>
            </a:r>
          </a:p>
          <a:p>
            <a:r>
              <a:rPr lang="sr-Latn-RS" dirty="0" smtClean="0"/>
              <a:t>da zauzimaju najmanju površinu</a:t>
            </a:r>
            <a:r>
              <a:rPr lang="en-US" dirty="0" smtClean="0"/>
              <a:t>.</a:t>
            </a:r>
          </a:p>
          <a:p>
            <a:endParaRPr lang="sr-Latn-RS" dirty="0" smtClean="0"/>
          </a:p>
          <a:p>
            <a:r>
              <a:rPr lang="sr-Latn-RS" dirty="0" smtClean="0"/>
              <a:t>Dozvoljene operacije su pomeranje i rotacija.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0"/>
            <a:ext cx="417793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24400" y="2286000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Koja grupa se najčešće pojavljuje na </a:t>
            </a:r>
          </a:p>
          <a:p>
            <a:r>
              <a:rPr lang="sr-Latn-RS" dirty="0" smtClean="0"/>
              <a:t>listi</a:t>
            </a:r>
            <a:r>
              <a:rPr lang="en-US" dirty="0" smtClean="0"/>
              <a:t>?</a:t>
            </a:r>
            <a:r>
              <a:rPr lang="sr-Latn-RS" dirty="0" smtClean="0"/>
              <a:t> Koliko puta?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Pronađi pet razlika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71913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 smtClean="0"/>
              <a:t>Šta je prikazano na slici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8" name="Picture 4" descr="http://autocricket.com/wp-content/uploads/2011/06/621-632x3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6019800" cy="3762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57400" y="1139370"/>
            <a:ext cx="6629400" cy="457200"/>
          </a:xfrm>
        </p:spPr>
        <p:txBody>
          <a:bodyPr/>
          <a:lstStyle/>
          <a:p>
            <a:r>
              <a:rPr lang="sr-Latn-RS" dirty="0" smtClean="0"/>
              <a:t>Koliko osoba se nalazi na slici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5532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Motivacija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581400" y="2286000"/>
            <a:ext cx="464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Ako znamo da se sistem ponašao po zakonitostima opisanim tabelom, da li možemo sa određenom sigurnošću da kažemo kolika će vrednost biti za x</a:t>
            </a:r>
            <a:r>
              <a:rPr lang="en-GB" dirty="0" smtClean="0">
                <a:latin typeface="Comic Sans MS" pitchFamily="66" charset="0"/>
              </a:rPr>
              <a:t>=0.65?</a:t>
            </a:r>
            <a:r>
              <a:rPr lang="sr-Latn-RS" dirty="0" smtClean="0">
                <a:latin typeface="Comic Sans MS" pitchFamily="66" charset="0"/>
              </a:rPr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600" y="41910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f(0.65)=?</a:t>
            </a:r>
            <a:endParaRPr lang="sr-Latn-RS" dirty="0" smtClean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     </a:t>
            </a:r>
            <a:endParaRPr lang="sr-Latn-RS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19400" y="19812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19400" y="19812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895600" y="2133600"/>
            <a:ext cx="5486400" cy="3733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1752600"/>
            <a:ext cx="1714500" cy="3238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1714500" cy="3238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267200" y="2286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Šta se uči</a:t>
            </a:r>
            <a:r>
              <a:rPr lang="en-GB" dirty="0" smtClean="0">
                <a:latin typeface="Comic Sans MS" pitchFamily="66" charset="0"/>
              </a:rPr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39624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Parametri</a:t>
            </a:r>
            <a:r>
              <a:rPr lang="en-GB" dirty="0" smtClean="0">
                <a:latin typeface="Comic Sans MS" pitchFamily="66" charset="0"/>
              </a:rPr>
              <a:t> </a:t>
            </a:r>
            <a:r>
              <a:rPr lang="en-GB" dirty="0" err="1" smtClean="0">
                <a:latin typeface="Comic Sans MS" pitchFamily="66" charset="0"/>
              </a:rPr>
              <a:t>modela</a:t>
            </a:r>
            <a:endParaRPr lang="en-GB" dirty="0" smtClean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560" y="1658160"/>
            <a:ext cx="43430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Stefan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Anđelić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2000" u="sng" strike="noStrike" spc="-1" dirty="0" smtClean="0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stefan.andjelic@</a:t>
            </a:r>
            <a:r>
              <a:rPr lang="en-US" sz="2000" u="sng" strike="noStrike" spc="-1" dirty="0" smtClean="0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uns.ac.rs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Mihailo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Isakov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2000" u="sng" strike="noStrike" spc="-1" dirty="0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isakov.m@gmail.com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Miroslav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Kondić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2000" u="sng" strike="noStrike" spc="-1" dirty="0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kondicm@uns.ac.rs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720">
              <a:lnSpc>
                <a:spcPct val="100000"/>
              </a:lnSpc>
              <a:buFont typeface="Symbol" charset="2"/>
              <a:buChar char="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Ivan </a:t>
            </a:r>
            <a:r>
              <a:rPr lang="en-US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Perić</a:t>
            </a:r>
            <a:endParaRPr/>
          </a:p>
          <a:p>
            <a:pPr marL="743040" lvl="1" indent="-285480">
              <a:lnSpc>
                <a:spcPct val="100000"/>
              </a:lnSpc>
              <a:buFont typeface="Symbol" charset="2"/>
              <a:buChar char=""/>
            </a:pPr>
            <a:r>
              <a:rPr lang="en-US" sz="2000" u="sng" strike="noStrike" spc="-1" dirty="0" smtClean="0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ivanperic@</a:t>
            </a:r>
            <a:r>
              <a:rPr lang="en-US" sz="2000" u="sng" strike="noStrike" spc="-1" dirty="0" smtClean="0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uns.ac.rs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109" name="Picture 2"/>
          <p:cNvPicPr/>
          <p:nvPr/>
        </p:nvPicPr>
        <p:blipFill>
          <a:blip r:embed="rId6"/>
          <a:stretch/>
        </p:blipFill>
        <p:spPr>
          <a:xfrm>
            <a:off x="5791680" y="274320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110" name="Picture 4"/>
          <p:cNvPicPr/>
          <p:nvPr/>
        </p:nvPicPr>
        <p:blipFill>
          <a:blip r:embed="rId7"/>
          <a:stretch/>
        </p:blipFill>
        <p:spPr>
          <a:xfrm>
            <a:off x="5791680" y="3962520"/>
            <a:ext cx="1218960" cy="1218960"/>
          </a:xfrm>
          <a:prstGeom prst="rect">
            <a:avLst/>
          </a:prstGeom>
          <a:ln>
            <a:noFill/>
          </a:ln>
        </p:spPr>
      </p:pic>
      <p:pic>
        <p:nvPicPr>
          <p:cNvPr id="111" name="Picture 5"/>
          <p:cNvPicPr/>
          <p:nvPr/>
        </p:nvPicPr>
        <p:blipFill>
          <a:blip r:embed="rId8" cstate="print"/>
          <a:stretch/>
        </p:blipFill>
        <p:spPr>
          <a:xfrm>
            <a:off x="5791680" y="5172480"/>
            <a:ext cx="1218960" cy="1248120"/>
          </a:xfrm>
          <a:prstGeom prst="rect">
            <a:avLst/>
          </a:prstGeom>
          <a:ln>
            <a:noFill/>
          </a:ln>
        </p:spPr>
      </p:pic>
      <p:pic>
        <p:nvPicPr>
          <p:cNvPr id="112" name="Picture 1"/>
          <p:cNvPicPr/>
          <p:nvPr/>
        </p:nvPicPr>
        <p:blipFill>
          <a:blip r:embed="rId9"/>
          <a:stretch/>
        </p:blipFill>
        <p:spPr>
          <a:xfrm>
            <a:off x="5791680" y="1317240"/>
            <a:ext cx="1218960" cy="1428480"/>
          </a:xfrm>
          <a:prstGeom prst="rect">
            <a:avLst/>
          </a:prstGeom>
          <a:ln w="9360">
            <a:noFill/>
          </a:ln>
        </p:spPr>
      </p:pic>
      <p:sp>
        <p:nvSpPr>
          <p:cNvPr id="113" name="TextShape 2"/>
          <p:cNvSpPr txBox="1"/>
          <p:nvPr/>
        </p:nvSpPr>
        <p:spPr>
          <a:xfrm>
            <a:off x="2560320" y="457200"/>
            <a:ext cx="4004280" cy="45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Nastavnici i materijali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2819400" y="1981200"/>
          <a:ext cx="6096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/>
          <p:cNvCxnSpPr/>
          <p:nvPr/>
        </p:nvCxnSpPr>
        <p:spPr>
          <a:xfrm flipV="1">
            <a:off x="2895600" y="2133600"/>
            <a:ext cx="5486400" cy="3733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762500" y="4991100"/>
            <a:ext cx="2362200" cy="1588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71800" y="3810000"/>
            <a:ext cx="2971800" cy="1588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124200"/>
            <a:ext cx="1714500" cy="32385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429000"/>
            <a:ext cx="895350" cy="32385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810000"/>
            <a:ext cx="1038225" cy="323850"/>
          </a:xfrm>
          <a:prstGeom prst="rect">
            <a:avLst/>
          </a:prstGeom>
          <a:noFill/>
        </p:spPr>
      </p:pic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5410200"/>
            <a:ext cx="1952625" cy="3238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362200"/>
            <a:ext cx="1714500" cy="32385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6019800" y="23622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mic Sans MS" pitchFamily="66" charset="0"/>
              </a:rPr>
              <a:t>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35814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mic Sans MS" pitchFamily="66" charset="0"/>
              </a:rPr>
              <a:t>parametri</a:t>
            </a:r>
            <a:r>
              <a:rPr lang="en-GB" sz="1400" dirty="0" smtClean="0">
                <a:latin typeface="Comic Sans MS" pitchFamily="66" charset="0"/>
              </a:rPr>
              <a:t> 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429000"/>
            <a:ext cx="895350" cy="32385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3810000"/>
            <a:ext cx="1038225" cy="3238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2362200"/>
            <a:ext cx="1714500" cy="323850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6019800" y="23622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mic Sans MS" pitchFamily="66" charset="0"/>
              </a:rPr>
              <a:t>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35814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mic Sans MS" pitchFamily="66" charset="0"/>
              </a:rPr>
              <a:t>parametri</a:t>
            </a:r>
            <a:r>
              <a:rPr lang="en-GB" sz="1400" dirty="0" smtClean="0">
                <a:latin typeface="Comic Sans MS" pitchFamily="66" charset="0"/>
              </a:rPr>
              <a:t> model</a:t>
            </a:r>
            <a:r>
              <a:rPr lang="sr-Latn-RS" sz="1400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05200" y="46482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mic Sans MS" pitchFamily="66" charset="0"/>
              </a:rPr>
              <a:t>Da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err="1" smtClean="0">
                <a:latin typeface="Comic Sans MS" pitchFamily="66" charset="0"/>
              </a:rPr>
              <a:t>li</a:t>
            </a:r>
            <a:r>
              <a:rPr lang="en-US" sz="1400" dirty="0" smtClean="0">
                <a:latin typeface="Comic Sans MS" pitchFamily="66" charset="0"/>
              </a:rPr>
              <a:t> m</a:t>
            </a:r>
            <a:r>
              <a:rPr lang="sr-Latn-RS" sz="1400" dirty="0" smtClean="0">
                <a:latin typeface="Comic Sans MS" pitchFamily="66" charset="0"/>
              </a:rPr>
              <a:t>ožemo da izmerimo koliko naš model odstupa u odnosu na realne podatke</a:t>
            </a:r>
            <a:r>
              <a:rPr lang="en-US" sz="1400" dirty="0" smtClean="0">
                <a:latin typeface="Comic Sans MS" pitchFamily="66" charset="0"/>
              </a:rPr>
              <a:t>?</a:t>
            </a:r>
            <a:endParaRPr lang="sr-Latn-R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Učenje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72200" y="11430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latin typeface="Comic Sans MS" pitchFamily="66" charset="0"/>
              </a:rPr>
              <a:t>Nadgledano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sr-Latn-RS" dirty="0" smtClean="0">
                <a:latin typeface="Comic Sans MS" pitchFamily="66" charset="0"/>
              </a:rPr>
              <a:t>učenje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11880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  <a:latin typeface="Comic Sans MS" pitchFamily="66" charset="0"/>
              </a:rPr>
              <a:t>Regresija   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752600"/>
          <a:ext cx="2133600" cy="496062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362200"/>
            <a:ext cx="895350" cy="323850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2743200"/>
            <a:ext cx="1038225" cy="323850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8580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68580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685800" y="1428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1905000"/>
            <a:ext cx="1714500" cy="323850"/>
          </a:xfrm>
          <a:prstGeom prst="rect">
            <a:avLst/>
          </a:prstGeom>
          <a:noFill/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29200" y="1617975"/>
          <a:ext cx="3581400" cy="5163825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  <a:gridCol w="895350"/>
                <a:gridCol w="895350"/>
              </a:tblGrid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f(x)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f'(x)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err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0.058281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0.343284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0.275703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0.067582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0.550656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1.587039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1.50664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0.080399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0.538601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1.555898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1.476503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0.079396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0.087211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0.433668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0.348028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0.085641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0.117667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0.515774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0.424168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0.091607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0.203467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0.716329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0.638668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0.077661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0.446211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1.300038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1.245528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0.05451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0.955659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2.522658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2.519148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0.374082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1.137772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1.065205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0.072567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0.146301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0.571599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0.495753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0.075847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0.288751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0.9238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0.851878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0.071923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0.989864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2.65523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2.60466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0.05057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0.151557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0.586288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0.508893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0.077396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0.025311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0.218281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0.193278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0.025004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0.86762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2.370007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2.29905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0.070957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0.562132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1.583342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1.53533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0.048012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0.318969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0.958822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0.927423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0.031399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0.255098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0.854932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0.767745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0.087187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0.120021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0.522149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0.430053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0.092097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2.407153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2.3325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0.074653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0.331027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0.978695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0.957568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0.021128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0.529263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1.548055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1.453158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0.094897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0.371653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1.15502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1.059133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0.095887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0.516939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1.458587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1.422348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0.03624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0.698791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1.905378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1.876978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0.357285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1.101552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1.023213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0.07834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0.737108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2.062021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1.97277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0.089251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0.803802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2.189029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2.139505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0.049524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0.590059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1.692535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1.605148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0.087387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0.493863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1.438413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1.364658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0.073756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71800" y="3886200"/>
          <a:ext cx="1981200" cy="9144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0.065758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STDEV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0.024982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3352800"/>
            <a:ext cx="1114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PROBLEMI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7123639">
            <a:off x="6134909" y="4566485"/>
            <a:ext cx="400110" cy="75437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Tehnike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114800"/>
            <a:ext cx="8258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Finansije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70120"/>
            <a:ext cx="809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Robotika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196840"/>
            <a:ext cx="14702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Igre zabava sport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623560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Medicina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50280"/>
            <a:ext cx="5389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6477000"/>
            <a:ext cx="19656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Poljoprivreda i industrija</a:t>
            </a:r>
          </a:p>
        </p:txBody>
      </p:sp>
      <p:sp>
        <p:nvSpPr>
          <p:cNvPr id="16" name="TextBox 15"/>
          <p:cNvSpPr txBox="1"/>
          <p:nvPr/>
        </p:nvSpPr>
        <p:spPr>
          <a:xfrm rot="1873665">
            <a:off x="336832" y="3044170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Vrste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676400"/>
            <a:ext cx="8883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Planiranje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789" y="1905000"/>
            <a:ext cx="1037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Odlučivanje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789" y="2133600"/>
            <a:ext cx="16738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Prepoznavanje oblika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789" y="239000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789" y="2667000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352800"/>
            <a:ext cx="10342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PROSTOR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275385">
            <a:off x="2586935" y="2865141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Stanje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701500">
            <a:off x="3095601" y="2603991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Promena stanja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90800" y="1125609"/>
            <a:ext cx="13067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Više dimenziono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0800" y="1475601"/>
            <a:ext cx="23487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Određeno a češće neodređeno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90800" y="1859808"/>
            <a:ext cx="19094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Diskretno ili kontinualno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9200" y="4264223"/>
            <a:ext cx="30283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  <a:cs typeface="Vijaya" pitchFamily="34" charset="0"/>
              </a:rPr>
              <a:t>RAČUNARSKA INTELIGENCIJA</a:t>
            </a:r>
            <a:endParaRPr lang="en-US" sz="1400" b="1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837775">
            <a:off x="252546" y="3834449"/>
            <a:ext cx="801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Domeni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1800" y="6096000"/>
            <a:ext cx="17347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Neuralno računarstvo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1800" y="5867400"/>
            <a:ext cx="1043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Fazi sistemi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8000" y="4724400"/>
            <a:ext cx="8146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Pretrage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8000" y="5029200"/>
            <a:ext cx="14350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Simboličke logike</a:t>
            </a:r>
          </a:p>
        </p:txBody>
      </p:sp>
      <p:cxnSp>
        <p:nvCxnSpPr>
          <p:cNvPr id="60" name="Straight Connector 59"/>
          <p:cNvCxnSpPr>
            <a:stCxn id="6" idx="3"/>
            <a:endCxn id="22" idx="1"/>
          </p:cNvCxnSpPr>
          <p:nvPr/>
        </p:nvCxnSpPr>
        <p:spPr>
          <a:xfrm>
            <a:off x="2333608" y="3506689"/>
            <a:ext cx="8667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3"/>
            <a:endCxn id="6" idx="1"/>
          </p:cNvCxnSpPr>
          <p:nvPr/>
        </p:nvCxnSpPr>
        <p:spPr>
          <a:xfrm>
            <a:off x="948235" y="3368925"/>
            <a:ext cx="270965" cy="137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6" idx="1"/>
          </p:cNvCxnSpPr>
          <p:nvPr/>
        </p:nvCxnSpPr>
        <p:spPr>
          <a:xfrm flipV="1">
            <a:off x="1002839" y="3506689"/>
            <a:ext cx="216361" cy="28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-685800" y="5410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rot="5400000" flipH="1" flipV="1">
            <a:off x="135263" y="2439730"/>
            <a:ext cx="1237667" cy="1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14600" y="1174008"/>
            <a:ext cx="0" cy="164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9" idx="2"/>
          </p:cNvCxnSpPr>
          <p:nvPr/>
        </p:nvCxnSpPr>
        <p:spPr>
          <a:xfrm>
            <a:off x="5867400" y="4572000"/>
            <a:ext cx="136802" cy="19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629400" y="5410200"/>
            <a:ext cx="5144" cy="9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</p:cNvCxnSpPr>
          <p:nvPr/>
        </p:nvCxnSpPr>
        <p:spPr>
          <a:xfrm>
            <a:off x="4234657" y="3506689"/>
            <a:ext cx="718343" cy="76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81800" y="6324600"/>
            <a:ext cx="20665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Sistemi bazirani na znanju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10000" y="2209800"/>
            <a:ext cx="13436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Deterministička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38600" y="2514600"/>
            <a:ext cx="10567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Stohastička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58000" y="5334000"/>
            <a:ext cx="1494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Genetski algoritmi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63" grpId="0"/>
      <p:bldP spid="71" grpId="0"/>
      <p:bldP spid="73" grpId="0"/>
      <p:bldP spid="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3352800"/>
            <a:ext cx="1114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PROBLEMI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114800"/>
            <a:ext cx="8258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b="1" dirty="0" smtClean="0">
                <a:latin typeface="Comic Sans MS" pitchFamily="66" charset="0"/>
              </a:rPr>
              <a:t>Finansije</a:t>
            </a:r>
            <a:endParaRPr lang="en-US" sz="12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70120"/>
            <a:ext cx="809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Robotika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196840"/>
            <a:ext cx="14702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Igre zabava sport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623560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Medicina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50280"/>
            <a:ext cx="5389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6477000"/>
            <a:ext cx="19656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Poljoprivreda i industrija</a:t>
            </a:r>
          </a:p>
        </p:txBody>
      </p:sp>
      <p:sp>
        <p:nvSpPr>
          <p:cNvPr id="16" name="TextBox 15"/>
          <p:cNvSpPr txBox="1"/>
          <p:nvPr/>
        </p:nvSpPr>
        <p:spPr>
          <a:xfrm rot="1873665">
            <a:off x="336832" y="3044170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Vrste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676400"/>
            <a:ext cx="8883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Planiranje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789" y="1905000"/>
            <a:ext cx="1037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Odlučivanje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789" y="2133600"/>
            <a:ext cx="16738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Prepoznavanje oblika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789" y="239000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789" y="2667000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352800"/>
            <a:ext cx="10342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PROSTOR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837775">
            <a:off x="252546" y="3834449"/>
            <a:ext cx="801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Domeni</a:t>
            </a:r>
            <a:endParaRPr lang="en-US" sz="1400" dirty="0">
              <a:latin typeface="Comic Sans MS" pitchFamily="66" charset="0"/>
            </a:endParaRPr>
          </a:p>
        </p:txBody>
      </p:sp>
      <p:cxnSp>
        <p:nvCxnSpPr>
          <p:cNvPr id="60" name="Straight Connector 59"/>
          <p:cNvCxnSpPr>
            <a:stCxn id="6" idx="3"/>
            <a:endCxn id="22" idx="1"/>
          </p:cNvCxnSpPr>
          <p:nvPr/>
        </p:nvCxnSpPr>
        <p:spPr>
          <a:xfrm>
            <a:off x="2333608" y="3506689"/>
            <a:ext cx="8667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3"/>
            <a:endCxn id="6" idx="1"/>
          </p:cNvCxnSpPr>
          <p:nvPr/>
        </p:nvCxnSpPr>
        <p:spPr>
          <a:xfrm>
            <a:off x="948235" y="3368925"/>
            <a:ext cx="270965" cy="137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6" idx="1"/>
          </p:cNvCxnSpPr>
          <p:nvPr/>
        </p:nvCxnSpPr>
        <p:spPr>
          <a:xfrm flipV="1">
            <a:off x="1002839" y="3506689"/>
            <a:ext cx="216361" cy="28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-685800" y="5410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rot="5400000" flipH="1" flipV="1">
            <a:off x="135263" y="2439730"/>
            <a:ext cx="1237667" cy="1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4572000"/>
            <a:ext cx="248556" cy="25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629400" y="5410200"/>
            <a:ext cx="5144" cy="9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</p:cNvCxnSpPr>
          <p:nvPr/>
        </p:nvCxnSpPr>
        <p:spPr>
          <a:xfrm>
            <a:off x="4234657" y="3506689"/>
            <a:ext cx="718343" cy="76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28800" y="3733800"/>
            <a:ext cx="125867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i</a:t>
            </a:r>
            <a:r>
              <a:rPr lang="en-US" sz="1200" dirty="0" err="1" smtClean="0">
                <a:latin typeface="Comic Sans MS" pitchFamily="66" charset="0"/>
              </a:rPr>
              <a:t>nvesticije</a:t>
            </a:r>
            <a:r>
              <a:rPr lang="en-US" sz="1200" dirty="0" smtClean="0">
                <a:latin typeface="Comic Sans MS" pitchFamily="66" charset="0"/>
              </a:rPr>
              <a:t>, </a:t>
            </a:r>
          </a:p>
          <a:p>
            <a:r>
              <a:rPr lang="en-US" sz="1200" dirty="0" err="1" smtClean="0">
                <a:latin typeface="Comic Sans MS" pitchFamily="66" charset="0"/>
              </a:rPr>
              <a:t>trgovina</a:t>
            </a:r>
            <a:r>
              <a:rPr lang="en-US" sz="1200" dirty="0" smtClean="0">
                <a:latin typeface="Comic Sans MS" pitchFamily="66" charset="0"/>
              </a:rPr>
              <a:t>,</a:t>
            </a:r>
          </a:p>
          <a:p>
            <a:r>
              <a:rPr lang="en-US" sz="1200" dirty="0" err="1" smtClean="0">
                <a:latin typeface="Comic Sans MS" pitchFamily="66" charset="0"/>
              </a:rPr>
              <a:t>nabavka</a:t>
            </a:r>
            <a:r>
              <a:rPr lang="en-US" sz="1200" dirty="0" smtClean="0">
                <a:latin typeface="Comic Sans MS" pitchFamily="66" charset="0"/>
              </a:rPr>
              <a:t>,</a:t>
            </a:r>
          </a:p>
          <a:p>
            <a:r>
              <a:rPr lang="en-US" sz="1200" dirty="0" err="1" smtClean="0">
                <a:latin typeface="Comic Sans MS" pitchFamily="66" charset="0"/>
              </a:rPr>
              <a:t>krediti</a:t>
            </a:r>
            <a:endParaRPr lang="en-US" sz="1200" dirty="0" smtClean="0">
              <a:latin typeface="Comic Sans MS" pitchFamily="66" charset="0"/>
            </a:endParaRPr>
          </a:p>
          <a:p>
            <a:r>
              <a:rPr lang="en-US" sz="1200" dirty="0" err="1" smtClean="0">
                <a:latin typeface="Comic Sans MS" pitchFamily="66" charset="0"/>
              </a:rPr>
              <a:t>osiguranja</a:t>
            </a:r>
            <a:endParaRPr lang="en-US" sz="1200" dirty="0" smtClean="0">
              <a:latin typeface="Comic Sans MS" pitchFamily="66" charset="0"/>
            </a:endParaRPr>
          </a:p>
          <a:p>
            <a:r>
              <a:rPr lang="en-US" sz="1200" dirty="0" err="1" smtClean="0">
                <a:latin typeface="Comic Sans MS" pitchFamily="66" charset="0"/>
              </a:rPr>
              <a:t>preporu</a:t>
            </a:r>
            <a:r>
              <a:rPr lang="sr-Latn-RS" sz="1200" dirty="0" smtClean="0">
                <a:latin typeface="Comic Sans MS" pitchFamily="66" charset="0"/>
              </a:rPr>
              <a:t>čivanje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rot="2275385">
            <a:off x="2586935" y="2865141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Stanje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rot="2701500">
            <a:off x="3095601" y="2603991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Promena stanja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90800" y="1125609"/>
            <a:ext cx="13067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Više dimenziono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90800" y="1475601"/>
            <a:ext cx="23487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Određeno a češće neodređeno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90800" y="1859808"/>
            <a:ext cx="19094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Diskretno ili kontinualno</a:t>
            </a:r>
            <a:endParaRPr lang="en-US" sz="1200" dirty="0">
              <a:latin typeface="Comic Sans MS" pitchFamily="66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514600" y="1174008"/>
            <a:ext cx="0" cy="164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810000" y="2209800"/>
            <a:ext cx="13436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Deterministička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38600" y="2514600"/>
            <a:ext cx="10567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Stohastička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81800" y="6096000"/>
            <a:ext cx="17347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Neuralno računarstvo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81800" y="5867400"/>
            <a:ext cx="1043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Fazi sistemi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858000" y="4724400"/>
            <a:ext cx="8146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Pretrage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58000" y="5029200"/>
            <a:ext cx="14350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Simboličke logike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81800" y="6324600"/>
            <a:ext cx="20665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Sistemi bazirani na znanju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58000" y="5334000"/>
            <a:ext cx="1494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Genetski algoritmi</a:t>
            </a:r>
          </a:p>
        </p:txBody>
      </p:sp>
      <p:sp>
        <p:nvSpPr>
          <p:cNvPr id="76" name="TextBox 75"/>
          <p:cNvSpPr txBox="1"/>
          <p:nvPr/>
        </p:nvSpPr>
        <p:spPr>
          <a:xfrm rot="7123639">
            <a:off x="6134909" y="4566485"/>
            <a:ext cx="400110" cy="75437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Tehnike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29200" y="4264223"/>
            <a:ext cx="30283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  <a:cs typeface="Vijaya" pitchFamily="34" charset="0"/>
              </a:rPr>
              <a:t>RAČUNARSKA INTELIGENCIJA</a:t>
            </a:r>
            <a:endParaRPr lang="en-US" sz="1400" b="1" dirty="0">
              <a:latin typeface="Comic Sans MS" pitchFamily="66" charset="0"/>
              <a:cs typeface="Vijay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  <p:bldP spid="70" grpId="0"/>
      <p:bldP spid="71" grpId="0"/>
      <p:bldP spid="73" grpId="0"/>
      <p:bldP spid="75" grpId="0"/>
      <p:bldP spid="76" grpId="0"/>
      <p:bldP spid="7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3352800"/>
            <a:ext cx="1114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PROBLEMI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114800"/>
            <a:ext cx="8258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Finansije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70120"/>
            <a:ext cx="81785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b="1" dirty="0" smtClean="0">
                <a:latin typeface="Comic Sans MS" pitchFamily="66" charset="0"/>
              </a:rPr>
              <a:t>Robotika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196840"/>
            <a:ext cx="14702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Igre zabava sport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623560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Medicina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50280"/>
            <a:ext cx="5389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6477000"/>
            <a:ext cx="19656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Poljoprivreda i industrija</a:t>
            </a:r>
          </a:p>
        </p:txBody>
      </p:sp>
      <p:sp>
        <p:nvSpPr>
          <p:cNvPr id="16" name="TextBox 15"/>
          <p:cNvSpPr txBox="1"/>
          <p:nvPr/>
        </p:nvSpPr>
        <p:spPr>
          <a:xfrm rot="1873665">
            <a:off x="336832" y="3044170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Vrste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676400"/>
            <a:ext cx="8883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Planiranje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789" y="1905000"/>
            <a:ext cx="1037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Odlučivanje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789" y="2133600"/>
            <a:ext cx="16738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Prepoznavanje oblika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789" y="239000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789" y="2667000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352800"/>
            <a:ext cx="10342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PROSTOR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837775">
            <a:off x="252546" y="3834449"/>
            <a:ext cx="801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Domeni</a:t>
            </a:r>
            <a:endParaRPr lang="en-US" sz="1400" dirty="0">
              <a:latin typeface="Comic Sans MS" pitchFamily="66" charset="0"/>
            </a:endParaRPr>
          </a:p>
        </p:txBody>
      </p:sp>
      <p:cxnSp>
        <p:nvCxnSpPr>
          <p:cNvPr id="60" name="Straight Connector 59"/>
          <p:cNvCxnSpPr>
            <a:stCxn id="6" idx="3"/>
            <a:endCxn id="22" idx="1"/>
          </p:cNvCxnSpPr>
          <p:nvPr/>
        </p:nvCxnSpPr>
        <p:spPr>
          <a:xfrm>
            <a:off x="2333608" y="3506689"/>
            <a:ext cx="8667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3"/>
            <a:endCxn id="6" idx="1"/>
          </p:cNvCxnSpPr>
          <p:nvPr/>
        </p:nvCxnSpPr>
        <p:spPr>
          <a:xfrm>
            <a:off x="948235" y="3368925"/>
            <a:ext cx="270965" cy="137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6" idx="1"/>
          </p:cNvCxnSpPr>
          <p:nvPr/>
        </p:nvCxnSpPr>
        <p:spPr>
          <a:xfrm flipV="1">
            <a:off x="1002839" y="3506689"/>
            <a:ext cx="216361" cy="28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-685800" y="5410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rot="5400000" flipH="1" flipV="1">
            <a:off x="135263" y="2439730"/>
            <a:ext cx="1237667" cy="1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4572000"/>
            <a:ext cx="248556" cy="25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629400" y="5410200"/>
            <a:ext cx="5144" cy="9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</p:cNvCxnSpPr>
          <p:nvPr/>
        </p:nvCxnSpPr>
        <p:spPr>
          <a:xfrm>
            <a:off x="4234657" y="3506689"/>
            <a:ext cx="718343" cy="76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90800" y="4191000"/>
            <a:ext cx="1917513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industrijska proizvodnja</a:t>
            </a:r>
          </a:p>
          <a:p>
            <a:r>
              <a:rPr lang="sr-Latn-RS" sz="1200" dirty="0" smtClean="0">
                <a:latin typeface="Comic Sans MS" pitchFamily="66" charset="0"/>
              </a:rPr>
              <a:t>organizacija saobraćaja</a:t>
            </a:r>
          </a:p>
          <a:p>
            <a:r>
              <a:rPr lang="sr-Latn-RS" sz="1200" dirty="0" smtClean="0">
                <a:latin typeface="Comic Sans MS" pitchFamily="66" charset="0"/>
              </a:rPr>
              <a:t>upravljanje vozilima</a:t>
            </a:r>
          </a:p>
          <a:p>
            <a:r>
              <a:rPr lang="sr-Latn-RS" sz="1200" dirty="0" smtClean="0">
                <a:latin typeface="Comic Sans MS" pitchFamily="66" charset="0"/>
              </a:rPr>
              <a:t>mašinsko prevođenje </a:t>
            </a:r>
          </a:p>
          <a:p>
            <a:r>
              <a:rPr lang="sr-Latn-RS" sz="1200" dirty="0" smtClean="0">
                <a:latin typeface="Comic Sans MS" pitchFamily="66" charset="0"/>
              </a:rPr>
              <a:t>     prirodnih jezika</a:t>
            </a:r>
          </a:p>
          <a:p>
            <a:r>
              <a:rPr lang="sr-Latn-RS" sz="1200" dirty="0" smtClean="0">
                <a:latin typeface="Comic Sans MS" pitchFamily="66" charset="0"/>
              </a:rPr>
              <a:t>kontrola kvaliteta</a:t>
            </a:r>
          </a:p>
          <a:p>
            <a:r>
              <a:rPr lang="sr-Latn-RS" sz="1200" dirty="0" smtClean="0">
                <a:latin typeface="Comic Sans MS" pitchFamily="66" charset="0"/>
              </a:rPr>
              <a:t>sinteza i analiza govora</a:t>
            </a:r>
          </a:p>
        </p:txBody>
      </p:sp>
      <p:sp>
        <p:nvSpPr>
          <p:cNvPr id="69" name="TextBox 68"/>
          <p:cNvSpPr txBox="1"/>
          <p:nvPr/>
        </p:nvSpPr>
        <p:spPr>
          <a:xfrm rot="2275385">
            <a:off x="2586935" y="2865141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Stanje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2701500">
            <a:off x="3095601" y="2603991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Promena stanja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00" y="1125609"/>
            <a:ext cx="13067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Više dimenziono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90800" y="1475601"/>
            <a:ext cx="23487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Određeno a češće neodređeno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90800" y="1859808"/>
            <a:ext cx="19094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Diskretno ili kontinualno</a:t>
            </a:r>
            <a:endParaRPr lang="en-US" sz="1200" dirty="0">
              <a:latin typeface="Comic Sans MS" pitchFamily="66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514600" y="1174008"/>
            <a:ext cx="0" cy="164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0000" y="2209800"/>
            <a:ext cx="13436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Deterministička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8600" y="2514600"/>
            <a:ext cx="10567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Stohastička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81800" y="6096000"/>
            <a:ext cx="17347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Neuralno računarstvo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81800" y="5867400"/>
            <a:ext cx="1043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Fazi sistemi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58000" y="4724400"/>
            <a:ext cx="8146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Pretrage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58000" y="5029200"/>
            <a:ext cx="14350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Simboličke logike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1800" y="6324600"/>
            <a:ext cx="20665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Sistemi bazirani na znanju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58000" y="5334000"/>
            <a:ext cx="1494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Genetski algoritmi</a:t>
            </a:r>
          </a:p>
        </p:txBody>
      </p:sp>
      <p:sp>
        <p:nvSpPr>
          <p:cNvPr id="90" name="TextBox 89"/>
          <p:cNvSpPr txBox="1"/>
          <p:nvPr/>
        </p:nvSpPr>
        <p:spPr>
          <a:xfrm rot="7123639">
            <a:off x="6134909" y="4566485"/>
            <a:ext cx="400110" cy="75437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Tehnike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29200" y="4264223"/>
            <a:ext cx="30283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  <a:cs typeface="Vijaya" pitchFamily="34" charset="0"/>
              </a:rPr>
              <a:t>RAČUNARSKA INTELIGENCIJA</a:t>
            </a:r>
            <a:endParaRPr lang="en-US" sz="1400" b="1" dirty="0">
              <a:latin typeface="Comic Sans MS" pitchFamily="66" charset="0"/>
              <a:cs typeface="Vijay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5" grpId="0"/>
      <p:bldP spid="76" grpId="0"/>
      <p:bldP spid="77" grpId="0"/>
      <p:bldP spid="79" grpId="0"/>
      <p:bldP spid="89" grpId="0"/>
      <p:bldP spid="90" grpId="0"/>
      <p:bldP spid="9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3352800"/>
            <a:ext cx="1114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PROBLEMI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114800"/>
            <a:ext cx="8258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Finansije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70120"/>
            <a:ext cx="809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Robotika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196840"/>
            <a:ext cx="15327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b="1" dirty="0" smtClean="0">
                <a:latin typeface="Comic Sans MS" pitchFamily="66" charset="0"/>
              </a:rPr>
              <a:t>Igre zabava sport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623560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Medicina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50280"/>
            <a:ext cx="5389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6477000"/>
            <a:ext cx="19656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Poljoprivreda i industrija</a:t>
            </a:r>
          </a:p>
        </p:txBody>
      </p:sp>
      <p:sp>
        <p:nvSpPr>
          <p:cNvPr id="16" name="TextBox 15"/>
          <p:cNvSpPr txBox="1"/>
          <p:nvPr/>
        </p:nvSpPr>
        <p:spPr>
          <a:xfrm rot="1873665">
            <a:off x="336832" y="3044170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Vrste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676400"/>
            <a:ext cx="8883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Planiranje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789" y="1905000"/>
            <a:ext cx="1037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Odlučivanje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789" y="2133600"/>
            <a:ext cx="16738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Prepoznavanje oblika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789" y="239000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789" y="2667000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352800"/>
            <a:ext cx="10342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PROSTOR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837775">
            <a:off x="252546" y="3834449"/>
            <a:ext cx="801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Domeni</a:t>
            </a:r>
            <a:endParaRPr lang="en-US" sz="1400" dirty="0">
              <a:latin typeface="Comic Sans MS" pitchFamily="66" charset="0"/>
            </a:endParaRPr>
          </a:p>
        </p:txBody>
      </p:sp>
      <p:cxnSp>
        <p:nvCxnSpPr>
          <p:cNvPr id="60" name="Straight Connector 59"/>
          <p:cNvCxnSpPr>
            <a:stCxn id="6" idx="3"/>
            <a:endCxn id="22" idx="1"/>
          </p:cNvCxnSpPr>
          <p:nvPr/>
        </p:nvCxnSpPr>
        <p:spPr>
          <a:xfrm>
            <a:off x="2333608" y="3506689"/>
            <a:ext cx="8667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3"/>
            <a:endCxn id="6" idx="1"/>
          </p:cNvCxnSpPr>
          <p:nvPr/>
        </p:nvCxnSpPr>
        <p:spPr>
          <a:xfrm>
            <a:off x="948235" y="3368925"/>
            <a:ext cx="270965" cy="137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6" idx="1"/>
          </p:cNvCxnSpPr>
          <p:nvPr/>
        </p:nvCxnSpPr>
        <p:spPr>
          <a:xfrm flipV="1">
            <a:off x="1002839" y="3506689"/>
            <a:ext cx="216361" cy="28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-685800" y="5410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rot="5400000" flipH="1" flipV="1">
            <a:off x="135263" y="2439730"/>
            <a:ext cx="1237667" cy="1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4572000"/>
            <a:ext cx="248556" cy="25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629400" y="5410200"/>
            <a:ext cx="5144" cy="9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</p:cNvCxnSpPr>
          <p:nvPr/>
        </p:nvCxnSpPr>
        <p:spPr>
          <a:xfrm>
            <a:off x="4234657" y="3506689"/>
            <a:ext cx="718343" cy="76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14600" y="4876800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 ponašanja</a:t>
            </a:r>
          </a:p>
          <a:p>
            <a:r>
              <a:rPr lang="sr-Latn-RS" sz="1200" dirty="0" smtClean="0">
                <a:latin typeface="Comic Sans MS" pitchFamily="66" charset="0"/>
              </a:rPr>
              <a:t>strategijae i planiranje</a:t>
            </a:r>
          </a:p>
          <a:p>
            <a:r>
              <a:rPr lang="sr-Latn-RS" sz="1200" dirty="0" smtClean="0">
                <a:latin typeface="Comic Sans MS" pitchFamily="66" charset="0"/>
              </a:rPr>
              <a:t>interakcija čovek računar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2275385">
            <a:off x="2586935" y="2865141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Stanje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2701500">
            <a:off x="3095601" y="2603991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Promena stanja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00" y="1125609"/>
            <a:ext cx="13067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Više dimenziono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90800" y="1475601"/>
            <a:ext cx="23487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Određeno a češće neodređeno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90800" y="1859808"/>
            <a:ext cx="19094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Diskretno ili kontinualno</a:t>
            </a:r>
            <a:endParaRPr lang="en-US" sz="1200" dirty="0">
              <a:latin typeface="Comic Sans MS" pitchFamily="66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514600" y="1174008"/>
            <a:ext cx="0" cy="164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0000" y="2209800"/>
            <a:ext cx="13436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Deterministička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8600" y="2514600"/>
            <a:ext cx="10567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Stohastička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81800" y="6096000"/>
            <a:ext cx="17347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Neuralno računarstvo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800" y="5867400"/>
            <a:ext cx="1043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Fazi sistemi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58000" y="4724400"/>
            <a:ext cx="8146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Pretrage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58000" y="5029200"/>
            <a:ext cx="14350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Simboličke logike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1800" y="6324600"/>
            <a:ext cx="20665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Sistemi bazirani na znanju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58000" y="5334000"/>
            <a:ext cx="1494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Genetski algoritmi</a:t>
            </a:r>
          </a:p>
        </p:txBody>
      </p:sp>
      <p:sp>
        <p:nvSpPr>
          <p:cNvPr id="90" name="TextBox 89"/>
          <p:cNvSpPr txBox="1"/>
          <p:nvPr/>
        </p:nvSpPr>
        <p:spPr>
          <a:xfrm rot="7123639">
            <a:off x="6134909" y="4566485"/>
            <a:ext cx="400110" cy="75437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Tehnike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29200" y="4264223"/>
            <a:ext cx="30283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  <a:cs typeface="Vijaya" pitchFamily="34" charset="0"/>
              </a:rPr>
              <a:t>RAČUNARSKA INTELIGENCIJA</a:t>
            </a:r>
            <a:endParaRPr lang="en-US" sz="1400" b="1" dirty="0">
              <a:latin typeface="Comic Sans MS" pitchFamily="66" charset="0"/>
              <a:cs typeface="Vijay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6" grpId="0"/>
      <p:bldP spid="77" grpId="0"/>
      <p:bldP spid="79" grpId="0"/>
      <p:bldP spid="89" grpId="0"/>
      <p:bldP spid="90" grpId="0"/>
      <p:bldP spid="9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3352800"/>
            <a:ext cx="1114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PROBLEMI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114800"/>
            <a:ext cx="8258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Finansije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70120"/>
            <a:ext cx="809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Robotika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196840"/>
            <a:ext cx="14702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Igre zabava sport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623560"/>
            <a:ext cx="8274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b="1" dirty="0" smtClean="0">
                <a:latin typeface="Comic Sans MS" pitchFamily="66" charset="0"/>
              </a:rPr>
              <a:t>Medicina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50280"/>
            <a:ext cx="5389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6477000"/>
            <a:ext cx="19656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Poljoprivreda i industrija</a:t>
            </a:r>
          </a:p>
        </p:txBody>
      </p:sp>
      <p:sp>
        <p:nvSpPr>
          <p:cNvPr id="16" name="TextBox 15"/>
          <p:cNvSpPr txBox="1"/>
          <p:nvPr/>
        </p:nvSpPr>
        <p:spPr>
          <a:xfrm rot="1873665">
            <a:off x="336832" y="3044170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Vrste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676400"/>
            <a:ext cx="8883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Planiranje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789" y="1905000"/>
            <a:ext cx="1037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Odlučivanje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789" y="2133600"/>
            <a:ext cx="16738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Prepoznavanje oblika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789" y="239000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789" y="2667000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352800"/>
            <a:ext cx="10342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PROSTOR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837775">
            <a:off x="252546" y="3834449"/>
            <a:ext cx="801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Domeni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1800" y="5105400"/>
            <a:ext cx="17347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Neuralno računarstvo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1800" y="5410200"/>
            <a:ext cx="1043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Fazi sistemi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1800" y="5666601"/>
            <a:ext cx="2127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Probabilističko rasuđivanje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81800" y="6019800"/>
            <a:ext cx="18165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Evolutivno računarstvo</a:t>
            </a:r>
          </a:p>
        </p:txBody>
      </p:sp>
      <p:cxnSp>
        <p:nvCxnSpPr>
          <p:cNvPr id="60" name="Straight Connector 59"/>
          <p:cNvCxnSpPr>
            <a:stCxn id="6" idx="3"/>
            <a:endCxn id="22" idx="1"/>
          </p:cNvCxnSpPr>
          <p:nvPr/>
        </p:nvCxnSpPr>
        <p:spPr>
          <a:xfrm>
            <a:off x="2333608" y="3506689"/>
            <a:ext cx="8667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3"/>
            <a:endCxn id="6" idx="1"/>
          </p:cNvCxnSpPr>
          <p:nvPr/>
        </p:nvCxnSpPr>
        <p:spPr>
          <a:xfrm>
            <a:off x="948235" y="3368925"/>
            <a:ext cx="270965" cy="137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6" idx="1"/>
          </p:cNvCxnSpPr>
          <p:nvPr/>
        </p:nvCxnSpPr>
        <p:spPr>
          <a:xfrm flipV="1">
            <a:off x="1002839" y="3506689"/>
            <a:ext cx="216361" cy="28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-685800" y="5410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rot="5400000" flipH="1" flipV="1">
            <a:off x="135263" y="2439730"/>
            <a:ext cx="1237667" cy="1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4572000"/>
            <a:ext cx="248556" cy="25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629400" y="5410200"/>
            <a:ext cx="5144" cy="9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</p:cNvCxnSpPr>
          <p:nvPr/>
        </p:nvCxnSpPr>
        <p:spPr>
          <a:xfrm>
            <a:off x="4234657" y="3506689"/>
            <a:ext cx="718343" cy="76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81800" y="6324600"/>
            <a:ext cx="17155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mic Sans MS" pitchFamily="66" charset="0"/>
              </a:rPr>
              <a:t>Inteligencija</a:t>
            </a:r>
            <a:r>
              <a:rPr lang="en-US" sz="1200" dirty="0" smtClean="0">
                <a:latin typeface="Comic Sans MS" pitchFamily="66" charset="0"/>
              </a:rPr>
              <a:t> </a:t>
            </a:r>
            <a:r>
              <a:rPr lang="en-US" sz="1200" dirty="0" err="1" smtClean="0">
                <a:latin typeface="Comic Sans MS" pitchFamily="66" charset="0"/>
              </a:rPr>
              <a:t>mno</a:t>
            </a:r>
            <a:r>
              <a:rPr lang="sr-Latn-RS" sz="1200" dirty="0" smtClean="0">
                <a:latin typeface="Comic Sans MS" pitchFamily="66" charset="0"/>
              </a:rPr>
              <a:t>štva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19400" y="5486400"/>
            <a:ext cx="105349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</a:p>
          <a:p>
            <a:r>
              <a:rPr lang="sr-Latn-RS" sz="1200" dirty="0" smtClean="0">
                <a:latin typeface="Comic Sans MS" pitchFamily="66" charset="0"/>
              </a:rPr>
              <a:t>nega</a:t>
            </a:r>
          </a:p>
          <a:p>
            <a:r>
              <a:rPr lang="sr-Latn-RS" sz="1200" dirty="0" smtClean="0">
                <a:latin typeface="Comic Sans MS" pitchFamily="66" charset="0"/>
              </a:rPr>
              <a:t>obrazovanje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2701500">
            <a:off x="3095601" y="2603991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Promena stanja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0800" y="1125609"/>
            <a:ext cx="13067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Više dimenziono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00" y="1475601"/>
            <a:ext cx="23487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Određeno a češće neodređeno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90800" y="1859808"/>
            <a:ext cx="19094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Diskretno ili kontinualno</a:t>
            </a:r>
            <a:endParaRPr lang="en-US" sz="1200" dirty="0">
              <a:latin typeface="Comic Sans MS" pitchFamily="66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2514600" y="1174008"/>
            <a:ext cx="0" cy="164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10000" y="2209800"/>
            <a:ext cx="13436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Deterministička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 rot="2275385">
            <a:off x="2586935" y="2865141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Stanje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8600" y="2514600"/>
            <a:ext cx="10567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Stohastička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7123639">
            <a:off x="6134909" y="4566485"/>
            <a:ext cx="400110" cy="75437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Tehnike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29200" y="4264223"/>
            <a:ext cx="30283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  <a:cs typeface="Vijaya" pitchFamily="34" charset="0"/>
              </a:rPr>
              <a:t>RAČUNARSKA INTELIGENCIJA</a:t>
            </a:r>
            <a:endParaRPr lang="en-US" sz="1400" b="1" dirty="0">
              <a:latin typeface="Comic Sans MS" pitchFamily="66" charset="0"/>
              <a:cs typeface="Vijay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3352800"/>
            <a:ext cx="1114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PROBLEMI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114800"/>
            <a:ext cx="8258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Finansije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70120"/>
            <a:ext cx="809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Robotika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196840"/>
            <a:ext cx="14702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Igre zabava sport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623560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Medicina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50280"/>
            <a:ext cx="4667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b="1" dirty="0" smtClean="0">
                <a:latin typeface="Comic Sans MS" pitchFamily="66" charset="0"/>
              </a:rPr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6477000"/>
            <a:ext cx="19656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Poljoprivreda i industrija</a:t>
            </a:r>
          </a:p>
        </p:txBody>
      </p:sp>
      <p:sp>
        <p:nvSpPr>
          <p:cNvPr id="16" name="TextBox 15"/>
          <p:cNvSpPr txBox="1"/>
          <p:nvPr/>
        </p:nvSpPr>
        <p:spPr>
          <a:xfrm rot="1873665">
            <a:off x="336832" y="3044170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Vrste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676400"/>
            <a:ext cx="8883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Planiranje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789" y="1905000"/>
            <a:ext cx="1037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Odlučivanje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789" y="2133600"/>
            <a:ext cx="16738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Prepoznavanje oblika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789" y="239000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789" y="2667000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352800"/>
            <a:ext cx="10342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PROSTOR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837775">
            <a:off x="252546" y="3834449"/>
            <a:ext cx="801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Domeni</a:t>
            </a:r>
            <a:endParaRPr lang="en-US" sz="1400" dirty="0">
              <a:latin typeface="Comic Sans MS" pitchFamily="66" charset="0"/>
            </a:endParaRPr>
          </a:p>
        </p:txBody>
      </p:sp>
      <p:cxnSp>
        <p:nvCxnSpPr>
          <p:cNvPr id="60" name="Straight Connector 59"/>
          <p:cNvCxnSpPr>
            <a:stCxn id="6" idx="3"/>
            <a:endCxn id="22" idx="1"/>
          </p:cNvCxnSpPr>
          <p:nvPr/>
        </p:nvCxnSpPr>
        <p:spPr>
          <a:xfrm>
            <a:off x="2333608" y="3506689"/>
            <a:ext cx="8667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3"/>
            <a:endCxn id="6" idx="1"/>
          </p:cNvCxnSpPr>
          <p:nvPr/>
        </p:nvCxnSpPr>
        <p:spPr>
          <a:xfrm>
            <a:off x="948235" y="3368925"/>
            <a:ext cx="270965" cy="137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6" idx="1"/>
          </p:cNvCxnSpPr>
          <p:nvPr/>
        </p:nvCxnSpPr>
        <p:spPr>
          <a:xfrm flipV="1">
            <a:off x="1002839" y="3506689"/>
            <a:ext cx="216361" cy="28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-685800" y="5410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rot="5400000" flipH="1" flipV="1">
            <a:off x="135263" y="2439730"/>
            <a:ext cx="1237667" cy="1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4572000"/>
            <a:ext cx="248556" cy="25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629400" y="5410200"/>
            <a:ext cx="5144" cy="9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</p:cNvCxnSpPr>
          <p:nvPr/>
        </p:nvCxnSpPr>
        <p:spPr>
          <a:xfrm>
            <a:off x="4234657" y="3506689"/>
            <a:ext cx="718343" cy="76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09800" y="5486400"/>
            <a:ext cx="242726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pretraživanje sa razumevanjem</a:t>
            </a:r>
          </a:p>
          <a:p>
            <a:r>
              <a:rPr lang="sr-Latn-RS" sz="1200" dirty="0" smtClean="0">
                <a:latin typeface="Comic Sans MS" pitchFamily="66" charset="0"/>
              </a:rPr>
              <a:t>kontrola pristupa</a:t>
            </a:r>
          </a:p>
          <a:p>
            <a:r>
              <a:rPr lang="sr-Latn-RS" sz="1200" dirty="0" smtClean="0">
                <a:latin typeface="Comic Sans MS" pitchFamily="66" charset="0"/>
              </a:rPr>
              <a:t>organizacija saobraćaja</a:t>
            </a:r>
          </a:p>
          <a:p>
            <a:r>
              <a:rPr lang="sr-Latn-RS" sz="1200" dirty="0" smtClean="0">
                <a:latin typeface="Comic Sans MS" pitchFamily="66" charset="0"/>
              </a:rPr>
              <a:t>web crawler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2275385">
            <a:off x="2586935" y="2865141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Stanje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2701500">
            <a:off x="3095601" y="2603991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Promena stanja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00" y="1125609"/>
            <a:ext cx="13067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Više dimenziono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90800" y="1475601"/>
            <a:ext cx="23487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Određeno a češće neodređeno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90800" y="1859808"/>
            <a:ext cx="19094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Diskretno ili kontinualno</a:t>
            </a:r>
            <a:endParaRPr lang="en-US" sz="1200" dirty="0">
              <a:latin typeface="Comic Sans MS" pitchFamily="66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514600" y="1174008"/>
            <a:ext cx="0" cy="164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0000" y="2209800"/>
            <a:ext cx="13436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Deterministička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8600" y="2514600"/>
            <a:ext cx="10567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Stohastička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81800" y="6096000"/>
            <a:ext cx="17347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Neuralno računarstvo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800" y="5867400"/>
            <a:ext cx="1043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Fazi sistemi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58000" y="4724400"/>
            <a:ext cx="8146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Pretrage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58000" y="5029200"/>
            <a:ext cx="14350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Simboličke logike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1800" y="6324600"/>
            <a:ext cx="20665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Sistemi bazirani na znanju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58000" y="5334000"/>
            <a:ext cx="1494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Genetski algoritmi</a:t>
            </a:r>
          </a:p>
        </p:txBody>
      </p:sp>
      <p:sp>
        <p:nvSpPr>
          <p:cNvPr id="90" name="TextBox 89"/>
          <p:cNvSpPr txBox="1"/>
          <p:nvPr/>
        </p:nvSpPr>
        <p:spPr>
          <a:xfrm rot="7123639">
            <a:off x="6134909" y="4566485"/>
            <a:ext cx="400110" cy="75437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Tehnike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29200" y="4264223"/>
            <a:ext cx="30283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  <a:cs typeface="Vijaya" pitchFamily="34" charset="0"/>
              </a:rPr>
              <a:t>RAČUNARSKA INTELIGENCIJA</a:t>
            </a:r>
            <a:endParaRPr lang="en-US" sz="1400" b="1" dirty="0">
              <a:latin typeface="Comic Sans MS" pitchFamily="66" charset="0"/>
              <a:cs typeface="Vijay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5" grpId="0"/>
      <p:bldP spid="77" grpId="0"/>
      <p:bldP spid="79" grpId="0"/>
      <p:bldP spid="89" grpId="0"/>
      <p:bldP spid="90" grpId="0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2" descr="http://www.squishgames.com/wp-content/uploads/2011/02/RedNeuro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143000"/>
            <a:ext cx="4572000" cy="3429000"/>
          </a:xfrm>
          <a:prstGeom prst="rect">
            <a:avLst/>
          </a:prstGeom>
          <a:noFill/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/>
          <a:p>
            <a:r>
              <a:rPr lang="sr-Latn-RS" dirty="0" smtClean="0"/>
              <a:t>Šta je AI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sr-Latn-RS" dirty="0" smtClean="0"/>
              <a:t>Istorija</a:t>
            </a:r>
            <a:endParaRPr lang="en-US" dirty="0" smtClean="0"/>
          </a:p>
          <a:p>
            <a:endParaRPr lang="en-US" dirty="0" smtClean="0"/>
          </a:p>
          <a:p>
            <a:r>
              <a:rPr lang="sr-Latn-RS" dirty="0" smtClean="0"/>
              <a:t>Problemi</a:t>
            </a:r>
            <a:endParaRPr lang="en-US" dirty="0" smtClean="0"/>
          </a:p>
          <a:p>
            <a:endParaRPr lang="en-US" dirty="0" smtClean="0"/>
          </a:p>
          <a:p>
            <a:r>
              <a:rPr lang="sr-Latn-RS" dirty="0" smtClean="0"/>
              <a:t>Primene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3352800"/>
            <a:ext cx="11144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PROBLEMI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114800"/>
            <a:ext cx="8258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Finansije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770120"/>
            <a:ext cx="809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Robotika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5196840"/>
            <a:ext cx="14702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Igre zabava sport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5623560"/>
            <a:ext cx="81945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Medicina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50280"/>
            <a:ext cx="5389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WEB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6477000"/>
            <a:ext cx="20233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b="1" dirty="0" smtClean="0">
                <a:latin typeface="Comic Sans MS" pitchFamily="66" charset="0"/>
              </a:rPr>
              <a:t>Poljoprivreda i industrija</a:t>
            </a:r>
          </a:p>
        </p:txBody>
      </p:sp>
      <p:sp>
        <p:nvSpPr>
          <p:cNvPr id="16" name="TextBox 15"/>
          <p:cNvSpPr txBox="1"/>
          <p:nvPr/>
        </p:nvSpPr>
        <p:spPr>
          <a:xfrm rot="1873665">
            <a:off x="336832" y="3044170"/>
            <a:ext cx="6591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Vrste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1676400"/>
            <a:ext cx="8883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Planiranje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9789" y="1905000"/>
            <a:ext cx="1037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Odlučivanje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789" y="2133600"/>
            <a:ext cx="16738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Prepoznavanje oblika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9789" y="2390001"/>
            <a:ext cx="90281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Predikcija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789" y="2667000"/>
            <a:ext cx="10743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Dijagnostika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3352800"/>
            <a:ext cx="103425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  <a:cs typeface="Vijaya" pitchFamily="34" charset="0"/>
              </a:rPr>
              <a:t>PROSTOR</a:t>
            </a:r>
            <a:endParaRPr lang="en-US" sz="1400" dirty="0">
              <a:latin typeface="Comic Sans MS" pitchFamily="66" charset="0"/>
              <a:cs typeface="Vijay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9837775">
            <a:off x="252546" y="3834449"/>
            <a:ext cx="8018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Domeni</a:t>
            </a:r>
            <a:endParaRPr lang="en-US" sz="1400" dirty="0">
              <a:latin typeface="Comic Sans MS" pitchFamily="66" charset="0"/>
            </a:endParaRPr>
          </a:p>
        </p:txBody>
      </p:sp>
      <p:cxnSp>
        <p:nvCxnSpPr>
          <p:cNvPr id="60" name="Straight Connector 59"/>
          <p:cNvCxnSpPr>
            <a:stCxn id="6" idx="3"/>
            <a:endCxn id="22" idx="1"/>
          </p:cNvCxnSpPr>
          <p:nvPr/>
        </p:nvCxnSpPr>
        <p:spPr>
          <a:xfrm>
            <a:off x="2333608" y="3506689"/>
            <a:ext cx="8667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3"/>
            <a:endCxn id="6" idx="1"/>
          </p:cNvCxnSpPr>
          <p:nvPr/>
        </p:nvCxnSpPr>
        <p:spPr>
          <a:xfrm>
            <a:off x="948235" y="3368925"/>
            <a:ext cx="270965" cy="137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3"/>
            <a:endCxn id="6" idx="1"/>
          </p:cNvCxnSpPr>
          <p:nvPr/>
        </p:nvCxnSpPr>
        <p:spPr>
          <a:xfrm flipV="1">
            <a:off x="1002839" y="3506689"/>
            <a:ext cx="216361" cy="285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-685800" y="5410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</p:cNvCxnSpPr>
          <p:nvPr/>
        </p:nvCxnSpPr>
        <p:spPr>
          <a:xfrm rot="5400000" flipH="1" flipV="1">
            <a:off x="135263" y="2439730"/>
            <a:ext cx="1237667" cy="15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867400" y="4572000"/>
            <a:ext cx="248556" cy="25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629400" y="5410200"/>
            <a:ext cx="5144" cy="99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2" idx="3"/>
          </p:cNvCxnSpPr>
          <p:nvPr/>
        </p:nvCxnSpPr>
        <p:spPr>
          <a:xfrm>
            <a:off x="4234657" y="3506689"/>
            <a:ext cx="718343" cy="76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71800" y="6019800"/>
            <a:ext cx="18950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vremenska prognoza</a:t>
            </a:r>
          </a:p>
          <a:p>
            <a:r>
              <a:rPr lang="sr-Latn-RS" sz="1200" dirty="0" smtClean="0">
                <a:latin typeface="Comic Sans MS" pitchFamily="66" charset="0"/>
              </a:rPr>
              <a:t>planiranje i dijagnostika</a:t>
            </a:r>
          </a:p>
          <a:p>
            <a:r>
              <a:rPr lang="sr-Latn-RS" sz="1200" dirty="0" smtClean="0">
                <a:latin typeface="Comic Sans MS" pitchFamily="66" charset="0"/>
              </a:rPr>
              <a:t>kontrola kvaliteta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2275385">
            <a:off x="2586935" y="2865141"/>
            <a:ext cx="7505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Stanje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2701500">
            <a:off x="3095601" y="2603991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Promena stanja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0800" y="1125609"/>
            <a:ext cx="13067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Više dimenziono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90800" y="1475601"/>
            <a:ext cx="23487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Određeno a češće neodređeno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90800" y="1859808"/>
            <a:ext cx="19094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Diskretno ili kontinualno</a:t>
            </a:r>
            <a:endParaRPr lang="en-US" sz="1200" dirty="0">
              <a:latin typeface="Comic Sans MS" pitchFamily="66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514600" y="1174008"/>
            <a:ext cx="0" cy="1645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810000" y="2209800"/>
            <a:ext cx="13436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Deterministička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038600" y="2514600"/>
            <a:ext cx="105670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Stohastička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81800" y="6096000"/>
            <a:ext cx="17347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Neuralno računarstvo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800" y="5867400"/>
            <a:ext cx="1043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Fazi sistemi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58000" y="4724400"/>
            <a:ext cx="8146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Pretrage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858000" y="5029200"/>
            <a:ext cx="14350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Simboličke logike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1800" y="6324600"/>
            <a:ext cx="206659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Sistemi bazirani na znanju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58000" y="5334000"/>
            <a:ext cx="14943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200" dirty="0" smtClean="0">
                <a:latin typeface="Comic Sans MS" pitchFamily="66" charset="0"/>
              </a:rPr>
              <a:t>Genetski algoritmi</a:t>
            </a:r>
          </a:p>
        </p:txBody>
      </p:sp>
      <p:sp>
        <p:nvSpPr>
          <p:cNvPr id="90" name="TextBox 89"/>
          <p:cNvSpPr txBox="1"/>
          <p:nvPr/>
        </p:nvSpPr>
        <p:spPr>
          <a:xfrm rot="7123639">
            <a:off x="6134909" y="4566485"/>
            <a:ext cx="400110" cy="754374"/>
          </a:xfrm>
          <a:prstGeom prst="rect">
            <a:avLst/>
          </a:prstGeom>
          <a:noFill/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sr-Latn-RS" sz="1400" dirty="0" smtClean="0">
                <a:latin typeface="Comic Sans MS" pitchFamily="66" charset="0"/>
              </a:rPr>
              <a:t>Tehnike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29200" y="4264223"/>
            <a:ext cx="30283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r-Latn-RS" sz="1400" b="1" dirty="0" smtClean="0">
                <a:latin typeface="Comic Sans MS" pitchFamily="66" charset="0"/>
                <a:cs typeface="Vijaya" pitchFamily="34" charset="0"/>
              </a:rPr>
              <a:t>RAČUNARSKA INTELIGENCIJA</a:t>
            </a:r>
            <a:endParaRPr lang="en-US" sz="1400" b="1" dirty="0">
              <a:latin typeface="Comic Sans MS" pitchFamily="66" charset="0"/>
              <a:cs typeface="Vijay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5" grpId="0"/>
      <p:bldP spid="76" grpId="0"/>
      <p:bldP spid="79" grpId="0"/>
      <p:bldP spid="89" grpId="0"/>
      <p:bldP spid="90" grpId="0"/>
      <p:bldP spid="9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Ocena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Shape 2"/>
          <p:cNvSpPr txBox="1"/>
          <p:nvPr/>
        </p:nvSpPr>
        <p:spPr>
          <a:xfrm>
            <a:off x="533400" y="2209800"/>
            <a:ext cx="7772400" cy="384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1" spc="-1" dirty="0">
                <a:latin typeface="Arial"/>
              </a:rPr>
              <a:t>1) </a:t>
            </a:r>
            <a:r>
              <a:rPr lang="en-US" sz="1400" b="1" spc="-1" dirty="0" err="1">
                <a:latin typeface="Arial"/>
              </a:rPr>
              <a:t>prisustvo</a:t>
            </a:r>
            <a:r>
              <a:rPr lang="en-US" sz="1400" b="1" spc="-1" dirty="0">
                <a:latin typeface="Arial"/>
              </a:rPr>
              <a:t> </a:t>
            </a:r>
            <a:r>
              <a:rPr lang="en-US" sz="1400" b="1" spc="-1" dirty="0" err="1">
                <a:latin typeface="Arial"/>
              </a:rPr>
              <a:t>na</a:t>
            </a:r>
            <a:r>
              <a:rPr lang="en-US" sz="1400" b="1" spc="-1" dirty="0">
                <a:latin typeface="Arial"/>
              </a:rPr>
              <a:t> </a:t>
            </a:r>
            <a:r>
              <a:rPr lang="en-US" sz="1400" b="1" spc="-1" dirty="0" err="1">
                <a:latin typeface="Arial"/>
              </a:rPr>
              <a:t>predavanjima</a:t>
            </a:r>
            <a:r>
              <a:rPr lang="en-US" sz="1400" b="1" spc="-1" dirty="0">
                <a:latin typeface="Arial"/>
              </a:rPr>
              <a:t> 5 </a:t>
            </a:r>
            <a:r>
              <a:rPr lang="en-US" sz="1400" b="1" spc="-1" dirty="0" err="1">
                <a:latin typeface="Arial"/>
              </a:rPr>
              <a:t>bodova</a:t>
            </a:r>
            <a:endParaRPr/>
          </a:p>
          <a:p>
            <a:r>
              <a:rPr lang="en-US" sz="1400" b="1" spc="-1" dirty="0">
                <a:latin typeface="Arial"/>
              </a:rPr>
              <a:t>2) </a:t>
            </a:r>
            <a:r>
              <a:rPr lang="en-US" sz="1400" b="1" spc="-1" dirty="0" err="1">
                <a:latin typeface="Arial"/>
              </a:rPr>
              <a:t>prisustvo</a:t>
            </a:r>
            <a:r>
              <a:rPr lang="en-US" sz="1400" b="1" spc="-1" dirty="0">
                <a:latin typeface="Arial"/>
              </a:rPr>
              <a:t> </a:t>
            </a:r>
            <a:r>
              <a:rPr lang="en-US" sz="1400" b="1" spc="-1" dirty="0" err="1">
                <a:latin typeface="Arial"/>
              </a:rPr>
              <a:t>na</a:t>
            </a:r>
            <a:r>
              <a:rPr lang="en-US" sz="1400" b="1" spc="-1" dirty="0">
                <a:latin typeface="Arial"/>
              </a:rPr>
              <a:t> </a:t>
            </a:r>
            <a:r>
              <a:rPr lang="en-US" sz="1400" b="1" spc="-1" dirty="0" err="1">
                <a:latin typeface="Arial"/>
              </a:rPr>
              <a:t>vežbama</a:t>
            </a:r>
            <a:r>
              <a:rPr lang="en-US" sz="1400" b="1" spc="-1" dirty="0">
                <a:latin typeface="Arial"/>
              </a:rPr>
              <a:t> 5 </a:t>
            </a:r>
            <a:r>
              <a:rPr lang="en-US" sz="1400" b="1" spc="-1" dirty="0" err="1">
                <a:latin typeface="Arial"/>
              </a:rPr>
              <a:t>bodova</a:t>
            </a:r>
            <a:r>
              <a:rPr lang="en-US" sz="1400" b="1" spc="-1" dirty="0">
                <a:latin typeface="Arial"/>
              </a:rPr>
              <a:t> </a:t>
            </a:r>
            <a:r>
              <a:rPr lang="en-US" sz="1400" spc="-1" dirty="0">
                <a:latin typeface="Arial"/>
              </a:rPr>
              <a:t>
(0 </a:t>
            </a:r>
            <a:r>
              <a:rPr lang="en-US" sz="1400" spc="-1" dirty="0" err="1">
                <a:latin typeface="Arial"/>
              </a:rPr>
              <a:t>izostanaka</a:t>
            </a:r>
            <a:r>
              <a:rPr lang="en-US" sz="1400" spc="-1" dirty="0">
                <a:latin typeface="Arial"/>
              </a:rPr>
              <a:t> 5 </a:t>
            </a:r>
            <a:r>
              <a:rPr lang="en-US" sz="1400" spc="-1" dirty="0" err="1">
                <a:latin typeface="Arial"/>
              </a:rPr>
              <a:t>bodova</a:t>
            </a:r>
            <a:r>
              <a:rPr lang="en-US" sz="1400" spc="-1" dirty="0">
                <a:latin typeface="Arial"/>
              </a:rPr>
              <a:t>, 1 </a:t>
            </a:r>
            <a:r>
              <a:rPr lang="en-US" sz="1400" spc="-1" dirty="0" err="1">
                <a:latin typeface="Arial"/>
              </a:rPr>
              <a:t>izostanak</a:t>
            </a:r>
            <a:r>
              <a:rPr lang="en-US" sz="1400" spc="-1" dirty="0">
                <a:latin typeface="Arial"/>
              </a:rPr>
              <a:t> 3 </a:t>
            </a:r>
            <a:r>
              <a:rPr lang="en-US" sz="1400" spc="-1" dirty="0" err="1">
                <a:latin typeface="Arial"/>
              </a:rPr>
              <a:t>boda</a:t>
            </a:r>
            <a:r>
              <a:rPr lang="en-US" sz="1400" spc="-1" dirty="0">
                <a:latin typeface="Arial"/>
              </a:rPr>
              <a:t> 2 </a:t>
            </a:r>
            <a:r>
              <a:rPr lang="en-US" sz="1400" spc="-1" dirty="0" err="1">
                <a:latin typeface="Arial"/>
              </a:rPr>
              <a:t>izostanka</a:t>
            </a:r>
            <a:r>
              <a:rPr lang="en-US" sz="1400" spc="-1" dirty="0">
                <a:latin typeface="Arial"/>
              </a:rPr>
              <a:t> 0 </a:t>
            </a:r>
            <a:r>
              <a:rPr lang="en-US" sz="1400" spc="-1" dirty="0" err="1">
                <a:latin typeface="Arial"/>
              </a:rPr>
              <a:t>bodova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više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od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dva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izostanka</a:t>
            </a:r>
            <a:r>
              <a:rPr lang="en-US" sz="1400" spc="-1" dirty="0">
                <a:latin typeface="Arial"/>
              </a:rPr>
              <a:t> ne </a:t>
            </a:r>
            <a:r>
              <a:rPr lang="en-US" sz="1400" spc="-1" dirty="0" err="1">
                <a:latin typeface="Arial"/>
              </a:rPr>
              <a:t>dobija</a:t>
            </a:r>
            <a:r>
              <a:rPr lang="en-US" sz="1400" spc="-1" dirty="0">
                <a:latin typeface="Arial"/>
              </a:rPr>
              <a:t> se </a:t>
            </a:r>
            <a:r>
              <a:rPr lang="en-US" sz="1400" spc="-1" dirty="0" err="1">
                <a:latin typeface="Arial"/>
              </a:rPr>
              <a:t>potpis</a:t>
            </a:r>
            <a:r>
              <a:rPr lang="en-US" sz="1400" spc="-1" dirty="0">
                <a:latin typeface="Arial"/>
              </a:rPr>
              <a:t>) </a:t>
            </a:r>
            <a:r>
              <a:rPr lang="en-US" sz="1400" spc="-1" dirty="0" err="1">
                <a:latin typeface="Arial"/>
              </a:rPr>
              <a:t>Ako</a:t>
            </a:r>
            <a:r>
              <a:rPr lang="en-US" sz="1400" spc="-1" dirty="0">
                <a:latin typeface="Arial"/>
              </a:rPr>
              <a:t> se </a:t>
            </a:r>
            <a:r>
              <a:rPr lang="en-US" sz="1400" spc="-1" dirty="0" err="1">
                <a:latin typeface="Arial"/>
              </a:rPr>
              <a:t>uredno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prijavi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asistentu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izostanak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nadoknadi</a:t>
            </a:r>
            <a:r>
              <a:rPr lang="en-US" sz="1400" spc="-1" dirty="0">
                <a:latin typeface="Arial"/>
              </a:rPr>
              <a:t> u </a:t>
            </a:r>
            <a:r>
              <a:rPr lang="en-US" sz="1400" spc="-1" dirty="0" err="1">
                <a:latin typeface="Arial"/>
              </a:rPr>
              <a:t>toku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sledećih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vezbi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moze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da</a:t>
            </a:r>
            <a:r>
              <a:rPr lang="en-US" sz="1400" spc="-1" dirty="0">
                <a:latin typeface="Arial"/>
              </a:rPr>
              <a:t> se </a:t>
            </a:r>
            <a:r>
              <a:rPr lang="en-US" sz="1400" spc="-1" dirty="0" err="1">
                <a:latin typeface="Arial"/>
              </a:rPr>
              <a:t>racuna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kao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da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izostanka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nije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bilo</a:t>
            </a:r>
            <a:endParaRPr/>
          </a:p>
          <a:p>
            <a:r>
              <a:rPr lang="en-US" sz="1400" b="1" spc="-1" dirty="0">
                <a:latin typeface="Arial"/>
              </a:rPr>
              <a:t>3) </a:t>
            </a:r>
            <a:r>
              <a:rPr lang="en-US" sz="1400" b="1" spc="-1" dirty="0" err="1">
                <a:latin typeface="Arial"/>
              </a:rPr>
              <a:t>kolokvijum</a:t>
            </a:r>
            <a:r>
              <a:rPr lang="en-US" sz="1400" b="1" spc="-1" dirty="0">
                <a:latin typeface="Arial"/>
              </a:rPr>
              <a:t> 1 - </a:t>
            </a:r>
            <a:r>
              <a:rPr lang="en-US" sz="1400" b="1" spc="-1" dirty="0" err="1">
                <a:latin typeface="Arial"/>
              </a:rPr>
              <a:t>Pretrage</a:t>
            </a:r>
            <a:r>
              <a:rPr lang="en-US" sz="1400" b="1" spc="-1" dirty="0">
                <a:latin typeface="Arial"/>
              </a:rPr>
              <a:t>, 15 - 25 </a:t>
            </a:r>
            <a:r>
              <a:rPr lang="en-US" sz="1400" b="1" spc="-1" dirty="0" err="1">
                <a:latin typeface="Arial"/>
              </a:rPr>
              <a:t>bodova</a:t>
            </a:r>
            <a:r>
              <a:rPr lang="en-US" sz="1400" b="1" spc="-1" dirty="0">
                <a:latin typeface="Arial"/>
              </a:rPr>
              <a:t> </a:t>
            </a:r>
            <a:r>
              <a:rPr lang="en-US" sz="1400" spc="-1" dirty="0">
                <a:latin typeface="Arial"/>
              </a:rPr>
              <a:t>
</a:t>
            </a:r>
            <a:r>
              <a:rPr lang="en-US" sz="1400" spc="-1" dirty="0" err="1">
                <a:latin typeface="Arial"/>
              </a:rPr>
              <a:t>pretrage</a:t>
            </a:r>
            <a:r>
              <a:rPr lang="en-US" sz="1400" spc="-1" dirty="0">
                <a:latin typeface="Arial"/>
              </a:rPr>
              <a:t> (</a:t>
            </a:r>
            <a:r>
              <a:rPr lang="en-US" sz="1400" spc="-1" dirty="0" err="1">
                <a:latin typeface="Arial"/>
              </a:rPr>
              <a:t>sredinom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ili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najkasnije</a:t>
            </a:r>
            <a:r>
              <a:rPr lang="en-US" sz="1400" spc="-1" dirty="0">
                <a:latin typeface="Arial"/>
              </a:rPr>
              <a:t> do </a:t>
            </a:r>
            <a:r>
              <a:rPr lang="en-US" sz="1400" spc="-1" dirty="0" err="1">
                <a:latin typeface="Arial"/>
              </a:rPr>
              <a:t>kraja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aprila</a:t>
            </a:r>
            <a:r>
              <a:rPr lang="en-US" sz="1400" spc="-1" dirty="0">
                <a:latin typeface="Arial"/>
              </a:rPr>
              <a:t>) </a:t>
            </a:r>
            <a:r>
              <a:rPr lang="en-US" sz="1400" spc="-1" dirty="0" err="1">
                <a:latin typeface="Arial"/>
              </a:rPr>
              <a:t>uslov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za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projekat</a:t>
            </a:r>
            <a:endParaRPr/>
          </a:p>
          <a:p>
            <a:r>
              <a:rPr lang="en-US" sz="1400" b="1" spc="-1" dirty="0">
                <a:latin typeface="Arial"/>
              </a:rPr>
              <a:t>4) </a:t>
            </a:r>
            <a:r>
              <a:rPr lang="en-US" sz="1400" b="1" spc="-1" dirty="0" err="1">
                <a:latin typeface="Arial"/>
              </a:rPr>
              <a:t>teorija</a:t>
            </a:r>
            <a:r>
              <a:rPr lang="en-US" sz="1400" b="1" spc="-1" dirty="0">
                <a:latin typeface="Arial"/>
              </a:rPr>
              <a:t> 1 max 15 </a:t>
            </a:r>
            <a:r>
              <a:rPr lang="en-US" sz="1400" b="1" spc="-1" dirty="0" err="1">
                <a:latin typeface="Arial"/>
              </a:rPr>
              <a:t>bodova</a:t>
            </a:r>
            <a:r>
              <a:rPr lang="en-US" sz="1400" b="1" spc="-1" dirty="0">
                <a:latin typeface="Arial"/>
              </a:rPr>
              <a:t>, </a:t>
            </a:r>
            <a:r>
              <a:rPr lang="en-US" sz="1400" spc="-1" dirty="0">
                <a:latin typeface="Arial"/>
              </a:rPr>
              <a:t>
</a:t>
            </a:r>
            <a:r>
              <a:rPr lang="en-US" sz="1400" spc="-1" dirty="0" err="1">
                <a:latin typeface="Arial"/>
              </a:rPr>
              <a:t>pretrage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simoličke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logike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genetski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algoritmi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sredina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maja</a:t>
            </a:r>
            <a:endParaRPr/>
          </a:p>
          <a:p>
            <a:r>
              <a:rPr lang="en-US" sz="1400" b="1" spc="-1" dirty="0">
                <a:latin typeface="Arial"/>
              </a:rPr>
              <a:t>5) </a:t>
            </a:r>
            <a:r>
              <a:rPr lang="en-US" sz="1400" b="1" spc="-1" dirty="0" err="1">
                <a:latin typeface="Arial"/>
              </a:rPr>
              <a:t>teorija</a:t>
            </a:r>
            <a:r>
              <a:rPr lang="en-US" sz="1400" b="1" spc="-1" dirty="0">
                <a:latin typeface="Arial"/>
              </a:rPr>
              <a:t> 2 max 15 </a:t>
            </a:r>
            <a:r>
              <a:rPr lang="en-US" sz="1400" b="1" spc="-1" dirty="0" err="1">
                <a:latin typeface="Arial"/>
              </a:rPr>
              <a:t>bodova</a:t>
            </a:r>
            <a:r>
              <a:rPr lang="en-US" sz="1400" b="1" spc="-1" dirty="0">
                <a:latin typeface="Arial"/>
              </a:rPr>
              <a:t>,</a:t>
            </a:r>
            <a:r>
              <a:rPr lang="en-US" sz="1400" spc="-1" dirty="0">
                <a:latin typeface="Arial"/>
              </a:rPr>
              <a:t> 
</a:t>
            </a:r>
            <a:r>
              <a:rPr lang="en-US" sz="1400" spc="-1" dirty="0" err="1">
                <a:latin typeface="Arial"/>
              </a:rPr>
              <a:t>fazi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logika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neuronske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mreže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sistemi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bazirani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na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znanju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kraj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semestra</a:t>
            </a:r>
            <a:endParaRPr/>
          </a:p>
          <a:p>
            <a:r>
              <a:rPr lang="en-US" sz="1400" b="1" spc="-1" dirty="0">
                <a:latin typeface="Arial"/>
              </a:rPr>
              <a:t>6) </a:t>
            </a:r>
            <a:r>
              <a:rPr lang="en-US" sz="1400" b="1" spc="-1" dirty="0" err="1">
                <a:latin typeface="Arial"/>
              </a:rPr>
              <a:t>kolokvijum</a:t>
            </a:r>
            <a:r>
              <a:rPr lang="en-US" sz="1400" b="1" spc="-1" dirty="0">
                <a:latin typeface="Arial"/>
              </a:rPr>
              <a:t> 2, 10-15 </a:t>
            </a:r>
            <a:r>
              <a:rPr lang="en-US" sz="1400" b="1" spc="-1" dirty="0" err="1">
                <a:latin typeface="Arial"/>
              </a:rPr>
              <a:t>bodova</a:t>
            </a:r>
            <a:r>
              <a:rPr lang="en-US" sz="1400" spc="-1" dirty="0">
                <a:latin typeface="Arial"/>
              </a:rPr>
              <a:t>
</a:t>
            </a:r>
            <a:r>
              <a:rPr lang="en-US" sz="1400" spc="-1" dirty="0" err="1">
                <a:latin typeface="Arial"/>
              </a:rPr>
              <a:t>genetski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fazi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ili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neuronske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osnovno</a:t>
            </a:r>
            <a:r>
              <a:rPr lang="en-US" sz="1400" spc="-1" dirty="0">
                <a:latin typeface="Arial"/>
              </a:rPr>
              <a:t>,  </a:t>
            </a:r>
            <a:endParaRPr/>
          </a:p>
          <a:p>
            <a:r>
              <a:rPr lang="en-US" sz="1400" b="1" spc="-1" dirty="0">
                <a:latin typeface="Arial"/>
              </a:rPr>
              <a:t>7) </a:t>
            </a:r>
            <a:r>
              <a:rPr lang="en-US" sz="1400" b="1" spc="-1" dirty="0" err="1">
                <a:latin typeface="Arial"/>
              </a:rPr>
              <a:t>projekat</a:t>
            </a:r>
            <a:r>
              <a:rPr lang="en-US" sz="1400" b="1" spc="-1" dirty="0">
                <a:latin typeface="Arial"/>
              </a:rPr>
              <a:t> - </a:t>
            </a:r>
            <a:r>
              <a:rPr lang="en-US" sz="1400" b="1" spc="-1" dirty="0" err="1">
                <a:latin typeface="Arial"/>
              </a:rPr>
              <a:t>alternativa</a:t>
            </a:r>
            <a:r>
              <a:rPr lang="en-US" sz="1400" b="1" spc="-1" dirty="0">
                <a:latin typeface="Arial"/>
              </a:rPr>
              <a:t> </a:t>
            </a:r>
            <a:r>
              <a:rPr lang="en-US" sz="1400" b="1" spc="-1" dirty="0" err="1">
                <a:latin typeface="Arial"/>
              </a:rPr>
              <a:t>kolokvijumu</a:t>
            </a:r>
            <a:r>
              <a:rPr lang="en-US" sz="1400" b="1" spc="-1" dirty="0">
                <a:latin typeface="Arial"/>
              </a:rPr>
              <a:t> 2, 20-40 </a:t>
            </a:r>
            <a:r>
              <a:rPr lang="en-US" sz="1400" b="1" spc="-1" dirty="0" err="1">
                <a:latin typeface="Arial"/>
              </a:rPr>
              <a:t>bodova</a:t>
            </a:r>
            <a:r>
              <a:rPr lang="en-US" sz="1400" b="1" spc="-1" dirty="0">
                <a:latin typeface="Arial"/>
              </a:rPr>
              <a:t>,</a:t>
            </a:r>
            <a:r>
              <a:rPr lang="en-US" sz="1400" spc="-1" dirty="0">
                <a:latin typeface="Arial"/>
              </a:rPr>
              <a:t> 
</a:t>
            </a:r>
            <a:r>
              <a:rPr lang="en-US" sz="1400" spc="-1" dirty="0" err="1">
                <a:latin typeface="Arial"/>
              </a:rPr>
              <a:t>uslov</a:t>
            </a:r>
            <a:r>
              <a:rPr lang="en-US" sz="1400" spc="-1" dirty="0">
                <a:latin typeface="Arial"/>
              </a:rPr>
              <a:t> je </a:t>
            </a:r>
            <a:r>
              <a:rPr lang="en-US" sz="1400" spc="-1" dirty="0" err="1">
                <a:latin typeface="Arial"/>
              </a:rPr>
              <a:t>da</a:t>
            </a:r>
            <a:r>
              <a:rPr lang="en-US" sz="1400" spc="-1" dirty="0">
                <a:latin typeface="Arial"/>
              </a:rPr>
              <a:t> je </a:t>
            </a:r>
            <a:r>
              <a:rPr lang="en-US" sz="1400" spc="-1" dirty="0" err="1">
                <a:latin typeface="Arial"/>
              </a:rPr>
              <a:t>kolokvijum</a:t>
            </a:r>
            <a:r>
              <a:rPr lang="en-US" sz="1400" spc="-1" dirty="0">
                <a:latin typeface="Arial"/>
              </a:rPr>
              <a:t> 1 </a:t>
            </a:r>
            <a:r>
              <a:rPr lang="en-US" sz="1400" spc="-1" dirty="0" err="1">
                <a:latin typeface="Arial"/>
              </a:rPr>
              <a:t>polozen</a:t>
            </a:r>
            <a:r>
              <a:rPr lang="en-US" sz="1400" spc="-1" dirty="0">
                <a:latin typeface="Arial"/>
              </a:rPr>
              <a:t> u </a:t>
            </a:r>
            <a:r>
              <a:rPr lang="en-US" sz="1400" spc="-1" dirty="0" err="1">
                <a:latin typeface="Arial"/>
              </a:rPr>
              <a:t>prvom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polaganju</a:t>
            </a:r>
            <a:r>
              <a:rPr lang="en-US" sz="1400" spc="-1" dirty="0">
                <a:latin typeface="Arial"/>
              </a:rPr>
              <a:t>, </a:t>
            </a:r>
            <a:r>
              <a:rPr lang="en-US" sz="1400" spc="-1" dirty="0" err="1">
                <a:latin typeface="Arial"/>
              </a:rPr>
              <a:t>projekat</a:t>
            </a:r>
            <a:r>
              <a:rPr lang="en-US" sz="1400" spc="-1" dirty="0">
                <a:latin typeface="Arial"/>
              </a:rPr>
              <a:t> je </a:t>
            </a:r>
            <a:r>
              <a:rPr lang="en-US" sz="1400" spc="-1" dirty="0" err="1">
                <a:latin typeface="Arial"/>
              </a:rPr>
              <a:t>moguce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odbraniti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samo</a:t>
            </a:r>
            <a:r>
              <a:rPr lang="en-US" sz="1400" spc="-1" dirty="0">
                <a:latin typeface="Arial"/>
              </a:rPr>
              <a:t> do 1.7.2016. </a:t>
            </a:r>
            <a:r>
              <a:rPr lang="en-US" sz="1400" spc="-1" dirty="0" err="1">
                <a:latin typeface="Arial"/>
              </a:rPr>
              <a:t>posle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moze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samo</a:t>
            </a:r>
            <a:r>
              <a:rPr lang="en-US" sz="1400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kolokvijum</a:t>
            </a:r>
            <a:r>
              <a:rPr lang="en-US" sz="1400" spc="-1" dirty="0">
                <a:latin typeface="Arial"/>
              </a:rPr>
              <a:t> 2</a:t>
            </a:r>
            <a:endParaRPr/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/>
          <a:p>
            <a:r>
              <a:rPr lang="sr-Latn-RS" dirty="0" smtClean="0"/>
              <a:t>Grana računarskih nauka</a:t>
            </a:r>
            <a:endParaRPr lang="en-US" dirty="0" smtClean="0"/>
          </a:p>
          <a:p>
            <a:endParaRPr lang="en-US" dirty="0" smtClean="0"/>
          </a:p>
          <a:p>
            <a:r>
              <a:rPr lang="sr-Latn-RS" dirty="0" smtClean="0"/>
              <a:t>Rešavanje problema</a:t>
            </a:r>
            <a:endParaRPr lang="en-US" dirty="0" smtClean="0"/>
          </a:p>
          <a:p>
            <a:endParaRPr lang="en-US" dirty="0" smtClean="0"/>
          </a:p>
          <a:p>
            <a:r>
              <a:rPr lang="sr-Latn-RS" dirty="0" smtClean="0"/>
              <a:t>Sposobnost računara ili mašine da obavlja aktivnosti za koje je normalno potrebna inteligencija</a:t>
            </a:r>
            <a:endParaRPr lang="en-US" dirty="0" smtClean="0"/>
          </a:p>
          <a:p>
            <a:endParaRPr lang="en-US" dirty="0" smtClean="0"/>
          </a:p>
          <a:p>
            <a:r>
              <a:rPr lang="sr-Latn-RS" dirty="0" smtClean="0"/>
              <a:t>Primene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/>
          <a:p>
            <a:r>
              <a:rPr lang="sr-Latn-RS" dirty="0" smtClean="0"/>
              <a:t>Šta je AI (Računarska ineligencija)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" name="Picture 5" descr="http://www.whatisneuroplasticity.com/images/Synap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143000"/>
            <a:ext cx="26416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AI (Računarska ineligencija</a:t>
            </a:r>
            <a:r>
              <a:rPr lang="sr-Cyrl-RS" dirty="0" smtClean="0"/>
              <a:t>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1956. John Mc Carty,  MIT</a:t>
            </a:r>
            <a:endParaRPr lang="sr-Latn-R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 </a:t>
            </a:r>
            <a:r>
              <a:rPr lang="en-US" dirty="0" err="1" smtClean="0"/>
              <a:t>Nau</a:t>
            </a:r>
            <a:r>
              <a:rPr lang="sr-Latn-RS" dirty="0" smtClean="0"/>
              <a:t>čna i inženjerska disciplina razvoja inteligentnih mašina</a:t>
            </a:r>
            <a:endParaRPr lang="en-US" dirty="0" smtClean="0"/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r>
              <a:rPr lang="sr-Latn-RS" dirty="0" smtClean="0"/>
              <a:t>posebno inteligentnih programa</a:t>
            </a:r>
            <a:endParaRPr lang="en-US" dirty="0" smtClean="0"/>
          </a:p>
          <a:p>
            <a:endParaRPr lang="sr-Latn-R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Veoma</a:t>
            </a:r>
            <a:r>
              <a:rPr lang="en-US" dirty="0" smtClean="0"/>
              <a:t> je </a:t>
            </a:r>
            <a:r>
              <a:rPr lang="en-US" dirty="0" err="1" smtClean="0"/>
              <a:t>povezano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razumevanjem</a:t>
            </a:r>
            <a:r>
              <a:rPr lang="en-US" dirty="0" smtClean="0"/>
              <a:t> </a:t>
            </a:r>
            <a:r>
              <a:rPr lang="en-US" dirty="0" err="1" smtClean="0"/>
              <a:t>ljudske</a:t>
            </a:r>
            <a:r>
              <a:rPr lang="en-US" dirty="0" smtClean="0"/>
              <a:t> </a:t>
            </a:r>
            <a:r>
              <a:rPr lang="en-US" dirty="0" err="1" smtClean="0"/>
              <a:t>inteligencije</a:t>
            </a:r>
            <a:r>
              <a:rPr lang="en-US" dirty="0" smtClean="0"/>
              <a:t>”</a:t>
            </a:r>
            <a:endParaRPr lang="sr-Latn-RS" dirty="0" smtClean="0"/>
          </a:p>
          <a:p>
            <a:endParaRPr lang="sr-Latn-R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2" descr="http://upload.wikimedia.org/wikipedia/commons/thumb/4/49/John_McCarthy_Stanford.jpg/200px-John_McCarthy_Stanfo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066800"/>
            <a:ext cx="2177141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je AI (Računarska ineligencija</a:t>
            </a:r>
            <a:r>
              <a:rPr lang="sr-Cyrl-RS" dirty="0" smtClean="0"/>
              <a:t>)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sr-Latn-RS" dirty="0" smtClean="0"/>
              <a:t>Oblast računarskih nauka čiji zadatak je kreiranje mašina koje imaju ljudsko ponašanje.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</a:t>
            </a:r>
            <a:r>
              <a:rPr lang="sr-Latn-RS" dirty="0" smtClean="0"/>
              <a:t>ili</a:t>
            </a:r>
            <a:endParaRPr lang="en-US" dirty="0" smtClean="0"/>
          </a:p>
          <a:p>
            <a:pPr>
              <a:buNone/>
            </a:pPr>
            <a:endParaRPr lang="sr-Latn-RS" dirty="0" smtClean="0"/>
          </a:p>
          <a:p>
            <a:pPr>
              <a:buNone/>
            </a:pPr>
            <a:r>
              <a:rPr lang="sr-Latn-RS" dirty="0" smtClean="0"/>
              <a:t>Sistemi koji mašinama omogućuju da obavljaju akcije slične ljudskoj inteligenciji.</a:t>
            </a:r>
          </a:p>
          <a:p>
            <a:pPr>
              <a:buNone/>
            </a:pPr>
            <a:endParaRPr lang="sr-Latn-R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2" descr="http://www.dakhi.com/piv4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2616" y="5132681"/>
            <a:ext cx="1621384" cy="172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971144"/>
          </a:xfrm>
        </p:spPr>
        <p:txBody>
          <a:bodyPr/>
          <a:lstStyle/>
          <a:p>
            <a:r>
              <a:rPr lang="en-US" dirty="0" smtClean="0"/>
              <a:t>1956. </a:t>
            </a:r>
            <a:r>
              <a:rPr lang="sr-Latn-RS" dirty="0" smtClean="0"/>
              <a:t>Prvi put definisan izraz</a:t>
            </a:r>
            <a:r>
              <a:rPr lang="en-US" dirty="0" smtClean="0"/>
              <a:t> </a:t>
            </a:r>
            <a:endParaRPr lang="sr-Latn-RS" dirty="0" smtClean="0"/>
          </a:p>
          <a:p>
            <a:pPr lvl="1"/>
            <a:r>
              <a:rPr lang="en-US" dirty="0" smtClean="0"/>
              <a:t>Artificial Intelligence</a:t>
            </a:r>
          </a:p>
          <a:p>
            <a:endParaRPr lang="en-US" dirty="0" smtClean="0"/>
          </a:p>
          <a:p>
            <a:r>
              <a:rPr lang="sr-Latn-RS" dirty="0" smtClean="0"/>
              <a:t>Računari su mogli da rešavaju probleme iz algebre, dokazuju logičke teoreme.</a:t>
            </a:r>
          </a:p>
          <a:p>
            <a:r>
              <a:rPr lang="sr-Latn-RS" dirty="0" smtClean="0"/>
              <a:t>U ranim 80</a:t>
            </a:r>
            <a:r>
              <a:rPr lang="en-US" dirty="0" smtClean="0"/>
              <a:t>’ </a:t>
            </a:r>
            <a:r>
              <a:rPr lang="en-US" dirty="0" err="1" smtClean="0"/>
              <a:t>godinama</a:t>
            </a:r>
            <a:r>
              <a:rPr lang="en-US" dirty="0" smtClean="0"/>
              <a:t> pro</a:t>
            </a:r>
            <a:r>
              <a:rPr lang="sr-Latn-RS" dirty="0" smtClean="0"/>
              <a:t>šlog veka prvi komercijalni uspesi ekspertnih sistema.</a:t>
            </a:r>
          </a:p>
          <a:p>
            <a:r>
              <a:rPr lang="sr-Latn-RS" dirty="0" smtClean="0"/>
              <a:t>Velike ekspanzija u 90</a:t>
            </a:r>
            <a:r>
              <a:rPr lang="en-US" dirty="0" smtClean="0"/>
              <a:t>’</a:t>
            </a:r>
            <a:r>
              <a:rPr lang="sr-Latn-RS" dirty="0" smtClean="0"/>
              <a:t> godinama i početkom 21. veka. </a:t>
            </a:r>
          </a:p>
          <a:p>
            <a:pPr lvl="1"/>
            <a:r>
              <a:rPr lang="sr-Latn-RS" dirty="0" smtClean="0"/>
              <a:t>veliki napredak računarskih resursa</a:t>
            </a:r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1918</Words>
  <Application>Microsoft Office PowerPoint</Application>
  <PresentationFormat>On-screen Show (4:3)</PresentationFormat>
  <Paragraphs>1105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Default Design</vt:lpstr>
      <vt:lpstr>2014.</vt:lpstr>
      <vt:lpstr>Slide 2</vt:lpstr>
      <vt:lpstr>Slide 3</vt:lpstr>
      <vt:lpstr>Slide 4</vt:lpstr>
      <vt:lpstr>Sadržaj</vt:lpstr>
      <vt:lpstr>Šta je AI (Računarska ineligencija)?</vt:lpstr>
      <vt:lpstr>Šta je AI (Računarska ineligencija)?</vt:lpstr>
      <vt:lpstr>Šta je AI (Računarska ineligencija)?</vt:lpstr>
      <vt:lpstr>Istorija</vt:lpstr>
      <vt:lpstr>History of AI (90s and beyond)</vt:lpstr>
      <vt:lpstr>Istorija (21. vek)</vt:lpstr>
      <vt:lpstr>Istorija</vt:lpstr>
      <vt:lpstr>Istorija</vt:lpstr>
      <vt:lpstr>Problemi računarske inteligencije</vt:lpstr>
      <vt:lpstr>Problemi računarske inteligencije</vt:lpstr>
      <vt:lpstr>Problemi</vt:lpstr>
      <vt:lpstr>Problemi</vt:lpstr>
      <vt:lpstr>Problemi</vt:lpstr>
      <vt:lpstr>Problemi RI (AI)</vt:lpstr>
      <vt:lpstr>Problems of AI</vt:lpstr>
      <vt:lpstr>Problemi RI (AI)</vt:lpstr>
      <vt:lpstr>Problemi RI (AI)</vt:lpstr>
      <vt:lpstr>Problemi RI (AI)</vt:lpstr>
      <vt:lpstr>Slide 24</vt:lpstr>
      <vt:lpstr>Motivacija</vt:lpstr>
      <vt:lpstr>Motivacija</vt:lpstr>
      <vt:lpstr>Motivacija</vt:lpstr>
      <vt:lpstr>Motivacija</vt:lpstr>
      <vt:lpstr>Motivacija</vt:lpstr>
      <vt:lpstr>Motivacija</vt:lpstr>
      <vt:lpstr>Motivacija</vt:lpstr>
      <vt:lpstr>Motivacija</vt:lpstr>
      <vt:lpstr>Motivacija</vt:lpstr>
      <vt:lpstr>Motivacija</vt:lpstr>
      <vt:lpstr>Motivacija</vt:lpstr>
      <vt:lpstr>Motivacija</vt:lpstr>
      <vt:lpstr>Učenje</vt:lpstr>
      <vt:lpstr>Učenje</vt:lpstr>
      <vt:lpstr>Učenje</vt:lpstr>
      <vt:lpstr>Učenje</vt:lpstr>
      <vt:lpstr>Učenje</vt:lpstr>
      <vt:lpstr>Učenje</vt:lpstr>
      <vt:lpstr>Učenje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Ocena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 Obradovic</cp:lastModifiedBy>
  <cp:revision>257</cp:revision>
  <dcterms:created xsi:type="dcterms:W3CDTF">2005-12-27T21:54:02Z</dcterms:created>
  <dcterms:modified xsi:type="dcterms:W3CDTF">2016-02-23T12:25:38Z</dcterms:modified>
</cp:coreProperties>
</file>