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1"/>
  </p:notesMasterIdLst>
  <p:sldIdLst>
    <p:sldId id="256" r:id="rId2"/>
    <p:sldId id="258" r:id="rId3"/>
    <p:sldId id="280" r:id="rId4"/>
    <p:sldId id="281" r:id="rId5"/>
    <p:sldId id="282" r:id="rId6"/>
    <p:sldId id="283" r:id="rId7"/>
    <p:sldId id="284" r:id="rId8"/>
    <p:sldId id="287" r:id="rId9"/>
    <p:sldId id="288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66"/>
    <a:srgbClr val="6699FF"/>
    <a:srgbClr val="99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4" autoAdjust="0"/>
    <p:restoredTop sz="94872" autoAdjust="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8E9FD21-6753-4039-BDEF-BE17D46F0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34EFA-54C4-4C09-80B2-2D0119EB2B8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36982C-0161-44C3-96FA-608ECF29690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FE2AD8-C4EA-4716-A9C9-209D161F46E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FE2AD8-C4EA-4716-A9C9-209D161F46E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FE2AD8-C4EA-4716-A9C9-209D161F46E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FE2AD8-C4EA-4716-A9C9-209D161F46E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FE2AD8-C4EA-4716-A9C9-209D161F46E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FE2AD8-C4EA-4716-A9C9-209D161F46E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FE2AD8-C4EA-4716-A9C9-209D161F46E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A5155-8C3E-45C6-83D5-E40E09A7E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EB113-7B99-483D-A612-35BE69A21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CDCBF-82C7-4CFD-BB80-7B83CAC93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185F0-4268-4220-82C0-71D6B6A82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13D1D-2F40-4988-A752-8B99074C8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FE350-0BD5-4753-87D3-CFE5A320A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D2962-501B-4A17-AA12-FF6579474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EAAC1-E330-4AB4-869A-11E393CB62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DA226-FFE8-414D-8D64-86D1480910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AE174-784A-4850-BD9C-D9F79A41D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F27D-0BB1-4C81-9FE6-7D3C1D6468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EF8B7-1CC1-4C59-94FE-BA18B4D97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8EC6250-80A8-4695-8BE7-57DAD5A4CF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1242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Priprema</a:t>
            </a:r>
            <a:r>
              <a:rPr lang="en-US" sz="4000" dirty="0" smtClean="0"/>
              <a:t> </a:t>
            </a:r>
            <a:r>
              <a:rPr lang="en-US" sz="4000" dirty="0" err="1" smtClean="0"/>
              <a:t>za</a:t>
            </a:r>
            <a:r>
              <a:rPr lang="en-US" sz="4000" dirty="0" smtClean="0"/>
              <a:t> </a:t>
            </a:r>
            <a:r>
              <a:rPr lang="en-US" sz="4000" dirty="0" err="1" smtClean="0"/>
              <a:t>ve</a:t>
            </a:r>
            <a:r>
              <a:rPr lang="sr-Latn-RS" sz="4000" dirty="0" smtClean="0"/>
              <a:t>žbe</a:t>
            </a:r>
            <a:br>
              <a:rPr lang="sr-Latn-RS" sz="4000" dirty="0" smtClean="0"/>
            </a:br>
            <a:r>
              <a:rPr lang="sr-Latn-RS" sz="4000" dirty="0" smtClean="0"/>
              <a:t>1</a:t>
            </a:r>
            <a:endParaRPr lang="en-US" sz="240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533400"/>
            <a:ext cx="6400800" cy="685800"/>
          </a:xfrm>
        </p:spPr>
        <p:txBody>
          <a:bodyPr/>
          <a:lstStyle/>
          <a:p>
            <a:pPr eaLnBrk="1" hangingPunct="1"/>
            <a:r>
              <a:rPr lang="en-US" dirty="0" err="1" smtClean="0"/>
              <a:t>Osnovi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sr-Latn-CS" dirty="0" smtClean="0"/>
              <a:t>čunarsk</a:t>
            </a:r>
            <a:r>
              <a:rPr lang="en-US" dirty="0" smtClean="0"/>
              <a:t>e</a:t>
            </a:r>
            <a:r>
              <a:rPr lang="sr-Latn-CS" dirty="0" smtClean="0"/>
              <a:t> inteligencija</a:t>
            </a:r>
            <a:endParaRPr lang="en-US" dirty="0" smtClean="0"/>
          </a:p>
        </p:txBody>
      </p:sp>
      <p:sp>
        <p:nvSpPr>
          <p:cNvPr id="2052" name="Line 6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74638"/>
            <a:ext cx="67818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Pretraživanje prvi u dubinu</a:t>
            </a:r>
          </a:p>
        </p:txBody>
      </p:sp>
      <p:sp>
        <p:nvSpPr>
          <p:cNvPr id="6147" name="Line 10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0" y="1600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09600" y="2667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286000" y="2667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505200" y="2667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152400" y="3581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990600" y="3581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f</a:t>
            </a:r>
          </a:p>
        </p:txBody>
      </p:sp>
      <p:cxnSp>
        <p:nvCxnSpPr>
          <p:cNvPr id="12" name="Straight Connector 11"/>
          <p:cNvCxnSpPr>
            <a:stCxn id="5" idx="4"/>
            <a:endCxn id="6" idx="7"/>
          </p:cNvCxnSpPr>
          <p:nvPr/>
        </p:nvCxnSpPr>
        <p:spPr>
          <a:xfrm rot="5400000">
            <a:off x="1587500" y="1752600"/>
            <a:ext cx="546100" cy="146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4"/>
            <a:endCxn id="7" idx="0"/>
          </p:cNvCxnSpPr>
          <p:nvPr/>
        </p:nvCxnSpPr>
        <p:spPr>
          <a:xfrm rot="5400000">
            <a:off x="2362201" y="2438400"/>
            <a:ext cx="4572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4"/>
            <a:endCxn id="8" idx="1"/>
          </p:cNvCxnSpPr>
          <p:nvPr/>
        </p:nvCxnSpPr>
        <p:spPr>
          <a:xfrm rot="16200000" flipH="1">
            <a:off x="2819400" y="1981200"/>
            <a:ext cx="546100" cy="100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7"/>
            <a:endCxn id="6" idx="4"/>
          </p:cNvCxnSpPr>
          <p:nvPr/>
        </p:nvCxnSpPr>
        <p:spPr>
          <a:xfrm rot="5400000" flipH="1" flipV="1">
            <a:off x="596900" y="3352800"/>
            <a:ext cx="393700" cy="2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1"/>
            <a:endCxn id="6" idx="4"/>
          </p:cNvCxnSpPr>
          <p:nvPr/>
        </p:nvCxnSpPr>
        <p:spPr>
          <a:xfrm rot="16200000" flipV="1">
            <a:off x="800100" y="3390900"/>
            <a:ext cx="393700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828800" y="3581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g</a:t>
            </a:r>
          </a:p>
        </p:txBody>
      </p:sp>
      <p:sp>
        <p:nvSpPr>
          <p:cNvPr id="27" name="Oval 26"/>
          <p:cNvSpPr/>
          <p:nvPr/>
        </p:nvSpPr>
        <p:spPr>
          <a:xfrm>
            <a:off x="2667000" y="3581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h</a:t>
            </a:r>
          </a:p>
        </p:txBody>
      </p:sp>
      <p:cxnSp>
        <p:nvCxnSpPr>
          <p:cNvPr id="28" name="Straight Connector 27"/>
          <p:cNvCxnSpPr>
            <a:stCxn id="26" idx="7"/>
            <a:endCxn id="7" idx="4"/>
          </p:cNvCxnSpPr>
          <p:nvPr/>
        </p:nvCxnSpPr>
        <p:spPr>
          <a:xfrm rot="5400000" flipH="1" flipV="1">
            <a:off x="2273300" y="3352800"/>
            <a:ext cx="393700" cy="2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1"/>
            <a:endCxn id="7" idx="4"/>
          </p:cNvCxnSpPr>
          <p:nvPr/>
        </p:nvCxnSpPr>
        <p:spPr>
          <a:xfrm rot="16200000" flipV="1">
            <a:off x="2476500" y="3390900"/>
            <a:ext cx="393700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3" name="TextBox 32"/>
          <p:cNvSpPr txBox="1">
            <a:spLocks noChangeArrowheads="1"/>
          </p:cNvSpPr>
          <p:nvPr/>
        </p:nvSpPr>
        <p:spPr bwMode="auto">
          <a:xfrm>
            <a:off x="4530725" y="1676400"/>
            <a:ext cx="2005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Redosled obrade:</a:t>
            </a:r>
          </a:p>
        </p:txBody>
      </p:sp>
      <p:sp>
        <p:nvSpPr>
          <p:cNvPr id="6164" name="TextBox 33"/>
          <p:cNvSpPr txBox="1">
            <a:spLocks noChangeArrowheads="1"/>
          </p:cNvSpPr>
          <p:nvPr/>
        </p:nvSpPr>
        <p:spPr bwMode="auto">
          <a:xfrm>
            <a:off x="3886200" y="3581400"/>
            <a:ext cx="1300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Za obradu:</a:t>
            </a:r>
          </a:p>
        </p:txBody>
      </p:sp>
      <p:sp>
        <p:nvSpPr>
          <p:cNvPr id="6165" name="Line 10"/>
          <p:cNvSpPr>
            <a:spLocks noChangeShapeType="1"/>
          </p:cNvSpPr>
          <p:nvPr/>
        </p:nvSpPr>
        <p:spPr bwMode="auto">
          <a:xfrm>
            <a:off x="3886200" y="398145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267200" y="21336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35500" y="2133600"/>
            <a:ext cx="314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005388" y="213360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73688" y="2133600"/>
            <a:ext cx="249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680075" y="2133600"/>
            <a:ext cx="30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035675" y="21336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403975" y="2133600"/>
            <a:ext cx="314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773863" y="213360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810000" y="4038600"/>
            <a:ext cx="3810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sr-Latn-RS" dirty="0"/>
              <a:t>a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300538" y="4038600"/>
            <a:ext cx="3810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sr-Latn-RS" dirty="0">
                <a:solidFill>
                  <a:srgbClr val="FF0000"/>
                </a:solidFill>
              </a:rPr>
              <a:t>b</a:t>
            </a:r>
          </a:p>
          <a:p>
            <a:pPr algn="ctr">
              <a:defRPr/>
            </a:pPr>
            <a:r>
              <a:rPr lang="sr-Latn-RS" dirty="0">
                <a:solidFill>
                  <a:srgbClr val="FF0000"/>
                </a:solidFill>
              </a:rPr>
              <a:t>c</a:t>
            </a:r>
          </a:p>
          <a:p>
            <a:pPr algn="ctr">
              <a:defRPr/>
            </a:pPr>
            <a:r>
              <a:rPr lang="sr-Latn-RS" dirty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789488" y="4038600"/>
            <a:ext cx="3810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sr-Latn-RS" dirty="0">
                <a:solidFill>
                  <a:srgbClr val="FF0000"/>
                </a:solidFill>
              </a:rPr>
              <a:t>e</a:t>
            </a:r>
          </a:p>
          <a:p>
            <a:pPr algn="ctr">
              <a:defRPr/>
            </a:pPr>
            <a:r>
              <a:rPr lang="sr-Latn-RS" dirty="0">
                <a:solidFill>
                  <a:srgbClr val="FF0000"/>
                </a:solidFill>
              </a:rPr>
              <a:t>f</a:t>
            </a:r>
          </a:p>
          <a:p>
            <a:pPr algn="ctr">
              <a:defRPr/>
            </a:pPr>
            <a:r>
              <a:rPr lang="sr-Latn-RS" dirty="0"/>
              <a:t>c</a:t>
            </a:r>
          </a:p>
          <a:p>
            <a:pPr algn="ctr">
              <a:defRPr/>
            </a:pPr>
            <a:r>
              <a:rPr lang="sr-Latn-RS" dirty="0"/>
              <a:t>d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280025" y="4038600"/>
            <a:ext cx="3810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sr-Latn-RS" dirty="0"/>
              <a:t>f</a:t>
            </a:r>
          </a:p>
          <a:p>
            <a:pPr algn="ctr">
              <a:defRPr/>
            </a:pPr>
            <a:r>
              <a:rPr lang="sr-Latn-RS" dirty="0"/>
              <a:t>c</a:t>
            </a:r>
          </a:p>
          <a:p>
            <a:pPr algn="ctr">
              <a:defRPr/>
            </a:pPr>
            <a:r>
              <a:rPr lang="sr-Latn-RS" dirty="0"/>
              <a:t>d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768975" y="4038600"/>
            <a:ext cx="3810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sr-Latn-RS" dirty="0"/>
              <a:t>c</a:t>
            </a:r>
          </a:p>
          <a:p>
            <a:pPr algn="ctr">
              <a:defRPr/>
            </a:pPr>
            <a:r>
              <a:rPr lang="sr-Latn-RS" dirty="0"/>
              <a:t>d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259513" y="4038600"/>
            <a:ext cx="3810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sr-Latn-RS" dirty="0">
                <a:solidFill>
                  <a:srgbClr val="FF0000"/>
                </a:solidFill>
              </a:rPr>
              <a:t>g</a:t>
            </a:r>
          </a:p>
          <a:p>
            <a:pPr algn="ctr">
              <a:defRPr/>
            </a:pPr>
            <a:r>
              <a:rPr lang="sr-Latn-RS" dirty="0">
                <a:solidFill>
                  <a:srgbClr val="FF0000"/>
                </a:solidFill>
              </a:rPr>
              <a:t>h</a:t>
            </a:r>
          </a:p>
          <a:p>
            <a:pPr algn="ctr">
              <a:defRPr/>
            </a:pPr>
            <a:r>
              <a:rPr lang="sr-Latn-RS" dirty="0"/>
              <a:t>d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748463" y="4038600"/>
            <a:ext cx="3810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sr-Latn-RS" dirty="0"/>
              <a:t>h</a:t>
            </a:r>
          </a:p>
          <a:p>
            <a:pPr algn="ctr">
              <a:defRPr/>
            </a:pPr>
            <a:r>
              <a:rPr lang="sr-Latn-RS" dirty="0"/>
              <a:t>d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239000" y="4038600"/>
            <a:ext cx="3810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sr-Latn-RS" dirty="0"/>
              <a:t>d</a:t>
            </a:r>
            <a:endParaRPr lang="en-US" dirty="0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2819400" y="6096000"/>
            <a:ext cx="2967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Novi se dodaju na početak!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74638"/>
            <a:ext cx="6781800" cy="11430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Pretraživanje</a:t>
            </a:r>
            <a:r>
              <a:rPr lang="en-US" sz="4000" dirty="0" smtClean="0"/>
              <a:t> </a:t>
            </a:r>
            <a:r>
              <a:rPr lang="en-US" sz="4000" dirty="0" err="1" smtClean="0"/>
              <a:t>prvi</a:t>
            </a:r>
            <a:r>
              <a:rPr lang="en-US" sz="4000" dirty="0" smtClean="0"/>
              <a:t> u </a:t>
            </a:r>
            <a:r>
              <a:rPr lang="en-US" sz="4000" dirty="0" err="1" smtClean="0"/>
              <a:t>širinu</a:t>
            </a:r>
            <a:endParaRPr lang="en-US" sz="4000" dirty="0" smtClean="0"/>
          </a:p>
        </p:txBody>
      </p:sp>
      <p:sp>
        <p:nvSpPr>
          <p:cNvPr id="7171" name="Line 10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0" y="1600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09600" y="2667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286000" y="2667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505200" y="2667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152400" y="3581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990600" y="3581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f</a:t>
            </a:r>
          </a:p>
        </p:txBody>
      </p:sp>
      <p:cxnSp>
        <p:nvCxnSpPr>
          <p:cNvPr id="12" name="Straight Connector 11"/>
          <p:cNvCxnSpPr>
            <a:stCxn id="5" idx="4"/>
            <a:endCxn id="6" idx="7"/>
          </p:cNvCxnSpPr>
          <p:nvPr/>
        </p:nvCxnSpPr>
        <p:spPr>
          <a:xfrm rot="5400000">
            <a:off x="1587500" y="1752600"/>
            <a:ext cx="546100" cy="146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4"/>
            <a:endCxn id="7" idx="0"/>
          </p:cNvCxnSpPr>
          <p:nvPr/>
        </p:nvCxnSpPr>
        <p:spPr>
          <a:xfrm rot="5400000">
            <a:off x="2362201" y="2438400"/>
            <a:ext cx="4572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4"/>
            <a:endCxn id="8" idx="1"/>
          </p:cNvCxnSpPr>
          <p:nvPr/>
        </p:nvCxnSpPr>
        <p:spPr>
          <a:xfrm rot="16200000" flipH="1">
            <a:off x="2819400" y="1981200"/>
            <a:ext cx="546100" cy="100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7"/>
            <a:endCxn id="6" idx="4"/>
          </p:cNvCxnSpPr>
          <p:nvPr/>
        </p:nvCxnSpPr>
        <p:spPr>
          <a:xfrm rot="5400000" flipH="1" flipV="1">
            <a:off x="596900" y="3352800"/>
            <a:ext cx="393700" cy="2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1"/>
            <a:endCxn id="6" idx="4"/>
          </p:cNvCxnSpPr>
          <p:nvPr/>
        </p:nvCxnSpPr>
        <p:spPr>
          <a:xfrm rot="16200000" flipV="1">
            <a:off x="800100" y="3390900"/>
            <a:ext cx="393700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828800" y="3581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g</a:t>
            </a:r>
          </a:p>
        </p:txBody>
      </p:sp>
      <p:sp>
        <p:nvSpPr>
          <p:cNvPr id="27" name="Oval 26"/>
          <p:cNvSpPr/>
          <p:nvPr/>
        </p:nvSpPr>
        <p:spPr>
          <a:xfrm>
            <a:off x="2667000" y="3581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dirty="0"/>
              <a:t>h</a:t>
            </a:r>
          </a:p>
        </p:txBody>
      </p:sp>
      <p:cxnSp>
        <p:nvCxnSpPr>
          <p:cNvPr id="28" name="Straight Connector 27"/>
          <p:cNvCxnSpPr>
            <a:stCxn id="26" idx="7"/>
            <a:endCxn id="7" idx="4"/>
          </p:cNvCxnSpPr>
          <p:nvPr/>
        </p:nvCxnSpPr>
        <p:spPr>
          <a:xfrm rot="5400000" flipH="1" flipV="1">
            <a:off x="2273300" y="3352800"/>
            <a:ext cx="393700" cy="2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1"/>
            <a:endCxn id="7" idx="4"/>
          </p:cNvCxnSpPr>
          <p:nvPr/>
        </p:nvCxnSpPr>
        <p:spPr>
          <a:xfrm rot="16200000" flipV="1">
            <a:off x="2476500" y="3390900"/>
            <a:ext cx="393700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7" name="TextBox 32"/>
          <p:cNvSpPr txBox="1">
            <a:spLocks noChangeArrowheads="1"/>
          </p:cNvSpPr>
          <p:nvPr/>
        </p:nvSpPr>
        <p:spPr bwMode="auto">
          <a:xfrm>
            <a:off x="4530725" y="1676400"/>
            <a:ext cx="2005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Redosled obrade:</a:t>
            </a:r>
          </a:p>
        </p:txBody>
      </p:sp>
      <p:sp>
        <p:nvSpPr>
          <p:cNvPr id="7188" name="TextBox 33"/>
          <p:cNvSpPr txBox="1">
            <a:spLocks noChangeArrowheads="1"/>
          </p:cNvSpPr>
          <p:nvPr/>
        </p:nvSpPr>
        <p:spPr bwMode="auto">
          <a:xfrm>
            <a:off x="3886200" y="3581400"/>
            <a:ext cx="1300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Za obradu:</a:t>
            </a:r>
          </a:p>
        </p:txBody>
      </p:sp>
      <p:sp>
        <p:nvSpPr>
          <p:cNvPr id="7189" name="Line 10"/>
          <p:cNvSpPr>
            <a:spLocks noChangeShapeType="1"/>
          </p:cNvSpPr>
          <p:nvPr/>
        </p:nvSpPr>
        <p:spPr bwMode="auto">
          <a:xfrm>
            <a:off x="3886200" y="398145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267200" y="21336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35500" y="2133600"/>
            <a:ext cx="314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005388" y="2133600"/>
            <a:ext cx="30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73688" y="2133600"/>
            <a:ext cx="314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680075" y="21336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035675" y="2133600"/>
            <a:ext cx="249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403975" y="2133600"/>
            <a:ext cx="314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773863" y="213360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810000" y="4038600"/>
            <a:ext cx="3810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sr-Latn-RS" dirty="0"/>
              <a:t>a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300538" y="4038600"/>
            <a:ext cx="3810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sr-Latn-RS" dirty="0">
                <a:solidFill>
                  <a:srgbClr val="FF0000"/>
                </a:solidFill>
              </a:rPr>
              <a:t>b</a:t>
            </a:r>
          </a:p>
          <a:p>
            <a:pPr algn="ctr">
              <a:defRPr/>
            </a:pPr>
            <a:r>
              <a:rPr lang="sr-Latn-RS" dirty="0">
                <a:solidFill>
                  <a:srgbClr val="FF0000"/>
                </a:solidFill>
              </a:rPr>
              <a:t>c</a:t>
            </a:r>
          </a:p>
          <a:p>
            <a:pPr algn="ctr">
              <a:defRPr/>
            </a:pPr>
            <a:r>
              <a:rPr lang="sr-Latn-RS" dirty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789488" y="4038600"/>
            <a:ext cx="3810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sr-Latn-RS" dirty="0"/>
              <a:t>c</a:t>
            </a:r>
          </a:p>
          <a:p>
            <a:pPr algn="ctr">
              <a:defRPr/>
            </a:pPr>
            <a:r>
              <a:rPr lang="sr-Latn-RS" dirty="0"/>
              <a:t>d</a:t>
            </a:r>
          </a:p>
          <a:p>
            <a:pPr algn="ctr">
              <a:defRPr/>
            </a:pPr>
            <a:r>
              <a:rPr lang="sr-Latn-RS" dirty="0">
                <a:solidFill>
                  <a:srgbClr val="FF0000"/>
                </a:solidFill>
              </a:rPr>
              <a:t>e</a:t>
            </a:r>
          </a:p>
          <a:p>
            <a:pPr algn="ctr">
              <a:defRPr/>
            </a:pPr>
            <a:r>
              <a:rPr lang="sr-Latn-R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80025" y="4038600"/>
            <a:ext cx="3810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sr-Latn-RS" dirty="0"/>
              <a:t>d</a:t>
            </a:r>
          </a:p>
          <a:p>
            <a:pPr algn="ctr">
              <a:defRPr/>
            </a:pPr>
            <a:r>
              <a:rPr lang="sr-Latn-RS" dirty="0"/>
              <a:t>e</a:t>
            </a:r>
          </a:p>
          <a:p>
            <a:pPr algn="ctr">
              <a:defRPr/>
            </a:pPr>
            <a:r>
              <a:rPr lang="sr-Latn-RS" dirty="0"/>
              <a:t>f</a:t>
            </a:r>
          </a:p>
          <a:p>
            <a:pPr algn="ctr">
              <a:defRPr/>
            </a:pPr>
            <a:r>
              <a:rPr lang="sr-Latn-RS" dirty="0">
                <a:solidFill>
                  <a:srgbClr val="FF0000"/>
                </a:solidFill>
              </a:rPr>
              <a:t>g</a:t>
            </a:r>
          </a:p>
          <a:p>
            <a:pPr algn="ctr">
              <a:defRPr/>
            </a:pPr>
            <a:r>
              <a:rPr lang="sr-Latn-RS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768975" y="4038600"/>
            <a:ext cx="3810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sr-Latn-RS" dirty="0"/>
              <a:t>e</a:t>
            </a:r>
          </a:p>
          <a:p>
            <a:pPr algn="ctr">
              <a:defRPr/>
            </a:pPr>
            <a:r>
              <a:rPr lang="sr-Latn-RS" dirty="0"/>
              <a:t>f</a:t>
            </a:r>
          </a:p>
          <a:p>
            <a:pPr algn="ctr">
              <a:defRPr/>
            </a:pPr>
            <a:r>
              <a:rPr lang="sr-Latn-RS" dirty="0">
                <a:solidFill>
                  <a:schemeClr val="tx1"/>
                </a:solidFill>
              </a:rPr>
              <a:t>g</a:t>
            </a:r>
          </a:p>
          <a:p>
            <a:pPr algn="ctr">
              <a:defRPr/>
            </a:pPr>
            <a:r>
              <a:rPr lang="sr-Latn-R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259513" y="4038600"/>
            <a:ext cx="3810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sr-Latn-RS" dirty="0"/>
              <a:t>f</a:t>
            </a:r>
          </a:p>
          <a:p>
            <a:pPr algn="ctr">
              <a:defRPr/>
            </a:pPr>
            <a:r>
              <a:rPr lang="sr-Latn-RS" dirty="0">
                <a:solidFill>
                  <a:schemeClr val="tx1"/>
                </a:solidFill>
              </a:rPr>
              <a:t>g</a:t>
            </a:r>
          </a:p>
          <a:p>
            <a:pPr algn="ctr">
              <a:defRPr/>
            </a:pPr>
            <a:r>
              <a:rPr lang="sr-Latn-RS" dirty="0">
                <a:solidFill>
                  <a:schemeClr val="tx1"/>
                </a:solidFill>
              </a:rPr>
              <a:t>h 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748463" y="4038600"/>
            <a:ext cx="3810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sr-Latn-RS" dirty="0">
                <a:solidFill>
                  <a:schemeClr val="tx1"/>
                </a:solidFill>
              </a:rPr>
              <a:t>g</a:t>
            </a:r>
          </a:p>
          <a:p>
            <a:pPr algn="ctr">
              <a:defRPr/>
            </a:pPr>
            <a:r>
              <a:rPr lang="sr-Latn-RS" dirty="0">
                <a:solidFill>
                  <a:schemeClr val="tx1"/>
                </a:solidFill>
              </a:rPr>
              <a:t>h 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239000" y="4038600"/>
            <a:ext cx="3810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sr-Latn-RS" dirty="0"/>
              <a:t>h</a:t>
            </a:r>
            <a:endParaRPr lang="en-US" dirty="0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819400" y="6096000"/>
            <a:ext cx="2595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Novi se dodaju na kraj!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74638"/>
            <a:ext cx="6781800" cy="11430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Pretraživanje</a:t>
            </a:r>
            <a:r>
              <a:rPr lang="en-US" sz="4000" dirty="0" smtClean="0"/>
              <a:t> </a:t>
            </a:r>
            <a:r>
              <a:rPr lang="en-US" sz="4000" dirty="0" err="1" smtClean="0"/>
              <a:t>prvi</a:t>
            </a:r>
            <a:r>
              <a:rPr lang="en-US" sz="4000" dirty="0" smtClean="0"/>
              <a:t> u </a:t>
            </a:r>
            <a:r>
              <a:rPr lang="en-US" sz="4000" dirty="0" err="1" smtClean="0"/>
              <a:t>širinu</a:t>
            </a:r>
            <a:endParaRPr lang="en-US" sz="4000" dirty="0" smtClean="0"/>
          </a:p>
        </p:txBody>
      </p:sp>
      <p:sp>
        <p:nvSpPr>
          <p:cNvPr id="7171" name="Line 10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TextBox 32"/>
          <p:cNvSpPr txBox="1">
            <a:spLocks noChangeArrowheads="1"/>
          </p:cNvSpPr>
          <p:nvPr/>
        </p:nvSpPr>
        <p:spPr bwMode="auto">
          <a:xfrm>
            <a:off x="304800" y="1752600"/>
            <a:ext cx="18004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r-Latn-RS" dirty="0" smtClean="0"/>
              <a:t>Implementacija: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667000" y="24384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Node</a:t>
            </a:r>
            <a:endParaRPr 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791200" y="24384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Link</a:t>
            </a:r>
            <a:endParaRPr 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486400" y="3169624"/>
            <a:ext cx="2895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Node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startNode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Node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endNode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name;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286000" y="3200400"/>
            <a:ext cx="274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Node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name;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0" name="TextBox 32"/>
          <p:cNvSpPr txBox="1">
            <a:spLocks noChangeArrowheads="1"/>
          </p:cNvSpPr>
          <p:nvPr/>
        </p:nvSpPr>
        <p:spPr bwMode="auto">
          <a:xfrm>
            <a:off x="838200" y="2514600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r-Latn-RS" dirty="0" smtClean="0"/>
              <a:t>Graf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667000" y="41910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State</a:t>
            </a:r>
            <a:endParaRPr 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TextBox 32"/>
          <p:cNvSpPr txBox="1">
            <a:spLocks noChangeArrowheads="1"/>
          </p:cNvSpPr>
          <p:nvPr/>
        </p:nvSpPr>
        <p:spPr bwMode="auto">
          <a:xfrm>
            <a:off x="838200" y="4267200"/>
            <a:ext cx="15055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r-Latn-RS" dirty="0" smtClean="0"/>
              <a:t>Stablo</a:t>
            </a:r>
          </a:p>
          <a:p>
            <a:r>
              <a:rPr lang="sr-Latn-RS" dirty="0" smtClean="0"/>
              <a:t>pretraživanja</a:t>
            </a:r>
            <a:endParaRPr lang="en-US" dirty="0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438400" y="4953000"/>
            <a:ext cx="4419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State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parent;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Node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node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Metoda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odredjuje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sledece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cvorove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// u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koje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je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moguce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preci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trenutnog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cvora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 children()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bool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isFinalState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27652" grpId="0"/>
      <p:bldP spid="27653" grpId="0"/>
      <p:bldP spid="60" grpId="0"/>
      <p:bldP spid="61" grpId="0" animBg="1"/>
      <p:bldP spid="65" grpId="0"/>
      <p:bldP spid="276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74638"/>
            <a:ext cx="6781800" cy="1143000"/>
          </a:xfrm>
        </p:spPr>
        <p:txBody>
          <a:bodyPr/>
          <a:lstStyle/>
          <a:p>
            <a:pPr eaLnBrk="1" hangingPunct="1"/>
            <a:r>
              <a:rPr lang="sr-Latn-RS" sz="4000" dirty="0" smtClean="0"/>
              <a:t>C#</a:t>
            </a:r>
            <a:endParaRPr lang="en-US" sz="4000" dirty="0" smtClean="0"/>
          </a:p>
        </p:txBody>
      </p:sp>
      <p:sp>
        <p:nvSpPr>
          <p:cNvPr id="7171" name="Line 10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TextBox 32"/>
          <p:cNvSpPr txBox="1">
            <a:spLocks noChangeArrowheads="1"/>
          </p:cNvSpPr>
          <p:nvPr/>
        </p:nvSpPr>
        <p:spPr bwMode="auto">
          <a:xfrm>
            <a:off x="304800" y="1752601"/>
            <a:ext cx="3657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r-Latn-RS" dirty="0" smtClean="0"/>
              <a:t>1. Čitanje iz tekstualne datoteke:</a:t>
            </a:r>
          </a:p>
          <a:p>
            <a:endParaRPr lang="sr-Latn-RS" dirty="0" smtClean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990600" y="2202106"/>
            <a:ext cx="670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lines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.ReadAllLines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@".\Graphs\Graph1.txt"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381000" y="2667000"/>
            <a:ext cx="3657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r-Latn-RS" dirty="0" smtClean="0"/>
              <a:t>2. Obrada niza linija:</a:t>
            </a:r>
          </a:p>
          <a:p>
            <a:endParaRPr lang="sr-Latn-RS" dirty="0" smtClean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66800" y="3001834"/>
            <a:ext cx="5181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foreach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line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lines)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veza:a,b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parts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line.Split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':'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Naziv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veze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:"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+parts[0]);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" y="419100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/>
              <a:t>3. Lista 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066800" y="4594339"/>
            <a:ext cx="5181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elementi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lang="en-US" sz="1200" dirty="0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&lt; 10;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elementi.Add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"add-"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elementi.Insert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(0,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"insert-0"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elementi.RemoveAt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(3);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7" grpId="0"/>
      <p:bldP spid="43009" grpId="0"/>
      <p:bldP spid="16" grpId="0"/>
      <p:bldP spid="43010" grpId="0"/>
      <p:bldP spid="18" grpId="0"/>
      <p:bldP spid="430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74638"/>
            <a:ext cx="6781800" cy="1143000"/>
          </a:xfrm>
        </p:spPr>
        <p:txBody>
          <a:bodyPr/>
          <a:lstStyle/>
          <a:p>
            <a:pPr eaLnBrk="1" hangingPunct="1"/>
            <a:r>
              <a:rPr lang="sr-Latn-RS" sz="4000" dirty="0" smtClean="0"/>
              <a:t>C#</a:t>
            </a:r>
            <a:endParaRPr lang="en-US" sz="4000" dirty="0" smtClean="0"/>
          </a:p>
        </p:txBody>
      </p:sp>
      <p:sp>
        <p:nvSpPr>
          <p:cNvPr id="7171" name="Line 10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TextBox 32"/>
          <p:cNvSpPr txBox="1">
            <a:spLocks noChangeArrowheads="1"/>
          </p:cNvSpPr>
          <p:nvPr/>
        </p:nvSpPr>
        <p:spPr bwMode="auto">
          <a:xfrm>
            <a:off x="304800" y="1752601"/>
            <a:ext cx="3657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r-Latn-RS" dirty="0"/>
              <a:t>4</a:t>
            </a:r>
            <a:r>
              <a:rPr lang="sr-Latn-RS" dirty="0" smtClean="0"/>
              <a:t>. Dictionary</a:t>
            </a:r>
          </a:p>
          <a:p>
            <a:endParaRPr lang="sr-Latn-RS" dirty="0" smtClean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914400" y="2209800"/>
            <a:ext cx="4953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Dictionary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 ht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Dictionary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&gt;();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ht.Add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Ponedeljak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"Monday"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ht.Add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Sreda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"Wednesday"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ht.ContainsKey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Sreda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(ht[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Sreda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]);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29"/>
          <p:cNvSpPr/>
          <p:nvPr/>
        </p:nvSpPr>
        <p:spPr>
          <a:xfrm>
            <a:off x="3124200" y="4438650"/>
            <a:ext cx="3705225" cy="668337"/>
          </a:xfrm>
          <a:custGeom>
            <a:avLst/>
            <a:gdLst>
              <a:gd name="connsiteX0" fmla="*/ 3781425 w 3819525"/>
              <a:gd name="connsiteY0" fmla="*/ 0 h 668337"/>
              <a:gd name="connsiteX1" fmla="*/ 3724275 w 3819525"/>
              <a:gd name="connsiteY1" fmla="*/ 104775 h 668337"/>
              <a:gd name="connsiteX2" fmla="*/ 3209925 w 3819525"/>
              <a:gd name="connsiteY2" fmla="*/ 571500 h 668337"/>
              <a:gd name="connsiteX3" fmla="*/ 2562225 w 3819525"/>
              <a:gd name="connsiteY3" fmla="*/ 666750 h 668337"/>
              <a:gd name="connsiteX4" fmla="*/ 1266825 w 3819525"/>
              <a:gd name="connsiteY4" fmla="*/ 561975 h 668337"/>
              <a:gd name="connsiteX5" fmla="*/ 0 w 3819525"/>
              <a:gd name="connsiteY5" fmla="*/ 581025 h 66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9525" h="668337">
                <a:moveTo>
                  <a:pt x="3781425" y="0"/>
                </a:moveTo>
                <a:cubicBezTo>
                  <a:pt x="3800475" y="4762"/>
                  <a:pt x="3819525" y="9525"/>
                  <a:pt x="3724275" y="104775"/>
                </a:cubicBezTo>
                <a:cubicBezTo>
                  <a:pt x="3629025" y="200025"/>
                  <a:pt x="3403600" y="477838"/>
                  <a:pt x="3209925" y="571500"/>
                </a:cubicBezTo>
                <a:cubicBezTo>
                  <a:pt x="3016250" y="665162"/>
                  <a:pt x="2886075" y="668337"/>
                  <a:pt x="2562225" y="666750"/>
                </a:cubicBezTo>
                <a:cubicBezTo>
                  <a:pt x="2238375" y="665163"/>
                  <a:pt x="1693862" y="576262"/>
                  <a:pt x="1266825" y="561975"/>
                </a:cubicBezTo>
                <a:cubicBezTo>
                  <a:pt x="839788" y="547688"/>
                  <a:pt x="419894" y="564356"/>
                  <a:pt x="0" y="581025"/>
                </a:cubicBezTo>
              </a:path>
            </a:pathLst>
          </a:custGeom>
          <a:ln>
            <a:solidFill>
              <a:srgbClr val="FF5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74638"/>
            <a:ext cx="6781800" cy="1143000"/>
          </a:xfrm>
        </p:spPr>
        <p:txBody>
          <a:bodyPr/>
          <a:lstStyle/>
          <a:p>
            <a:pPr eaLnBrk="1" hangingPunct="1"/>
            <a:r>
              <a:rPr lang="sr-Latn-RS" sz="4000" dirty="0" smtClean="0"/>
              <a:t>C#</a:t>
            </a:r>
            <a:endParaRPr lang="en-US" sz="4000" dirty="0" smtClean="0"/>
          </a:p>
        </p:txBody>
      </p:sp>
      <p:sp>
        <p:nvSpPr>
          <p:cNvPr id="7171" name="Line 10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TextBox 32"/>
          <p:cNvSpPr txBox="1">
            <a:spLocks noChangeArrowheads="1"/>
          </p:cNvSpPr>
          <p:nvPr/>
        </p:nvSpPr>
        <p:spPr bwMode="auto">
          <a:xfrm>
            <a:off x="304800" y="1752601"/>
            <a:ext cx="3657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r-Latn-RS" dirty="0" smtClean="0"/>
              <a:t>Graf</a:t>
            </a:r>
          </a:p>
          <a:p>
            <a:endParaRPr lang="sr-Latn-RS" dirty="0" smtClean="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381000" y="2262918"/>
            <a:ext cx="3886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Dictionary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Node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Node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&gt;&gt; graph;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7000" y="23622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State</a:t>
            </a:r>
            <a:endParaRPr 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32"/>
          <p:cNvSpPr txBox="1">
            <a:spLocks noChangeArrowheads="1"/>
          </p:cNvSpPr>
          <p:nvPr/>
        </p:nvSpPr>
        <p:spPr bwMode="auto">
          <a:xfrm>
            <a:off x="6324600" y="1524000"/>
            <a:ext cx="15055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r-Latn-RS" dirty="0" smtClean="0"/>
              <a:t>Stablo</a:t>
            </a:r>
          </a:p>
          <a:p>
            <a:r>
              <a:rPr lang="sr-Latn-RS" dirty="0" smtClean="0"/>
              <a:t>pretraživanja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" y="33528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Node</a:t>
            </a:r>
            <a:endParaRPr 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09800" y="33528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Node</a:t>
            </a:r>
            <a:endParaRPr 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09800" y="40386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Node</a:t>
            </a:r>
            <a:endParaRPr 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09800" y="47244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Node</a:t>
            </a:r>
            <a:endParaRPr 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32"/>
          <p:cNvSpPr txBox="1">
            <a:spLocks noChangeArrowheads="1"/>
          </p:cNvSpPr>
          <p:nvPr/>
        </p:nvSpPr>
        <p:spPr bwMode="auto">
          <a:xfrm>
            <a:off x="914400" y="2895600"/>
            <a:ext cx="457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r-Latn-RS" sz="1200" dirty="0" smtClean="0"/>
              <a:t>Key</a:t>
            </a:r>
          </a:p>
          <a:p>
            <a:endParaRPr lang="sr-Latn-RS" dirty="0" smtClean="0"/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2438400" y="2895600"/>
            <a:ext cx="457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r-Latn-RS" sz="1200" dirty="0" smtClean="0"/>
              <a:t>List</a:t>
            </a:r>
          </a:p>
          <a:p>
            <a:endParaRPr lang="sr-Latn-R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486400" y="38100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State</a:t>
            </a:r>
            <a:endParaRPr 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29400" y="38100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State</a:t>
            </a:r>
            <a:endParaRPr 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72400" y="38100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State</a:t>
            </a:r>
            <a:endParaRPr 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15" idx="0"/>
            <a:endCxn id="7" idx="2"/>
          </p:cNvCxnSpPr>
          <p:nvPr/>
        </p:nvCxnSpPr>
        <p:spPr>
          <a:xfrm flipV="1">
            <a:off x="5943600" y="29718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67400" y="3276600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200" dirty="0" smtClean="0"/>
              <a:t>parent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16" idx="0"/>
            <a:endCxn id="7" idx="2"/>
          </p:cNvCxnSpPr>
          <p:nvPr/>
        </p:nvCxnSpPr>
        <p:spPr>
          <a:xfrm flipH="1" flipV="1">
            <a:off x="6934200" y="2971800"/>
            <a:ext cx="152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  <a:endCxn id="7" idx="2"/>
          </p:cNvCxnSpPr>
          <p:nvPr/>
        </p:nvCxnSpPr>
        <p:spPr>
          <a:xfrm flipH="1" flipV="1">
            <a:off x="6934200" y="2971800"/>
            <a:ext cx="1295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187" grpId="0"/>
      <p:bldP spid="47105" grpId="0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4" grpId="0"/>
      <p:bldP spid="15" grpId="0" animBg="1"/>
      <p:bldP spid="16" grpId="0" animBg="1"/>
      <p:bldP spid="17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74638"/>
            <a:ext cx="6781800" cy="11430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Pretraživanje</a:t>
            </a:r>
            <a:r>
              <a:rPr lang="en-US" sz="4000" dirty="0" smtClean="0"/>
              <a:t> </a:t>
            </a:r>
            <a:r>
              <a:rPr lang="en-US" sz="4000" dirty="0" err="1" smtClean="0"/>
              <a:t>prvi</a:t>
            </a:r>
            <a:r>
              <a:rPr lang="en-US" sz="4000" dirty="0" smtClean="0"/>
              <a:t> u </a:t>
            </a:r>
            <a:r>
              <a:rPr lang="en-US" sz="4000" dirty="0" err="1" smtClean="0"/>
              <a:t>širinu</a:t>
            </a:r>
            <a:endParaRPr lang="en-US" sz="4000" dirty="0" smtClean="0"/>
          </a:p>
        </p:txBody>
      </p:sp>
      <p:sp>
        <p:nvSpPr>
          <p:cNvPr id="7171" name="Line 10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81200"/>
            <a:ext cx="74930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74638"/>
            <a:ext cx="6781800" cy="11430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Pretraživanje</a:t>
            </a:r>
            <a:r>
              <a:rPr lang="en-US" sz="4000" dirty="0" smtClean="0"/>
              <a:t> </a:t>
            </a:r>
            <a:r>
              <a:rPr lang="en-US" sz="4000" dirty="0" err="1" smtClean="0"/>
              <a:t>prvi</a:t>
            </a:r>
            <a:r>
              <a:rPr lang="en-US" sz="4000" dirty="0" smtClean="0"/>
              <a:t> u </a:t>
            </a:r>
            <a:r>
              <a:rPr lang="en-US" sz="4000" dirty="0" err="1" smtClean="0"/>
              <a:t>dubinu</a:t>
            </a:r>
            <a:endParaRPr lang="en-US" sz="4000" dirty="0" smtClean="0"/>
          </a:p>
        </p:txBody>
      </p:sp>
      <p:sp>
        <p:nvSpPr>
          <p:cNvPr id="7171" name="Line 10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828800"/>
            <a:ext cx="74930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1902</TotalTime>
  <Words>361</Words>
  <Application>Microsoft Office PowerPoint</Application>
  <PresentationFormat>On-screen Show (4:3)</PresentationFormat>
  <Paragraphs>158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Priprema za vežbe 1</vt:lpstr>
      <vt:lpstr>Pretraživanje prvi u dubinu</vt:lpstr>
      <vt:lpstr>Pretraživanje prvi u širinu</vt:lpstr>
      <vt:lpstr>Pretraživanje prvi u širinu</vt:lpstr>
      <vt:lpstr>C#</vt:lpstr>
      <vt:lpstr>C#</vt:lpstr>
      <vt:lpstr>C#</vt:lpstr>
      <vt:lpstr>Pretraživanje prvi u širinu</vt:lpstr>
      <vt:lpstr>Pretraživanje prvi u dubinu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Primene različitih vrsta aproksimacija funkcija</dc:title>
  <dc:creator>djordje</dc:creator>
  <cp:lastModifiedBy>djordje</cp:lastModifiedBy>
  <cp:revision>105</cp:revision>
  <dcterms:created xsi:type="dcterms:W3CDTF">2005-12-27T21:54:02Z</dcterms:created>
  <dcterms:modified xsi:type="dcterms:W3CDTF">2014-03-16T14:31:58Z</dcterms:modified>
</cp:coreProperties>
</file>