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6"/>
  </p:notesMasterIdLst>
  <p:handoutMasterIdLst>
    <p:handoutMasterId r:id="rId77"/>
  </p:handoutMasterIdLst>
  <p:sldIdLst>
    <p:sldId id="256" r:id="rId2"/>
    <p:sldId id="408" r:id="rId3"/>
    <p:sldId id="284" r:id="rId4"/>
    <p:sldId id="286" r:id="rId5"/>
    <p:sldId id="346" r:id="rId6"/>
    <p:sldId id="347" r:id="rId7"/>
    <p:sldId id="363" r:id="rId8"/>
    <p:sldId id="349" r:id="rId9"/>
    <p:sldId id="345" r:id="rId10"/>
    <p:sldId id="348" r:id="rId11"/>
    <p:sldId id="351" r:id="rId12"/>
    <p:sldId id="350" r:id="rId13"/>
    <p:sldId id="352" r:id="rId14"/>
    <p:sldId id="353" r:id="rId15"/>
    <p:sldId id="354" r:id="rId16"/>
    <p:sldId id="355" r:id="rId17"/>
    <p:sldId id="357" r:id="rId18"/>
    <p:sldId id="356" r:id="rId19"/>
    <p:sldId id="359" r:id="rId20"/>
    <p:sldId id="358" r:id="rId21"/>
    <p:sldId id="360" r:id="rId22"/>
    <p:sldId id="361" r:id="rId23"/>
    <p:sldId id="362" r:id="rId24"/>
    <p:sldId id="364" r:id="rId25"/>
    <p:sldId id="365" r:id="rId26"/>
    <p:sldId id="344" r:id="rId27"/>
    <p:sldId id="366" r:id="rId28"/>
    <p:sldId id="367" r:id="rId29"/>
    <p:sldId id="368" r:id="rId30"/>
    <p:sldId id="369" r:id="rId31"/>
    <p:sldId id="370" r:id="rId32"/>
    <p:sldId id="371" r:id="rId33"/>
    <p:sldId id="373" r:id="rId34"/>
    <p:sldId id="374" r:id="rId35"/>
    <p:sldId id="375" r:id="rId36"/>
    <p:sldId id="383" r:id="rId37"/>
    <p:sldId id="388" r:id="rId38"/>
    <p:sldId id="387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2" r:id="rId52"/>
    <p:sldId id="403" r:id="rId53"/>
    <p:sldId id="405" r:id="rId54"/>
    <p:sldId id="404" r:id="rId55"/>
    <p:sldId id="406" r:id="rId56"/>
    <p:sldId id="419" r:id="rId57"/>
    <p:sldId id="409" r:id="rId58"/>
    <p:sldId id="410" r:id="rId59"/>
    <p:sldId id="407" r:id="rId60"/>
    <p:sldId id="424" r:id="rId61"/>
    <p:sldId id="425" r:id="rId62"/>
    <p:sldId id="426" r:id="rId63"/>
    <p:sldId id="411" r:id="rId64"/>
    <p:sldId id="413" r:id="rId65"/>
    <p:sldId id="412" r:id="rId66"/>
    <p:sldId id="414" r:id="rId67"/>
    <p:sldId id="415" r:id="rId68"/>
    <p:sldId id="416" r:id="rId69"/>
    <p:sldId id="417" r:id="rId70"/>
    <p:sldId id="418" r:id="rId71"/>
    <p:sldId id="420" r:id="rId72"/>
    <p:sldId id="421" r:id="rId73"/>
    <p:sldId id="422" r:id="rId74"/>
    <p:sldId id="423" r:id="rId75"/>
  </p:sldIdLst>
  <p:sldSz cx="9144000" cy="6858000" type="screen4x3"/>
  <p:notesSz cx="6858000" cy="9144000"/>
  <p:defaultTextStyle>
    <a:defPPr>
      <a:defRPr lang="en-GB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470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928F87EF-4AF8-4491-94B6-914A77CFB7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F0FA1EE-1264-4689-9774-5343EA8B3E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27898-C694-4168-A156-255403281021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27898-C694-4168-A156-255403281021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27898-C694-4168-A156-255403281021}" type="slidenum">
              <a:rPr lang="en-GB" smtClean="0"/>
              <a:pPr/>
              <a:t>57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27898-C694-4168-A156-255403281021}" type="slidenum">
              <a:rPr lang="en-GB" smtClean="0"/>
              <a:pPr/>
              <a:t>58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27898-C694-4168-A156-255403281021}" type="slidenum">
              <a:rPr lang="en-GB" smtClean="0"/>
              <a:pPr/>
              <a:t>63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27898-C694-4168-A156-255403281021}" type="slidenum">
              <a:rPr lang="en-GB" smtClean="0"/>
              <a:pPr/>
              <a:t>64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27898-C694-4168-A156-255403281021}" type="slidenum">
              <a:rPr lang="en-GB" smtClean="0"/>
              <a:pPr/>
              <a:t>65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het opmaakprofiel van de modeltitel te bewerken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8BD1A3E-4E85-4D32-B4F2-8E00F4B8910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4EBA9-F7CD-4ED9-837F-DD6D3CCA0AA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9906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9906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5A144-26F3-470C-A4C4-695FDAF5F39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2057400"/>
            <a:ext cx="8001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7E0C4-C702-40B8-85D3-FFC4FFBBF99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4541F-0F8A-4384-B8E2-1D2372254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990600"/>
            <a:ext cx="7007696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CE58-3EBC-4D1B-81AC-6A003C68660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6DFBE-79EA-4784-9ED0-E3B874B67C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990600"/>
            <a:ext cx="6935688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57400"/>
            <a:ext cx="3924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057400"/>
            <a:ext cx="3924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2F501-B288-4B59-B7BA-C9E82AA7685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4C4A3-A639-4420-BA98-A91A10358D9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990600"/>
            <a:ext cx="7007696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9758E-3CA1-48A4-8B26-7B1982DA5A1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CB0C5-3D24-4DA0-B8A3-0E546710BB3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4699B-F913-4BA1-90B8-CFBEEEDB27A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9E86-292C-4C76-9009-4A16AB8378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24075" y="990600"/>
            <a:ext cx="67913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omtel te bewerken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574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49BFC3CB-6A61-4347-A9FE-2956AC2EAF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9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8200" y="2971800"/>
            <a:ext cx="7772400" cy="1143000"/>
          </a:xfrm>
        </p:spPr>
        <p:txBody>
          <a:bodyPr/>
          <a:lstStyle/>
          <a:p>
            <a:pPr eaLnBrk="1" hangingPunct="1"/>
            <a:r>
              <a:rPr lang="sr-Latn-RS" sz="5400" dirty="0" smtClean="0"/>
              <a:t>Evolutivni algoritmi</a:t>
            </a:r>
            <a:br>
              <a:rPr lang="sr-Latn-RS" sz="5400" dirty="0" smtClean="0"/>
            </a:br>
            <a:r>
              <a:rPr lang="sr-Latn-RS" sz="4000" dirty="0" smtClean="0">
                <a:solidFill>
                  <a:srgbClr val="00B050"/>
                </a:solidFill>
              </a:rPr>
              <a:t>implementacija</a:t>
            </a:r>
            <a:endParaRPr lang="en-GB" sz="54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1331640" y="2348880"/>
            <a:ext cx="2520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Spoljna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2348880"/>
            <a:ext cx="264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Interna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11" idx="3"/>
            <a:endCxn id="12" idx="1"/>
          </p:cNvCxnSpPr>
          <p:nvPr/>
        </p:nvCxnSpPr>
        <p:spPr bwMode="auto">
          <a:xfrm>
            <a:off x="3851920" y="2518157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11760" y="2996952"/>
          <a:ext cx="4752526" cy="3024340"/>
        </p:xfrm>
        <a:graphic>
          <a:graphicData uri="http://schemas.openxmlformats.org/drawingml/2006/table">
            <a:tbl>
              <a:tblPr/>
              <a:tblGrid>
                <a:gridCol w="1425759"/>
                <a:gridCol w="325398"/>
                <a:gridCol w="398185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</a:tblGrid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1331640" y="2348880"/>
            <a:ext cx="2520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Spoljna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2348880"/>
            <a:ext cx="264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Interna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11" idx="3"/>
            <a:endCxn id="12" idx="1"/>
          </p:cNvCxnSpPr>
          <p:nvPr/>
        </p:nvCxnSpPr>
        <p:spPr bwMode="auto">
          <a:xfrm>
            <a:off x="3851920" y="2518157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11760" y="2996952"/>
          <a:ext cx="4752526" cy="3024340"/>
        </p:xfrm>
        <a:graphic>
          <a:graphicData uri="http://schemas.openxmlformats.org/drawingml/2006/table">
            <a:tbl>
              <a:tblPr/>
              <a:tblGrid>
                <a:gridCol w="1425759"/>
                <a:gridCol w="325398"/>
                <a:gridCol w="398185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</a:tblGrid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1331640" y="2348880"/>
            <a:ext cx="2520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Spoljna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2348880"/>
            <a:ext cx="264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Interna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11" idx="3"/>
            <a:endCxn id="12" idx="1"/>
          </p:cNvCxnSpPr>
          <p:nvPr/>
        </p:nvCxnSpPr>
        <p:spPr bwMode="auto">
          <a:xfrm>
            <a:off x="3851920" y="2518157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11760" y="2996952"/>
          <a:ext cx="4752526" cy="3024340"/>
        </p:xfrm>
        <a:graphic>
          <a:graphicData uri="http://schemas.openxmlformats.org/drawingml/2006/table">
            <a:tbl>
              <a:tblPr/>
              <a:tblGrid>
                <a:gridCol w="1425759"/>
                <a:gridCol w="325398"/>
                <a:gridCol w="398185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</a:tblGrid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1331640" y="2348880"/>
            <a:ext cx="2520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Spoljna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2348880"/>
            <a:ext cx="264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Interna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11" idx="3"/>
            <a:endCxn id="12" idx="1"/>
          </p:cNvCxnSpPr>
          <p:nvPr/>
        </p:nvCxnSpPr>
        <p:spPr bwMode="auto">
          <a:xfrm>
            <a:off x="3851920" y="2518157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11760" y="2996952"/>
          <a:ext cx="4752526" cy="3024340"/>
        </p:xfrm>
        <a:graphic>
          <a:graphicData uri="http://schemas.openxmlformats.org/drawingml/2006/table">
            <a:tbl>
              <a:tblPr/>
              <a:tblGrid>
                <a:gridCol w="1425759"/>
                <a:gridCol w="325398"/>
                <a:gridCol w="398185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</a:tblGrid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1331640" y="2348880"/>
            <a:ext cx="2520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Spoljna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2348880"/>
            <a:ext cx="264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Interna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11" idx="3"/>
            <a:endCxn id="12" idx="1"/>
          </p:cNvCxnSpPr>
          <p:nvPr/>
        </p:nvCxnSpPr>
        <p:spPr bwMode="auto">
          <a:xfrm>
            <a:off x="3851920" y="2518157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11760" y="2996952"/>
          <a:ext cx="4752526" cy="3024340"/>
        </p:xfrm>
        <a:graphic>
          <a:graphicData uri="http://schemas.openxmlformats.org/drawingml/2006/table">
            <a:tbl>
              <a:tblPr/>
              <a:tblGrid>
                <a:gridCol w="1425759"/>
                <a:gridCol w="325398"/>
                <a:gridCol w="398185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</a:tblGrid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1331640" y="2348880"/>
            <a:ext cx="2520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Spoljna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2348880"/>
            <a:ext cx="264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Interna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11" idx="3"/>
            <a:endCxn id="12" idx="1"/>
          </p:cNvCxnSpPr>
          <p:nvPr/>
        </p:nvCxnSpPr>
        <p:spPr bwMode="auto">
          <a:xfrm>
            <a:off x="3851920" y="2518157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11760" y="2996952"/>
          <a:ext cx="4752526" cy="3024340"/>
        </p:xfrm>
        <a:graphic>
          <a:graphicData uri="http://schemas.openxmlformats.org/drawingml/2006/table">
            <a:tbl>
              <a:tblPr/>
              <a:tblGrid>
                <a:gridCol w="1425759"/>
                <a:gridCol w="325398"/>
                <a:gridCol w="398185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  <a:gridCol w="325398"/>
              </a:tblGrid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 bwMode="auto">
          <a:xfrm rot="5400000">
            <a:off x="5778134" y="4923166"/>
            <a:ext cx="180020" cy="259228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5612" y="6348883"/>
            <a:ext cx="13260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MAXSTRING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1331640" y="2348880"/>
            <a:ext cx="2520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Spoljna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2348880"/>
            <a:ext cx="264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Interna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11" idx="3"/>
            <a:endCxn id="12" idx="1"/>
          </p:cNvCxnSpPr>
          <p:nvPr/>
        </p:nvCxnSpPr>
        <p:spPr bwMode="auto">
          <a:xfrm>
            <a:off x="3851920" y="2518157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1187624" y="3429000"/>
            <a:ext cx="6192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Funkcija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koja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sr-Latn-RS" sz="1600" dirty="0" smtClean="0">
                <a:latin typeface="Comic Sans MS" pitchFamily="66" charset="0"/>
              </a:rPr>
              <a:t>preslikava interval realnih brojeva na konačan broj pozitivnih celih brojeva.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2771800" y="4581128"/>
            <a:ext cx="2592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sr-Latn-RS" sz="1600" dirty="0" smtClean="0">
                <a:latin typeface="Comic Sans MS" pitchFamily="66" charset="0"/>
              </a:rPr>
              <a:t>Linearno preslikavanje</a:t>
            </a:r>
            <a:endParaRPr lang="en-US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772816"/>
            <a:ext cx="5976664" cy="497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7596336" y="996280"/>
          <a:ext cx="933450" cy="344488"/>
        </p:xfrm>
        <a:graphic>
          <a:graphicData uri="http://schemas.openxmlformats.org/presentationml/2006/ole">
            <p:oleObj spid="_x0000_s161796" name="Equation" r:id="rId5" imgW="545626" imgH="20302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1331640" y="2348880"/>
            <a:ext cx="2520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Spoljna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2348880"/>
            <a:ext cx="264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Interna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11" idx="3"/>
            <a:endCxn id="12" idx="1"/>
          </p:cNvCxnSpPr>
          <p:nvPr/>
        </p:nvCxnSpPr>
        <p:spPr bwMode="auto">
          <a:xfrm>
            <a:off x="3851920" y="2518157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1259632" y="3284984"/>
            <a:ext cx="61926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sr-Latn-RS" sz="1600" dirty="0" smtClean="0">
                <a:latin typeface="Comic Sans MS" pitchFamily="66" charset="0"/>
              </a:rPr>
              <a:t>Parametri: </a:t>
            </a:r>
          </a:p>
          <a:p>
            <a:pPr marL="342900" indent="-342900"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MAXSTRING</a:t>
            </a:r>
            <a:r>
              <a:rPr lang="sr-Latn-RS" sz="1600" dirty="0" smtClean="0"/>
              <a:t>  </a:t>
            </a:r>
            <a:r>
              <a:rPr lang="sr-Latn-RS" sz="1600" dirty="0" smtClean="0">
                <a:latin typeface="Comic Sans MS" pitchFamily="66" charset="0"/>
              </a:rPr>
              <a:t>dužina binarnog niza za internu reprezentaciju</a:t>
            </a:r>
          </a:p>
          <a:p>
            <a:pPr marL="342900" indent="-342900" algn="l"/>
            <a:r>
              <a:rPr lang="sr-Latn-RS" sz="1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MIN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_X  </a:t>
            </a:r>
            <a:r>
              <a:rPr lang="en-US" sz="1600" dirty="0" err="1" smtClean="0">
                <a:latin typeface="Comic Sans MS" pitchFamily="66" charset="0"/>
              </a:rPr>
              <a:t>po</a:t>
            </a:r>
            <a:r>
              <a:rPr lang="sr-Latn-RS" sz="1600" dirty="0" smtClean="0">
                <a:latin typeface="Comic Sans MS" pitchFamily="66" charset="0"/>
              </a:rPr>
              <a:t>četak intervala</a:t>
            </a:r>
          </a:p>
          <a:p>
            <a:pPr marL="342900" indent="-342900" algn="l"/>
            <a:r>
              <a:rPr lang="sr-Latn-RS" sz="1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MAX_X</a:t>
            </a:r>
            <a:r>
              <a:rPr lang="sr-Latn-RS" sz="1600" dirty="0" smtClean="0">
                <a:latin typeface="Comic Sans MS" pitchFamily="66" charset="0"/>
              </a:rPr>
              <a:t> kraj intervala</a:t>
            </a:r>
            <a:endParaRPr lang="sr-Latn-RS" sz="1600" dirty="0">
              <a:latin typeface="Comic Sans MS" pitchFamily="66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sr-Latn-RS" sz="1600" dirty="0" smtClean="0">
              <a:latin typeface="Comic Sans MS" pitchFamily="66" charset="0"/>
            </a:endParaRP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467544" y="4581128"/>
            <a:ext cx="720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sr-Latn-RS" sz="1600" dirty="0" smtClean="0">
                <a:solidFill>
                  <a:srgbClr val="FF0000"/>
                </a:solidFill>
                <a:latin typeface="Comic Sans MS" pitchFamily="66" charset="0"/>
              </a:rPr>
              <a:t>MAX_INT</a:t>
            </a:r>
            <a:r>
              <a:rPr lang="sr-Latn-RS" sz="1600" dirty="0" smtClean="0">
                <a:latin typeface="Comic Sans MS" pitchFamily="66" charset="0"/>
              </a:rPr>
              <a:t>  maksimalan broj jedinstvenih jedinki koje se mogu reprezentovati sa </a:t>
            </a:r>
            <a:r>
              <a:rPr lang="sr-Latn-RS" sz="1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MAXSTRING</a:t>
            </a:r>
            <a:r>
              <a:rPr lang="sr-Latn-RS" sz="1600" dirty="0" smtClean="0">
                <a:latin typeface="Comic Sans MS" pitchFamily="66" charset="0"/>
              </a:rPr>
              <a:t> dužinom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5589240"/>
            <a:ext cx="3095625" cy="352425"/>
          </a:xfrm>
          <a:prstGeom prst="rect">
            <a:avLst/>
          </a:prstGeom>
          <a:noFill/>
        </p:spPr>
      </p:pic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72816"/>
            <a:ext cx="562369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7596336" y="996280"/>
          <a:ext cx="933450" cy="344488"/>
        </p:xfrm>
        <a:graphic>
          <a:graphicData uri="http://schemas.openxmlformats.org/presentationml/2006/ole">
            <p:oleObj spid="_x0000_s163842" name="Equation" r:id="rId5" imgW="545626" imgH="203024" progId="Equation.3">
              <p:embed/>
            </p:oleObj>
          </a:graphicData>
        </a:graphic>
      </p:graphicFrame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3124200"/>
            <a:ext cx="1419225" cy="304800"/>
          </a:xfrm>
          <a:prstGeom prst="rect">
            <a:avLst/>
          </a:prstGeom>
          <a:noFill/>
        </p:spPr>
      </p:pic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2822" name="Picture 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3645024"/>
            <a:ext cx="1809750" cy="304800"/>
          </a:xfrm>
          <a:prstGeom prst="rect">
            <a:avLst/>
          </a:prstGeom>
          <a:noFill/>
        </p:spPr>
      </p:pic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2825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4005064"/>
            <a:ext cx="2695575" cy="304800"/>
          </a:xfrm>
          <a:prstGeom prst="rect">
            <a:avLst/>
          </a:prstGeom>
          <a:noFill/>
        </p:spPr>
      </p:pic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796136" y="4437112"/>
            <a:ext cx="30243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5868144" y="2348880"/>
            <a:ext cx="2952328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Jednačina prave kroz dve tačke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Sistem linearnih algebarskih jednačina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838200"/>
            <a:ext cx="6646862" cy="552450"/>
          </a:xfrm>
        </p:spPr>
        <p:txBody>
          <a:bodyPr/>
          <a:lstStyle/>
          <a:p>
            <a:pPr eaLnBrk="1" hangingPunct="1"/>
            <a:r>
              <a:rPr lang="en-US" smtClean="0"/>
              <a:t>Sadr</a:t>
            </a:r>
            <a:r>
              <a:rPr lang="sr-Latn-CS" smtClean="0"/>
              <a:t>žaj</a:t>
            </a:r>
            <a:endParaRPr 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Problem </a:t>
            </a:r>
            <a:r>
              <a:rPr lang="en-US" sz="2400" dirty="0" err="1" smtClean="0"/>
              <a:t>odre</a:t>
            </a:r>
            <a:r>
              <a:rPr lang="sr-Latn-RS" sz="2400" dirty="0" smtClean="0"/>
              <a:t>đivanja maksimuma funkcije jedne promenljive</a:t>
            </a:r>
          </a:p>
          <a:p>
            <a:pPr eaLnBrk="1" hangingPunct="1"/>
            <a:endParaRPr lang="sr-Latn-RS" sz="2400" dirty="0" smtClean="0"/>
          </a:p>
          <a:p>
            <a:pPr eaLnBrk="1" hangingPunct="1"/>
            <a:r>
              <a:rPr lang="sr-Latn-RS" sz="2400" dirty="0" smtClean="0"/>
              <a:t>Problem određivanja minimuma funkcije više promenljivih</a:t>
            </a:r>
          </a:p>
          <a:p>
            <a:pPr eaLnBrk="1" hangingPunct="1"/>
            <a:endParaRPr lang="sr-Latn-RS" sz="2400" dirty="0" smtClean="0"/>
          </a:p>
          <a:p>
            <a:pPr eaLnBrk="1" hangingPunct="1"/>
            <a:r>
              <a:rPr lang="sr-Latn-RS" sz="2400" dirty="0" smtClean="0"/>
              <a:t>Problem “Trgovačkog putnika”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72816"/>
            <a:ext cx="562369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7596336" y="996280"/>
          <a:ext cx="933450" cy="344488"/>
        </p:xfrm>
        <a:graphic>
          <a:graphicData uri="http://schemas.openxmlformats.org/presentationml/2006/ole">
            <p:oleObj spid="_x0000_s162818" name="Equation" r:id="rId5" imgW="545626" imgH="203024" progId="Equation.3">
              <p:embed/>
            </p:oleObj>
          </a:graphicData>
        </a:graphic>
      </p:graphicFrame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3124200"/>
            <a:ext cx="1419225" cy="304800"/>
          </a:xfrm>
          <a:prstGeom prst="rect">
            <a:avLst/>
          </a:prstGeom>
          <a:noFill/>
        </p:spPr>
      </p:pic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2822" name="Picture 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3645024"/>
            <a:ext cx="1809750" cy="304800"/>
          </a:xfrm>
          <a:prstGeom prst="rect">
            <a:avLst/>
          </a:prstGeom>
          <a:noFill/>
        </p:spPr>
      </p:pic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2825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4005064"/>
            <a:ext cx="2695575" cy="304800"/>
          </a:xfrm>
          <a:prstGeom prst="rect">
            <a:avLst/>
          </a:prstGeom>
          <a:noFill/>
        </p:spPr>
      </p:pic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796136" y="4437112"/>
            <a:ext cx="30243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4499992" y="4509120"/>
            <a:ext cx="4392488" cy="830997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convert_double2int(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sz="1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-MIN_X)*MAX_INT/(MAX_X-MIN_X));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4499992" y="5445224"/>
            <a:ext cx="4392488" cy="830997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convert_int2double(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a*(MAX_X-MIN_X)/MAX_INT+MIN_X;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868144" y="2348880"/>
            <a:ext cx="2952328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Jednačina prave kroz dve tačke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Sistem linearnih algebarskih jednačina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72816"/>
            <a:ext cx="562369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7596336" y="996280"/>
          <a:ext cx="933450" cy="344488"/>
        </p:xfrm>
        <a:graphic>
          <a:graphicData uri="http://schemas.openxmlformats.org/presentationml/2006/ole">
            <p:oleObj spid="_x0000_s164866" name="Equation" r:id="rId5" imgW="545626" imgH="203024" progId="Equation.3">
              <p:embed/>
            </p:oleObj>
          </a:graphicData>
        </a:graphic>
      </p:graphicFrame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3124200"/>
            <a:ext cx="1419225" cy="304800"/>
          </a:xfrm>
          <a:prstGeom prst="rect">
            <a:avLst/>
          </a:prstGeom>
          <a:noFill/>
        </p:spPr>
      </p:pic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2822" name="Picture 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3645024"/>
            <a:ext cx="1809750" cy="304800"/>
          </a:xfrm>
          <a:prstGeom prst="rect">
            <a:avLst/>
          </a:prstGeom>
          <a:noFill/>
        </p:spPr>
      </p:pic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2825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4005064"/>
            <a:ext cx="2695575" cy="304800"/>
          </a:xfrm>
          <a:prstGeom prst="rect">
            <a:avLst/>
          </a:prstGeom>
          <a:noFill/>
        </p:spPr>
      </p:pic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796136" y="4437112"/>
            <a:ext cx="30243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4499992" y="4786119"/>
            <a:ext cx="4392488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KONVERZIJA</a:t>
            </a:r>
            <a:r>
              <a:rPr lang="sr-Latn-RS" sz="1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: </a:t>
            </a:r>
            <a:r>
              <a:rPr lang="sr-Latn-RS" sz="12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CEO BROJ</a:t>
            </a:r>
            <a:r>
              <a:rPr lang="sr-Latn-RS" sz="1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u </a:t>
            </a:r>
            <a:r>
              <a:rPr lang="sr-Latn-RS" sz="1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BINARNU REPREZENTACIJU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4499992" y="5722223"/>
            <a:ext cx="4392488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KONVERZIJA:</a:t>
            </a:r>
            <a:r>
              <a:rPr kumimoji="0" lang="sr-Latn-RS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sr-Latn-RS" sz="12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BINARNA REPREZENTACIJA </a:t>
            </a:r>
            <a:r>
              <a:rPr kumimoji="0" lang="sr-Latn-RS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 </a:t>
            </a:r>
            <a:r>
              <a:rPr kumimoji="0" lang="sr-Latn-R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CEO BROJ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868144" y="2348880"/>
            <a:ext cx="2952328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Jednačina prave kroz dve tačke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Sistem linearnih algebarskih jednačina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eft-Right Arrow 25"/>
          <p:cNvSpPr/>
          <p:nvPr/>
        </p:nvSpPr>
        <p:spPr bwMode="auto">
          <a:xfrm>
            <a:off x="6156176" y="5229200"/>
            <a:ext cx="2016224" cy="2880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Populacija – skup jedinki</a:t>
            </a:r>
            <a:endParaRPr lang="en-US" dirty="0" smtClean="0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7596336" y="996280"/>
          <a:ext cx="933450" cy="344488"/>
        </p:xfrm>
        <a:graphic>
          <a:graphicData uri="http://schemas.openxmlformats.org/presentationml/2006/ole">
            <p:oleObj spid="_x0000_s165890" name="Equation" r:id="rId4" imgW="545626" imgH="203024" progId="Equation.3">
              <p:embed/>
            </p:oleObj>
          </a:graphicData>
        </a:graphic>
      </p:graphicFrame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700808"/>
            <a:ext cx="7488832" cy="503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Populacija – skup jedinki</a:t>
            </a:r>
            <a:endParaRPr lang="en-US" dirty="0" smtClean="0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3171825" cy="304800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7596336" y="996280"/>
          <a:ext cx="933450" cy="344488"/>
        </p:xfrm>
        <a:graphic>
          <a:graphicData uri="http://schemas.openxmlformats.org/presentationml/2006/ole">
            <p:oleObj spid="_x0000_s166914" name="Equation" r:id="rId4" imgW="545626" imgH="203024" progId="Equation.3">
              <p:embed/>
            </p:oleObj>
          </a:graphicData>
        </a:graphic>
      </p:graphicFrame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700808"/>
            <a:ext cx="7488832" cy="503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179512" y="3429000"/>
            <a:ext cx="6264696" cy="954107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Jedinka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generacija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Jedinka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nova_generacija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8001000" cy="3316288"/>
          </a:xfrm>
        </p:spPr>
        <p:txBody>
          <a:bodyPr/>
          <a:lstStyle/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Populacija</a:t>
            </a:r>
          </a:p>
          <a:p>
            <a:pPr lvl="1"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jedinka – kodiranje</a:t>
            </a:r>
          </a:p>
          <a:p>
            <a:pPr eaLnBrk="1" hangingPunct="1"/>
            <a:r>
              <a:rPr lang="sr-Latn-RS" dirty="0" smtClean="0"/>
              <a:t>Evaluacija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Selekcija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Rekombinacija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Mutacija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Preživljavanje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Završetak</a:t>
            </a:r>
          </a:p>
          <a:p>
            <a:pPr eaLnBrk="1" hangingPunct="1">
              <a:buNone/>
            </a:pPr>
            <a:endParaRPr lang="sr-Latn-R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Jednostavni genetski algoritam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4"/>
            <a:ext cx="8001000" cy="4032721"/>
          </a:xfrm>
        </p:spPr>
        <p:txBody>
          <a:bodyPr/>
          <a:lstStyle/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Populacija</a:t>
            </a:r>
          </a:p>
          <a:p>
            <a:pPr lvl="1"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jedinka – kodiranje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Evaluacija</a:t>
            </a:r>
          </a:p>
          <a:p>
            <a:pPr eaLnBrk="1" hangingPunct="1"/>
            <a:r>
              <a:rPr lang="sr-Latn-RS" dirty="0" smtClean="0"/>
              <a:t>Selekcija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Rekombinacija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Mutacija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Preživljavanje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Završetak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Jednostavni genetski algoritam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Selekcija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708920"/>
            <a:ext cx="8001000" cy="1368425"/>
          </a:xfrm>
        </p:spPr>
        <p:txBody>
          <a:bodyPr/>
          <a:lstStyle/>
          <a:p>
            <a:pPr eaLnBrk="1" hangingPunct="1">
              <a:buNone/>
            </a:pPr>
            <a:r>
              <a:rPr lang="sr-Latn-RS" dirty="0" smtClean="0"/>
              <a:t>Slučajan izbor jedinke tako da veću šansu ima jedinka koja je bolje prilagođena.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Selekcija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4608512" cy="576064"/>
          </a:xfrm>
        </p:spPr>
        <p:txBody>
          <a:bodyPr/>
          <a:lstStyle/>
          <a:p>
            <a:pPr eaLnBrk="1" hangingPunct="1">
              <a:buNone/>
            </a:pPr>
            <a:r>
              <a:rPr lang="sr-Latn-RS" dirty="0" smtClean="0"/>
              <a:t>Ruletska selekcija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2492896"/>
          <a:ext cx="1518270" cy="2852515"/>
        </p:xfrm>
        <a:graphic>
          <a:graphicData uri="http://schemas.openxmlformats.org/drawingml/2006/table">
            <a:tbl>
              <a:tblPr/>
              <a:tblGrid>
                <a:gridCol w="462082"/>
                <a:gridCol w="1056188"/>
              </a:tblGrid>
              <a:tr h="57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7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636912"/>
            <a:ext cx="3713163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Selekcija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3096344" cy="576064"/>
          </a:xfrm>
        </p:spPr>
        <p:txBody>
          <a:bodyPr/>
          <a:lstStyle/>
          <a:p>
            <a:pPr eaLnBrk="1" hangingPunct="1">
              <a:buNone/>
            </a:pPr>
            <a:r>
              <a:rPr lang="sr-Latn-RS" dirty="0" smtClean="0"/>
              <a:t>Ruletska selekcija</a:t>
            </a:r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0837" y="0"/>
            <a:ext cx="3713163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2636912"/>
          <a:ext cx="4680521" cy="3024335"/>
        </p:xfrm>
        <a:graphic>
          <a:graphicData uri="http://schemas.openxmlformats.org/drawingml/2006/table">
            <a:tbl>
              <a:tblPr/>
              <a:tblGrid>
                <a:gridCol w="595703"/>
                <a:gridCol w="1361606"/>
                <a:gridCol w="1361606"/>
                <a:gridCol w="1361606"/>
              </a:tblGrid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od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9512" y="5949280"/>
            <a:ext cx="30963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Ukupan zbir: 28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19872" y="5949280"/>
            <a:ext cx="5400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Izabrati</a:t>
            </a:r>
            <a:r>
              <a:rPr kumimoji="0" lang="sr-Latn-RS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slučajan broj od 0 do 28</a:t>
            </a: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660232" y="4437112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Selekcija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4608512" cy="576064"/>
          </a:xfrm>
        </p:spPr>
        <p:txBody>
          <a:bodyPr/>
          <a:lstStyle/>
          <a:p>
            <a:pPr eaLnBrk="1" hangingPunct="1">
              <a:buNone/>
            </a:pPr>
            <a:r>
              <a:rPr lang="sr-Latn-RS" dirty="0" smtClean="0"/>
              <a:t>Ruletska selekcija</a:t>
            </a:r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0837" y="0"/>
            <a:ext cx="3713163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2636912"/>
          <a:ext cx="4680521" cy="3024335"/>
        </p:xfrm>
        <a:graphic>
          <a:graphicData uri="http://schemas.openxmlformats.org/drawingml/2006/table">
            <a:tbl>
              <a:tblPr/>
              <a:tblGrid>
                <a:gridCol w="595703"/>
                <a:gridCol w="1361606"/>
                <a:gridCol w="1361606"/>
                <a:gridCol w="1361606"/>
              </a:tblGrid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od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5949280"/>
            <a:ext cx="30963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Ukupan zbir: 28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19872" y="5949280"/>
            <a:ext cx="5400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Izabrati</a:t>
            </a:r>
            <a:r>
              <a:rPr kumimoji="0" lang="sr-Latn-RS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slučajan broj od 0 do 28</a:t>
            </a: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60232" y="4437112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838200"/>
            <a:ext cx="6646862" cy="552450"/>
          </a:xfrm>
        </p:spPr>
        <p:txBody>
          <a:bodyPr/>
          <a:lstStyle/>
          <a:p>
            <a:pPr eaLnBrk="1" hangingPunct="1"/>
            <a:r>
              <a:rPr lang="en-US" smtClean="0"/>
              <a:t>Sadr</a:t>
            </a:r>
            <a:r>
              <a:rPr lang="sr-Latn-CS" smtClean="0"/>
              <a:t>žaj</a:t>
            </a:r>
            <a:endParaRPr 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Problem </a:t>
            </a:r>
            <a:r>
              <a:rPr lang="en-US" sz="2400" dirty="0" err="1" smtClean="0"/>
              <a:t>odre</a:t>
            </a:r>
            <a:r>
              <a:rPr lang="sr-Latn-RS" sz="2400" dirty="0" smtClean="0"/>
              <a:t>đivanja maksimuma funkcije jedne promenljive</a:t>
            </a:r>
          </a:p>
          <a:p>
            <a:pPr eaLnBrk="1" hangingPunct="1"/>
            <a:endParaRPr lang="sr-Latn-RS" sz="2400" dirty="0" smtClean="0"/>
          </a:p>
          <a:p>
            <a:pPr eaLnBrk="1" hangingPunct="1"/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Problem određivanja minimuma funkcije više promenljivih</a:t>
            </a:r>
          </a:p>
          <a:p>
            <a:pPr eaLnBrk="1" hangingPunct="1"/>
            <a:endParaRPr lang="sr-Latn-R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Problem “Trgovačkog putnika”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Selekcija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4608512" cy="576064"/>
          </a:xfrm>
        </p:spPr>
        <p:txBody>
          <a:bodyPr/>
          <a:lstStyle/>
          <a:p>
            <a:pPr eaLnBrk="1" hangingPunct="1">
              <a:buNone/>
            </a:pPr>
            <a:r>
              <a:rPr lang="sr-Latn-RS" dirty="0" smtClean="0"/>
              <a:t>Ruletska selekcija</a:t>
            </a:r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0837" y="0"/>
            <a:ext cx="3713163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2636912"/>
          <a:ext cx="4680521" cy="3024335"/>
        </p:xfrm>
        <a:graphic>
          <a:graphicData uri="http://schemas.openxmlformats.org/drawingml/2006/table">
            <a:tbl>
              <a:tblPr/>
              <a:tblGrid>
                <a:gridCol w="595703"/>
                <a:gridCol w="1361606"/>
                <a:gridCol w="1361606"/>
                <a:gridCol w="1361606"/>
              </a:tblGrid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od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5949280"/>
            <a:ext cx="30963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Ukupan zbir: 28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19872" y="5949280"/>
            <a:ext cx="5400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Izabrati</a:t>
            </a:r>
            <a:r>
              <a:rPr kumimoji="0" lang="sr-Latn-RS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slučajan broj od 0 do 28</a:t>
            </a: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60232" y="4437112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Selekcija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4608512" cy="576064"/>
          </a:xfrm>
        </p:spPr>
        <p:txBody>
          <a:bodyPr/>
          <a:lstStyle/>
          <a:p>
            <a:pPr eaLnBrk="1" hangingPunct="1">
              <a:buNone/>
            </a:pPr>
            <a:r>
              <a:rPr lang="sr-Latn-RS" dirty="0" smtClean="0"/>
              <a:t>Ruletska selekcija</a:t>
            </a:r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0837" y="0"/>
            <a:ext cx="3713163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2636912"/>
          <a:ext cx="4680521" cy="3024335"/>
        </p:xfrm>
        <a:graphic>
          <a:graphicData uri="http://schemas.openxmlformats.org/drawingml/2006/table">
            <a:tbl>
              <a:tblPr/>
              <a:tblGrid>
                <a:gridCol w="595703"/>
                <a:gridCol w="1361606"/>
                <a:gridCol w="1361606"/>
                <a:gridCol w="1361606"/>
              </a:tblGrid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od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5949280"/>
            <a:ext cx="30963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Ukupan zbir: 28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19872" y="5949280"/>
            <a:ext cx="5400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Izabrati</a:t>
            </a:r>
            <a:r>
              <a:rPr kumimoji="0" lang="sr-Latn-RS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slučajan broj od 0 do 28</a:t>
            </a: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60232" y="4437112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Selekcija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4608512" cy="576064"/>
          </a:xfrm>
        </p:spPr>
        <p:txBody>
          <a:bodyPr/>
          <a:lstStyle/>
          <a:p>
            <a:pPr eaLnBrk="1" hangingPunct="1">
              <a:buNone/>
            </a:pPr>
            <a:r>
              <a:rPr lang="sr-Latn-RS" dirty="0" smtClean="0"/>
              <a:t>Ruletska selekcija</a:t>
            </a:r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0837" y="0"/>
            <a:ext cx="3713163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2636912"/>
          <a:ext cx="4680521" cy="3024335"/>
        </p:xfrm>
        <a:graphic>
          <a:graphicData uri="http://schemas.openxmlformats.org/drawingml/2006/table">
            <a:tbl>
              <a:tblPr/>
              <a:tblGrid>
                <a:gridCol w="595703"/>
                <a:gridCol w="1361606"/>
                <a:gridCol w="1361606"/>
                <a:gridCol w="1361606"/>
              </a:tblGrid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od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5949280"/>
            <a:ext cx="30963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Ukupan zbir: 28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19872" y="5949280"/>
            <a:ext cx="5400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Izabrati</a:t>
            </a:r>
            <a:r>
              <a:rPr kumimoji="0" lang="sr-Latn-RS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slučajan broj od 0 do 28</a:t>
            </a: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60232" y="4437112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Selekcija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4608512" cy="576064"/>
          </a:xfrm>
        </p:spPr>
        <p:txBody>
          <a:bodyPr/>
          <a:lstStyle/>
          <a:p>
            <a:pPr eaLnBrk="1" hangingPunct="1">
              <a:buNone/>
            </a:pPr>
            <a:r>
              <a:rPr lang="sr-Latn-RS" dirty="0" smtClean="0"/>
              <a:t>Ruletska selekcija</a:t>
            </a:r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0837" y="0"/>
            <a:ext cx="3713163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2636912"/>
          <a:ext cx="4680521" cy="3024335"/>
        </p:xfrm>
        <a:graphic>
          <a:graphicData uri="http://schemas.openxmlformats.org/drawingml/2006/table">
            <a:tbl>
              <a:tblPr/>
              <a:tblGrid>
                <a:gridCol w="595703"/>
                <a:gridCol w="1361606"/>
                <a:gridCol w="1361606"/>
                <a:gridCol w="1361606"/>
              </a:tblGrid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od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75656" y="5949280"/>
            <a:ext cx="5400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Selekcija</a:t>
            </a:r>
            <a:r>
              <a:rPr kumimoji="0" lang="sr-Latn-RS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jedinke 4</a:t>
            </a: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60232" y="4437112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4"/>
            <a:ext cx="8001000" cy="3528665"/>
          </a:xfrm>
        </p:spPr>
        <p:txBody>
          <a:bodyPr/>
          <a:lstStyle/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Populacija</a:t>
            </a:r>
          </a:p>
          <a:p>
            <a:pPr lvl="1"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jedinka – kodiranje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Evaluacija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Selekcija</a:t>
            </a:r>
          </a:p>
          <a:p>
            <a:pPr eaLnBrk="1" hangingPunct="1"/>
            <a:r>
              <a:rPr lang="sr-Latn-RS" dirty="0" smtClean="0"/>
              <a:t>Rekombinacija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Mutacija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Preživljavanje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Završetak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Jednostavni genetski algoritam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Rekombinacija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5616" y="2204864"/>
          <a:ext cx="4351614" cy="3426296"/>
        </p:xfrm>
        <a:graphic>
          <a:graphicData uri="http://schemas.openxmlformats.org/drawingml/2006/table">
            <a:tbl>
              <a:tblPr/>
              <a:tblGrid>
                <a:gridCol w="577318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</a:tblGrid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3106440" y="1772816"/>
            <a:ext cx="0" cy="45365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3568" y="6165304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rekombinacije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Rekombinacija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5616" y="2204864"/>
          <a:ext cx="4351614" cy="3426296"/>
        </p:xfrm>
        <a:graphic>
          <a:graphicData uri="http://schemas.openxmlformats.org/drawingml/2006/table">
            <a:tbl>
              <a:tblPr/>
              <a:tblGrid>
                <a:gridCol w="577318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</a:tblGrid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3106440" y="1772816"/>
            <a:ext cx="0" cy="45365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Rekombinacija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5616" y="2204864"/>
          <a:ext cx="4351614" cy="3426296"/>
        </p:xfrm>
        <a:graphic>
          <a:graphicData uri="http://schemas.openxmlformats.org/drawingml/2006/table">
            <a:tbl>
              <a:tblPr/>
              <a:tblGrid>
                <a:gridCol w="577318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</a:tblGrid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3106440" y="1772816"/>
            <a:ext cx="0" cy="45365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Rekombinacija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5616" y="2204864"/>
          <a:ext cx="4351614" cy="3426296"/>
        </p:xfrm>
        <a:graphic>
          <a:graphicData uri="http://schemas.openxmlformats.org/drawingml/2006/table">
            <a:tbl>
              <a:tblPr/>
              <a:tblGrid>
                <a:gridCol w="577318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</a:tblGrid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3106440" y="1772816"/>
            <a:ext cx="0" cy="45365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Rekombinacija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5616" y="2204864"/>
          <a:ext cx="4351614" cy="3426296"/>
        </p:xfrm>
        <a:graphic>
          <a:graphicData uri="http://schemas.openxmlformats.org/drawingml/2006/table">
            <a:tbl>
              <a:tblPr/>
              <a:tblGrid>
                <a:gridCol w="577318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</a:tblGrid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3106440" y="1772816"/>
            <a:ext cx="0" cy="45365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Maksimum funkcije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2621" y="1772816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Zadatak: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1772816"/>
            <a:ext cx="5016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r-Latn-RS" dirty="0">
                <a:solidFill>
                  <a:srgbClr val="FF0000"/>
                </a:solidFill>
              </a:rPr>
              <a:t>p</a:t>
            </a:r>
            <a:r>
              <a:rPr lang="sr-Latn-RS" dirty="0" smtClean="0">
                <a:solidFill>
                  <a:srgbClr val="FF0000"/>
                </a:solidFill>
              </a:rPr>
              <a:t>ronaći</a:t>
            </a:r>
            <a:r>
              <a:rPr lang="sr-Latn-RS" dirty="0" smtClean="0"/>
              <a:t> x </a:t>
            </a:r>
          </a:p>
          <a:p>
            <a:pPr algn="l"/>
            <a:r>
              <a:rPr lang="sr-Latn-RS" dirty="0" smtClean="0"/>
              <a:t>za koji funkcija f(x) </a:t>
            </a:r>
          </a:p>
          <a:p>
            <a:pPr algn="l"/>
            <a:r>
              <a:rPr lang="sr-Latn-RS" dirty="0" smtClean="0"/>
              <a:t>ima najveću vrednost u intervalu </a:t>
            </a:r>
            <a:r>
              <a:rPr lang="en-US" dirty="0" smtClean="0"/>
              <a:t>[a, b]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149080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r-Latn-RS" dirty="0" smtClean="0"/>
              <a:t>Kako: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4221088"/>
            <a:ext cx="280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a;</a:t>
            </a: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x=a:0.01:b</a:t>
            </a: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f(x)&gt;f(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65266" y="3196977"/>
          <a:ext cx="3902936" cy="416049"/>
        </p:xfrm>
        <a:graphic>
          <a:graphicData uri="http://schemas.openxmlformats.org/presentationml/2006/ole">
            <p:oleObj spid="_x0000_s15365" name="Equation" r:id="rId3" imgW="1879600" imgH="203200" progId="Equation.3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940152" y="3212976"/>
          <a:ext cx="933826" cy="344041"/>
        </p:xfrm>
        <a:graphic>
          <a:graphicData uri="http://schemas.openxmlformats.org/presentationml/2006/ole">
            <p:oleObj spid="_x0000_s15364" name="Equation" r:id="rId4" imgW="545626" imgH="203024" progId="Equation.3">
              <p:embed/>
            </p:oleObj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355452" y="3218463"/>
            <a:ext cx="1438406" cy="3385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C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nad intrvalom </a:t>
            </a:r>
            <a:endParaRPr kumimoji="0" lang="sr-Latn-C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717032"/>
            <a:ext cx="35718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4"/>
            <a:ext cx="8001000" cy="3528665"/>
          </a:xfrm>
        </p:spPr>
        <p:txBody>
          <a:bodyPr/>
          <a:lstStyle/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Populacija</a:t>
            </a:r>
          </a:p>
          <a:p>
            <a:pPr lvl="1"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jedinka – kodiranje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Evaluacija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Selekcija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Rekombinacija</a:t>
            </a:r>
          </a:p>
          <a:p>
            <a:pPr eaLnBrk="1" hangingPunct="1"/>
            <a:r>
              <a:rPr lang="sr-Latn-RS" dirty="0" smtClean="0"/>
              <a:t>Mutacija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Preživljavanje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Završetak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Jednostavni genetski algoritam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63367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9512" y="4653136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187624" y="4293096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0.48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547664" y="5263108"/>
            <a:ext cx="604867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0.28   verovatnoća mutacije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5" grpId="0" build="p" autoUpdateAnimBg="0"/>
      <p:bldP spid="1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79512" y="3212976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87624" y="2852936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0.82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79512" y="5301208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87624" y="4941168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0.33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75856" y="4797152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sr-Latn-RS" sz="2800" kern="0" dirty="0" smtClean="0">
                <a:solidFill>
                  <a:srgbClr val="C00000"/>
                </a:solidFill>
                <a:latin typeface="+mn-lt"/>
              </a:rPr>
              <a:t>mutacija</a:t>
            </a: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79512" y="6093296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87624" y="5733256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0.17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79512" y="3068960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187624" y="27089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0.92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79512" y="5013176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79512" y="4077072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79512" y="4869160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80112" y="4581128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sr-Latn-RS" sz="2800" kern="0" dirty="0" smtClean="0">
                <a:solidFill>
                  <a:srgbClr val="C00000"/>
                </a:solidFill>
                <a:latin typeface="+mn-lt"/>
              </a:rPr>
              <a:t>mutacija</a:t>
            </a: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79512" y="6381328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87624" y="6021288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Maksimum funkcije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1640" y="5013176"/>
            <a:ext cx="6052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err="1" smtClean="0">
                <a:latin typeface="Calibri" pitchFamily="34" charset="0"/>
              </a:rPr>
              <a:t>Jednostavan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genetski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algoritam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443711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r-Latn-RS" dirty="0" smtClean="0"/>
              <a:t>Kako: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621" y="1772816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Zadatak: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1720" y="1772816"/>
            <a:ext cx="5016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r-Latn-RS" dirty="0">
                <a:solidFill>
                  <a:srgbClr val="FF0000"/>
                </a:solidFill>
              </a:rPr>
              <a:t>p</a:t>
            </a:r>
            <a:r>
              <a:rPr lang="sr-Latn-RS" dirty="0" smtClean="0">
                <a:solidFill>
                  <a:srgbClr val="FF0000"/>
                </a:solidFill>
              </a:rPr>
              <a:t>ronaći</a:t>
            </a:r>
            <a:r>
              <a:rPr lang="sr-Latn-RS" dirty="0" smtClean="0"/>
              <a:t> x </a:t>
            </a:r>
          </a:p>
          <a:p>
            <a:pPr algn="l"/>
            <a:r>
              <a:rPr lang="sr-Latn-RS" dirty="0" smtClean="0"/>
              <a:t>za koji funkcija f(x) </a:t>
            </a:r>
          </a:p>
          <a:p>
            <a:pPr algn="l"/>
            <a:r>
              <a:rPr lang="sr-Latn-RS" dirty="0" smtClean="0"/>
              <a:t>ima najveću vrednost u intervalu </a:t>
            </a:r>
            <a:r>
              <a:rPr lang="en-US" dirty="0" smtClean="0"/>
              <a:t>[a, b]</a:t>
            </a:r>
            <a:r>
              <a:rPr lang="sr-Latn-RS" dirty="0" smtClean="0"/>
              <a:t> </a:t>
            </a:r>
            <a:endParaRPr lang="en-US" dirty="0"/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465266" y="3196977"/>
          <a:ext cx="3902936" cy="416049"/>
        </p:xfrm>
        <a:graphic>
          <a:graphicData uri="http://schemas.openxmlformats.org/presentationml/2006/ole">
            <p:oleObj spid="_x0000_s94211" name="Equation" r:id="rId3" imgW="1879600" imgH="20320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5940152" y="3212976"/>
          <a:ext cx="933826" cy="344041"/>
        </p:xfrm>
        <a:graphic>
          <a:graphicData uri="http://schemas.openxmlformats.org/presentationml/2006/ole">
            <p:oleObj spid="_x0000_s94212" name="Equation" r:id="rId4" imgW="545626" imgH="203024" progId="Equation.3">
              <p:embed/>
            </p:oleObj>
          </a:graphicData>
        </a:graphic>
      </p:graphicFrame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355452" y="3218463"/>
            <a:ext cx="1438406" cy="3385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C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nad intrvalom </a:t>
            </a:r>
            <a:endParaRPr kumimoji="0" lang="sr-Latn-C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80112" y="4581128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sr-Latn-RS" sz="2800" kern="0" dirty="0" smtClean="0">
                <a:solidFill>
                  <a:srgbClr val="C00000"/>
                </a:solidFill>
                <a:latin typeface="+mn-lt"/>
              </a:rPr>
              <a:t>mutacija</a:t>
            </a: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79512" y="6381328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87624" y="6021288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0.07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79512" y="4293096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187624" y="3933056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0.63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Mutacija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2708920"/>
          <a:ext cx="5215707" cy="1509885"/>
        </p:xfrm>
        <a:graphic>
          <a:graphicData uri="http://schemas.openxmlformats.org/drawingml/2006/table">
            <a:tbl>
              <a:tblPr/>
              <a:tblGrid>
                <a:gridCol w="691955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  <a:gridCol w="565469"/>
              </a:tblGrid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71287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Parametar:        verovatnoća mutacije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5536" y="2636912"/>
            <a:ext cx="720080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5536" y="5445224"/>
            <a:ext cx="720080" cy="10801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6309320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496" y="2518296"/>
            <a:ext cx="5760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79512" y="4293096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87624" y="3933056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0.63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79512" y="5445224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Jednostavni genetski algoritam</a:t>
            </a:r>
            <a:endParaRPr lang="en-US" sz="3200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4"/>
            <a:ext cx="8001000" cy="3528665"/>
          </a:xfrm>
        </p:spPr>
        <p:txBody>
          <a:bodyPr/>
          <a:lstStyle/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Populacija</a:t>
            </a:r>
          </a:p>
          <a:p>
            <a:pPr lvl="1"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jedinka – kodiranje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Evaluacija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Selekcija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Rekombinacija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Mutacija</a:t>
            </a:r>
          </a:p>
          <a:p>
            <a:pPr eaLnBrk="1" hangingPunct="1"/>
            <a:r>
              <a:rPr lang="sr-Latn-RS" dirty="0" smtClean="0"/>
              <a:t>Preživljavanje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Završetak</a:t>
            </a:r>
          </a:p>
          <a:p>
            <a:pPr eaLnBrk="1" hangingPunct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Preživljavanje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5616" y="2204864"/>
          <a:ext cx="4351614" cy="3426296"/>
        </p:xfrm>
        <a:graphic>
          <a:graphicData uri="http://schemas.openxmlformats.org/drawingml/2006/table">
            <a:tbl>
              <a:tblPr/>
              <a:tblGrid>
                <a:gridCol w="577318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  <a:gridCol w="471787"/>
              </a:tblGrid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3106440" y="1772816"/>
            <a:ext cx="0" cy="45365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Jednostavni genetski algoritam</a:t>
            </a:r>
            <a:endParaRPr lang="en-US" sz="3200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4"/>
            <a:ext cx="8001000" cy="3528665"/>
          </a:xfrm>
        </p:spPr>
        <p:txBody>
          <a:bodyPr/>
          <a:lstStyle/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Populacija</a:t>
            </a:r>
          </a:p>
          <a:p>
            <a:pPr lvl="1"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jedinka – kodiranje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Evaluacija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Selekcija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Rekombinacija</a:t>
            </a:r>
          </a:p>
          <a:p>
            <a:pPr eaLnBrk="1" hangingPunct="1"/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Mutacija</a:t>
            </a:r>
          </a:p>
          <a:p>
            <a:pPr eaLnBrk="1" hangingPunct="1"/>
            <a:r>
              <a:rPr lang="sr-Latn-RS" dirty="0" smtClean="0"/>
              <a:t>Preživljavanje</a:t>
            </a:r>
          </a:p>
          <a:p>
            <a:pPr eaLnBrk="1" hangingPunct="1"/>
            <a:r>
              <a:rPr lang="sr-Latn-RS" dirty="0" smtClean="0"/>
              <a:t>Završetak</a:t>
            </a:r>
          </a:p>
          <a:p>
            <a:pPr eaLnBrk="1" hangingPunct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r>
              <a:rPr lang="en-US" altLang="zh-TW" sz="2800" smtClean="0"/>
              <a:t>Osnovna šema evolutivnih algoritama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379615" y="1556792"/>
            <a:ext cx="3728889" cy="2397326"/>
            <a:chOff x="712533" y="1828800"/>
            <a:chExt cx="8322242" cy="4084689"/>
          </a:xfrm>
        </p:grpSpPr>
        <p:sp>
          <p:nvSpPr>
            <p:cNvPr id="6" name="Rectangle 5"/>
            <p:cNvSpPr/>
            <p:nvPr/>
          </p:nvSpPr>
          <p:spPr>
            <a:xfrm>
              <a:off x="2666903" y="3657121"/>
              <a:ext cx="1961507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sz="1050" dirty="0">
                  <a:solidFill>
                    <a:srgbClr val="008000"/>
                  </a:solidFill>
                  <a:latin typeface="Comic Sans MS" pitchFamily="66" charset="0"/>
                </a:rPr>
                <a:t>Populacija</a:t>
              </a:r>
              <a:endParaRPr lang="en-US" sz="105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20387" y="1981958"/>
              <a:ext cx="1676742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sz="1050" dirty="0">
                  <a:solidFill>
                    <a:srgbClr val="2B4ACF"/>
                  </a:solidFill>
                  <a:latin typeface="Comic Sans MS" pitchFamily="66" charset="0"/>
                </a:rPr>
                <a:t>Roditelji</a:t>
              </a:r>
              <a:endParaRPr lang="en-US" sz="1050" dirty="0">
                <a:solidFill>
                  <a:srgbClr val="2B4ACF"/>
                </a:solidFill>
                <a:latin typeface="Comic Sans MS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0387" y="5182317"/>
              <a:ext cx="1676742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sz="1050" dirty="0">
                  <a:solidFill>
                    <a:srgbClr val="FF0000"/>
                  </a:solidFill>
                  <a:latin typeface="Comic Sans MS" pitchFamily="66" charset="0"/>
                </a:rPr>
                <a:t>Potomci</a:t>
              </a:r>
              <a:endParaRPr lang="en-US" sz="105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cxnSp>
          <p:nvCxnSpPr>
            <p:cNvPr id="10" name="Shape 9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4149269" y="1786003"/>
              <a:ext cx="1370443" cy="237179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1"/>
              <a:endCxn id="6" idx="2"/>
            </p:cNvCxnSpPr>
            <p:nvPr/>
          </p:nvCxnSpPr>
          <p:spPr>
            <a:xfrm rot="10800000">
              <a:off x="3648594" y="4266561"/>
              <a:ext cx="2371793" cy="122047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2"/>
              <a:endCxn id="8" idx="0"/>
            </p:cNvCxnSpPr>
            <p:nvPr/>
          </p:nvCxnSpPr>
          <p:spPr>
            <a:xfrm>
              <a:off x="6857821" y="2591398"/>
              <a:ext cx="0" cy="25909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>
              <a:off x="1675847" y="3047681"/>
              <a:ext cx="991057" cy="7625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0800000" flipV="1">
              <a:off x="1675847" y="4038421"/>
              <a:ext cx="991057" cy="532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33"/>
            <p:cNvSpPr txBox="1">
              <a:spLocks noChangeArrowheads="1"/>
            </p:cNvSpPr>
            <p:nvPr/>
          </p:nvSpPr>
          <p:spPr bwMode="auto">
            <a:xfrm>
              <a:off x="712533" y="2667002"/>
              <a:ext cx="1718654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Comic Sans MS" pitchFamily="66" charset="0"/>
                </a:rPr>
                <a:t>Inicijalizacija</a:t>
              </a:r>
              <a:endParaRPr lang="en-US" sz="1050" dirty="0">
                <a:latin typeface="Comic Sans MS" pitchFamily="66" charset="0"/>
              </a:endParaRPr>
            </a:p>
          </p:txBody>
        </p:sp>
        <p:sp>
          <p:nvSpPr>
            <p:cNvPr id="21518" name="TextBox 34"/>
            <p:cNvSpPr txBox="1">
              <a:spLocks noChangeArrowheads="1"/>
            </p:cNvSpPr>
            <p:nvPr/>
          </p:nvSpPr>
          <p:spPr bwMode="auto">
            <a:xfrm>
              <a:off x="915523" y="4724398"/>
              <a:ext cx="1331752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Završetak</a:t>
              </a:r>
            </a:p>
          </p:txBody>
        </p:sp>
        <p:sp>
          <p:nvSpPr>
            <p:cNvPr id="21519" name="TextBox 35"/>
            <p:cNvSpPr txBox="1">
              <a:spLocks noChangeArrowheads="1"/>
            </p:cNvSpPr>
            <p:nvPr/>
          </p:nvSpPr>
          <p:spPr bwMode="auto">
            <a:xfrm>
              <a:off x="3779810" y="1828800"/>
              <a:ext cx="2235369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Comic Sans MS" pitchFamily="66" charset="0"/>
                </a:rPr>
                <a:t>Selekcija</a:t>
              </a:r>
              <a:r>
                <a:rPr lang="en-US" sz="1050" dirty="0">
                  <a:latin typeface="Comic Sans MS" pitchFamily="66" charset="0"/>
                </a:rPr>
                <a:t> </a:t>
              </a:r>
              <a:r>
                <a:rPr lang="en-US" sz="1050" dirty="0" err="1">
                  <a:latin typeface="Comic Sans MS" pitchFamily="66" charset="0"/>
                </a:rPr>
                <a:t>roditelja</a:t>
              </a:r>
              <a:endParaRPr lang="en-US" sz="1050" dirty="0">
                <a:latin typeface="Comic Sans MS" pitchFamily="66" charset="0"/>
              </a:endParaRPr>
            </a:p>
          </p:txBody>
        </p:sp>
        <p:sp>
          <p:nvSpPr>
            <p:cNvPr id="21520" name="TextBox 36"/>
            <p:cNvSpPr txBox="1">
              <a:spLocks noChangeArrowheads="1"/>
            </p:cNvSpPr>
            <p:nvPr/>
          </p:nvSpPr>
          <p:spPr bwMode="auto">
            <a:xfrm>
              <a:off x="7257579" y="3276599"/>
              <a:ext cx="1777196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Rekombinacija</a:t>
              </a:r>
            </a:p>
          </p:txBody>
        </p:sp>
        <p:sp>
          <p:nvSpPr>
            <p:cNvPr id="21521" name="TextBox 37"/>
            <p:cNvSpPr txBox="1">
              <a:spLocks noChangeArrowheads="1"/>
            </p:cNvSpPr>
            <p:nvPr/>
          </p:nvSpPr>
          <p:spPr bwMode="auto">
            <a:xfrm>
              <a:off x="7287174" y="4191001"/>
              <a:ext cx="1209573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Mutacija</a:t>
              </a:r>
            </a:p>
          </p:txBody>
        </p:sp>
        <p:sp>
          <p:nvSpPr>
            <p:cNvPr id="21522" name="TextBox 38"/>
            <p:cNvSpPr txBox="1">
              <a:spLocks noChangeArrowheads="1"/>
            </p:cNvSpPr>
            <p:nvPr/>
          </p:nvSpPr>
          <p:spPr bwMode="auto">
            <a:xfrm>
              <a:off x="3847963" y="5562600"/>
              <a:ext cx="1863740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Preživaljavanje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66998" y="2657974"/>
            <a:ext cx="7345362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en-US" sz="1600" dirty="0">
                <a:latin typeface="Comic Sans MS" pitchFamily="66" charset="0"/>
              </a:rPr>
              <a:t> (</a:t>
            </a:r>
            <a:r>
              <a:rPr lang="en-US" sz="1600" dirty="0" err="1">
                <a:latin typeface="Comic Sans MS" pitchFamily="66" charset="0"/>
              </a:rPr>
              <a:t>kreiranje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početne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populacije</a:t>
            </a:r>
            <a:r>
              <a:rPr lang="en-US" sz="1600" dirty="0">
                <a:latin typeface="Comic Sans MS" pitchFamily="66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8000"/>
                </a:solidFill>
                <a:latin typeface="Comic Sans MS" pitchFamily="66" charset="0"/>
              </a:rPr>
              <a:t>BEGIN</a:t>
            </a:r>
          </a:p>
          <a:p>
            <a:pPr algn="l"/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jedinki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iz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populacije</a:t>
            </a:r>
            <a:endParaRPr lang="en-US" sz="1600" dirty="0">
              <a:latin typeface="Comic Sans MS" pitchFamily="66" charset="0"/>
            </a:endParaRPr>
          </a:p>
          <a:p>
            <a:pPr algn="l"/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pPr algn="l"/>
            <a:r>
              <a:rPr lang="en-US" sz="1600" dirty="0">
                <a:latin typeface="Comic Sans MS" pitchFamily="66" charset="0"/>
              </a:rPr>
              <a:t>   1.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roditelja</a:t>
            </a:r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latin typeface="Comic Sans MS" pitchFamily="66" charset="0"/>
              </a:rPr>
              <a:t>   2.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REKOMBINACIJA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parova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roditelja</a:t>
            </a:r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latin typeface="Comic Sans MS" pitchFamily="66" charset="0"/>
              </a:rPr>
              <a:t>   3.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MUTACIJA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potomaka</a:t>
            </a:r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latin typeface="Comic Sans MS" pitchFamily="66" charset="0"/>
              </a:rPr>
              <a:t>   4.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potomaka</a:t>
            </a:r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latin typeface="Comic Sans MS" pitchFamily="66" charset="0"/>
              </a:rPr>
              <a:t>   5.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jedinki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za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novu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generaciju</a:t>
            </a:r>
            <a:r>
              <a:rPr lang="en-US" sz="1600" dirty="0">
                <a:latin typeface="Comic Sans MS" pitchFamily="66" charset="0"/>
              </a:rPr>
              <a:t> (PREŽIVLJAVANJE)</a:t>
            </a:r>
          </a:p>
          <a:p>
            <a:pPr algn="l"/>
            <a:r>
              <a:rPr lang="en-US" sz="1600" dirty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en-US" sz="1600" dirty="0">
                <a:latin typeface="Comic Sans MS" pitchFamily="66" charset="0"/>
              </a:rPr>
              <a:t> (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en-US" sz="1600" dirty="0">
                <a:latin typeface="Comic Sans MS" pitchFamily="66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8000"/>
                </a:solidFill>
                <a:latin typeface="Comic Sans MS" pitchFamily="66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838200"/>
            <a:ext cx="6646862" cy="552450"/>
          </a:xfrm>
        </p:spPr>
        <p:txBody>
          <a:bodyPr/>
          <a:lstStyle/>
          <a:p>
            <a:pPr eaLnBrk="1" hangingPunct="1"/>
            <a:r>
              <a:rPr lang="en-US" smtClean="0"/>
              <a:t>Sadr</a:t>
            </a:r>
            <a:r>
              <a:rPr lang="sr-Latn-CS" smtClean="0"/>
              <a:t>žaj</a:t>
            </a:r>
            <a:endParaRPr 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Problem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odre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đivanja maksimuma funkcije jedne promenljive</a:t>
            </a:r>
          </a:p>
          <a:p>
            <a:pPr eaLnBrk="1" hangingPunct="1"/>
            <a:endParaRPr lang="sr-Latn-RS" sz="2400" dirty="0" smtClean="0"/>
          </a:p>
          <a:p>
            <a:pPr eaLnBrk="1" hangingPunct="1"/>
            <a:r>
              <a:rPr lang="sr-Latn-RS" sz="2400" dirty="0" smtClean="0"/>
              <a:t>Problem određivanja minimuma funkcije više promenljivih</a:t>
            </a:r>
          </a:p>
          <a:p>
            <a:pPr eaLnBrk="1" hangingPunct="1"/>
            <a:endParaRPr lang="sr-Latn-RS" sz="2400" dirty="0" smtClean="0"/>
          </a:p>
          <a:p>
            <a:pPr eaLnBrk="1" hangingPunct="1"/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Problem “Trgovačkog putnika”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838200"/>
            <a:ext cx="6646862" cy="552450"/>
          </a:xfrm>
        </p:spPr>
        <p:txBody>
          <a:bodyPr/>
          <a:lstStyle/>
          <a:p>
            <a:pPr eaLnBrk="1" hangingPunct="1"/>
            <a:r>
              <a:rPr lang="sr-Latn-RS" sz="2800" dirty="0" smtClean="0"/>
              <a:t>Problem određivanja minimuma funkcije više promenljivih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621" y="1772816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Zadatak: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1772816"/>
            <a:ext cx="626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r-Latn-RS" dirty="0">
                <a:solidFill>
                  <a:srgbClr val="FF0000"/>
                </a:solidFill>
              </a:rPr>
              <a:t>p</a:t>
            </a:r>
            <a:r>
              <a:rPr lang="sr-Latn-RS" dirty="0" smtClean="0">
                <a:solidFill>
                  <a:srgbClr val="FF0000"/>
                </a:solidFill>
              </a:rPr>
              <a:t>ronaći</a:t>
            </a:r>
            <a:r>
              <a:rPr lang="sr-Latn-RS" dirty="0" smtClean="0"/>
              <a:t> x</a:t>
            </a:r>
            <a:r>
              <a:rPr lang="sr-Latn-RS" baseline="-25000" dirty="0" smtClean="0"/>
              <a:t>1</a:t>
            </a:r>
            <a:r>
              <a:rPr lang="sr-Latn-RS" dirty="0" smtClean="0"/>
              <a:t>, x</a:t>
            </a:r>
            <a:r>
              <a:rPr lang="sr-Latn-RS" baseline="-25000" dirty="0" smtClean="0"/>
              <a:t>2</a:t>
            </a:r>
            <a:r>
              <a:rPr lang="sr-Latn-RS" dirty="0" smtClean="0"/>
              <a:t>, x</a:t>
            </a:r>
            <a:r>
              <a:rPr lang="sr-Latn-RS" baseline="-25000" dirty="0" smtClean="0"/>
              <a:t>3</a:t>
            </a:r>
            <a:r>
              <a:rPr lang="sr-Latn-RS" dirty="0" smtClean="0"/>
              <a:t>, x</a:t>
            </a:r>
            <a:r>
              <a:rPr lang="sr-Latn-RS" baseline="-25000" dirty="0" smtClean="0"/>
              <a:t>4</a:t>
            </a:r>
            <a:r>
              <a:rPr lang="sr-Latn-RS" dirty="0" smtClean="0"/>
              <a:t> </a:t>
            </a:r>
          </a:p>
          <a:p>
            <a:pPr algn="l"/>
            <a:r>
              <a:rPr lang="sr-Latn-RS" dirty="0" smtClean="0"/>
              <a:t>za koji funkcija f(x</a:t>
            </a:r>
            <a:r>
              <a:rPr lang="sr-Latn-RS" baseline="-25000" dirty="0" smtClean="0"/>
              <a:t>1</a:t>
            </a:r>
            <a:r>
              <a:rPr lang="sr-Latn-RS" dirty="0" smtClean="0"/>
              <a:t>, x</a:t>
            </a:r>
            <a:r>
              <a:rPr lang="sr-Latn-RS" baseline="-25000" dirty="0" smtClean="0"/>
              <a:t>2</a:t>
            </a:r>
            <a:r>
              <a:rPr lang="sr-Latn-RS" dirty="0" smtClean="0"/>
              <a:t>, x</a:t>
            </a:r>
            <a:r>
              <a:rPr lang="sr-Latn-RS" baseline="-25000" dirty="0" smtClean="0"/>
              <a:t>3</a:t>
            </a:r>
            <a:r>
              <a:rPr lang="sr-Latn-RS" dirty="0" smtClean="0"/>
              <a:t>, x</a:t>
            </a:r>
            <a:r>
              <a:rPr lang="sr-Latn-RS" baseline="-25000" dirty="0" smtClean="0"/>
              <a:t>4</a:t>
            </a:r>
            <a:r>
              <a:rPr lang="sr-Latn-RS" dirty="0" smtClean="0"/>
              <a:t>) </a:t>
            </a:r>
          </a:p>
          <a:p>
            <a:pPr algn="l"/>
            <a:r>
              <a:rPr lang="sr-Latn-RS" dirty="0" smtClean="0"/>
              <a:t>ima najveću vrednost</a:t>
            </a:r>
            <a:r>
              <a:rPr lang="sr-Latn-RS" dirty="0"/>
              <a:t> </a:t>
            </a:r>
            <a:r>
              <a:rPr lang="sr-Latn-RS" dirty="0" smtClean="0"/>
              <a:t>za poznate intervale x</a:t>
            </a:r>
            <a:r>
              <a:rPr lang="sr-Latn-RS" baseline="-25000" dirty="0" smtClean="0"/>
              <a:t>1</a:t>
            </a:r>
            <a:r>
              <a:rPr lang="sr-Latn-RS" dirty="0" smtClean="0"/>
              <a:t>,..x</a:t>
            </a:r>
            <a:r>
              <a:rPr lang="sr-Latn-RS" baseline="-25000" dirty="0" smtClean="0"/>
              <a:t>4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763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3933056"/>
            <a:ext cx="5895975" cy="390525"/>
          </a:xfrm>
          <a:prstGeom prst="rect">
            <a:avLst/>
          </a:prstGeom>
          <a:noFill/>
        </p:spPr>
      </p:pic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Jednostavni genetski algoritam</a:t>
            </a:r>
            <a:endParaRPr lang="en-US" sz="3200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4"/>
            <a:ext cx="8001000" cy="3528665"/>
          </a:xfrm>
        </p:spPr>
        <p:txBody>
          <a:bodyPr/>
          <a:lstStyle/>
          <a:p>
            <a:pPr eaLnBrk="1" hangingPunct="1"/>
            <a:r>
              <a:rPr lang="sr-Latn-RS" dirty="0" smtClean="0"/>
              <a:t>Populacija</a:t>
            </a:r>
          </a:p>
          <a:p>
            <a:pPr lvl="1" eaLnBrk="1" hangingPunct="1"/>
            <a:r>
              <a:rPr lang="sr-Latn-RS" dirty="0" smtClean="0"/>
              <a:t>jedinka – kodiranje</a:t>
            </a:r>
          </a:p>
          <a:p>
            <a:pPr eaLnBrk="1" hangingPunct="1"/>
            <a:r>
              <a:rPr lang="sr-Latn-RS" dirty="0" smtClean="0"/>
              <a:t>Evaluacija</a:t>
            </a:r>
          </a:p>
          <a:p>
            <a:pPr eaLnBrk="1" hangingPunct="1"/>
            <a:r>
              <a:rPr lang="sr-Latn-RS" dirty="0" smtClean="0"/>
              <a:t>Selekcija</a:t>
            </a:r>
          </a:p>
          <a:p>
            <a:pPr eaLnBrk="1" hangingPunct="1"/>
            <a:r>
              <a:rPr lang="sr-Latn-RS" dirty="0" smtClean="0"/>
              <a:t>Rekombinacija</a:t>
            </a:r>
          </a:p>
          <a:p>
            <a:pPr eaLnBrk="1" hangingPunct="1"/>
            <a:r>
              <a:rPr lang="sr-Latn-RS" dirty="0" smtClean="0"/>
              <a:t>Mutacija</a:t>
            </a:r>
          </a:p>
          <a:p>
            <a:pPr eaLnBrk="1" hangingPunct="1"/>
            <a:r>
              <a:rPr lang="sr-Latn-RS" dirty="0" smtClean="0"/>
              <a:t>Preživljavanje</a:t>
            </a:r>
          </a:p>
          <a:p>
            <a:pPr eaLnBrk="1" hangingPunct="1"/>
            <a:r>
              <a:rPr lang="sr-Latn-RS" dirty="0" smtClean="0"/>
              <a:t>Završetak</a:t>
            </a:r>
          </a:p>
          <a:p>
            <a:pPr eaLnBrk="1" hangingPunct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r>
              <a:rPr lang="en-US" altLang="zh-TW" sz="2800" smtClean="0"/>
              <a:t>Osnovna šema evolutivnih algoritama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379615" y="1556792"/>
            <a:ext cx="3728889" cy="2397326"/>
            <a:chOff x="712533" y="1828800"/>
            <a:chExt cx="8322242" cy="4084689"/>
          </a:xfrm>
        </p:grpSpPr>
        <p:sp>
          <p:nvSpPr>
            <p:cNvPr id="6" name="Rectangle 5"/>
            <p:cNvSpPr/>
            <p:nvPr/>
          </p:nvSpPr>
          <p:spPr>
            <a:xfrm>
              <a:off x="2666903" y="3657121"/>
              <a:ext cx="1961507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sz="1050" dirty="0">
                  <a:solidFill>
                    <a:srgbClr val="008000"/>
                  </a:solidFill>
                  <a:latin typeface="Comic Sans MS" pitchFamily="66" charset="0"/>
                </a:rPr>
                <a:t>Populacija</a:t>
              </a:r>
              <a:endParaRPr lang="en-US" sz="105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20387" y="1981958"/>
              <a:ext cx="1676742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sz="1050" dirty="0">
                  <a:solidFill>
                    <a:srgbClr val="2B4ACF"/>
                  </a:solidFill>
                  <a:latin typeface="Comic Sans MS" pitchFamily="66" charset="0"/>
                </a:rPr>
                <a:t>Roditelji</a:t>
              </a:r>
              <a:endParaRPr lang="en-US" sz="1050" dirty="0">
                <a:solidFill>
                  <a:srgbClr val="2B4ACF"/>
                </a:solidFill>
                <a:latin typeface="Comic Sans MS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0387" y="5182317"/>
              <a:ext cx="1676742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sz="1050" dirty="0">
                  <a:solidFill>
                    <a:srgbClr val="FF0000"/>
                  </a:solidFill>
                  <a:latin typeface="Comic Sans MS" pitchFamily="66" charset="0"/>
                </a:rPr>
                <a:t>Potomci</a:t>
              </a:r>
              <a:endParaRPr lang="en-US" sz="105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cxnSp>
          <p:nvCxnSpPr>
            <p:cNvPr id="10" name="Shape 9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4149269" y="1786003"/>
              <a:ext cx="1370443" cy="237179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1"/>
              <a:endCxn id="6" idx="2"/>
            </p:cNvCxnSpPr>
            <p:nvPr/>
          </p:nvCxnSpPr>
          <p:spPr>
            <a:xfrm rot="10800000">
              <a:off x="3648594" y="4266561"/>
              <a:ext cx="2371793" cy="122047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2"/>
              <a:endCxn id="8" idx="0"/>
            </p:cNvCxnSpPr>
            <p:nvPr/>
          </p:nvCxnSpPr>
          <p:spPr>
            <a:xfrm>
              <a:off x="6857821" y="2591398"/>
              <a:ext cx="0" cy="25909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>
              <a:off x="1675847" y="3047681"/>
              <a:ext cx="991057" cy="7625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0800000" flipV="1">
              <a:off x="1675847" y="4038421"/>
              <a:ext cx="991057" cy="532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33"/>
            <p:cNvSpPr txBox="1">
              <a:spLocks noChangeArrowheads="1"/>
            </p:cNvSpPr>
            <p:nvPr/>
          </p:nvSpPr>
          <p:spPr bwMode="auto">
            <a:xfrm>
              <a:off x="712533" y="2667002"/>
              <a:ext cx="1718654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Comic Sans MS" pitchFamily="66" charset="0"/>
                </a:rPr>
                <a:t>Inicijalizacija</a:t>
              </a:r>
              <a:endParaRPr lang="en-US" sz="1050" dirty="0">
                <a:latin typeface="Comic Sans MS" pitchFamily="66" charset="0"/>
              </a:endParaRPr>
            </a:p>
          </p:txBody>
        </p:sp>
        <p:sp>
          <p:nvSpPr>
            <p:cNvPr id="21518" name="TextBox 34"/>
            <p:cNvSpPr txBox="1">
              <a:spLocks noChangeArrowheads="1"/>
            </p:cNvSpPr>
            <p:nvPr/>
          </p:nvSpPr>
          <p:spPr bwMode="auto">
            <a:xfrm>
              <a:off x="915523" y="4724398"/>
              <a:ext cx="1331752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Završetak</a:t>
              </a:r>
            </a:p>
          </p:txBody>
        </p:sp>
        <p:sp>
          <p:nvSpPr>
            <p:cNvPr id="21519" name="TextBox 35"/>
            <p:cNvSpPr txBox="1">
              <a:spLocks noChangeArrowheads="1"/>
            </p:cNvSpPr>
            <p:nvPr/>
          </p:nvSpPr>
          <p:spPr bwMode="auto">
            <a:xfrm>
              <a:off x="3779810" y="1828800"/>
              <a:ext cx="2235369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Comic Sans MS" pitchFamily="66" charset="0"/>
                </a:rPr>
                <a:t>Selekcija</a:t>
              </a:r>
              <a:r>
                <a:rPr lang="en-US" sz="1050" dirty="0">
                  <a:latin typeface="Comic Sans MS" pitchFamily="66" charset="0"/>
                </a:rPr>
                <a:t> </a:t>
              </a:r>
              <a:r>
                <a:rPr lang="en-US" sz="1050" dirty="0" err="1">
                  <a:latin typeface="Comic Sans MS" pitchFamily="66" charset="0"/>
                </a:rPr>
                <a:t>roditelja</a:t>
              </a:r>
              <a:endParaRPr lang="en-US" sz="1050" dirty="0">
                <a:latin typeface="Comic Sans MS" pitchFamily="66" charset="0"/>
              </a:endParaRPr>
            </a:p>
          </p:txBody>
        </p:sp>
        <p:sp>
          <p:nvSpPr>
            <p:cNvPr id="21520" name="TextBox 36"/>
            <p:cNvSpPr txBox="1">
              <a:spLocks noChangeArrowheads="1"/>
            </p:cNvSpPr>
            <p:nvPr/>
          </p:nvSpPr>
          <p:spPr bwMode="auto">
            <a:xfrm>
              <a:off x="7257579" y="3276599"/>
              <a:ext cx="1777196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Rekombinacija</a:t>
              </a:r>
            </a:p>
          </p:txBody>
        </p:sp>
        <p:sp>
          <p:nvSpPr>
            <p:cNvPr id="21521" name="TextBox 37"/>
            <p:cNvSpPr txBox="1">
              <a:spLocks noChangeArrowheads="1"/>
            </p:cNvSpPr>
            <p:nvPr/>
          </p:nvSpPr>
          <p:spPr bwMode="auto">
            <a:xfrm>
              <a:off x="7287174" y="4191001"/>
              <a:ext cx="1209573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Mutacija</a:t>
              </a:r>
            </a:p>
          </p:txBody>
        </p:sp>
        <p:sp>
          <p:nvSpPr>
            <p:cNvPr id="21522" name="TextBox 38"/>
            <p:cNvSpPr txBox="1">
              <a:spLocks noChangeArrowheads="1"/>
            </p:cNvSpPr>
            <p:nvPr/>
          </p:nvSpPr>
          <p:spPr bwMode="auto">
            <a:xfrm>
              <a:off x="3847963" y="5562600"/>
              <a:ext cx="1863740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Preživaljavanje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66998" y="2657974"/>
            <a:ext cx="7345362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en-US" sz="1600" dirty="0">
                <a:latin typeface="Comic Sans MS" pitchFamily="66" charset="0"/>
              </a:rPr>
              <a:t> (</a:t>
            </a:r>
            <a:r>
              <a:rPr lang="en-US" sz="1600" dirty="0" err="1">
                <a:latin typeface="Comic Sans MS" pitchFamily="66" charset="0"/>
              </a:rPr>
              <a:t>kreiranje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početne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populacije</a:t>
            </a:r>
            <a:r>
              <a:rPr lang="en-US" sz="1600" dirty="0">
                <a:latin typeface="Comic Sans MS" pitchFamily="66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8000"/>
                </a:solidFill>
                <a:latin typeface="Comic Sans MS" pitchFamily="66" charset="0"/>
              </a:rPr>
              <a:t>BEGIN</a:t>
            </a:r>
          </a:p>
          <a:p>
            <a:pPr algn="l"/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jedinki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iz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populacije</a:t>
            </a:r>
            <a:endParaRPr lang="en-US" sz="1600" dirty="0">
              <a:latin typeface="Comic Sans MS" pitchFamily="66" charset="0"/>
            </a:endParaRPr>
          </a:p>
          <a:p>
            <a:pPr algn="l"/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pPr algn="l"/>
            <a:r>
              <a:rPr lang="en-US" sz="1600" dirty="0">
                <a:latin typeface="Comic Sans MS" pitchFamily="66" charset="0"/>
              </a:rPr>
              <a:t>   1.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roditelja</a:t>
            </a:r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latin typeface="Comic Sans MS" pitchFamily="66" charset="0"/>
              </a:rPr>
              <a:t>   2.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REKOMBINACIJA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parova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roditelja</a:t>
            </a:r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latin typeface="Comic Sans MS" pitchFamily="66" charset="0"/>
              </a:rPr>
              <a:t>   3.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MUTACIJA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potomaka</a:t>
            </a:r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latin typeface="Comic Sans MS" pitchFamily="66" charset="0"/>
              </a:rPr>
              <a:t>   4.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potomaka</a:t>
            </a:r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latin typeface="Comic Sans MS" pitchFamily="66" charset="0"/>
              </a:rPr>
              <a:t>   5.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jedinki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za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novu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generaciju</a:t>
            </a:r>
            <a:r>
              <a:rPr lang="en-US" sz="1600" dirty="0">
                <a:latin typeface="Comic Sans MS" pitchFamily="66" charset="0"/>
              </a:rPr>
              <a:t> (PREŽIVLJAVANJE)</a:t>
            </a:r>
          </a:p>
          <a:p>
            <a:pPr algn="l"/>
            <a:r>
              <a:rPr lang="en-US" sz="1600" dirty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en-US" sz="1600" dirty="0">
                <a:latin typeface="Comic Sans MS" pitchFamily="66" charset="0"/>
              </a:rPr>
              <a:t> ( </a:t>
            </a:r>
            <a:r>
              <a:rPr lang="en-US" sz="1600" dirty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en-US" sz="1600" dirty="0">
                <a:latin typeface="Comic Sans MS" pitchFamily="66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8000"/>
                </a:solidFill>
                <a:latin typeface="Comic Sans MS" pitchFamily="66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Kodiranje</a:t>
            </a:r>
            <a:endParaRPr lang="en-US" sz="3200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4319835" cy="1152402"/>
          </a:xfrm>
        </p:spPr>
        <p:txBody>
          <a:bodyPr/>
          <a:lstStyle/>
          <a:p>
            <a:pPr eaLnBrk="1" hangingPunct="1"/>
            <a:r>
              <a:rPr lang="sr-Latn-RS" dirty="0" smtClean="0"/>
              <a:t>Niz realnih brojeva</a:t>
            </a:r>
          </a:p>
          <a:p>
            <a:pPr eaLnBrk="1" hangingPunct="1"/>
            <a:r>
              <a:rPr lang="sr-Latn-RS" dirty="0" smtClean="0"/>
              <a:t>Vektor stanja</a:t>
            </a:r>
            <a:endParaRPr lang="sr-Latn-R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88024" y="2204864"/>
            <a:ext cx="1749197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sr-Latn-RS" dirty="0" smtClean="0"/>
              <a:t>x</a:t>
            </a:r>
            <a:r>
              <a:rPr lang="sr-Latn-RS" baseline="-25000" dirty="0" smtClean="0"/>
              <a:t>1</a:t>
            </a:r>
            <a:r>
              <a:rPr lang="sr-Latn-RS" dirty="0" smtClean="0"/>
              <a:t>, x</a:t>
            </a:r>
            <a:r>
              <a:rPr lang="sr-Latn-RS" baseline="-25000" dirty="0" smtClean="0"/>
              <a:t>2</a:t>
            </a:r>
            <a:r>
              <a:rPr lang="sr-Latn-RS" dirty="0" smtClean="0"/>
              <a:t>, x</a:t>
            </a:r>
            <a:r>
              <a:rPr lang="sr-Latn-RS" baseline="-25000" dirty="0" smtClean="0"/>
              <a:t>3</a:t>
            </a:r>
            <a:r>
              <a:rPr lang="sr-Latn-RS" dirty="0" smtClean="0"/>
              <a:t>, x</a:t>
            </a:r>
            <a:r>
              <a:rPr lang="sr-Latn-RS" baseline="-25000" dirty="0" smtClean="0"/>
              <a:t>4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1647" y="5157192"/>
            <a:ext cx="2185214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r>
              <a:rPr lang="sr-Latn-RS" dirty="0" smtClean="0"/>
              <a:t>, </a:t>
            </a:r>
            <a:r>
              <a:rPr lang="en-US" dirty="0" smtClean="0"/>
              <a:t>3.2</a:t>
            </a:r>
            <a:r>
              <a:rPr lang="sr-Latn-RS" dirty="0" smtClean="0"/>
              <a:t>, </a:t>
            </a:r>
            <a:r>
              <a:rPr lang="en-US" dirty="0" smtClean="0"/>
              <a:t>17.8</a:t>
            </a:r>
            <a:r>
              <a:rPr lang="sr-Latn-RS" dirty="0" smtClean="0"/>
              <a:t>, </a:t>
            </a:r>
            <a:r>
              <a:rPr lang="en-US" dirty="0" smtClean="0"/>
              <a:t>2.3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47864" y="4293096"/>
            <a:ext cx="1723549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r>
              <a:rPr lang="sr-Latn-RS" dirty="0" smtClean="0"/>
              <a:t>, </a:t>
            </a:r>
            <a:r>
              <a:rPr lang="en-US" dirty="0" smtClean="0"/>
              <a:t>7</a:t>
            </a:r>
            <a:r>
              <a:rPr lang="sr-Latn-RS" dirty="0" smtClean="0"/>
              <a:t>, </a:t>
            </a:r>
            <a:r>
              <a:rPr lang="en-US" dirty="0" smtClean="0"/>
              <a:t>6.23</a:t>
            </a:r>
            <a:r>
              <a:rPr lang="sr-Latn-RS" dirty="0" smtClean="0"/>
              <a:t>, </a:t>
            </a:r>
            <a:r>
              <a:rPr lang="en-US" dirty="0" smtClean="0"/>
              <a:t>1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0617" y="5157192"/>
            <a:ext cx="133882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8</a:t>
            </a:r>
            <a:r>
              <a:rPr lang="sr-Latn-RS" dirty="0" smtClean="0"/>
              <a:t>, </a:t>
            </a:r>
            <a:r>
              <a:rPr lang="en-US" dirty="0" smtClean="0"/>
              <a:t>1</a:t>
            </a:r>
            <a:r>
              <a:rPr lang="sr-Latn-RS" dirty="0" smtClean="0"/>
              <a:t>, </a:t>
            </a:r>
            <a:r>
              <a:rPr lang="en-US" dirty="0" smtClean="0"/>
              <a:t>5</a:t>
            </a:r>
            <a:r>
              <a:rPr lang="sr-Latn-RS" dirty="0" smtClean="0"/>
              <a:t>, </a:t>
            </a:r>
            <a:r>
              <a:rPr lang="en-US" dirty="0" smtClean="0"/>
              <a:t>8</a:t>
            </a:r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Rekombinacija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9552" y="5517232"/>
            <a:ext cx="2185214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r>
              <a:rPr lang="sr-Latn-RS" dirty="0" smtClean="0"/>
              <a:t>, </a:t>
            </a:r>
            <a:r>
              <a:rPr lang="en-US" dirty="0" smtClean="0"/>
              <a:t>3.2</a:t>
            </a:r>
            <a:r>
              <a:rPr lang="sr-Latn-RS" dirty="0" smtClean="0"/>
              <a:t>, </a:t>
            </a:r>
            <a:r>
              <a:rPr lang="en-US" dirty="0" smtClean="0"/>
              <a:t>17.8</a:t>
            </a:r>
            <a:r>
              <a:rPr lang="sr-Latn-RS" dirty="0" smtClean="0"/>
              <a:t>, </a:t>
            </a:r>
            <a:r>
              <a:rPr lang="en-US" dirty="0" smtClean="0"/>
              <a:t>2.3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56176" y="1700808"/>
            <a:ext cx="1723549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r>
              <a:rPr lang="sr-Latn-RS" dirty="0" smtClean="0"/>
              <a:t>, </a:t>
            </a:r>
            <a:r>
              <a:rPr lang="en-US" dirty="0" smtClean="0"/>
              <a:t>7</a:t>
            </a:r>
            <a:r>
              <a:rPr lang="sr-Latn-RS" dirty="0" smtClean="0"/>
              <a:t>, </a:t>
            </a:r>
            <a:r>
              <a:rPr lang="en-US" dirty="0" smtClean="0"/>
              <a:t>6.23</a:t>
            </a:r>
            <a:r>
              <a:rPr lang="sr-Latn-RS" dirty="0" smtClean="0"/>
              <a:t>, </a:t>
            </a:r>
            <a:r>
              <a:rPr lang="en-US" dirty="0" smtClean="0"/>
              <a:t>1</a:t>
            </a:r>
            <a:r>
              <a:rPr lang="sr-Latn-R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0"/>
            <a:endCxn id="5" idx="2"/>
          </p:cNvCxnSpPr>
          <p:nvPr/>
        </p:nvCxnSpPr>
        <p:spPr bwMode="auto">
          <a:xfrm flipV="1">
            <a:off x="1632159" y="2162473"/>
            <a:ext cx="5385792" cy="33547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2195736" y="4979268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372200" y="2386980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4509120"/>
            <a:ext cx="43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Linearna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kombinacija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dva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vektora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Mutacija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9552" y="5517232"/>
            <a:ext cx="2185214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r>
              <a:rPr lang="sr-Latn-RS" dirty="0" smtClean="0"/>
              <a:t>, </a:t>
            </a:r>
            <a:r>
              <a:rPr lang="en-US" dirty="0" smtClean="0"/>
              <a:t>3.2</a:t>
            </a:r>
            <a:r>
              <a:rPr lang="sr-Latn-RS" dirty="0" smtClean="0"/>
              <a:t>, </a:t>
            </a:r>
            <a:r>
              <a:rPr lang="en-US" dirty="0" smtClean="0"/>
              <a:t>17.8</a:t>
            </a:r>
            <a:r>
              <a:rPr lang="sr-Latn-RS" dirty="0" smtClean="0"/>
              <a:t>, </a:t>
            </a:r>
            <a:r>
              <a:rPr lang="en-US" dirty="0" smtClean="0"/>
              <a:t>2.3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56176" y="1700808"/>
            <a:ext cx="1723549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r>
              <a:rPr lang="sr-Latn-RS" dirty="0" smtClean="0"/>
              <a:t>, </a:t>
            </a:r>
            <a:r>
              <a:rPr lang="en-US" dirty="0" smtClean="0"/>
              <a:t>7</a:t>
            </a:r>
            <a:r>
              <a:rPr lang="sr-Latn-RS" dirty="0" smtClean="0"/>
              <a:t>, </a:t>
            </a:r>
            <a:r>
              <a:rPr lang="en-US" dirty="0" smtClean="0"/>
              <a:t>6.23</a:t>
            </a:r>
            <a:r>
              <a:rPr lang="sr-Latn-RS" dirty="0" smtClean="0"/>
              <a:t>, </a:t>
            </a:r>
            <a:r>
              <a:rPr lang="en-US" dirty="0" smtClean="0"/>
              <a:t>1</a:t>
            </a:r>
            <a:r>
              <a:rPr lang="sr-Latn-R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0"/>
            <a:endCxn id="5" idx="2"/>
          </p:cNvCxnSpPr>
          <p:nvPr/>
        </p:nvCxnSpPr>
        <p:spPr bwMode="auto">
          <a:xfrm flipV="1">
            <a:off x="1632159" y="2162473"/>
            <a:ext cx="5385792" cy="33547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2195736" y="4979268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80840" y="4005064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4437112"/>
            <a:ext cx="3970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latin typeface="Calibri" pitchFamily="34" charset="0"/>
              </a:rPr>
              <a:t>Pomeranje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vektora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za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sl</a:t>
            </a:r>
            <a:r>
              <a:rPr lang="sr-Latn-RS" dirty="0" smtClean="0">
                <a:latin typeface="Calibri" pitchFamily="34" charset="0"/>
              </a:rPr>
              <a:t>učajnu</a:t>
            </a:r>
          </a:p>
          <a:p>
            <a:pPr algn="l"/>
            <a:r>
              <a:rPr lang="sr-Latn-RS" dirty="0" smtClean="0">
                <a:latin typeface="Calibri" pitchFamily="34" charset="0"/>
              </a:rPr>
              <a:t>malu vrednost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8" idx="1"/>
          </p:cNvCxnSpPr>
          <p:nvPr/>
        </p:nvCxnSpPr>
        <p:spPr bwMode="auto">
          <a:xfrm flipH="1" flipV="1">
            <a:off x="1475656" y="4149080"/>
            <a:ext cx="751716" cy="8618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838200"/>
            <a:ext cx="6646862" cy="552450"/>
          </a:xfrm>
        </p:spPr>
        <p:txBody>
          <a:bodyPr/>
          <a:lstStyle/>
          <a:p>
            <a:pPr eaLnBrk="1" hangingPunct="1"/>
            <a:r>
              <a:rPr lang="en-US" smtClean="0"/>
              <a:t>Sadr</a:t>
            </a:r>
            <a:r>
              <a:rPr lang="sr-Latn-CS" smtClean="0"/>
              <a:t>žaj</a:t>
            </a:r>
            <a:endParaRPr 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Problem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odre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đivanja maksimuma funkcije jedne promenljive</a:t>
            </a:r>
          </a:p>
          <a:p>
            <a:pPr eaLnBrk="1" hangingPunct="1"/>
            <a:endParaRPr lang="sr-Latn-RS" sz="2400" dirty="0" smtClean="0"/>
          </a:p>
          <a:p>
            <a:pPr eaLnBrk="1" hangingPunct="1"/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Problem određivanja minimuma funkcije više promenljivih</a:t>
            </a:r>
          </a:p>
          <a:p>
            <a:pPr eaLnBrk="1" hangingPunct="1"/>
            <a:endParaRPr lang="sr-Latn-RS" sz="2400" dirty="0" smtClean="0"/>
          </a:p>
          <a:p>
            <a:pPr eaLnBrk="1" hangingPunct="1"/>
            <a:r>
              <a:rPr lang="sr-Latn-RS" sz="2400" dirty="0" smtClean="0"/>
              <a:t>Problem “Trgovačkog putnika”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838200"/>
            <a:ext cx="6646862" cy="55245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Problem “Trgovačkog putnika”</a:t>
            </a:r>
            <a:endParaRPr lang="en-US" sz="320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8001000" cy="867544"/>
          </a:xfrm>
        </p:spPr>
        <p:txBody>
          <a:bodyPr/>
          <a:lstStyle/>
          <a:p>
            <a:pPr eaLnBrk="1" hangingPunct="1">
              <a:buNone/>
            </a:pPr>
            <a:r>
              <a:rPr lang="sr-Latn-RS" sz="2400" dirty="0" smtClean="0"/>
              <a:t>Zadatak: Odrediti putanju trgovačkog putnika tako da obiđe sve lokacije samo jednom i pređe najkraći put.</a:t>
            </a:r>
          </a:p>
          <a:p>
            <a:pPr eaLnBrk="1" hangingPunct="1">
              <a:buNone/>
            </a:pPr>
            <a:endParaRPr lang="en-US" sz="2400" dirty="0" smtClean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08920"/>
            <a:ext cx="5233392" cy="391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08" y="110108"/>
            <a:ext cx="8964488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Jednostavni genetski algoritam</a:t>
            </a:r>
            <a:endParaRPr lang="en-US" sz="3200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4"/>
            <a:ext cx="8001000" cy="3528665"/>
          </a:xfrm>
        </p:spPr>
        <p:txBody>
          <a:bodyPr/>
          <a:lstStyle/>
          <a:p>
            <a:pPr eaLnBrk="1" hangingPunct="1"/>
            <a:r>
              <a:rPr lang="sr-Latn-RS" dirty="0" smtClean="0"/>
              <a:t>Populacija</a:t>
            </a:r>
          </a:p>
          <a:p>
            <a:pPr lvl="1" eaLnBrk="1" hangingPunct="1"/>
            <a:r>
              <a:rPr lang="sr-Latn-RS" dirty="0" smtClean="0"/>
              <a:t>jedinka – kodiranje</a:t>
            </a:r>
          </a:p>
          <a:p>
            <a:pPr eaLnBrk="1" hangingPunct="1"/>
            <a:r>
              <a:rPr lang="sr-Latn-RS" dirty="0" smtClean="0"/>
              <a:t>Evaluacija</a:t>
            </a:r>
          </a:p>
          <a:p>
            <a:pPr eaLnBrk="1" hangingPunct="1"/>
            <a:r>
              <a:rPr lang="sr-Latn-RS" dirty="0" smtClean="0"/>
              <a:t>Selekcija</a:t>
            </a:r>
          </a:p>
          <a:p>
            <a:pPr eaLnBrk="1" hangingPunct="1"/>
            <a:r>
              <a:rPr lang="sr-Latn-RS" dirty="0" smtClean="0"/>
              <a:t>Rekombinacija</a:t>
            </a:r>
          </a:p>
          <a:p>
            <a:pPr eaLnBrk="1" hangingPunct="1"/>
            <a:r>
              <a:rPr lang="sr-Latn-RS" dirty="0" smtClean="0"/>
              <a:t>Mutacija</a:t>
            </a:r>
          </a:p>
          <a:p>
            <a:pPr eaLnBrk="1" hangingPunct="1"/>
            <a:r>
              <a:rPr lang="sr-Latn-RS" dirty="0" smtClean="0"/>
              <a:t>Preživljavanje</a:t>
            </a:r>
          </a:p>
          <a:p>
            <a:pPr eaLnBrk="1" hangingPunct="1"/>
            <a:r>
              <a:rPr lang="sr-Latn-RS" dirty="0" smtClean="0"/>
              <a:t>Završetak</a:t>
            </a:r>
          </a:p>
          <a:p>
            <a:pPr eaLnBrk="1" hangingPunct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54868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Trgovački putnik</a:t>
            </a:r>
            <a:endParaRPr lang="en-US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916832"/>
            <a:ext cx="17281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Kodiranje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91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556792"/>
            <a:ext cx="6552728" cy="519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20072" y="2420888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0, 7, 6, 5, 4, 3, 2, 1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Trgovački putnik</a:t>
            </a:r>
            <a:endParaRPr lang="en-US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63688" y="260648"/>
            <a:ext cx="80010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Kodiranje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6463"/>
            <a:ext cx="6264696" cy="497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72" y="2420888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0, 7, 6, 5, 4, 3, 2, 1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Trgovački putnik</a:t>
            </a:r>
            <a:endParaRPr lang="en-US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63688" y="260648"/>
            <a:ext cx="80010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Kodiranje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626278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72" y="2420888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0, 7, 3, 5, 4, 6, 2, 1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8001000" cy="3316288"/>
          </a:xfrm>
        </p:spPr>
        <p:txBody>
          <a:bodyPr/>
          <a:lstStyle/>
          <a:p>
            <a:pPr eaLnBrk="1" hangingPunct="1"/>
            <a:r>
              <a:rPr lang="sr-Latn-RS" dirty="0" smtClean="0"/>
              <a:t>Populacija</a:t>
            </a:r>
          </a:p>
          <a:p>
            <a:pPr lvl="1" eaLnBrk="1" hangingPunct="1"/>
            <a:r>
              <a:rPr lang="sr-Latn-RS" dirty="0" smtClean="0"/>
              <a:t>jedinka – kodiranje</a:t>
            </a:r>
          </a:p>
          <a:p>
            <a:pPr eaLnBrk="1" hangingPunct="1"/>
            <a:r>
              <a:rPr lang="sr-Latn-RS" dirty="0" smtClean="0"/>
              <a:t>Evaluacija</a:t>
            </a:r>
          </a:p>
          <a:p>
            <a:pPr eaLnBrk="1" hangingPunct="1"/>
            <a:r>
              <a:rPr lang="sr-Latn-RS" dirty="0" smtClean="0"/>
              <a:t>Selekcija</a:t>
            </a:r>
          </a:p>
          <a:p>
            <a:pPr eaLnBrk="1" hangingPunct="1"/>
            <a:r>
              <a:rPr lang="sr-Latn-RS" dirty="0" smtClean="0"/>
              <a:t>Rekombinacija</a:t>
            </a:r>
          </a:p>
          <a:p>
            <a:pPr eaLnBrk="1" hangingPunct="1"/>
            <a:r>
              <a:rPr lang="sr-Latn-RS" dirty="0" smtClean="0"/>
              <a:t>Mutacija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Jednostavni genetski algoritam</a:t>
            </a:r>
            <a:endParaRPr lang="en-US" sz="3200" dirty="0" smtClean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379615" y="1556792"/>
            <a:ext cx="3728889" cy="2397326"/>
            <a:chOff x="712533" y="1828800"/>
            <a:chExt cx="8322242" cy="4084689"/>
          </a:xfrm>
        </p:grpSpPr>
        <p:sp>
          <p:nvSpPr>
            <p:cNvPr id="6" name="Rectangle 5"/>
            <p:cNvSpPr/>
            <p:nvPr/>
          </p:nvSpPr>
          <p:spPr>
            <a:xfrm>
              <a:off x="2666903" y="3657121"/>
              <a:ext cx="1961507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sz="1050" dirty="0">
                  <a:solidFill>
                    <a:srgbClr val="008000"/>
                  </a:solidFill>
                  <a:latin typeface="Comic Sans MS" pitchFamily="66" charset="0"/>
                </a:rPr>
                <a:t>Populacija</a:t>
              </a:r>
              <a:endParaRPr lang="en-US" sz="105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20387" y="1981958"/>
              <a:ext cx="1676742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sz="1050" dirty="0">
                  <a:solidFill>
                    <a:srgbClr val="2B4ACF"/>
                  </a:solidFill>
                  <a:latin typeface="Comic Sans MS" pitchFamily="66" charset="0"/>
                </a:rPr>
                <a:t>Roditelji</a:t>
              </a:r>
              <a:endParaRPr lang="en-US" sz="1050" dirty="0">
                <a:solidFill>
                  <a:srgbClr val="2B4ACF"/>
                </a:solidFill>
                <a:latin typeface="Comic Sans MS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0387" y="5182317"/>
              <a:ext cx="1676742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sz="1050" dirty="0">
                  <a:solidFill>
                    <a:srgbClr val="FF0000"/>
                  </a:solidFill>
                  <a:latin typeface="Comic Sans MS" pitchFamily="66" charset="0"/>
                </a:rPr>
                <a:t>Potomci</a:t>
              </a:r>
              <a:endParaRPr lang="en-US" sz="105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cxnSp>
          <p:nvCxnSpPr>
            <p:cNvPr id="9" name="Shape 8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4149269" y="1786003"/>
              <a:ext cx="1370443" cy="237179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hape 9"/>
            <p:cNvCxnSpPr>
              <a:stCxn id="8" idx="1"/>
              <a:endCxn id="6" idx="2"/>
            </p:cNvCxnSpPr>
            <p:nvPr/>
          </p:nvCxnSpPr>
          <p:spPr>
            <a:xfrm rot="10800000">
              <a:off x="3648594" y="4266561"/>
              <a:ext cx="2371793" cy="122047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21"/>
            <p:cNvCxnSpPr>
              <a:stCxn id="7" idx="2"/>
              <a:endCxn id="8" idx="0"/>
            </p:cNvCxnSpPr>
            <p:nvPr/>
          </p:nvCxnSpPr>
          <p:spPr>
            <a:xfrm>
              <a:off x="6857821" y="2591398"/>
              <a:ext cx="0" cy="25909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1675847" y="3047681"/>
              <a:ext cx="991057" cy="7625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0800000" flipV="1">
              <a:off x="1675847" y="4038421"/>
              <a:ext cx="991057" cy="532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712533" y="2667002"/>
              <a:ext cx="1718654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Comic Sans MS" pitchFamily="66" charset="0"/>
                </a:rPr>
                <a:t>Inicijalizacija</a:t>
              </a:r>
              <a:endParaRPr lang="en-US" sz="1050" dirty="0">
                <a:latin typeface="Comic Sans MS" pitchFamily="66" charset="0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915523" y="4724398"/>
              <a:ext cx="1331752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Završetak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3779810" y="1828800"/>
              <a:ext cx="2235369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latin typeface="Comic Sans MS" pitchFamily="66" charset="0"/>
                </a:rPr>
                <a:t>Selekcija</a:t>
              </a:r>
              <a:r>
                <a:rPr lang="en-US" sz="1050" dirty="0">
                  <a:latin typeface="Comic Sans MS" pitchFamily="66" charset="0"/>
                </a:rPr>
                <a:t> </a:t>
              </a:r>
              <a:r>
                <a:rPr lang="en-US" sz="1050" dirty="0" err="1">
                  <a:latin typeface="Comic Sans MS" pitchFamily="66" charset="0"/>
                </a:rPr>
                <a:t>roditelja</a:t>
              </a:r>
              <a:endParaRPr lang="en-US" sz="1050" dirty="0">
                <a:latin typeface="Comic Sans MS" pitchFamily="66" charset="0"/>
              </a:endParaRP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7257579" y="3276599"/>
              <a:ext cx="1777196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Rekombinacija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7287174" y="4191001"/>
              <a:ext cx="1209573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Mutacija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3847963" y="5562600"/>
              <a:ext cx="1863740" cy="350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Preživaljavanje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Trgovački putnik</a:t>
            </a:r>
            <a:endParaRPr lang="en-US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63688" y="260648"/>
            <a:ext cx="80010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Kodiranje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700808"/>
            <a:ext cx="6262787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72" y="2420888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0, 3, 7, 5, 4, 6, 2, 1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Trgovački putnik</a:t>
            </a:r>
            <a:endParaRPr lang="en-US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63688" y="260648"/>
            <a:ext cx="80010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Kodiranje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6264696" cy="497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72" y="2420888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0, 4, 3, 7, 6, 2, 1, 5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Jednostavni genetski algoritam</a:t>
            </a:r>
            <a:endParaRPr lang="en-US" sz="3200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4"/>
            <a:ext cx="8001000" cy="4104730"/>
          </a:xfrm>
        </p:spPr>
        <p:txBody>
          <a:bodyPr/>
          <a:lstStyle/>
          <a:p>
            <a:pPr eaLnBrk="1" hangingPunct="1"/>
            <a:r>
              <a:rPr lang="sr-Latn-RS" dirty="0" smtClean="0"/>
              <a:t>Populacija</a:t>
            </a:r>
          </a:p>
          <a:p>
            <a:pPr lvl="1" eaLnBrk="1" hangingPunct="1"/>
            <a:r>
              <a:rPr lang="sr-Latn-RS" dirty="0" smtClean="0">
                <a:solidFill>
                  <a:srgbClr val="FF0000"/>
                </a:solidFill>
              </a:rPr>
              <a:t>jedinka – kodiranje</a:t>
            </a:r>
          </a:p>
          <a:p>
            <a:pPr eaLnBrk="1" hangingPunct="1"/>
            <a:r>
              <a:rPr lang="sr-Latn-RS" dirty="0" smtClean="0"/>
              <a:t>Evaluacija</a:t>
            </a:r>
          </a:p>
          <a:p>
            <a:pPr eaLnBrk="1" hangingPunct="1"/>
            <a:r>
              <a:rPr lang="sr-Latn-RS" dirty="0" smtClean="0"/>
              <a:t>Selekcija</a:t>
            </a:r>
          </a:p>
          <a:p>
            <a:pPr eaLnBrk="1" hangingPunct="1"/>
            <a:r>
              <a:rPr lang="sr-Latn-RS" dirty="0" smtClean="0">
                <a:solidFill>
                  <a:srgbClr val="FF0000"/>
                </a:solidFill>
              </a:rPr>
              <a:t>Rekombinacija</a:t>
            </a:r>
          </a:p>
          <a:p>
            <a:pPr eaLnBrk="1" hangingPunct="1"/>
            <a:r>
              <a:rPr lang="sr-Latn-RS" dirty="0" smtClean="0">
                <a:solidFill>
                  <a:srgbClr val="FF0000"/>
                </a:solidFill>
              </a:rPr>
              <a:t>Mutacija</a:t>
            </a:r>
          </a:p>
          <a:p>
            <a:pPr eaLnBrk="1" hangingPunct="1"/>
            <a:r>
              <a:rPr lang="sr-Latn-RS" dirty="0" smtClean="0"/>
              <a:t>Preživljavanje</a:t>
            </a:r>
          </a:p>
          <a:p>
            <a:pPr eaLnBrk="1" hangingPunct="1"/>
            <a:r>
              <a:rPr lang="sr-Latn-RS" dirty="0" smtClean="0"/>
              <a:t>Završetak</a:t>
            </a:r>
          </a:p>
          <a:p>
            <a:pPr eaLnBrk="1" hangingPunct="1"/>
            <a:endParaRPr lang="sr-Latn-R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20072" y="2420888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0, 7, 3, 5, 4, 6, 2, 1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0072" y="2996952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0, 3, 7, 5, 4, 6, 2, 1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Rekombinacija</a:t>
            </a:r>
            <a:endParaRPr lang="en-US" sz="32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59632" y="2060848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0, 7, 3, 5, 4, 6, 2, 1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636912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0, 3, 7, 5, 4, 6, 2, 1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9632" y="3356992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0, 7, </a:t>
            </a:r>
            <a:r>
              <a:rPr lang="en-US" kern="0" dirty="0" smtClean="0">
                <a:solidFill>
                  <a:srgbClr val="FF0000"/>
                </a:solidFill>
                <a:latin typeface="+mn-lt"/>
              </a:rPr>
              <a:t>7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5, 4, 6, 2, 1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9632" y="3933056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0, 3,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5, 4, 6, 2, 1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717032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alibri" pitchFamily="34" charset="0"/>
              </a:rPr>
              <a:t>Loše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59632" y="4725144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0, 7,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4, 6, 2,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1, 3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259632" y="5301208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0, 3,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4, 6, 2,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1, 7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895004" y="1556792"/>
            <a:ext cx="12700" cy="51571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283968" y="5085184"/>
            <a:ext cx="961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Dobro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 animBg="1"/>
      <p:bldP spid="14" grpId="0" animBg="1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RS" sz="3200" dirty="0" smtClean="0"/>
              <a:t>Mutacija</a:t>
            </a:r>
            <a:endParaRPr lang="en-US" sz="32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59632" y="2060848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0, 7, 3, 5, 4, 6, 2, 1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945804" y="1772816"/>
            <a:ext cx="321940" cy="43204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339752" y="3861048"/>
            <a:ext cx="2664296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5, 4,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9752" y="3284984"/>
            <a:ext cx="641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r-Latn-RS" dirty="0" smtClean="0">
                <a:latin typeface="Calibri" pitchFamily="34" charset="0"/>
              </a:rPr>
              <a:t>Umesto 3 ubacujemo jednu od mogućih vrednosti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563888" y="4653136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0, 7,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5, 4,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1907704" y="4797152"/>
            <a:ext cx="158417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563888" y="5373216"/>
            <a:ext cx="28803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0, 7,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5, 4,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2, 1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1907704" y="5517232"/>
            <a:ext cx="158417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8197" y="1700808"/>
            <a:ext cx="6668219" cy="499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6646862" cy="533400"/>
          </a:xfrm>
        </p:spPr>
        <p:txBody>
          <a:bodyPr/>
          <a:lstStyle/>
          <a:p>
            <a:pPr eaLnBrk="1" hangingPunct="1"/>
            <a:r>
              <a:rPr lang="sr-Latn-RS" dirty="0" smtClean="0"/>
              <a:t>Populacija - jedinka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 bwMode="auto">
          <a:xfrm>
            <a:off x="3203848" y="314096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042148" y="328498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592812" y="3907656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147668" y="458112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664424" y="502600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474592" y="278092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203848" y="6055196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042148" y="605938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592812" y="6067896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47668" y="605938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664424" y="607208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74592" y="6067896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11560" y="3356992"/>
            <a:ext cx="4392488" cy="2664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9512" y="3068960"/>
            <a:ext cx="11156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sr-Latn-RS" sz="1600" dirty="0" smtClean="0">
                <a:latin typeface="Comic Sans MS" pitchFamily="66" charset="0"/>
              </a:rPr>
              <a:t>Jedinka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16216" y="1340768"/>
            <a:ext cx="21602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sr-Latn-RS" sz="1600" dirty="0" smtClean="0">
                <a:latin typeface="Comic Sans MS" pitchFamily="66" charset="0"/>
              </a:rPr>
              <a:t>Mera prilagođenosti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 bwMode="auto">
          <a:xfrm flipH="1">
            <a:off x="5292080" y="1679322"/>
            <a:ext cx="2304256" cy="1533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420888"/>
            <a:ext cx="35718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66468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Jedinka</a:t>
            </a:r>
            <a:r>
              <a:rPr lang="en-US" dirty="0" smtClean="0"/>
              <a:t> - </a:t>
            </a:r>
            <a:r>
              <a:rPr lang="en-US" dirty="0" err="1" smtClean="0"/>
              <a:t>kodiranje</a:t>
            </a:r>
            <a:endParaRPr lang="en-US" dirty="0" smtClean="0"/>
          </a:p>
        </p:txBody>
      </p:sp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483071" y="2852936"/>
            <a:ext cx="5040560" cy="193899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Jedinka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chromosome;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ocena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939455" y="2060848"/>
            <a:ext cx="1584176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5523631" y="1628800"/>
            <a:ext cx="264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Spoljna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5955679" y="5661248"/>
            <a:ext cx="264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Interna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reprezentacija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019575" y="4149080"/>
            <a:ext cx="1512168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19375" y="4509120"/>
            <a:ext cx="72008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9" name="TextBox 33"/>
          <p:cNvSpPr txBox="1">
            <a:spLocks noChangeArrowheads="1"/>
          </p:cNvSpPr>
          <p:nvPr/>
        </p:nvSpPr>
        <p:spPr bwMode="auto">
          <a:xfrm>
            <a:off x="1491183" y="5445224"/>
            <a:ext cx="264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latin typeface="Comic Sans MS" pitchFamily="66" charset="0"/>
              </a:rPr>
              <a:t>Mera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prilago</a:t>
            </a:r>
            <a:r>
              <a:rPr lang="sr-Latn-RS" sz="1600" dirty="0" smtClean="0">
                <a:latin typeface="Comic Sans MS" pitchFamily="66" charset="0"/>
              </a:rPr>
              <a:t>đenosti</a:t>
            </a:r>
            <a:endParaRPr lang="en-US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3" grpId="0"/>
      <p:bldP spid="11" grpId="0"/>
      <p:bldP spid="12" grpId="0"/>
      <p:bldP spid="1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Words>1945</Words>
  <Application>Microsoft Office PowerPoint</Application>
  <PresentationFormat>On-screen Show (4:3)</PresentationFormat>
  <Paragraphs>1074</Paragraphs>
  <Slides>74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Default Design</vt:lpstr>
      <vt:lpstr>Equation</vt:lpstr>
      <vt:lpstr>Evolutivni algoritmi implementacija</vt:lpstr>
      <vt:lpstr>Sadržaj</vt:lpstr>
      <vt:lpstr>Sadržaj</vt:lpstr>
      <vt:lpstr>Maksimum funkcije</vt:lpstr>
      <vt:lpstr>Maksimum funkcije</vt:lpstr>
      <vt:lpstr>Osnovna šema evolutivnih algoritama</vt:lpstr>
      <vt:lpstr>Jednostavni genetski algoritam</vt:lpstr>
      <vt:lpstr>Populacija - jedinka</vt:lpstr>
      <vt:lpstr>Jedinka - kodiranje</vt:lpstr>
      <vt:lpstr>Jedinka - kodiranje</vt:lpstr>
      <vt:lpstr>Jedinka - kodiranje</vt:lpstr>
      <vt:lpstr>Jedinka - kodiranje</vt:lpstr>
      <vt:lpstr>Jedinka - kodiranje</vt:lpstr>
      <vt:lpstr>Jedinka - kodiranje</vt:lpstr>
      <vt:lpstr>Jedinka - kodiranje</vt:lpstr>
      <vt:lpstr>Jedinka - kodiranje</vt:lpstr>
      <vt:lpstr>Jedinka - kodiranje</vt:lpstr>
      <vt:lpstr>Jedinka - kodiranje</vt:lpstr>
      <vt:lpstr>Jedinka - kodiranje</vt:lpstr>
      <vt:lpstr>Jedinka - kodiranje</vt:lpstr>
      <vt:lpstr>Jedinka - kodiranje</vt:lpstr>
      <vt:lpstr>Populacija – skup jedinki</vt:lpstr>
      <vt:lpstr>Populacija – skup jedinki</vt:lpstr>
      <vt:lpstr>Jednostavni genetski algoritam</vt:lpstr>
      <vt:lpstr>Jednostavni genetski algoritam</vt:lpstr>
      <vt:lpstr>Selekcija</vt:lpstr>
      <vt:lpstr>Selekcija</vt:lpstr>
      <vt:lpstr>Selekcija</vt:lpstr>
      <vt:lpstr>Selekcija</vt:lpstr>
      <vt:lpstr>Selekcija</vt:lpstr>
      <vt:lpstr>Selekcija</vt:lpstr>
      <vt:lpstr>Selekcija</vt:lpstr>
      <vt:lpstr>Selekcija</vt:lpstr>
      <vt:lpstr>Jednostavni genetski algoritam</vt:lpstr>
      <vt:lpstr>Rekombinacija</vt:lpstr>
      <vt:lpstr>Rekombinacija</vt:lpstr>
      <vt:lpstr>Rekombinacija</vt:lpstr>
      <vt:lpstr>Rekombinacija</vt:lpstr>
      <vt:lpstr>Rekombinacija</vt:lpstr>
      <vt:lpstr>Jednostavni genetski algoritam</vt:lpstr>
      <vt:lpstr>Mutacija</vt:lpstr>
      <vt:lpstr>Mutacija</vt:lpstr>
      <vt:lpstr>Mutacija</vt:lpstr>
      <vt:lpstr>Mutacija</vt:lpstr>
      <vt:lpstr>Mutacija</vt:lpstr>
      <vt:lpstr>Mutacija</vt:lpstr>
      <vt:lpstr>Mutacija</vt:lpstr>
      <vt:lpstr>Mutacija</vt:lpstr>
      <vt:lpstr>Mutacija</vt:lpstr>
      <vt:lpstr>Mutacija</vt:lpstr>
      <vt:lpstr>Mutacija</vt:lpstr>
      <vt:lpstr>Mutacija</vt:lpstr>
      <vt:lpstr>Jednostavni genetski algoritam</vt:lpstr>
      <vt:lpstr>Preživljavanje</vt:lpstr>
      <vt:lpstr>Jednostavni genetski algoritam</vt:lpstr>
      <vt:lpstr>Osnovna šema evolutivnih algoritama</vt:lpstr>
      <vt:lpstr>Sadržaj</vt:lpstr>
      <vt:lpstr>Problem određivanja minimuma funkcije više promenljivih</vt:lpstr>
      <vt:lpstr>Jednostavni genetski algoritam</vt:lpstr>
      <vt:lpstr>Kodiranje</vt:lpstr>
      <vt:lpstr>Rekombinacija</vt:lpstr>
      <vt:lpstr>Mutacija</vt:lpstr>
      <vt:lpstr>Sadržaj</vt:lpstr>
      <vt:lpstr>Problem “Trgovačkog putnika”</vt:lpstr>
      <vt:lpstr>Slide 65</vt:lpstr>
      <vt:lpstr>Jednostavni genetski algoritam</vt:lpstr>
      <vt:lpstr>Trgovački putnik</vt:lpstr>
      <vt:lpstr>Trgovački putnik</vt:lpstr>
      <vt:lpstr>Trgovački putnik</vt:lpstr>
      <vt:lpstr>Trgovački putnik</vt:lpstr>
      <vt:lpstr>Trgovački putnik</vt:lpstr>
      <vt:lpstr>Jednostavni genetski algoritam</vt:lpstr>
      <vt:lpstr>Rekombinacija</vt:lpstr>
      <vt:lpstr>Mutacija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J. E. Smith</dc:creator>
  <cp:lastModifiedBy>djordje</cp:lastModifiedBy>
  <cp:revision>445</cp:revision>
  <dcterms:created xsi:type="dcterms:W3CDTF">2003-09-15T00:40:34Z</dcterms:created>
  <dcterms:modified xsi:type="dcterms:W3CDTF">2014-04-11T09:29:01Z</dcterms:modified>
</cp:coreProperties>
</file>